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DB509-FFCF-4336-B3BF-63745B6F3108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B2A0-A178-418E-BAD5-0A4C11DB9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034CE-8F31-446F-8C8A-FA133C45E4D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1240D-C370-4FFE-B8FA-05409EE193B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4E69C6B5-BD14-46A6-8768-D4B0254FB9C1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13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C81F8-5D67-405E-AAD9-A6777D3541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9B08C18B-E462-451F-BBC6-2CAC8D4C895E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14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B27A2-56AE-4E3A-8FCC-50F66D26C5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BC883-175D-484A-ADF5-26472672573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527B6BEF-314C-4870-BE1C-7AA617E460E6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18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29AC5-7B06-4653-A2D7-8DE69927B2E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8D295CA6-F01E-4A07-9F4C-E27D9CBD73E5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20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036A0-D323-45A2-9189-B47F4B35E11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21E4D8C3-4CBA-4EB8-B816-AFFE3703A69B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5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47C45-3913-4EB7-A8B3-EE883AF7FB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78FB181A-84D1-4A44-8DA1-82AD2FA49CBB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6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E53CC-A461-4729-92ED-E67A8C21CDF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FD076B41-1446-498C-A0BB-382F31FF5D32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7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0560E-0CBC-4946-A378-BB1D03D9AB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8120C3CF-4151-4662-94F0-588004304641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8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5AE47-0F75-47EE-B0A7-D4E80497B12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03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730B76D1-2824-4A6C-884A-5E451FF90BC9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9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073C1-13EF-4A35-B341-AF3CE02BB0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3D74C9AF-DE2C-4250-BC17-E30B15B86936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10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33882-543E-47F0-AD63-ACC0E155FAC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A17F7195-3B37-4DB1-B4E7-C5BCE94676DF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11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C3720-D3A5-4714-A79A-02DE3C91AD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6879" y="8688671"/>
            <a:ext cx="2971121" cy="4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3" rIns="91408" bIns="45703" anchor="b"/>
          <a:lstStyle/>
          <a:p>
            <a:pPr algn="r" defTabSz="913643"/>
            <a:fld id="{C7D0369A-5032-4754-9244-D0A86EBF5CBA}" type="slidenum">
              <a:rPr lang="en-US" sz="1300">
                <a:latin typeface="Times New Roman" pitchFamily="18" charset="0"/>
                <a:ea typeface="ＭＳ Ｐゴシック" pitchFamily="34" charset="-128"/>
              </a:rPr>
              <a:pPr algn="r" defTabSz="913643"/>
              <a:t>12</a:t>
            </a:fld>
            <a:endParaRPr lang="en-US" sz="1300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1" y="4342777"/>
            <a:ext cx="5029618" cy="4113553"/>
          </a:xfrm>
          <a:noFill/>
          <a:ln/>
        </p:spPr>
        <p:txBody>
          <a:bodyPr lIns="91408" tIns="45703" rIns="91408" bIns="45703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DBBB5AD-4323-414C-9207-423F211263F0}" type="datetimeFigureOut">
              <a:rPr lang="en-US" smtClean="0"/>
              <a:pPr/>
              <a:t>12/08/16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A6C65-F696-44FB-A8F8-8D442873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Structures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6388"/>
            <a:ext cx="8229600" cy="576262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1775" y="1173163"/>
            <a:ext cx="7642225" cy="5078412"/>
          </a:xfrm>
        </p:spPr>
        <p:txBody>
          <a:bodyPr/>
          <a:lstStyle/>
          <a:p>
            <a:r>
              <a:rPr lang="en-US" smtClean="0"/>
              <a:t>C program invoking printf() library call, which calls write() system call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 l="18286" t="2666" r="17346" b="1784"/>
          <a:stretch>
            <a:fillRect/>
          </a:stretch>
        </p:blipFill>
        <p:spPr bwMode="auto">
          <a:xfrm>
            <a:off x="1927225" y="2039938"/>
            <a:ext cx="5641975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7900" y="228600"/>
            <a:ext cx="8166100" cy="6826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2613" y="1025525"/>
            <a:ext cx="8561387" cy="5299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Exact type and amount of information vary according to OS and call</a:t>
            </a:r>
          </a:p>
          <a:p>
            <a:pPr lvl="1">
              <a:lnSpc>
                <a:spcPct val="90000"/>
              </a:lnSpc>
            </a:pPr>
            <a:endParaRPr lang="en-US" sz="1000" smtClean="0"/>
          </a:p>
          <a:p>
            <a:pPr>
              <a:lnSpc>
                <a:spcPct val="90000"/>
              </a:lnSpc>
            </a:pPr>
            <a:r>
              <a:rPr lang="en-US" sz="240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Simplest:  pass the parameters in </a:t>
            </a:r>
            <a:r>
              <a:rPr lang="en-US" sz="2000" i="1" smtClean="0"/>
              <a:t>registers</a:t>
            </a:r>
          </a:p>
          <a:p>
            <a:pPr marL="1085850" lvl="2">
              <a:lnSpc>
                <a:spcPct val="90000"/>
              </a:lnSpc>
            </a:pPr>
            <a:r>
              <a:rPr lang="en-US" sz="200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Parameters stored in a </a:t>
            </a:r>
            <a:r>
              <a:rPr lang="en-US" sz="2000" i="1" smtClean="0"/>
              <a:t>block, </a:t>
            </a:r>
            <a:r>
              <a:rPr lang="en-US" sz="2000" smtClean="0"/>
              <a:t>or table, in memory, and address of block passed as a parameter in a register </a:t>
            </a:r>
          </a:p>
          <a:p>
            <a:pPr marL="1085850" lvl="2">
              <a:lnSpc>
                <a:spcPct val="90000"/>
              </a:lnSpc>
            </a:pPr>
            <a:r>
              <a:rPr lang="en-US" sz="200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Parameters placed, or </a:t>
            </a:r>
            <a:r>
              <a:rPr lang="en-US" sz="2000" i="1" smtClean="0"/>
              <a:t>pushed, </a:t>
            </a:r>
            <a:r>
              <a:rPr lang="en-US" sz="2000" smtClean="0"/>
              <a:t>onto the </a:t>
            </a:r>
            <a:r>
              <a:rPr lang="en-US" sz="2000" i="1" smtClean="0"/>
              <a:t>stack </a:t>
            </a:r>
            <a:r>
              <a:rPr lang="en-US" sz="2000" smtClean="0"/>
              <a:t>by the program and </a:t>
            </a:r>
            <a:r>
              <a:rPr lang="en-US" sz="2000" i="1" smtClean="0"/>
              <a:t>popped </a:t>
            </a:r>
            <a:r>
              <a:rPr lang="en-US" sz="200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24579" name="Picture 7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47888"/>
            <a:ext cx="7083425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Process control</a:t>
            </a:r>
          </a:p>
          <a:p>
            <a:pPr lvl="1"/>
            <a:r>
              <a:rPr lang="en-US" smtClean="0"/>
              <a:t>end, abort</a:t>
            </a:r>
          </a:p>
          <a:p>
            <a:pPr lvl="1"/>
            <a:r>
              <a:rPr lang="en-US" smtClean="0"/>
              <a:t>load, execute</a:t>
            </a:r>
          </a:p>
          <a:p>
            <a:pPr lvl="1"/>
            <a:r>
              <a:rPr lang="en-US" smtClean="0"/>
              <a:t>create process, terminate process</a:t>
            </a:r>
          </a:p>
          <a:p>
            <a:pPr lvl="1"/>
            <a:r>
              <a:rPr lang="en-US" smtClean="0"/>
              <a:t>get process attributes, set process attributes</a:t>
            </a:r>
          </a:p>
          <a:p>
            <a:pPr lvl="1"/>
            <a:r>
              <a:rPr lang="en-US" smtClean="0"/>
              <a:t>wait for time</a:t>
            </a:r>
          </a:p>
          <a:p>
            <a:pPr lvl="1"/>
            <a:r>
              <a:rPr lang="en-US" smtClean="0"/>
              <a:t>wait event, signal event</a:t>
            </a:r>
          </a:p>
          <a:p>
            <a:pPr lvl="1"/>
            <a:r>
              <a:rPr lang="en-US" smtClean="0"/>
              <a:t>allocate and free memory</a:t>
            </a:r>
          </a:p>
          <a:p>
            <a:r>
              <a:rPr lang="en-US" smtClean="0"/>
              <a:t>File management</a:t>
            </a:r>
          </a:p>
          <a:p>
            <a:pPr lvl="1"/>
            <a:r>
              <a:rPr lang="en-US" smtClean="0"/>
              <a:t>create file, delete file</a:t>
            </a:r>
          </a:p>
          <a:p>
            <a:pPr lvl="1"/>
            <a:r>
              <a:rPr lang="en-US" smtClean="0"/>
              <a:t>open, close file</a:t>
            </a:r>
          </a:p>
          <a:p>
            <a:pPr lvl="1"/>
            <a:r>
              <a:rPr lang="en-US" smtClean="0"/>
              <a:t>read, write, reposition</a:t>
            </a:r>
          </a:p>
          <a:p>
            <a:pPr lvl="1"/>
            <a:r>
              <a:rPr lang="en-US" smtClean="0"/>
              <a:t>get and set file attributes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Device management</a:t>
            </a:r>
          </a:p>
          <a:p>
            <a:pPr lvl="1"/>
            <a:r>
              <a:rPr lang="en-US" smtClean="0"/>
              <a:t>request device, release device</a:t>
            </a:r>
          </a:p>
          <a:p>
            <a:pPr lvl="1"/>
            <a:r>
              <a:rPr lang="en-US" smtClean="0"/>
              <a:t>read, write, reposition</a:t>
            </a:r>
          </a:p>
          <a:p>
            <a:pPr lvl="1"/>
            <a:r>
              <a:rPr lang="en-US" smtClean="0"/>
              <a:t>get device attributes, set device attributes</a:t>
            </a:r>
          </a:p>
          <a:p>
            <a:pPr lvl="1"/>
            <a:r>
              <a:rPr lang="en-US" smtClean="0"/>
              <a:t>logically attach or detach devices</a:t>
            </a:r>
          </a:p>
          <a:p>
            <a:r>
              <a:rPr lang="en-US" smtClean="0"/>
              <a:t>Information maintenance</a:t>
            </a:r>
          </a:p>
          <a:p>
            <a:pPr lvl="1"/>
            <a:r>
              <a:rPr lang="en-US" smtClean="0"/>
              <a:t>get time or date, set time or date</a:t>
            </a:r>
          </a:p>
          <a:p>
            <a:pPr lvl="1"/>
            <a:r>
              <a:rPr lang="en-US" smtClean="0"/>
              <a:t>get system data, set system data</a:t>
            </a:r>
          </a:p>
          <a:p>
            <a:pPr lvl="1"/>
            <a:r>
              <a:rPr lang="en-US" smtClean="0"/>
              <a:t>get and set process, file, or device attributes</a:t>
            </a:r>
          </a:p>
          <a:p>
            <a:r>
              <a:rPr lang="en-US" smtClean="0"/>
              <a:t>Communications</a:t>
            </a:r>
          </a:p>
          <a:p>
            <a:pPr lvl="1"/>
            <a:r>
              <a:rPr lang="en-US" smtClean="0"/>
              <a:t>create, delete communication connection</a:t>
            </a:r>
          </a:p>
          <a:p>
            <a:pPr lvl="1"/>
            <a:r>
              <a:rPr lang="en-US" smtClean="0"/>
              <a:t>send, receive messages</a:t>
            </a:r>
          </a:p>
          <a:p>
            <a:pPr lvl="1"/>
            <a:r>
              <a:rPr lang="en-US" smtClean="0"/>
              <a:t>transfer status information</a:t>
            </a:r>
          </a:p>
          <a:p>
            <a:pPr lvl="1"/>
            <a:r>
              <a:rPr lang="en-US" smtClean="0"/>
              <a:t>attach and detach remote devices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1495425" y="325438"/>
            <a:ext cx="7648575" cy="576262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smtClean="0"/>
              <a:t>Examples of Windows and </a:t>
            </a:r>
            <a:br>
              <a:rPr lang="en-US" sz="2800" smtClean="0"/>
            </a:br>
            <a:r>
              <a:rPr lang="en-US" sz="2800" smtClean="0"/>
              <a:t>Unix System Calls</a:t>
            </a:r>
          </a:p>
        </p:txBody>
      </p:sp>
      <p:pic>
        <p:nvPicPr>
          <p:cNvPr id="27651" name="Picture 6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1203325"/>
            <a:ext cx="5395912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About System calls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3063" y="1306513"/>
            <a:ext cx="8558212" cy="5029200"/>
          </a:xfrm>
        </p:spPr>
        <p:txBody>
          <a:bodyPr/>
          <a:lstStyle/>
          <a:p>
            <a:r>
              <a:rPr lang="en-US" sz="4000" b="1" dirty="0" smtClean="0"/>
              <a:t> The system calls are the instruction set of the OS virtual processor.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r>
              <a:rPr lang="en-US" sz="2800" smtClean="0"/>
              <a:t>Types of System Calls: Process Control</a:t>
            </a:r>
            <a:br>
              <a:rPr lang="en-US" sz="2800" smtClean="0"/>
            </a:br>
            <a:r>
              <a:rPr lang="en-US" sz="2800" smtClean="0"/>
              <a:t>Example: MS-DOS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smtClean="0"/>
              <a:t>Single-tasking</a:t>
            </a:r>
          </a:p>
          <a:p>
            <a:r>
              <a:rPr lang="en-US" smtClean="0"/>
              <a:t>Shell invoked when system booted</a:t>
            </a:r>
          </a:p>
          <a:p>
            <a:r>
              <a:rPr lang="en-US" smtClean="0"/>
              <a:t>Simple method to run program</a:t>
            </a:r>
          </a:p>
          <a:p>
            <a:pPr lvl="1"/>
            <a:r>
              <a:rPr lang="en-US" smtClean="0"/>
              <a:t>No process created</a:t>
            </a:r>
          </a:p>
          <a:p>
            <a:r>
              <a:rPr lang="en-US" smtClean="0"/>
              <a:t>Single memory space</a:t>
            </a:r>
          </a:p>
          <a:p>
            <a:r>
              <a:rPr lang="en-US" smtClean="0"/>
              <a:t>Loads program into memory, overwriting all but the kernel</a:t>
            </a:r>
          </a:p>
          <a:p>
            <a:r>
              <a:rPr lang="en-US" smtClean="0"/>
              <a:t>Program exit -&gt; shell reloaded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MS-DOS execution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143000"/>
            <a:ext cx="7848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286000" y="6307138"/>
            <a:ext cx="4572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dirty="0">
                <a:ea typeface="ＭＳ Ｐゴシック" pitchFamily="34" charset="-128"/>
              </a:rPr>
              <a:t>(a) At system startup (b) running a program</a:t>
            </a:r>
          </a:p>
          <a:p>
            <a:pPr algn="l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dirty="0">
              <a:ea typeface="ＭＳ Ｐゴシック" pitchFamily="34" charset="-128"/>
            </a:endParaRPr>
          </a:p>
        </p:txBody>
      </p:sp>
      <p:pic>
        <p:nvPicPr>
          <p:cNvPr id="30725" name="Picture 9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811337"/>
            <a:ext cx="50673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r>
              <a:rPr lang="en-US" sz="2800" smtClean="0"/>
              <a:t>Process Control</a:t>
            </a:r>
            <a:br>
              <a:rPr lang="en-US" sz="2800" smtClean="0"/>
            </a:br>
            <a:r>
              <a:rPr lang="en-US" sz="2800" smtClean="0"/>
              <a:t>Example: FreeBSD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smtClean="0"/>
              <a:t>Unix variant</a:t>
            </a:r>
          </a:p>
          <a:p>
            <a:r>
              <a:rPr lang="en-US" smtClean="0"/>
              <a:t>Multitasking</a:t>
            </a:r>
          </a:p>
          <a:p>
            <a:r>
              <a:rPr lang="en-US" smtClean="0"/>
              <a:t>User login -&gt; invoke user’s choice of shell</a:t>
            </a:r>
          </a:p>
          <a:p>
            <a:r>
              <a:rPr lang="en-US" smtClean="0"/>
              <a:t>Shell executes fork() system call to create process</a:t>
            </a:r>
          </a:p>
          <a:p>
            <a:pPr lvl="1"/>
            <a:r>
              <a:rPr lang="en-US" smtClean="0"/>
              <a:t>Executes exec() to load program into process</a:t>
            </a:r>
          </a:p>
          <a:p>
            <a:pPr lvl="1"/>
            <a:r>
              <a:rPr lang="en-US" smtClean="0"/>
              <a:t>Shell waits for process to terminate or continues with user commands</a:t>
            </a:r>
          </a:p>
          <a:p>
            <a:r>
              <a:rPr lang="en-US" smtClean="0"/>
              <a:t>Process exits with code of 0 – no error or &gt; 0 – error code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OS Level Structure</a:t>
            </a:r>
          </a:p>
        </p:txBody>
      </p:sp>
      <p:pic>
        <p:nvPicPr>
          <p:cNvPr id="3075" name="Picture 3" descr="1_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92300"/>
            <a:ext cx="7010400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715000" y="3810000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(To be studied)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324600" y="3048000"/>
            <a:ext cx="228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(Current chapter)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023938"/>
            <a:ext cx="8229600" cy="576262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dirty="0" smtClean="0"/>
              <a:t>FreeBSD Running Multiple Programs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 l="31691" t="500" r="31691" b="500"/>
          <a:stretch>
            <a:fillRect/>
          </a:stretch>
        </p:blipFill>
        <p:spPr bwMode="auto">
          <a:xfrm>
            <a:off x="3533775" y="2028825"/>
            <a:ext cx="230505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Operating systems offer processes running in User Mode </a:t>
            </a:r>
            <a:r>
              <a:rPr lang="en-US" altLang="zh-TW" sz="2800" b="1" i="1" dirty="0" smtClean="0"/>
              <a:t>a set of interfaces</a:t>
            </a:r>
            <a:r>
              <a:rPr lang="en-US" altLang="zh-TW" sz="2800" dirty="0" smtClean="0"/>
              <a:t> to interact with </a:t>
            </a:r>
            <a:r>
              <a:rPr lang="en-US" altLang="zh-TW" sz="2800" b="1" i="1" dirty="0" smtClean="0"/>
              <a:t>hardware devices</a:t>
            </a:r>
            <a:r>
              <a:rPr lang="en-US" altLang="zh-TW" sz="2800" dirty="0" smtClean="0"/>
              <a:t> such as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b="1" dirty="0" smtClean="0"/>
              <a:t>CPU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disks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 smtClean="0"/>
              <a:t>        and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printers.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 smtClean="0"/>
              <a:t>Unix</a:t>
            </a:r>
            <a:r>
              <a:rPr lang="en-US" altLang="zh-TW" sz="2800" dirty="0" smtClean="0"/>
              <a:t> systems implement most interfaces between </a:t>
            </a:r>
            <a:r>
              <a:rPr lang="en-US" altLang="zh-TW" sz="2800" b="1" i="1" dirty="0" smtClean="0"/>
              <a:t>User Mode processes</a:t>
            </a:r>
            <a:r>
              <a:rPr lang="en-US" altLang="zh-TW" sz="2800" dirty="0" smtClean="0"/>
              <a:t> and </a:t>
            </a:r>
            <a:r>
              <a:rPr lang="en-US" altLang="zh-TW" sz="2800" b="1" i="1" dirty="0" smtClean="0"/>
              <a:t>hardware devices</a:t>
            </a:r>
            <a:r>
              <a:rPr lang="en-US" altLang="zh-TW" sz="2800" dirty="0" smtClean="0"/>
              <a:t> by means of </a:t>
            </a:r>
            <a:r>
              <a:rPr lang="en-US" altLang="zh-TW" sz="2800" b="1" i="1" dirty="0" smtClean="0"/>
              <a:t>system calls</a:t>
            </a:r>
            <a:r>
              <a:rPr lang="en-US" altLang="zh-TW" sz="2800" dirty="0" smtClean="0"/>
              <a:t> issued to the kernel.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POSIX API</a:t>
            </a:r>
            <a:r>
              <a:rPr lang="en-US" altLang="zh-TW" dirty="0" smtClean="0"/>
              <a:t>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vs. System Calls</a:t>
            </a:r>
            <a:endParaRPr lang="zh-TW" altLang="en-US" dirty="0" smtClean="0"/>
          </a:p>
        </p:txBody>
      </p:sp>
      <p:sp>
        <p:nvSpPr>
          <p:cNvPr id="614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2F705-015E-45F6-B7C2-D6FDD90AC35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</a:t>
            </a:r>
            <a:r>
              <a:rPr lang="en-US" altLang="zh-TW" b="1" i="1" smtClean="0">
                <a:solidFill>
                  <a:srgbClr val="3333CC"/>
                </a:solidFill>
              </a:rPr>
              <a:t>application programmer interface</a:t>
            </a:r>
            <a:r>
              <a:rPr lang="en-US" altLang="zh-TW" smtClean="0"/>
              <a:t> is a </a:t>
            </a:r>
            <a:r>
              <a:rPr lang="en-US" altLang="zh-TW" b="1" i="1" smtClean="0"/>
              <a:t>function definition</a:t>
            </a:r>
            <a:r>
              <a:rPr lang="en-US" altLang="zh-TW" smtClean="0"/>
              <a:t> that specifies how to obtain a given service.</a:t>
            </a:r>
          </a:p>
          <a:p>
            <a:pPr eaLnBrk="1" hangingPunct="1"/>
            <a:r>
              <a:rPr lang="en-US" altLang="zh-TW" smtClean="0"/>
              <a:t>A </a:t>
            </a:r>
            <a:r>
              <a:rPr lang="en-US" altLang="zh-TW" b="1" i="1" smtClean="0">
                <a:solidFill>
                  <a:srgbClr val="3333CC"/>
                </a:solidFill>
              </a:rPr>
              <a:t>system call</a:t>
            </a:r>
            <a:r>
              <a:rPr lang="en-US" altLang="zh-TW" smtClean="0"/>
              <a:t> is an explicit request to the kernel made via a </a:t>
            </a:r>
            <a:r>
              <a:rPr lang="en-US" altLang="zh-TW" b="1" i="1" smtClean="0">
                <a:solidFill>
                  <a:srgbClr val="3333CC"/>
                </a:solidFill>
              </a:rPr>
              <a:t>software interrupt</a:t>
            </a:r>
            <a:r>
              <a:rPr lang="en-US" altLang="zh-TW" smtClean="0"/>
              <a:t>.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/>
              <a:t>From a Wrapper Routine to a System Call</a:t>
            </a:r>
            <a:endParaRPr lang="zh-TW" altLang="en-US" sz="4000" smtClean="0"/>
          </a:p>
        </p:txBody>
      </p:sp>
      <p:sp>
        <p:nvSpPr>
          <p:cNvPr id="717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3C2A3-CC01-4CF2-96A2-E5C5DCBF7797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Unix systems include several </a:t>
            </a:r>
            <a:r>
              <a:rPr lang="en-US" altLang="zh-TW" sz="2800" b="1" i="1" smtClean="0">
                <a:solidFill>
                  <a:srgbClr val="3333CC"/>
                </a:solidFill>
              </a:rPr>
              <a:t>libraries of functions</a:t>
            </a:r>
            <a:r>
              <a:rPr lang="en-US" altLang="zh-TW" sz="2800" smtClean="0"/>
              <a:t> that provide </a:t>
            </a:r>
            <a:r>
              <a:rPr lang="en-US" altLang="zh-TW" sz="2800" b="1" smtClean="0"/>
              <a:t>API</a:t>
            </a:r>
            <a:r>
              <a:rPr lang="en-US" altLang="zh-TW" sz="2800" smtClean="0"/>
              <a:t>s to programmers. </a:t>
            </a:r>
          </a:p>
          <a:p>
            <a:pPr eaLnBrk="1" hangingPunct="1"/>
            <a:r>
              <a:rPr lang="en-US" altLang="zh-TW" sz="2800" smtClean="0"/>
              <a:t>Some of the </a:t>
            </a:r>
            <a:r>
              <a:rPr lang="en-US" altLang="zh-TW" sz="2800" b="1" smtClean="0"/>
              <a:t>API</a:t>
            </a:r>
            <a:r>
              <a:rPr lang="en-US" altLang="zh-TW" sz="2800" smtClean="0"/>
              <a:t>s defined by the </a:t>
            </a:r>
            <a:r>
              <a:rPr lang="en-US" altLang="zh-TW" sz="2800" b="1" smtClean="0">
                <a:solidFill>
                  <a:srgbClr val="009900"/>
                </a:solidFill>
                <a:latin typeface="Courier New" pitchFamily="49" charset="0"/>
              </a:rPr>
              <a:t>libc</a:t>
            </a:r>
            <a:r>
              <a:rPr lang="en-US" altLang="zh-TW" sz="2800" smtClean="0"/>
              <a:t> standard </a:t>
            </a:r>
            <a:r>
              <a:rPr lang="en-US" altLang="zh-TW" sz="2800" b="1" smtClean="0"/>
              <a:t>C</a:t>
            </a:r>
            <a:r>
              <a:rPr lang="en-US" altLang="zh-TW" sz="2800" smtClean="0"/>
              <a:t> library refer to </a:t>
            </a:r>
            <a:r>
              <a:rPr lang="en-US" altLang="zh-TW" sz="2800" b="1" i="1" smtClean="0">
                <a:solidFill>
                  <a:srgbClr val="3333CC"/>
                </a:solidFill>
              </a:rPr>
              <a:t>wrapper routines</a:t>
            </a:r>
            <a:r>
              <a:rPr lang="en-US" altLang="zh-TW" sz="2800" smtClean="0"/>
              <a:t> (routines whose only purpose is to issue a </a:t>
            </a:r>
            <a:r>
              <a:rPr lang="en-US" altLang="zh-TW" sz="2800" b="1" i="1" smtClean="0">
                <a:solidFill>
                  <a:srgbClr val="3333CC"/>
                </a:solidFill>
              </a:rPr>
              <a:t>system call</a:t>
            </a:r>
            <a:r>
              <a:rPr lang="en-US" altLang="zh-TW" sz="2800" smtClean="0"/>
              <a:t>).</a:t>
            </a:r>
          </a:p>
          <a:p>
            <a:pPr eaLnBrk="1" hangingPunct="1"/>
            <a:r>
              <a:rPr lang="en-US" altLang="zh-TW" sz="2800" smtClean="0"/>
              <a:t>Usually, each system call has a corresponding wrapper routine, which defines the </a:t>
            </a:r>
            <a:r>
              <a:rPr lang="en-US" altLang="zh-TW" sz="2800" b="1" smtClean="0"/>
              <a:t>API</a:t>
            </a:r>
            <a:r>
              <a:rPr lang="en-US" altLang="zh-TW" sz="2800" smtClean="0"/>
              <a:t> that application programs should employ. </a:t>
            </a:r>
            <a:endParaRPr lang="zh-TW" altLang="en-US" sz="28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API</a:t>
            </a:r>
            <a:r>
              <a:rPr lang="en-US" altLang="zh-TW" smtClean="0"/>
              <a:t>s and System Calls</a:t>
            </a:r>
          </a:p>
        </p:txBody>
      </p:sp>
      <p:sp>
        <p:nvSpPr>
          <p:cNvPr id="819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8BA82-BA36-4701-A670-CA7AB49AD473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981200"/>
            <a:ext cx="8569325" cy="425608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An </a:t>
            </a:r>
            <a:r>
              <a:rPr lang="en-US" altLang="zh-TW" sz="2800" b="1" smtClean="0"/>
              <a:t>API</a:t>
            </a:r>
            <a:r>
              <a:rPr lang="en-US" altLang="zh-TW" sz="2800" smtClean="0"/>
              <a:t> does not necessarily correspond to a specific system call. </a:t>
            </a:r>
          </a:p>
          <a:p>
            <a:pPr lvl="1" eaLnBrk="1" hangingPunct="1"/>
            <a:r>
              <a:rPr lang="en-US" altLang="zh-TW" sz="2400" smtClean="0"/>
              <a:t>First of all, the </a:t>
            </a:r>
            <a:r>
              <a:rPr lang="en-US" altLang="zh-TW" sz="2400" b="1" smtClean="0"/>
              <a:t>API</a:t>
            </a:r>
            <a:r>
              <a:rPr lang="en-US" altLang="zh-TW" sz="2400" smtClean="0"/>
              <a:t> could offer its services directly in User Mode. (For something abstract such as math functions, there may be no reason to make system calls.) </a:t>
            </a:r>
          </a:p>
          <a:p>
            <a:pPr lvl="1" eaLnBrk="1" hangingPunct="1"/>
            <a:r>
              <a:rPr lang="en-US" altLang="zh-TW" sz="2400" smtClean="0"/>
              <a:t>Second, a single </a:t>
            </a:r>
            <a:r>
              <a:rPr lang="en-US" altLang="zh-TW" sz="2400" b="1" smtClean="0"/>
              <a:t>API</a:t>
            </a:r>
            <a:r>
              <a:rPr lang="en-US" altLang="zh-TW" sz="2400" smtClean="0"/>
              <a:t> function could make several system calls.</a:t>
            </a:r>
          </a:p>
          <a:p>
            <a:pPr lvl="1" eaLnBrk="1" hangingPunct="1"/>
            <a:r>
              <a:rPr lang="en-US" altLang="zh-TW" sz="2400" smtClean="0"/>
              <a:t>Moreover, several </a:t>
            </a:r>
            <a:r>
              <a:rPr lang="en-US" altLang="zh-TW" sz="2400" b="1" smtClean="0"/>
              <a:t>API</a:t>
            </a:r>
            <a:r>
              <a:rPr lang="en-US" altLang="zh-TW" sz="2400" smtClean="0"/>
              <a:t> functions could make the same system call, but wrap extra functionality around it.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/>
              <a:t>Example of Different APIs Issuing the Same System Call</a:t>
            </a:r>
          </a:p>
        </p:txBody>
      </p:sp>
      <p:sp>
        <p:nvSpPr>
          <p:cNvPr id="92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8716B-7430-4363-BB0A-EE99A537659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 Linux, the </a:t>
            </a:r>
            <a:r>
              <a:rPr lang="en-US" altLang="zh-TW" b="1" dirty="0" err="1" smtClean="0">
                <a:solidFill>
                  <a:srgbClr val="009900"/>
                </a:solidFill>
                <a:latin typeface="Courier New" pitchFamily="49" charset="0"/>
              </a:rPr>
              <a:t>malloc</a:t>
            </a:r>
            <a:r>
              <a:rPr lang="en-US" altLang="zh-TW" b="1" dirty="0" smtClean="0">
                <a:solidFill>
                  <a:srgbClr val="009900"/>
                </a:solidFill>
                <a:latin typeface="Courier New" pitchFamily="49" charset="0"/>
              </a:rPr>
              <a:t>( )</a:t>
            </a:r>
            <a:r>
              <a:rPr lang="en-US" altLang="zh-TW" dirty="0" smtClean="0"/>
              <a:t> , </a:t>
            </a:r>
            <a:r>
              <a:rPr lang="en-US" altLang="zh-TW" b="1" dirty="0" err="1" smtClean="0">
                <a:solidFill>
                  <a:srgbClr val="009900"/>
                </a:solidFill>
                <a:latin typeface="Courier New" pitchFamily="49" charset="0"/>
              </a:rPr>
              <a:t>calloc</a:t>
            </a:r>
            <a:r>
              <a:rPr lang="en-US" altLang="zh-TW" b="1" dirty="0" smtClean="0">
                <a:solidFill>
                  <a:srgbClr val="009900"/>
                </a:solidFill>
                <a:latin typeface="Courier New" pitchFamily="49" charset="0"/>
              </a:rPr>
              <a:t>( )</a:t>
            </a:r>
            <a:r>
              <a:rPr lang="en-US" altLang="zh-TW" dirty="0" smtClean="0"/>
              <a:t> , and </a:t>
            </a:r>
            <a:r>
              <a:rPr lang="en-US" altLang="zh-TW" b="1" dirty="0" smtClean="0">
                <a:solidFill>
                  <a:srgbClr val="009900"/>
                </a:solidFill>
                <a:latin typeface="Courier New" pitchFamily="49" charset="0"/>
              </a:rPr>
              <a:t>free( )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API</a:t>
            </a:r>
            <a:r>
              <a:rPr lang="en-US" altLang="zh-TW" dirty="0" smtClean="0"/>
              <a:t>s are implemented in the </a:t>
            </a:r>
            <a:r>
              <a:rPr lang="en-US" altLang="zh-TW" b="1" dirty="0" err="1" smtClean="0">
                <a:solidFill>
                  <a:srgbClr val="009900"/>
                </a:solidFill>
                <a:latin typeface="Courier New" pitchFamily="49" charset="0"/>
              </a:rPr>
              <a:t>libc</a:t>
            </a:r>
            <a:r>
              <a:rPr lang="en-US" altLang="zh-TW" dirty="0" smtClean="0"/>
              <a:t> library.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code in this library keeps track of the allocation and </a:t>
            </a:r>
            <a:r>
              <a:rPr lang="en-US" altLang="zh-TW" dirty="0" err="1" smtClean="0"/>
              <a:t>deallocation</a:t>
            </a:r>
            <a:r>
              <a:rPr lang="en-US" altLang="zh-TW" dirty="0" smtClean="0"/>
              <a:t> requests and uses the </a:t>
            </a:r>
            <a:r>
              <a:rPr lang="en-US" altLang="zh-TW" b="1" dirty="0" err="1" smtClean="0">
                <a:solidFill>
                  <a:srgbClr val="009900"/>
                </a:solidFill>
                <a:latin typeface="Courier New" pitchFamily="49" charset="0"/>
              </a:rPr>
              <a:t>brk</a:t>
            </a:r>
            <a:r>
              <a:rPr lang="en-US" altLang="zh-TW" b="1" dirty="0" smtClean="0">
                <a:solidFill>
                  <a:srgbClr val="009900"/>
                </a:solidFill>
                <a:latin typeface="Courier New" pitchFamily="49" charset="0"/>
              </a:rPr>
              <a:t>( )</a:t>
            </a:r>
            <a:r>
              <a:rPr lang="en-US" altLang="zh-TW" dirty="0" smtClean="0"/>
              <a:t> system call to enlarge or shrink the</a:t>
            </a:r>
            <a:r>
              <a:rPr lang="en-US" altLang="zh-TW" b="1" i="1" dirty="0" smtClean="0">
                <a:solidFill>
                  <a:srgbClr val="3333CC"/>
                </a:solidFill>
              </a:rPr>
              <a:t> process heap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76200"/>
            <a:ext cx="8424862" cy="1371600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The Return Value of a Wrapper Routine</a:t>
            </a:r>
          </a:p>
        </p:txBody>
      </p:sp>
      <p:sp>
        <p:nvSpPr>
          <p:cNvPr id="1024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48450-B840-408C-B96F-E2BB3D79DA12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4175" y="1766888"/>
            <a:ext cx="8580438" cy="4757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Most wrapper routines return an integer value, whose meaning depends on the corresponding system call.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return value of </a:t>
            </a:r>
            <a:r>
              <a:rPr lang="en-US" altLang="zh-TW" sz="2800" b="1" smtClean="0">
                <a:solidFill>
                  <a:srgbClr val="990099"/>
                </a:solidFill>
              </a:rPr>
              <a:t>-1</a:t>
            </a:r>
            <a:r>
              <a:rPr lang="en-US" altLang="zh-TW" sz="2800" smtClean="0"/>
              <a:t> usually indicates that the</a:t>
            </a:r>
            <a:r>
              <a:rPr lang="en-US" altLang="zh-TW" sz="2800" b="1" i="1" smtClean="0"/>
              <a:t> kernel</a:t>
            </a:r>
            <a:r>
              <a:rPr lang="en-US" altLang="zh-TW" sz="2800" smtClean="0"/>
              <a:t> was unable to satisfy the process request.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failure in the</a:t>
            </a:r>
            <a:r>
              <a:rPr lang="en-US" altLang="zh-TW" sz="2800" b="1" i="1" smtClean="0">
                <a:solidFill>
                  <a:srgbClr val="3333CC"/>
                </a:solidFill>
              </a:rPr>
              <a:t> system call handler</a:t>
            </a:r>
            <a:r>
              <a:rPr lang="en-US" altLang="zh-TW" sz="2800" smtClean="0"/>
              <a:t> may be caused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invalid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 lack of available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hardware problems, and so 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specific </a:t>
            </a:r>
            <a:r>
              <a:rPr lang="en-US" altLang="zh-TW" sz="2800" b="1" i="1" smtClean="0"/>
              <a:t>error code</a:t>
            </a:r>
            <a:r>
              <a:rPr lang="en-US" altLang="zh-TW" sz="2800" smtClean="0"/>
              <a:t> is contained in the </a:t>
            </a:r>
            <a:r>
              <a:rPr lang="en-US" altLang="zh-TW" sz="2800" b="1" smtClean="0">
                <a:solidFill>
                  <a:srgbClr val="009900"/>
                </a:solidFill>
                <a:latin typeface="Courier New" pitchFamily="49" charset="0"/>
              </a:rPr>
              <a:t>errno</a:t>
            </a:r>
            <a:r>
              <a:rPr lang="en-US" altLang="zh-TW" sz="2800" smtClean="0"/>
              <a:t> variable, which is defined in the </a:t>
            </a:r>
            <a:r>
              <a:rPr lang="en-US" altLang="zh-TW" sz="2800" b="1" smtClean="0">
                <a:solidFill>
                  <a:srgbClr val="009900"/>
                </a:solidFill>
                <a:latin typeface="Courier New" pitchFamily="49" charset="0"/>
              </a:rPr>
              <a:t>libc</a:t>
            </a:r>
            <a:r>
              <a:rPr lang="en-US" altLang="zh-TW" sz="2800" smtClean="0"/>
              <a:t> library.</a:t>
            </a:r>
            <a:endParaRPr lang="zh-TW" altLang="en-US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Execution Flow of a System Call</a:t>
            </a:r>
          </a:p>
        </p:txBody>
      </p:sp>
      <p:sp>
        <p:nvSpPr>
          <p:cNvPr id="112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E3268E-871A-4D35-ADB4-15AB41E09138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When a </a:t>
            </a:r>
            <a:r>
              <a:rPr lang="en-US" altLang="zh-TW" sz="2800" b="1" i="1" smtClean="0"/>
              <a:t>User Mode process</a:t>
            </a:r>
            <a:r>
              <a:rPr lang="en-US" altLang="zh-TW" sz="2800" smtClean="0"/>
              <a:t> invokes a</a:t>
            </a:r>
            <a:r>
              <a:rPr lang="en-US" altLang="zh-TW" sz="2800" b="1" i="1" smtClean="0"/>
              <a:t> system call</a:t>
            </a:r>
            <a:r>
              <a:rPr lang="en-US" altLang="zh-TW" sz="2800" smtClean="0"/>
              <a:t>, the </a:t>
            </a:r>
            <a:r>
              <a:rPr lang="en-US" altLang="zh-TW" sz="2800" b="1" smtClean="0"/>
              <a:t>CPU</a:t>
            </a:r>
            <a:r>
              <a:rPr lang="en-US" altLang="zh-TW" sz="2800" smtClean="0"/>
              <a:t> switches to </a:t>
            </a:r>
            <a:r>
              <a:rPr lang="en-US" altLang="zh-TW" sz="2800" b="1" smtClean="0"/>
              <a:t>Kernel Mode</a:t>
            </a:r>
            <a:r>
              <a:rPr lang="en-US" altLang="zh-TW" sz="2800" smtClean="0"/>
              <a:t> and starts the execution of a</a:t>
            </a:r>
            <a:r>
              <a:rPr lang="en-US" altLang="zh-TW" sz="2800" b="1" i="1" smtClean="0"/>
              <a:t> kernel function</a:t>
            </a:r>
            <a:r>
              <a:rPr lang="en-US" altLang="zh-TW" sz="2800" smtClean="0"/>
              <a:t>. </a:t>
            </a:r>
          </a:p>
          <a:p>
            <a:pPr lvl="1" eaLnBrk="1" hangingPunct="1"/>
            <a:r>
              <a:rPr lang="en-US" altLang="zh-TW" sz="2400" smtClean="0"/>
              <a:t>As we will see in the next section, in the 80x86 architecture a Linux system call can be invoked in two different ways. </a:t>
            </a:r>
          </a:p>
          <a:p>
            <a:pPr eaLnBrk="1" hangingPunct="1"/>
            <a:r>
              <a:rPr lang="en-US" altLang="zh-TW" sz="2800" smtClean="0"/>
              <a:t>The net result of both methods, however, is a jump to an assembly language function called the </a:t>
            </a:r>
            <a:r>
              <a:rPr lang="en-US" altLang="zh-TW" sz="2800" b="1" i="1" smtClean="0">
                <a:solidFill>
                  <a:srgbClr val="3333CC"/>
                </a:solidFill>
              </a:rPr>
              <a:t>system call handler</a:t>
            </a:r>
            <a:r>
              <a:rPr lang="en-US" altLang="zh-TW" sz="2800" smtClean="0"/>
              <a:t>.</a:t>
            </a:r>
            <a:endParaRPr lang="zh-TW" altLang="en-US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 Number</a:t>
            </a:r>
            <a:endParaRPr lang="zh-TW" altLang="en-US" smtClean="0"/>
          </a:p>
        </p:txBody>
      </p:sp>
      <p:sp>
        <p:nvSpPr>
          <p:cNvPr id="1229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B85CC-76C1-4F80-BF67-39D3FD9F44E0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4175" y="1981200"/>
            <a:ext cx="8435975" cy="3886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Because the kernel implements many different system calls, the </a:t>
            </a:r>
            <a:r>
              <a:rPr lang="en-US" altLang="zh-TW" sz="2800" u="sng" smtClean="0"/>
              <a:t>User Mode process</a:t>
            </a:r>
            <a:r>
              <a:rPr lang="en-US" altLang="zh-TW" sz="2800" smtClean="0"/>
              <a:t> must pass a </a:t>
            </a:r>
            <a:r>
              <a:rPr lang="en-US" altLang="zh-TW" sz="2800" u="sng" smtClean="0"/>
              <a:t>parameter</a:t>
            </a:r>
            <a:r>
              <a:rPr lang="en-US" altLang="zh-TW" sz="2800" smtClean="0"/>
              <a:t> called the </a:t>
            </a:r>
            <a:r>
              <a:rPr lang="en-US" altLang="zh-TW" sz="2800" b="1" i="1" smtClean="0">
                <a:solidFill>
                  <a:srgbClr val="3333CC"/>
                </a:solidFill>
              </a:rPr>
              <a:t>system call number</a:t>
            </a:r>
            <a:r>
              <a:rPr lang="en-US" altLang="zh-TW" sz="2800" smtClean="0"/>
              <a:t> to identify the required system call.</a:t>
            </a:r>
          </a:p>
          <a:p>
            <a:pPr eaLnBrk="1" hangingPunct="1"/>
            <a:r>
              <a:rPr lang="en-US" altLang="zh-TW" sz="2800" smtClean="0"/>
              <a:t>The </a:t>
            </a:r>
            <a:r>
              <a:rPr lang="en-US" altLang="zh-TW" sz="2800" b="1" smtClean="0">
                <a:solidFill>
                  <a:srgbClr val="FF0000"/>
                </a:solidFill>
              </a:rPr>
              <a:t>eax</a:t>
            </a:r>
            <a:r>
              <a:rPr lang="en-US" altLang="zh-TW" sz="2800" smtClean="0"/>
              <a:t> register is used by Linux for this purpose. </a:t>
            </a:r>
          </a:p>
          <a:p>
            <a:pPr lvl="1" eaLnBrk="1" hangingPunct="1"/>
            <a:r>
              <a:rPr lang="en-US" altLang="zh-TW" sz="2400" smtClean="0"/>
              <a:t>As we'll see in the section "Parameter Passing" later in this chapter, additional parameters are usually passed when invoking a system call.</a:t>
            </a:r>
            <a:endParaRPr lang="zh-TW" alt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Return Value of a System Call</a:t>
            </a:r>
          </a:p>
        </p:txBody>
      </p:sp>
      <p:sp>
        <p:nvSpPr>
          <p:cNvPr id="133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D150D-2CDA-4EC5-9D97-A72066D4D7B4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2738" y="1766888"/>
            <a:ext cx="8580437" cy="475773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All system calls return an integer value. </a:t>
            </a:r>
          </a:p>
          <a:p>
            <a:pPr eaLnBrk="1" hangingPunct="1"/>
            <a:r>
              <a:rPr lang="en-US" altLang="zh-TW" sz="2800" u="sng" smtClean="0"/>
              <a:t>The conventions for these return values</a:t>
            </a:r>
            <a:r>
              <a:rPr lang="en-US" altLang="zh-TW" sz="2800" smtClean="0"/>
              <a:t> are different from </a:t>
            </a:r>
            <a:r>
              <a:rPr lang="en-US" altLang="zh-TW" sz="2800" u="sng" smtClean="0"/>
              <a:t>those for wrapper routines</a:t>
            </a:r>
            <a:r>
              <a:rPr lang="en-US" altLang="zh-TW" sz="2800" smtClean="0"/>
              <a:t>. </a:t>
            </a:r>
          </a:p>
          <a:p>
            <a:pPr lvl="1" eaLnBrk="1" hangingPunct="1"/>
            <a:r>
              <a:rPr lang="en-US" altLang="zh-TW" sz="2400" smtClean="0"/>
              <a:t>In the kernel</a:t>
            </a:r>
          </a:p>
          <a:p>
            <a:pPr lvl="2" eaLnBrk="1" hangingPunct="1"/>
            <a:r>
              <a:rPr lang="en-US" altLang="zh-TW" sz="2000" smtClean="0"/>
              <a:t>positive or 0 values denote a successful termination of the system call </a:t>
            </a:r>
          </a:p>
          <a:p>
            <a:pPr lvl="2" eaLnBrk="1" hangingPunct="1"/>
            <a:r>
              <a:rPr lang="en-US" altLang="zh-TW" sz="2000" smtClean="0"/>
              <a:t>negative values denote an error condition </a:t>
            </a:r>
          </a:p>
          <a:p>
            <a:pPr lvl="3" eaLnBrk="1" hangingPunct="1"/>
            <a:r>
              <a:rPr lang="en-US" altLang="zh-TW" sz="1800" smtClean="0"/>
              <a:t>In the latter case, the value is the negation of the error code that must be returned to the application program in the </a:t>
            </a:r>
            <a:r>
              <a:rPr lang="en-US" altLang="zh-TW" sz="1800" b="1" smtClean="0">
                <a:solidFill>
                  <a:srgbClr val="009900"/>
                </a:solidFill>
                <a:latin typeface="Courier New" pitchFamily="49" charset="0"/>
              </a:rPr>
              <a:t>errno</a:t>
            </a:r>
            <a:r>
              <a:rPr lang="en-US" altLang="zh-TW" sz="1800" smtClean="0"/>
              <a:t> variable. </a:t>
            </a:r>
          </a:p>
          <a:p>
            <a:pPr lvl="1" eaLnBrk="1" hangingPunct="1"/>
            <a:r>
              <a:rPr lang="en-US" altLang="zh-TW" sz="2400" smtClean="0"/>
              <a:t>The </a:t>
            </a:r>
            <a:r>
              <a:rPr lang="en-US" altLang="zh-TW" sz="2400" b="1" smtClean="0">
                <a:solidFill>
                  <a:srgbClr val="009900"/>
                </a:solidFill>
                <a:latin typeface="Courier New" pitchFamily="49" charset="0"/>
              </a:rPr>
              <a:t>errno</a:t>
            </a:r>
            <a:r>
              <a:rPr lang="en-US" altLang="zh-TW" sz="2400" smtClean="0"/>
              <a:t> variable is not set or used by the kernel. Instead, the wrapper routines handle the task of setting this variable after a return from a system call.</a:t>
            </a:r>
            <a:endParaRPr lang="zh-TW" alt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Services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OS Services</a:t>
            </a:r>
          </a:p>
          <a:p>
            <a:pPr lvl="1"/>
            <a:r>
              <a:rPr lang="en-US" dirty="0" smtClean="0"/>
              <a:t>User Functions: (G/C)UI, Program execution, I/O, FS manipulation</a:t>
            </a:r>
          </a:p>
          <a:p>
            <a:pPr lvl="1"/>
            <a:r>
              <a:rPr lang="en-US" dirty="0" smtClean="0"/>
              <a:t>Process Communication, Error Detection, Resource allocation accounting, protection and security</a:t>
            </a:r>
          </a:p>
          <a:p>
            <a:r>
              <a:rPr lang="en-US" dirty="0" smtClean="0"/>
              <a:t>User level Services</a:t>
            </a:r>
          </a:p>
          <a:p>
            <a:pPr lvl="1"/>
            <a:r>
              <a:rPr lang="en-US" dirty="0" smtClean="0"/>
              <a:t>GUI/CLI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62950" cy="1371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Operations Performed by a System Call</a:t>
            </a:r>
          </a:p>
        </p:txBody>
      </p:sp>
      <p:sp>
        <p:nvSpPr>
          <p:cNvPr id="143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B2C97-BE1F-4EEF-83CB-4D3702EB172F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766888"/>
            <a:ext cx="8713788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</a:t>
            </a:r>
            <a:r>
              <a:rPr lang="en-US" altLang="zh-TW" sz="2800" b="1" i="1" smtClean="0">
                <a:solidFill>
                  <a:srgbClr val="3333CC"/>
                </a:solidFill>
              </a:rPr>
              <a:t>system call handler</a:t>
            </a:r>
            <a:r>
              <a:rPr lang="en-US" altLang="zh-TW" sz="2800" smtClean="0"/>
              <a:t>, which has a structure similar to that of the other </a:t>
            </a:r>
            <a:r>
              <a:rPr lang="en-US" altLang="zh-TW" sz="2800" b="1" i="1" smtClean="0">
                <a:solidFill>
                  <a:srgbClr val="3333CC"/>
                </a:solidFill>
              </a:rPr>
              <a:t>exception handlers</a:t>
            </a:r>
            <a:r>
              <a:rPr lang="en-US" altLang="zh-TW" sz="2800" smtClean="0"/>
              <a:t>, performs the following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Saves the contents of most registers in the Kernel Mode stack.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This operation is common to all system calls and is coded in assembly language.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Handles the system call by invoking a corresponding </a:t>
            </a:r>
            <a:r>
              <a:rPr lang="en-US" altLang="zh-TW" sz="2400" b="1" smtClean="0"/>
              <a:t>C</a:t>
            </a:r>
            <a:r>
              <a:rPr lang="en-US" altLang="zh-TW" sz="2400" smtClean="0"/>
              <a:t> function called the</a:t>
            </a:r>
            <a:r>
              <a:rPr lang="en-US" altLang="zh-TW" sz="2400" b="1" i="1" smtClean="0">
                <a:solidFill>
                  <a:srgbClr val="3333CC"/>
                </a:solidFill>
              </a:rPr>
              <a:t> system call service routine</a:t>
            </a:r>
            <a:r>
              <a:rPr lang="en-US" altLang="zh-TW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Exits from the handler: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the registers are loaded with the values saved in the Kernel Mode stack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b="1" smtClean="0"/>
              <a:t>CPU</a:t>
            </a:r>
            <a:r>
              <a:rPr lang="en-US" altLang="zh-TW" sz="2000" smtClean="0"/>
              <a:t> is switched back from Kernel Mode to User Mode.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/>
              <a:t>This operation is common to all system calls and is coded in assembly language.</a:t>
            </a:r>
            <a:endParaRPr lang="zh-TW" altLang="en-US" sz="1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/>
              <a:t>Naming Rules of System Call Service Routines</a:t>
            </a:r>
          </a:p>
        </p:txBody>
      </p:sp>
      <p:sp>
        <p:nvSpPr>
          <p:cNvPr id="1536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ABCD34-0040-4691-B7E9-CB0E701D18E1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981200"/>
            <a:ext cx="8435975" cy="3886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name of the service routine associated with the </a:t>
            </a:r>
            <a:r>
              <a:rPr lang="en-US" altLang="zh-TW" b="1" i="1" u="sng" smtClean="0">
                <a:solidFill>
                  <a:srgbClr val="009900"/>
                </a:solidFill>
                <a:latin typeface="Courier New" pitchFamily="49" charset="0"/>
              </a:rPr>
              <a:t>xyz</a:t>
            </a:r>
            <a:r>
              <a:rPr lang="en-US" altLang="zh-TW" b="1" u="sng" smtClean="0">
                <a:solidFill>
                  <a:srgbClr val="009900"/>
                </a:solidFill>
                <a:latin typeface="Courier New" pitchFamily="49" charset="0"/>
              </a:rPr>
              <a:t>( )</a:t>
            </a:r>
            <a:r>
              <a:rPr lang="en-US" altLang="zh-TW" u="sng" smtClean="0"/>
              <a:t> system call</a:t>
            </a:r>
            <a:r>
              <a:rPr lang="en-US" altLang="zh-TW" smtClean="0"/>
              <a:t> is usually </a:t>
            </a:r>
            <a:r>
              <a:rPr lang="en-US" altLang="zh-TW" b="1" smtClean="0">
                <a:solidFill>
                  <a:srgbClr val="009900"/>
                </a:solidFill>
                <a:latin typeface="Courier New" pitchFamily="49" charset="0"/>
              </a:rPr>
              <a:t>sys_</a:t>
            </a:r>
            <a:r>
              <a:rPr lang="en-US" altLang="zh-TW" b="1" i="1" smtClean="0">
                <a:solidFill>
                  <a:srgbClr val="009900"/>
                </a:solidFill>
                <a:latin typeface="Courier New" pitchFamily="49" charset="0"/>
              </a:rPr>
              <a:t>xyz</a:t>
            </a:r>
            <a:r>
              <a:rPr lang="en-US" altLang="zh-TW" b="1" smtClean="0">
                <a:solidFill>
                  <a:srgbClr val="009900"/>
                </a:solidFill>
                <a:latin typeface="Courier New" pitchFamily="49" charset="0"/>
              </a:rPr>
              <a:t>( )</a:t>
            </a:r>
            <a:r>
              <a:rPr lang="en-US" altLang="zh-TW" smtClean="0"/>
              <a:t>; there are, however, a few exceptions to this rule.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Control Flow Diagram of a System Call</a:t>
            </a:r>
          </a:p>
        </p:txBody>
      </p:sp>
      <p:sp>
        <p:nvSpPr>
          <p:cNvPr id="1638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EE487C-48FE-4845-914D-C26BC7E896B9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5157788"/>
            <a:ext cx="83439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49" charset="0"/>
              </a:rPr>
              <a:t>arrows</a:t>
            </a:r>
            <a:r>
              <a:rPr lang="en-US" altLang="zh-TW" sz="2000" smtClean="0"/>
              <a:t> denote the execution flow between the functions.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terms "</a:t>
            </a:r>
            <a:r>
              <a:rPr lang="en-US" altLang="zh-TW" sz="2000" b="1" smtClean="0">
                <a:solidFill>
                  <a:srgbClr val="009900"/>
                </a:solidFill>
                <a:latin typeface="Courier New" pitchFamily="49" charset="0"/>
              </a:rPr>
              <a:t>SYSCALL</a:t>
            </a:r>
            <a:r>
              <a:rPr lang="en-US" altLang="zh-TW" sz="2000" smtClean="0"/>
              <a:t>" and "</a:t>
            </a:r>
            <a:r>
              <a:rPr lang="en-US" altLang="zh-TW" sz="2000" b="1" smtClean="0">
                <a:solidFill>
                  <a:srgbClr val="009900"/>
                </a:solidFill>
                <a:latin typeface="Courier New" pitchFamily="49" charset="0"/>
              </a:rPr>
              <a:t>SYSEXIT</a:t>
            </a:r>
            <a:r>
              <a:rPr lang="en-US" altLang="zh-TW" sz="2000" smtClean="0"/>
              <a:t>" are placeholders for the actual assembly language instructions that switch the </a:t>
            </a:r>
            <a:r>
              <a:rPr lang="en-US" altLang="zh-TW" sz="2000" b="1" smtClean="0"/>
              <a:t>CPU</a:t>
            </a:r>
            <a:r>
              <a:rPr lang="en-US" altLang="zh-TW" sz="2000" smtClean="0"/>
              <a:t>, respectively, from User Mode to Kernel Mode and from Kernel Mode to User Mode. </a:t>
            </a:r>
            <a:endParaRPr lang="zh-TW" altLang="en-US" sz="2000" smtClean="0"/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1844675"/>
            <a:ext cx="7345363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Line 9"/>
          <p:cNvSpPr>
            <a:spLocks noChangeShapeType="1"/>
          </p:cNvSpPr>
          <p:nvPr/>
        </p:nvSpPr>
        <p:spPr bwMode="auto">
          <a:xfrm flipV="1">
            <a:off x="1835150" y="2635250"/>
            <a:ext cx="936625" cy="3016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H="1" flipV="1">
            <a:off x="1476375" y="3081338"/>
            <a:ext cx="1295400" cy="2746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2" name="Line 11"/>
          <p:cNvSpPr>
            <a:spLocks noChangeShapeType="1"/>
          </p:cNvSpPr>
          <p:nvPr/>
        </p:nvSpPr>
        <p:spPr bwMode="auto">
          <a:xfrm flipV="1">
            <a:off x="3492500" y="2649538"/>
            <a:ext cx="1008063" cy="2873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 flipH="1" flipV="1">
            <a:off x="2987675" y="3152775"/>
            <a:ext cx="1439863" cy="203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 flipV="1">
            <a:off x="5435600" y="2635250"/>
            <a:ext cx="1441450" cy="37465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 flipH="1" flipV="1">
            <a:off x="4787900" y="3152775"/>
            <a:ext cx="2089150" cy="203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2771775" y="2852738"/>
            <a:ext cx="720725" cy="215900"/>
          </a:xfrm>
          <a:prstGeom prst="rect">
            <a:avLst/>
          </a:prstGeom>
          <a:noFill/>
          <a:ln w="12700">
            <a:solidFill>
              <a:srgbClr val="00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4572000" y="3284538"/>
            <a:ext cx="792163" cy="215900"/>
          </a:xfrm>
          <a:prstGeom prst="rect">
            <a:avLst/>
          </a:prstGeom>
          <a:noFill/>
          <a:ln w="12700">
            <a:solidFill>
              <a:srgbClr val="00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/* </a:t>
            </a:r>
            <a:r>
              <a:rPr lang="en-US" dirty="0" err="1" smtClean="0">
                <a:latin typeface="+mj-lt"/>
              </a:rPr>
              <a:t>creat.c</a:t>
            </a:r>
            <a:r>
              <a:rPr lang="en-US" dirty="0" smtClean="0">
                <a:latin typeface="+mj-lt"/>
              </a:rPr>
              <a:t> */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#include &lt;</a:t>
            </a:r>
            <a:r>
              <a:rPr lang="en-US" dirty="0" err="1" smtClean="0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#include &lt;sys/</a:t>
            </a:r>
            <a:r>
              <a:rPr lang="en-US" dirty="0" err="1" smtClean="0">
                <a:latin typeface="+mj-lt"/>
              </a:rPr>
              <a:t>types.h</a:t>
            </a:r>
            <a:r>
              <a:rPr lang="en-US" dirty="0" smtClean="0">
                <a:latin typeface="+mj-lt"/>
              </a:rPr>
              <a:t>&gt; /* defines types used by sys/</a:t>
            </a:r>
            <a:r>
              <a:rPr lang="en-US" dirty="0" err="1" smtClean="0">
                <a:latin typeface="+mj-lt"/>
              </a:rPr>
              <a:t>stat.h</a:t>
            </a:r>
            <a:r>
              <a:rPr lang="en-US" dirty="0" smtClean="0">
                <a:latin typeface="+mj-lt"/>
              </a:rPr>
              <a:t> */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#include &lt;sys/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stat.h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&gt; </a:t>
            </a:r>
            <a:r>
              <a:rPr lang="en-US" b="1" dirty="0" smtClean="0">
                <a:latin typeface="+mj-lt"/>
              </a:rPr>
              <a:t>/* defines S_IREAD &amp; S_IWRITE */ </a:t>
            </a:r>
          </a:p>
          <a:p>
            <a:pPr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main() {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fd</a:t>
            </a:r>
            <a:r>
              <a:rPr lang="en-US" dirty="0" smtClean="0">
                <a:latin typeface="+mj-lt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fd</a:t>
            </a:r>
            <a:r>
              <a:rPr lang="en-US" dirty="0" smtClean="0">
                <a:latin typeface="+mj-lt"/>
              </a:rPr>
              <a:t> = </a:t>
            </a:r>
            <a:r>
              <a:rPr lang="en-US" dirty="0" err="1" smtClean="0">
                <a:latin typeface="+mj-lt"/>
              </a:rPr>
              <a:t>creat</a:t>
            </a:r>
            <a:r>
              <a:rPr lang="en-US" dirty="0" smtClean="0">
                <a:latin typeface="+mj-lt"/>
              </a:rPr>
              <a:t>("datafile.dat", S_IREAD | S_IWRITE);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if (</a:t>
            </a:r>
            <a:r>
              <a:rPr lang="en-US" dirty="0" err="1" smtClean="0">
                <a:latin typeface="+mj-lt"/>
              </a:rPr>
              <a:t>fd</a:t>
            </a:r>
            <a:r>
              <a:rPr lang="en-US" dirty="0" smtClean="0">
                <a:latin typeface="+mj-lt"/>
              </a:rPr>
              <a:t> == -1)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("Error in opening datafile.dat\n");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else {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("datafile.dat opened for read/write access\n");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("datafile.dat is currently empty\n");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close(</a:t>
            </a:r>
            <a:r>
              <a:rPr lang="en-US" dirty="0" err="1" smtClean="0">
                <a:latin typeface="+mj-lt"/>
              </a:rPr>
              <a:t>fd</a:t>
            </a:r>
            <a:r>
              <a:rPr lang="en-US" dirty="0" smtClean="0">
                <a:latin typeface="+mj-lt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exit (0);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#define S_IRWXU 0000700 /* -</a:t>
            </a:r>
            <a:r>
              <a:rPr lang="en-US" dirty="0" err="1" smtClean="0"/>
              <a:t>rwx</a:t>
            </a:r>
            <a:r>
              <a:rPr lang="en-US" dirty="0" smtClean="0"/>
              <a:t>------ */ </a:t>
            </a:r>
          </a:p>
          <a:p>
            <a:pPr>
              <a:buNone/>
            </a:pPr>
            <a:r>
              <a:rPr lang="en-US" dirty="0" smtClean="0"/>
              <a:t>#define S_IREAD 0000400 /* read permission, owner */</a:t>
            </a:r>
          </a:p>
          <a:p>
            <a:pPr>
              <a:buNone/>
            </a:pPr>
            <a:r>
              <a:rPr lang="en-US" dirty="0" smtClean="0"/>
              <a:t>#define S_IRUSR S_IREAD </a:t>
            </a:r>
          </a:p>
          <a:p>
            <a:pPr>
              <a:buNone/>
            </a:pPr>
            <a:r>
              <a:rPr lang="en-US" dirty="0" smtClean="0"/>
              <a:t>#define S_IWRITE 0000200 /* write permission, owner */</a:t>
            </a:r>
          </a:p>
          <a:p>
            <a:pPr>
              <a:buNone/>
            </a:pPr>
            <a:r>
              <a:rPr lang="en-US" dirty="0" smtClean="0"/>
              <a:t>#define S_IWUSR S_IWRITE </a:t>
            </a:r>
          </a:p>
          <a:p>
            <a:pPr>
              <a:buNone/>
            </a:pPr>
            <a:r>
              <a:rPr lang="en-US" dirty="0" smtClean="0"/>
              <a:t>#define S_IEXEC 0000100 /* execute/search permission, owner */</a:t>
            </a:r>
          </a:p>
          <a:p>
            <a:pPr>
              <a:buNone/>
            </a:pPr>
            <a:r>
              <a:rPr lang="en-US" dirty="0" smtClean="0"/>
              <a:t>#define S_IXUSR S_IEXEC </a:t>
            </a:r>
          </a:p>
          <a:p>
            <a:pPr>
              <a:buNone/>
            </a:pPr>
            <a:r>
              <a:rPr lang="en-US" dirty="0" smtClean="0"/>
              <a:t>#define S_IRWXG 0000070 /* ----</a:t>
            </a:r>
            <a:r>
              <a:rPr lang="en-US" dirty="0" err="1" smtClean="0"/>
              <a:t>rwx</a:t>
            </a:r>
            <a:r>
              <a:rPr lang="en-US" dirty="0" smtClean="0"/>
              <a:t>--- */ </a:t>
            </a:r>
          </a:p>
          <a:p>
            <a:pPr>
              <a:buNone/>
            </a:pPr>
            <a:r>
              <a:rPr lang="en-US" dirty="0" smtClean="0"/>
              <a:t>#define S_IRGRP 0000040 /* read permission, group */ </a:t>
            </a:r>
          </a:p>
          <a:p>
            <a:pPr>
              <a:buNone/>
            </a:pPr>
            <a:r>
              <a:rPr lang="en-US" dirty="0" smtClean="0"/>
              <a:t>#define S_IWGRP 0000020 /* write " " */ </a:t>
            </a:r>
          </a:p>
          <a:p>
            <a:pPr>
              <a:buNone/>
            </a:pPr>
            <a:r>
              <a:rPr lang="en-US" dirty="0" smtClean="0"/>
              <a:t>#define S_IXGRP 0000010 /* execute/search " " */ </a:t>
            </a:r>
          </a:p>
          <a:p>
            <a:pPr>
              <a:buNone/>
            </a:pPr>
            <a:r>
              <a:rPr lang="en-US" dirty="0" smtClean="0"/>
              <a:t>#define S_IRWXO 0000007 /* -------</a:t>
            </a:r>
            <a:r>
              <a:rPr lang="en-US" dirty="0" err="1" smtClean="0"/>
              <a:t>rwx</a:t>
            </a:r>
            <a:r>
              <a:rPr lang="en-US" dirty="0" smtClean="0"/>
              <a:t> */ </a:t>
            </a:r>
          </a:p>
          <a:p>
            <a:pPr>
              <a:buNone/>
            </a:pPr>
            <a:r>
              <a:rPr lang="en-US" dirty="0" smtClean="0"/>
              <a:t>#define S_IROTH 0000004 /* read permission, other */ </a:t>
            </a:r>
          </a:p>
          <a:p>
            <a:pPr>
              <a:buNone/>
            </a:pPr>
            <a:r>
              <a:rPr lang="en-US" dirty="0" smtClean="0"/>
              <a:t>#define S_IWOTH 0000002 /* write " " */ </a:t>
            </a:r>
          </a:p>
          <a:p>
            <a:pPr>
              <a:buNone/>
            </a:pPr>
            <a:r>
              <a:rPr lang="en-US" dirty="0" smtClean="0"/>
              <a:t>#define S_IXOTH 0000001 /* execute/search " " */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+mj-lt"/>
              </a:rPr>
              <a:t>/* </a:t>
            </a:r>
            <a:r>
              <a:rPr lang="en-US" sz="1200" dirty="0" err="1" smtClean="0">
                <a:latin typeface="+mj-lt"/>
              </a:rPr>
              <a:t>open.c</a:t>
            </a:r>
            <a:r>
              <a:rPr lang="en-US" sz="1200" dirty="0" smtClean="0">
                <a:latin typeface="+mj-lt"/>
              </a:rPr>
              <a:t> */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#include &lt;</a:t>
            </a:r>
            <a:r>
              <a:rPr lang="en-US" sz="1200" dirty="0" err="1" smtClean="0">
                <a:latin typeface="+mj-lt"/>
              </a:rPr>
              <a:t>fcntl.h</a:t>
            </a:r>
            <a:r>
              <a:rPr lang="en-US" sz="1200" dirty="0" smtClean="0">
                <a:latin typeface="+mj-lt"/>
              </a:rPr>
              <a:t>&gt; /* defines options flags */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#include &lt;sys/</a:t>
            </a:r>
            <a:r>
              <a:rPr lang="en-US" sz="1200" dirty="0" err="1" smtClean="0">
                <a:latin typeface="+mj-lt"/>
              </a:rPr>
              <a:t>types.h</a:t>
            </a:r>
            <a:r>
              <a:rPr lang="en-US" sz="1200" dirty="0" smtClean="0">
                <a:latin typeface="+mj-lt"/>
              </a:rPr>
              <a:t>&gt; /* defines types used by sys/</a:t>
            </a:r>
            <a:r>
              <a:rPr lang="en-US" sz="1200" dirty="0" err="1" smtClean="0">
                <a:latin typeface="+mj-lt"/>
              </a:rPr>
              <a:t>stat.h</a:t>
            </a:r>
            <a:r>
              <a:rPr lang="en-US" sz="1200" dirty="0" smtClean="0">
                <a:latin typeface="+mj-lt"/>
              </a:rPr>
              <a:t> */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#include &lt;sys/</a:t>
            </a:r>
            <a:r>
              <a:rPr lang="en-US" sz="1200" dirty="0" err="1" smtClean="0">
                <a:latin typeface="+mj-lt"/>
              </a:rPr>
              <a:t>stat.h</a:t>
            </a:r>
            <a:r>
              <a:rPr lang="en-US" sz="1200" dirty="0" smtClean="0">
                <a:latin typeface="+mj-lt"/>
              </a:rPr>
              <a:t>&gt; /* defines S_IREAD &amp; S_IWRITE */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static char message[] = "Hello, world"; 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int</a:t>
            </a:r>
            <a:r>
              <a:rPr lang="en-US" sz="1200" dirty="0" smtClean="0">
                <a:latin typeface="+mj-lt"/>
              </a:rPr>
              <a:t> main() {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</a:t>
            </a:r>
            <a:r>
              <a:rPr lang="en-US" sz="1200" dirty="0" err="1" smtClean="0">
                <a:latin typeface="+mj-lt"/>
              </a:rPr>
              <a:t>int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; char buffer[80];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 = open("</a:t>
            </a:r>
            <a:r>
              <a:rPr lang="en-US" sz="1200" dirty="0" err="1" smtClean="0">
                <a:latin typeface="+mj-lt"/>
              </a:rPr>
              <a:t>datafile.dat",O_RDWR</a:t>
            </a:r>
            <a:r>
              <a:rPr lang="en-US" sz="1200" dirty="0" smtClean="0">
                <a:latin typeface="+mj-lt"/>
              </a:rPr>
              <a:t> | O_CREAT | O_EXCL, S_IREAD | S_IWRITE);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if (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 != -1) {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</a:t>
            </a:r>
            <a:r>
              <a:rPr lang="en-US" sz="1200" dirty="0" err="1" smtClean="0">
                <a:latin typeface="+mj-lt"/>
              </a:rPr>
              <a:t>printf</a:t>
            </a:r>
            <a:r>
              <a:rPr lang="en-US" sz="1200" dirty="0" smtClean="0">
                <a:latin typeface="+mj-lt"/>
              </a:rPr>
              <a:t>("datafile.dat opened for read/write access\n");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write(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, message, </a:t>
            </a:r>
            <a:r>
              <a:rPr lang="en-US" sz="1200" dirty="0" err="1" smtClean="0">
                <a:latin typeface="+mj-lt"/>
              </a:rPr>
              <a:t>sizeof</a:t>
            </a:r>
            <a:r>
              <a:rPr lang="en-US" sz="1200" dirty="0" smtClean="0">
                <a:latin typeface="+mj-lt"/>
              </a:rPr>
              <a:t>(message));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</a:t>
            </a:r>
            <a:r>
              <a:rPr lang="en-US" sz="1200" dirty="0" err="1" smtClean="0">
                <a:latin typeface="+mj-lt"/>
              </a:rPr>
              <a:t>lseek</a:t>
            </a:r>
            <a:r>
              <a:rPr lang="en-US" sz="1200" dirty="0" smtClean="0">
                <a:latin typeface="+mj-lt"/>
              </a:rPr>
              <a:t>(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, 0L, 0); /* go back to the beginning of the file */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if (read(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, buffer, </a:t>
            </a:r>
            <a:r>
              <a:rPr lang="en-US" sz="1200" dirty="0" err="1" smtClean="0">
                <a:latin typeface="+mj-lt"/>
              </a:rPr>
              <a:t>sizeof</a:t>
            </a:r>
            <a:r>
              <a:rPr lang="en-US" sz="1200" dirty="0" smtClean="0">
                <a:latin typeface="+mj-lt"/>
              </a:rPr>
              <a:t>(message)) == </a:t>
            </a:r>
            <a:r>
              <a:rPr lang="en-US" sz="1200" dirty="0" err="1" smtClean="0">
                <a:latin typeface="+mj-lt"/>
              </a:rPr>
              <a:t>sizeof</a:t>
            </a:r>
            <a:r>
              <a:rPr lang="en-US" sz="1200" dirty="0" smtClean="0">
                <a:latin typeface="+mj-lt"/>
              </a:rPr>
              <a:t>(message))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	</a:t>
            </a:r>
            <a:r>
              <a:rPr lang="en-US" sz="1200" dirty="0" err="1" smtClean="0">
                <a:latin typeface="+mj-lt"/>
              </a:rPr>
              <a:t>printf</a:t>
            </a:r>
            <a:r>
              <a:rPr lang="en-US" sz="1200" dirty="0" smtClean="0">
                <a:latin typeface="+mj-lt"/>
              </a:rPr>
              <a:t>("\"%s\" was written to datafile.dat\n", buffer);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else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	</a:t>
            </a:r>
            <a:r>
              <a:rPr lang="en-US" sz="1200" dirty="0" err="1" smtClean="0">
                <a:latin typeface="+mj-lt"/>
              </a:rPr>
              <a:t>printf</a:t>
            </a:r>
            <a:r>
              <a:rPr lang="en-US" sz="1200" dirty="0" smtClean="0">
                <a:latin typeface="+mj-lt"/>
              </a:rPr>
              <a:t>("*** error reading datafile.dat ***\n");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close (</a:t>
            </a:r>
            <a:r>
              <a:rPr lang="en-US" sz="1200" dirty="0" err="1" smtClean="0">
                <a:latin typeface="+mj-lt"/>
              </a:rPr>
              <a:t>fd</a:t>
            </a:r>
            <a:r>
              <a:rPr lang="en-US" sz="1200" dirty="0" smtClean="0">
                <a:latin typeface="+mj-lt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	} else </a:t>
            </a:r>
            <a:r>
              <a:rPr lang="en-US" sz="1200" dirty="0" err="1" smtClean="0">
                <a:latin typeface="+mj-lt"/>
              </a:rPr>
              <a:t>printf</a:t>
            </a:r>
            <a:r>
              <a:rPr lang="en-US" sz="1200" dirty="0" smtClean="0">
                <a:latin typeface="+mj-lt"/>
              </a:rPr>
              <a:t>("*** datafile.dat already exists ***\n");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	exit (0); </a:t>
            </a:r>
          </a:p>
          <a:p>
            <a:pPr>
              <a:buNone/>
            </a:pPr>
            <a:r>
              <a:rPr lang="en-US" sz="1200" dirty="0" smtClean="0">
                <a:latin typeface="+mj-lt"/>
              </a:rPr>
              <a:t>}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914400" y="947738"/>
            <a:ext cx="8229600" cy="576262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dirty="0" smtClean="0"/>
              <a:t>A View of Operating System Services</a:t>
            </a:r>
          </a:p>
        </p:txBody>
      </p:sp>
      <p:pic>
        <p:nvPicPr>
          <p:cNvPr id="10243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363" y="1752600"/>
            <a:ext cx="8081962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dirty="0" smtClean="0"/>
              <a:t>System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3038"/>
            <a:ext cx="8002588" cy="49990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3366FF"/>
                </a:solidFill>
              </a:rPr>
              <a:t>Application Program Interface (API)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rather than direct system call use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smtClean="0"/>
              <a:t>System call sequence to copy the contents of one file to another file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40037"/>
            <a:ext cx="593725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7358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smtClean="0"/>
              <a:t>Consider the ReadFile() function in the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Win32 API—a function for reading from a file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A description of the parameters passed to ReadFile()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HANDLE file—the file to be read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LPVOID buffer—a buffer where the data will be read into and written from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DWORD bytesToRead—the number of bytes to be read into the buffer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LPDWORD bytesRead—the number of bytes read during the last read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LPOVERLAPPED ovl—indicates if overlapped I/O is being used</a:t>
            </a:r>
          </a:p>
          <a:p>
            <a:pPr>
              <a:lnSpc>
                <a:spcPct val="90000"/>
              </a:lnSpc>
            </a:pPr>
            <a:endParaRPr lang="en-US" sz="180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1031" t="29628" r="1031" b="29379"/>
          <a:stretch>
            <a:fillRect/>
          </a:stretch>
        </p:blipFill>
        <p:spPr bwMode="auto">
          <a:xfrm>
            <a:off x="1295400" y="2514600"/>
            <a:ext cx="6732587" cy="2112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dirty="0" smtClean="0"/>
              <a:t>System Call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3038"/>
            <a:ext cx="8074025" cy="4999037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Typically, a number associated with each system call</a:t>
            </a:r>
          </a:p>
          <a:p>
            <a:pPr lvl="1"/>
            <a:r>
              <a:rPr lang="en-US" smtClean="0"/>
              <a:t>System-call interface maintains a table indexed according to these numbers</a:t>
            </a:r>
          </a:p>
          <a:p>
            <a:pPr lvl="1"/>
            <a:endParaRPr lang="en-US" sz="800" smtClean="0"/>
          </a:p>
          <a:p>
            <a:r>
              <a:rPr lang="en-US" smtClean="0"/>
              <a:t>The system call interface invokes intended system call in OS kernel and returns status of the system call and any return values</a:t>
            </a:r>
          </a:p>
          <a:p>
            <a:endParaRPr lang="en-US" sz="900" smtClean="0"/>
          </a:p>
          <a:p>
            <a:r>
              <a:rPr lang="en-US" smtClean="0"/>
              <a:t>The caller need know nothing about how the system call is implemented</a:t>
            </a:r>
          </a:p>
          <a:p>
            <a:pPr lvl="1"/>
            <a:r>
              <a:rPr lang="en-US" smtClean="0"/>
              <a:t>Just needs to obey API and understand what OS will do as a result call</a:t>
            </a:r>
          </a:p>
          <a:p>
            <a:pPr lvl="1"/>
            <a:r>
              <a:rPr lang="en-US" smtClean="0"/>
              <a:t>Most details of  OS interface hidden from programmer by API  </a:t>
            </a:r>
          </a:p>
          <a:p>
            <a:pPr marL="1085850" lvl="2"/>
            <a:r>
              <a:rPr lang="en-US" smtClean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mtClean="0"/>
              <a:t>API – System Call – OS Relationship</a:t>
            </a:r>
          </a:p>
        </p:txBody>
      </p:sp>
      <p:pic>
        <p:nvPicPr>
          <p:cNvPr id="21507" name="Picture 5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46</TotalTime>
  <Words>1917</Words>
  <Application>Microsoft Macintosh PowerPoint</Application>
  <PresentationFormat>On-screen Show (4:3)</PresentationFormat>
  <Paragraphs>269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System Structures</vt:lpstr>
      <vt:lpstr>The OS Level Structure</vt:lpstr>
      <vt:lpstr>OS Services Structure</vt:lpstr>
      <vt:lpstr>A View of Operating System Services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Standard C Library Example</vt:lpstr>
      <vt:lpstr>System Call Parameter Passing</vt:lpstr>
      <vt:lpstr>Parameter Passing via Table</vt:lpstr>
      <vt:lpstr>Types of System Calls</vt:lpstr>
      <vt:lpstr>Types of System Calls (Cont.)</vt:lpstr>
      <vt:lpstr>Examples of Windows and  Unix System Calls</vt:lpstr>
      <vt:lpstr>About System calls</vt:lpstr>
      <vt:lpstr>Types of System Calls: Process Control Example: MS-DOS</vt:lpstr>
      <vt:lpstr>MS-DOS execution</vt:lpstr>
      <vt:lpstr>Process Control Example: FreeBSD</vt:lpstr>
      <vt:lpstr>FreeBSD Running Multiple Programs</vt:lpstr>
      <vt:lpstr>Linux system calls</vt:lpstr>
      <vt:lpstr>POSIX APIs vs. System Calls</vt:lpstr>
      <vt:lpstr>From a Wrapper Routine to a System Call</vt:lpstr>
      <vt:lpstr>APIs and System Calls</vt:lpstr>
      <vt:lpstr>Example of Different APIs Issuing the Same System Call</vt:lpstr>
      <vt:lpstr>The Return Value of a Wrapper Routine</vt:lpstr>
      <vt:lpstr>Execution Flow of a System Call</vt:lpstr>
      <vt:lpstr>System Call Number</vt:lpstr>
      <vt:lpstr>The Return Value of a System Call</vt:lpstr>
      <vt:lpstr>Operations Performed by a System Call</vt:lpstr>
      <vt:lpstr>Naming Rules of System Call Service Routines</vt:lpstr>
      <vt:lpstr>Control Flow Diagram of a System Call</vt:lpstr>
      <vt:lpstr>Examples : File Creation</vt:lpstr>
      <vt:lpstr>Stat.h</vt:lpstr>
      <vt:lpstr>File Open</vt:lpstr>
    </vt:vector>
  </TitlesOfParts>
  <Company>iiith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Manish Shrivastava</cp:lastModifiedBy>
  <cp:revision>11</cp:revision>
  <dcterms:created xsi:type="dcterms:W3CDTF">2014-08-19T01:40:27Z</dcterms:created>
  <dcterms:modified xsi:type="dcterms:W3CDTF">2016-08-12T04:35:32Z</dcterms:modified>
</cp:coreProperties>
</file>