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265" r:id="rId15"/>
    <p:sldId id="296" r:id="rId16"/>
    <p:sldId id="306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07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72541-93E7-4530-8294-272CA2F8979E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3F0D4-D947-43CF-B80E-E6F967F1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D396-0064-4CD3-A16B-F24EBC154D62}" type="slidenum">
              <a:rPr lang="en-US"/>
              <a:pPr/>
              <a:t>6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7863"/>
            <a:ext cx="4602163" cy="34512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72" y="4355252"/>
            <a:ext cx="5082840" cy="4126027"/>
          </a:xfrm>
          <a:noFill/>
          <a:ln/>
        </p:spPr>
        <p:txBody>
          <a:bodyPr lIns="89885" tIns="44941" rIns="89885" bIns="4494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7863"/>
            <a:ext cx="4602163" cy="345122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72" y="4355252"/>
            <a:ext cx="5082840" cy="4126027"/>
          </a:xfrm>
          <a:noFill/>
          <a:ln/>
        </p:spPr>
        <p:txBody>
          <a:bodyPr lIns="89885" tIns="44941" rIns="89885" bIns="4494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7863"/>
            <a:ext cx="4602163" cy="34512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72" y="4355252"/>
            <a:ext cx="5082840" cy="4126027"/>
          </a:xfrm>
          <a:noFill/>
          <a:ln/>
        </p:spPr>
        <p:txBody>
          <a:bodyPr lIns="89885" tIns="44941" rIns="89885" bIns="4494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7863"/>
            <a:ext cx="4602163" cy="345122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72" y="4355252"/>
            <a:ext cx="5082840" cy="4126027"/>
          </a:xfrm>
          <a:noFill/>
          <a:ln/>
        </p:spPr>
        <p:txBody>
          <a:bodyPr lIns="89885" tIns="44941" rIns="89885" bIns="4494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6CD34-6F5D-4B1F-90DF-E3B0C9F0F6FE}" type="slidenum">
              <a:rPr lang="en-US"/>
              <a:pPr/>
              <a:t>7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8ECD0-E315-45CB-A051-31F66A6F5538}" type="slidenum">
              <a:rPr lang="en-US"/>
              <a:pPr/>
              <a:t>8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D852E-BE19-4006-89EF-59FA98F4F5F4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A5D36-E7EC-4E57-AF55-508ED2265E61}" type="slidenum">
              <a:rPr lang="en-US"/>
              <a:pPr/>
              <a:t>10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C7C1CD-64AB-41EE-A98D-C2C975BEDBA9}" type="slidenum">
              <a:rPr lang="en-US"/>
              <a:pPr/>
              <a:t>11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B0CC76-0A75-449F-B695-0CE6560C1B86}" type="slidenum">
              <a:rPr lang="en-US"/>
              <a:pPr/>
              <a:t>12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FECD71-4BD2-42A7-A067-C628935B5DB6}" type="slidenum">
              <a:rPr lang="en-US"/>
              <a:pPr/>
              <a:t>13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lIns="82945" tIns="41473" rIns="829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8E3AAEB4-686B-4A0A-86DF-1398E9FC8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128D23B-4E8A-4667-9AB1-CABA238B8A79}" type="datetimeFigureOut">
              <a:rPr lang="en-US" smtClean="0"/>
              <a:t>23/08/16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4AC701-03E5-46F2-9579-5B2F0042DD2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4" name="Freeform 2"/>
          <p:cNvSpPr>
            <a:spLocks noChangeArrowheads="1"/>
          </p:cNvSpPr>
          <p:nvPr/>
        </p:nvSpPr>
        <p:spPr bwMode="auto">
          <a:xfrm>
            <a:off x="414720" y="423405"/>
            <a:ext cx="8313120" cy="6345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30"/>
              </a:cxn>
              <a:cxn ang="0">
                <a:pos x="25456" y="19430"/>
              </a:cxn>
              <a:cxn ang="0">
                <a:pos x="25456" y="0"/>
              </a:cxn>
              <a:cxn ang="0">
                <a:pos x="0" y="0"/>
              </a:cxn>
            </a:cxnLst>
            <a:rect l="0" t="0" r="r" b="b"/>
            <a:pathLst>
              <a:path w="25457" h="19431">
                <a:moveTo>
                  <a:pt x="0" y="0"/>
                </a:moveTo>
                <a:lnTo>
                  <a:pt x="0" y="19430"/>
                </a:lnTo>
                <a:lnTo>
                  <a:pt x="25456" y="19430"/>
                </a:lnTo>
                <a:lnTo>
                  <a:pt x="2545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858081" y="6293461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18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91681" y="629347"/>
            <a:ext cx="6655680" cy="4738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Communicating Among Separate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16801" y="1166523"/>
            <a:ext cx="208080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Processes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96161" y="1131959"/>
            <a:ext cx="28368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: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83520" y="2923507"/>
            <a:ext cx="45720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void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[])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983521" y="3205777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{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398241" y="3486607"/>
            <a:ext cx="30484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398241" y="3768877"/>
            <a:ext cx="332496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398241" y="4051146"/>
            <a:ext cx="31867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398241" y="4615686"/>
            <a:ext cx="346464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ftok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(“./”, ‘x’);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398241" y="4896514"/>
            <a:ext cx="62352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Memory),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476160" y="5178784"/>
            <a:ext cx="24940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IPC_CREAT | 0666);</a:t>
            </a:r>
          </a:p>
        </p:txBody>
      </p:sp>
      <p:sp>
        <p:nvSpPr>
          <p:cNvPr id="8207" name="Freeform 15"/>
          <p:cNvSpPr>
            <a:spLocks noChangeArrowheads="1"/>
          </p:cNvSpPr>
          <p:nvPr/>
        </p:nvSpPr>
        <p:spPr bwMode="auto">
          <a:xfrm>
            <a:off x="1177921" y="4441427"/>
            <a:ext cx="7204320" cy="133934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02"/>
              </a:cxn>
              <a:cxn ang="0">
                <a:pos x="22061" y="4102"/>
              </a:cxn>
              <a:cxn ang="0">
                <a:pos x="22061" y="0"/>
              </a:cxn>
              <a:cxn ang="0">
                <a:pos x="0" y="0"/>
              </a:cxn>
            </a:cxnLst>
            <a:rect l="0" t="0" r="r" b="b"/>
            <a:pathLst>
              <a:path w="22062" h="4103">
                <a:moveTo>
                  <a:pt x="0" y="0"/>
                </a:moveTo>
                <a:lnTo>
                  <a:pt x="0" y="4102"/>
                </a:lnTo>
                <a:lnTo>
                  <a:pt x="22061" y="4102"/>
                </a:lnTo>
                <a:lnTo>
                  <a:pt x="22061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0101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398240" y="5461053"/>
            <a:ext cx="67896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shmat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NULL, 0);</a:t>
            </a:r>
          </a:p>
        </p:txBody>
      </p:sp>
      <p:sp>
        <p:nvSpPr>
          <p:cNvPr id="8209" name="Freeform 17"/>
          <p:cNvSpPr>
            <a:spLocks noChangeArrowheads="1"/>
          </p:cNvSpPr>
          <p:nvPr/>
        </p:nvSpPr>
        <p:spPr bwMode="auto">
          <a:xfrm>
            <a:off x="5333760" y="2452578"/>
            <a:ext cx="1406880" cy="1990289"/>
          </a:xfrm>
          <a:custGeom>
            <a:avLst/>
            <a:gdLst/>
            <a:ahLst/>
            <a:cxnLst>
              <a:cxn ang="0">
                <a:pos x="4307" y="94"/>
              </a:cxn>
              <a:cxn ang="0">
                <a:pos x="294" y="5808"/>
              </a:cxn>
              <a:cxn ang="0">
                <a:pos x="166" y="5719"/>
              </a:cxn>
              <a:cxn ang="0">
                <a:pos x="4180" y="0"/>
              </a:cxn>
              <a:cxn ang="0">
                <a:pos x="4307" y="94"/>
              </a:cxn>
              <a:cxn ang="0">
                <a:pos x="470" y="5837"/>
              </a:cxn>
              <a:cxn ang="0">
                <a:pos x="0" y="6093"/>
              </a:cxn>
              <a:cxn ang="0">
                <a:pos x="81" y="5556"/>
              </a:cxn>
              <a:cxn ang="0">
                <a:pos x="470" y="5837"/>
              </a:cxn>
            </a:cxnLst>
            <a:rect l="0" t="0" r="r" b="b"/>
            <a:pathLst>
              <a:path w="4308" h="6094">
                <a:moveTo>
                  <a:pt x="4307" y="94"/>
                </a:moveTo>
                <a:lnTo>
                  <a:pt x="294" y="5808"/>
                </a:lnTo>
                <a:lnTo>
                  <a:pt x="166" y="5719"/>
                </a:lnTo>
                <a:lnTo>
                  <a:pt x="4180" y="0"/>
                </a:lnTo>
                <a:lnTo>
                  <a:pt x="4307" y="94"/>
                </a:lnTo>
                <a:close/>
                <a:moveTo>
                  <a:pt x="470" y="5837"/>
                </a:moveTo>
                <a:lnTo>
                  <a:pt x="0" y="6093"/>
                </a:lnTo>
                <a:lnTo>
                  <a:pt x="81" y="5556"/>
                </a:lnTo>
                <a:lnTo>
                  <a:pt x="470" y="5837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139361" y="2235115"/>
            <a:ext cx="326304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Prepare for a shared memory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969121" y="2171748"/>
            <a:ext cx="185616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The “Server”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358241" y="1222689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2/5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338081" y="1201086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2/5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18" name="Freeform 2"/>
          <p:cNvSpPr>
            <a:spLocks noChangeArrowheads="1"/>
          </p:cNvSpPr>
          <p:nvPr/>
        </p:nvSpPr>
        <p:spPr bwMode="auto">
          <a:xfrm>
            <a:off x="414720" y="423405"/>
            <a:ext cx="8313120" cy="6345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30"/>
              </a:cxn>
              <a:cxn ang="0">
                <a:pos x="25456" y="19430"/>
              </a:cxn>
              <a:cxn ang="0">
                <a:pos x="25456" y="0"/>
              </a:cxn>
              <a:cxn ang="0">
                <a:pos x="0" y="0"/>
              </a:cxn>
            </a:cxnLst>
            <a:rect l="0" t="0" r="r" b="b"/>
            <a:pathLst>
              <a:path w="25457" h="19431">
                <a:moveTo>
                  <a:pt x="0" y="0"/>
                </a:moveTo>
                <a:lnTo>
                  <a:pt x="0" y="19430"/>
                </a:lnTo>
                <a:lnTo>
                  <a:pt x="25456" y="19430"/>
                </a:lnTo>
                <a:lnTo>
                  <a:pt x="2545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858081" y="6293461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19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91681" y="593342"/>
            <a:ext cx="665568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Communicating Among Separate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16801" y="1131959"/>
            <a:ext cx="208080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Processes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096161" y="1095956"/>
            <a:ext cx="28368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: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676160" y="2076698"/>
            <a:ext cx="36028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= NOT_READY;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676160" y="2641237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&lt; 4;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++)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090881" y="2923507"/>
            <a:ext cx="42955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atoi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]);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676160" y="3486607"/>
            <a:ext cx="318816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= FILLED;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676161" y="3768877"/>
            <a:ext cx="41572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while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!= TAKEN)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090880" y="4051146"/>
            <a:ext cx="48499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sleep(1); 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/* sleep for 1 second */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676160" y="4615686"/>
            <a:ext cx="31867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shmdt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((void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);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676161" y="4896514"/>
            <a:ext cx="41572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shmctl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IPC_RMID, NULL);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676160" y="5178784"/>
            <a:ext cx="11088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exit(0);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260001" y="5461053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}</a:t>
            </a:r>
          </a:p>
        </p:txBody>
      </p:sp>
      <p:sp>
        <p:nvSpPr>
          <p:cNvPr id="9233" name="Freeform 17"/>
          <p:cNvSpPr>
            <a:spLocks noChangeArrowheads="1"/>
          </p:cNvSpPr>
          <p:nvPr/>
        </p:nvSpPr>
        <p:spPr bwMode="auto">
          <a:xfrm>
            <a:off x="3739681" y="1736823"/>
            <a:ext cx="1391040" cy="355718"/>
          </a:xfrm>
          <a:custGeom>
            <a:avLst/>
            <a:gdLst/>
            <a:ahLst/>
            <a:cxnLst>
              <a:cxn ang="0">
                <a:pos x="4257" y="158"/>
              </a:cxn>
              <a:cxn ang="0">
                <a:pos x="406" y="943"/>
              </a:cxn>
              <a:cxn ang="0">
                <a:pos x="371" y="785"/>
              </a:cxn>
              <a:cxn ang="0">
                <a:pos x="4229" y="0"/>
              </a:cxn>
              <a:cxn ang="0">
                <a:pos x="4257" y="158"/>
              </a:cxn>
              <a:cxn ang="0">
                <a:pos x="516" y="1087"/>
              </a:cxn>
              <a:cxn ang="0">
                <a:pos x="0" y="943"/>
              </a:cxn>
              <a:cxn ang="0">
                <a:pos x="420" y="608"/>
              </a:cxn>
              <a:cxn ang="0">
                <a:pos x="516" y="1087"/>
              </a:cxn>
            </a:cxnLst>
            <a:rect l="0" t="0" r="r" b="b"/>
            <a:pathLst>
              <a:path w="4258" h="1088">
                <a:moveTo>
                  <a:pt x="4257" y="158"/>
                </a:moveTo>
                <a:lnTo>
                  <a:pt x="406" y="943"/>
                </a:lnTo>
                <a:lnTo>
                  <a:pt x="371" y="785"/>
                </a:lnTo>
                <a:lnTo>
                  <a:pt x="4229" y="0"/>
                </a:lnTo>
                <a:lnTo>
                  <a:pt x="4257" y="158"/>
                </a:lnTo>
                <a:close/>
                <a:moveTo>
                  <a:pt x="516" y="1087"/>
                </a:moveTo>
                <a:lnTo>
                  <a:pt x="0" y="943"/>
                </a:lnTo>
                <a:lnTo>
                  <a:pt x="420" y="608"/>
                </a:lnTo>
                <a:lnTo>
                  <a:pt x="516" y="1087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34" name="Freeform 18"/>
          <p:cNvSpPr>
            <a:spLocks noChangeArrowheads="1"/>
          </p:cNvSpPr>
          <p:nvPr/>
        </p:nvSpPr>
        <p:spPr bwMode="auto">
          <a:xfrm>
            <a:off x="1523520" y="2537546"/>
            <a:ext cx="5195520" cy="6351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15910" y="1944"/>
              </a:cxn>
              <a:cxn ang="0">
                <a:pos x="15910" y="0"/>
              </a:cxn>
              <a:cxn ang="0">
                <a:pos x="0" y="0"/>
              </a:cxn>
            </a:cxnLst>
            <a:rect l="0" t="0" r="r" b="b"/>
            <a:pathLst>
              <a:path w="15911" h="1945">
                <a:moveTo>
                  <a:pt x="0" y="0"/>
                </a:moveTo>
                <a:lnTo>
                  <a:pt x="0" y="1944"/>
                </a:lnTo>
                <a:lnTo>
                  <a:pt x="15910" y="1944"/>
                </a:lnTo>
                <a:lnTo>
                  <a:pt x="15910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0101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208481" y="1672017"/>
            <a:ext cx="281952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 not ready</a:t>
            </a:r>
          </a:p>
        </p:txBody>
      </p:sp>
      <p:sp>
        <p:nvSpPr>
          <p:cNvPr id="9236" name="Freeform 20"/>
          <p:cNvSpPr>
            <a:spLocks noChangeArrowheads="1"/>
          </p:cNvSpPr>
          <p:nvPr/>
        </p:nvSpPr>
        <p:spPr bwMode="auto">
          <a:xfrm>
            <a:off x="1523520" y="3384355"/>
            <a:ext cx="5542560" cy="9173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07"/>
              </a:cxn>
              <a:cxn ang="0">
                <a:pos x="16971" y="2807"/>
              </a:cxn>
              <a:cxn ang="0">
                <a:pos x="16971" y="0"/>
              </a:cxn>
              <a:cxn ang="0">
                <a:pos x="0" y="0"/>
              </a:cxn>
            </a:cxnLst>
            <a:rect l="0" t="0" r="r" b="b"/>
            <a:pathLst>
              <a:path w="16972" h="2808">
                <a:moveTo>
                  <a:pt x="0" y="0"/>
                </a:moveTo>
                <a:lnTo>
                  <a:pt x="0" y="2807"/>
                </a:lnTo>
                <a:lnTo>
                  <a:pt x="16971" y="2807"/>
                </a:lnTo>
                <a:lnTo>
                  <a:pt x="16971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3467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679361" y="2203431"/>
            <a:ext cx="151344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sz="2200" i="1" dirty="0">
                <a:solidFill>
                  <a:srgbClr val="0000FF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filling in data</a:t>
            </a:r>
          </a:p>
        </p:txBody>
      </p:sp>
      <p:sp>
        <p:nvSpPr>
          <p:cNvPr id="9238" name="Freeform 22"/>
          <p:cNvSpPr>
            <a:spLocks noChangeArrowheads="1"/>
          </p:cNvSpPr>
          <p:nvPr/>
        </p:nvSpPr>
        <p:spPr bwMode="auto">
          <a:xfrm>
            <a:off x="5748480" y="4300292"/>
            <a:ext cx="1540800" cy="1360943"/>
          </a:xfrm>
          <a:custGeom>
            <a:avLst/>
            <a:gdLst/>
            <a:ahLst/>
            <a:cxnLst>
              <a:cxn ang="0">
                <a:pos x="4615" y="4164"/>
              </a:cxn>
              <a:cxn ang="0">
                <a:pos x="248" y="327"/>
              </a:cxn>
              <a:cxn ang="0">
                <a:pos x="350" y="202"/>
              </a:cxn>
              <a:cxn ang="0">
                <a:pos x="4717" y="4042"/>
              </a:cxn>
              <a:cxn ang="0">
                <a:pos x="4615" y="4164"/>
              </a:cxn>
              <a:cxn ang="0">
                <a:pos x="204" y="501"/>
              </a:cxn>
              <a:cxn ang="0">
                <a:pos x="0" y="0"/>
              </a:cxn>
              <a:cxn ang="0">
                <a:pos x="516" y="134"/>
              </a:cxn>
              <a:cxn ang="0">
                <a:pos x="204" y="501"/>
              </a:cxn>
            </a:cxnLst>
            <a:rect l="0" t="0" r="r" b="b"/>
            <a:pathLst>
              <a:path w="4718" h="4165">
                <a:moveTo>
                  <a:pt x="4615" y="4164"/>
                </a:moveTo>
                <a:lnTo>
                  <a:pt x="248" y="327"/>
                </a:lnTo>
                <a:lnTo>
                  <a:pt x="350" y="202"/>
                </a:lnTo>
                <a:lnTo>
                  <a:pt x="4717" y="4042"/>
                </a:lnTo>
                <a:lnTo>
                  <a:pt x="4615" y="4164"/>
                </a:lnTo>
                <a:close/>
                <a:moveTo>
                  <a:pt x="204" y="501"/>
                </a:moveTo>
                <a:lnTo>
                  <a:pt x="0" y="0"/>
                </a:lnTo>
                <a:lnTo>
                  <a:pt x="516" y="134"/>
                </a:lnTo>
                <a:lnTo>
                  <a:pt x="204" y="501"/>
                </a:lnTo>
                <a:close/>
              </a:path>
            </a:pathLst>
          </a:custGeom>
          <a:solidFill>
            <a:srgbClr val="3467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39" name="Freeform 23"/>
          <p:cNvSpPr>
            <a:spLocks noChangeArrowheads="1"/>
          </p:cNvSpPr>
          <p:nvPr/>
        </p:nvSpPr>
        <p:spPr bwMode="auto">
          <a:xfrm>
            <a:off x="1523521" y="4511995"/>
            <a:ext cx="4433760" cy="6351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13577" y="1944"/>
              </a:cxn>
              <a:cxn ang="0">
                <a:pos x="13577" y="0"/>
              </a:cxn>
              <a:cxn ang="0">
                <a:pos x="0" y="0"/>
              </a:cxn>
            </a:cxnLst>
            <a:rect l="0" t="0" r="r" b="b"/>
            <a:pathLst>
              <a:path w="13578" h="1945">
                <a:moveTo>
                  <a:pt x="0" y="0"/>
                </a:moveTo>
                <a:lnTo>
                  <a:pt x="0" y="1944"/>
                </a:lnTo>
                <a:lnTo>
                  <a:pt x="13577" y="1944"/>
                </a:lnTo>
                <a:lnTo>
                  <a:pt x="13577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FF010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5621761" y="5690038"/>
            <a:ext cx="295344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2200" i="1" dirty="0">
                <a:solidFill>
                  <a:srgbClr val="0000FF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wait until the data is taken</a:t>
            </a:r>
          </a:p>
        </p:txBody>
      </p:sp>
      <p:sp>
        <p:nvSpPr>
          <p:cNvPr id="9241" name="Freeform 25"/>
          <p:cNvSpPr>
            <a:spLocks noChangeArrowheads="1"/>
          </p:cNvSpPr>
          <p:nvPr/>
        </p:nvSpPr>
        <p:spPr bwMode="auto">
          <a:xfrm>
            <a:off x="3024000" y="5145661"/>
            <a:ext cx="577440" cy="1071472"/>
          </a:xfrm>
          <a:custGeom>
            <a:avLst/>
            <a:gdLst/>
            <a:ahLst/>
            <a:cxnLst>
              <a:cxn ang="0">
                <a:pos x="0" y="3199"/>
              </a:cxn>
              <a:cxn ang="0">
                <a:pos x="1514" y="320"/>
              </a:cxn>
              <a:cxn ang="0">
                <a:pos x="1653" y="396"/>
              </a:cxn>
              <a:cxn ang="0">
                <a:pos x="141" y="3279"/>
              </a:cxn>
              <a:cxn ang="0">
                <a:pos x="0" y="3199"/>
              </a:cxn>
              <a:cxn ang="0">
                <a:pos x="1334" y="313"/>
              </a:cxn>
              <a:cxn ang="0">
                <a:pos x="1769" y="0"/>
              </a:cxn>
              <a:cxn ang="0">
                <a:pos x="1755" y="540"/>
              </a:cxn>
              <a:cxn ang="0">
                <a:pos x="1334" y="313"/>
              </a:cxn>
            </a:cxnLst>
            <a:rect l="0" t="0" r="r" b="b"/>
            <a:pathLst>
              <a:path w="1770" h="3280">
                <a:moveTo>
                  <a:pt x="0" y="3199"/>
                </a:moveTo>
                <a:lnTo>
                  <a:pt x="1514" y="320"/>
                </a:lnTo>
                <a:lnTo>
                  <a:pt x="1653" y="396"/>
                </a:lnTo>
                <a:lnTo>
                  <a:pt x="141" y="3279"/>
                </a:lnTo>
                <a:lnTo>
                  <a:pt x="0" y="3199"/>
                </a:lnTo>
                <a:close/>
                <a:moveTo>
                  <a:pt x="1334" y="313"/>
                </a:moveTo>
                <a:lnTo>
                  <a:pt x="1769" y="0"/>
                </a:lnTo>
                <a:lnTo>
                  <a:pt x="1755" y="540"/>
                </a:lnTo>
                <a:lnTo>
                  <a:pt x="1334" y="313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1107361" y="6222894"/>
            <a:ext cx="387360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detach and remove shared memory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381281" y="1139160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3/5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361121" y="1117557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3/5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42" name="Freeform 2"/>
          <p:cNvSpPr>
            <a:spLocks noChangeArrowheads="1"/>
          </p:cNvSpPr>
          <p:nvPr/>
        </p:nvSpPr>
        <p:spPr bwMode="auto">
          <a:xfrm>
            <a:off x="414720" y="423405"/>
            <a:ext cx="8313120" cy="6345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30"/>
              </a:cxn>
              <a:cxn ang="0">
                <a:pos x="25456" y="19430"/>
              </a:cxn>
              <a:cxn ang="0">
                <a:pos x="25456" y="0"/>
              </a:cxn>
              <a:cxn ang="0">
                <a:pos x="0" y="0"/>
              </a:cxn>
            </a:cxnLst>
            <a:rect l="0" t="0" r="r" b="b"/>
            <a:pathLst>
              <a:path w="25457" h="19431">
                <a:moveTo>
                  <a:pt x="0" y="0"/>
                </a:moveTo>
                <a:lnTo>
                  <a:pt x="0" y="19430"/>
                </a:lnTo>
                <a:lnTo>
                  <a:pt x="25456" y="19430"/>
                </a:lnTo>
                <a:lnTo>
                  <a:pt x="2545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081" y="6293461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20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1681" y="629347"/>
            <a:ext cx="6655680" cy="4738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Communicating Among Separate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16801" y="1166523"/>
            <a:ext cx="208080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Processes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096161" y="1131959"/>
            <a:ext cx="28368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: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36480" y="1935563"/>
            <a:ext cx="207936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void main(void)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36480" y="2217833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{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52641" y="2500102"/>
            <a:ext cx="30484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052641" y="2782372"/>
            <a:ext cx="291024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052641" y="3064642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052641" y="3627742"/>
            <a:ext cx="31867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ftok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(“./”, ‘x’);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052640" y="3910011"/>
            <a:ext cx="72043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ShmKEY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Memory), 0666);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052640" y="4192281"/>
            <a:ext cx="678960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=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shmat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 NULL, 0);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052640" y="4474551"/>
            <a:ext cx="42955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while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!= FILLED)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468800" y="4755379"/>
            <a:ext cx="1396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;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052641" y="5037649"/>
            <a:ext cx="54043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(“%d %d %d %d\n”,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­&gt;data[0],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468801" y="5319919"/>
            <a:ext cx="692784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­&gt;data[1],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­&gt;data[2],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­&gt;data[3]);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052641" y="5602188"/>
            <a:ext cx="304848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­&gt;status = TAKEN;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052641" y="5884458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shmdt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((void *)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ShmPTR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);</a:t>
            </a:r>
          </a:p>
        </p:txBody>
      </p:sp>
      <p:sp>
        <p:nvSpPr>
          <p:cNvPr id="10261" name="Freeform 21"/>
          <p:cNvSpPr>
            <a:spLocks noChangeArrowheads="1"/>
          </p:cNvSpPr>
          <p:nvPr/>
        </p:nvSpPr>
        <p:spPr bwMode="auto">
          <a:xfrm>
            <a:off x="900000" y="3525490"/>
            <a:ext cx="7551360" cy="9173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08"/>
              </a:cxn>
              <a:cxn ang="0">
                <a:pos x="23123" y="2808"/>
              </a:cxn>
              <a:cxn ang="0">
                <a:pos x="23123" y="0"/>
              </a:cxn>
              <a:cxn ang="0">
                <a:pos x="0" y="0"/>
              </a:cxn>
            </a:cxnLst>
            <a:rect l="0" t="0" r="r" b="b"/>
            <a:pathLst>
              <a:path w="23124" h="2809">
                <a:moveTo>
                  <a:pt x="0" y="0"/>
                </a:moveTo>
                <a:lnTo>
                  <a:pt x="0" y="2808"/>
                </a:lnTo>
                <a:lnTo>
                  <a:pt x="23123" y="2808"/>
                </a:lnTo>
                <a:lnTo>
                  <a:pt x="23123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FF010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052641" y="6166727"/>
            <a:ext cx="110880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exit(0);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636480" y="6447558"/>
            <a:ext cx="1396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}</a:t>
            </a:r>
          </a:p>
        </p:txBody>
      </p:sp>
      <p:sp>
        <p:nvSpPr>
          <p:cNvPr id="10264" name="Freeform 24"/>
          <p:cNvSpPr>
            <a:spLocks noChangeArrowheads="1"/>
          </p:cNvSpPr>
          <p:nvPr/>
        </p:nvSpPr>
        <p:spPr bwMode="auto">
          <a:xfrm>
            <a:off x="5819040" y="2798214"/>
            <a:ext cx="1054080" cy="728717"/>
          </a:xfrm>
          <a:custGeom>
            <a:avLst/>
            <a:gdLst/>
            <a:ahLst/>
            <a:cxnLst>
              <a:cxn ang="0">
                <a:pos x="3228" y="137"/>
              </a:cxn>
              <a:cxn ang="0">
                <a:pos x="374" y="2070"/>
              </a:cxn>
              <a:cxn ang="0">
                <a:pos x="286" y="1937"/>
              </a:cxn>
              <a:cxn ang="0">
                <a:pos x="3136" y="0"/>
              </a:cxn>
              <a:cxn ang="0">
                <a:pos x="3228" y="137"/>
              </a:cxn>
              <a:cxn ang="0">
                <a:pos x="530" y="2160"/>
              </a:cxn>
              <a:cxn ang="0">
                <a:pos x="0" y="2229"/>
              </a:cxn>
              <a:cxn ang="0">
                <a:pos x="265" y="1757"/>
              </a:cxn>
              <a:cxn ang="0">
                <a:pos x="530" y="2160"/>
              </a:cxn>
            </a:cxnLst>
            <a:rect l="0" t="0" r="r" b="b"/>
            <a:pathLst>
              <a:path w="3229" h="2230">
                <a:moveTo>
                  <a:pt x="3228" y="137"/>
                </a:moveTo>
                <a:lnTo>
                  <a:pt x="374" y="2070"/>
                </a:lnTo>
                <a:lnTo>
                  <a:pt x="286" y="1937"/>
                </a:lnTo>
                <a:lnTo>
                  <a:pt x="3136" y="0"/>
                </a:lnTo>
                <a:lnTo>
                  <a:pt x="3228" y="137"/>
                </a:lnTo>
                <a:close/>
                <a:moveTo>
                  <a:pt x="530" y="2160"/>
                </a:moveTo>
                <a:lnTo>
                  <a:pt x="0" y="2229"/>
                </a:lnTo>
                <a:lnTo>
                  <a:pt x="265" y="1757"/>
                </a:lnTo>
                <a:lnTo>
                  <a:pt x="530" y="2160"/>
                </a:lnTo>
                <a:close/>
              </a:path>
            </a:pathLst>
          </a:custGeom>
          <a:solidFill>
            <a:srgbClr val="FF0101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65" name="Freeform 25"/>
          <p:cNvSpPr>
            <a:spLocks noChangeArrowheads="1"/>
          </p:cNvSpPr>
          <p:nvPr/>
        </p:nvSpPr>
        <p:spPr bwMode="auto">
          <a:xfrm>
            <a:off x="900001" y="5851335"/>
            <a:ext cx="3464640" cy="2822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5"/>
              </a:cxn>
              <a:cxn ang="0">
                <a:pos x="10608" y="865"/>
              </a:cxn>
              <a:cxn ang="0">
                <a:pos x="10608" y="0"/>
              </a:cxn>
              <a:cxn ang="0">
                <a:pos x="0" y="0"/>
              </a:cxn>
            </a:cxnLst>
            <a:rect l="0" t="0" r="r" b="b"/>
            <a:pathLst>
              <a:path w="10609" h="866">
                <a:moveTo>
                  <a:pt x="0" y="0"/>
                </a:moveTo>
                <a:lnTo>
                  <a:pt x="0" y="865"/>
                </a:lnTo>
                <a:lnTo>
                  <a:pt x="10608" y="865"/>
                </a:lnTo>
                <a:lnTo>
                  <a:pt x="10608" y="0"/>
                </a:lnTo>
                <a:lnTo>
                  <a:pt x="0" y="0"/>
                </a:lnTo>
              </a:path>
            </a:pathLst>
          </a:custGeom>
          <a:noFill/>
          <a:ln w="37440" cap="flat">
            <a:solidFill>
              <a:srgbClr val="FF010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346721" y="2517384"/>
            <a:ext cx="302544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2200" i="1" dirty="0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prepare for shared memory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109921" y="1899560"/>
            <a:ext cx="178704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The “Client”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5400000" y="1205407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4/5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5379840" y="1183804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4/5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0" name="Freeform 2"/>
          <p:cNvSpPr>
            <a:spLocks noChangeArrowheads="1"/>
          </p:cNvSpPr>
          <p:nvPr/>
        </p:nvSpPr>
        <p:spPr bwMode="auto">
          <a:xfrm>
            <a:off x="414720" y="423405"/>
            <a:ext cx="8313120" cy="6345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30"/>
              </a:cxn>
              <a:cxn ang="0">
                <a:pos x="25456" y="19430"/>
              </a:cxn>
              <a:cxn ang="0">
                <a:pos x="25456" y="0"/>
              </a:cxn>
              <a:cxn ang="0">
                <a:pos x="0" y="0"/>
              </a:cxn>
            </a:cxnLst>
            <a:rect l="0" t="0" r="r" b="b"/>
            <a:pathLst>
              <a:path w="25457" h="19431">
                <a:moveTo>
                  <a:pt x="0" y="0"/>
                </a:moveTo>
                <a:lnTo>
                  <a:pt x="0" y="19430"/>
                </a:lnTo>
                <a:lnTo>
                  <a:pt x="25456" y="19430"/>
                </a:lnTo>
                <a:lnTo>
                  <a:pt x="2545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858081" y="6293461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22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76481" y="1157882"/>
            <a:ext cx="318672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Important Notes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34240" y="1970127"/>
            <a:ext cx="619344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 marL="195843" indent="-195843"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If you did not remove your shared memory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434240" y="2364728"/>
            <a:ext cx="593424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segments (</a:t>
            </a:r>
            <a:r>
              <a:rPr lang="en-US" sz="2500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e.g</a:t>
            </a: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., program crashes before the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434240" y="2736287"/>
            <a:ext cx="174240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execution of 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175201" y="2753570"/>
            <a:ext cx="1552320" cy="37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sz="2500" b="1" dirty="0" err="1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shmctl</a:t>
            </a:r>
            <a:r>
              <a:rPr lang="en-US" sz="2500" b="1" dirty="0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()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723201" y="2736287"/>
            <a:ext cx="278640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), they will be in the 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434240" y="3155372"/>
            <a:ext cx="620496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system forever.  This will degrade the system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434240" y="3549974"/>
            <a:ext cx="185760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performance.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434240" y="4000740"/>
            <a:ext cx="128736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 marL="195843" indent="-195843"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Use the 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530081" y="4018022"/>
            <a:ext cx="969120" cy="37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sz="2500" b="1" dirty="0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500" b="1" dirty="0" err="1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Ipcs</a:t>
            </a:r>
            <a:endParaRPr lang="en-US" sz="2500" b="1" dirty="0">
              <a:solidFill>
                <a:srgbClr val="808080"/>
              </a:solidFill>
              <a:latin typeface="Courier New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384001" y="4000740"/>
            <a:ext cx="440496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command to check if you have 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434240" y="4396782"/>
            <a:ext cx="598032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 segments left in the system.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434240" y="4869152"/>
            <a:ext cx="128736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 marL="195843" indent="-195843"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Use the 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530080" y="4887874"/>
            <a:ext cx="1162080" cy="37876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</a:tabLst>
            </a:pPr>
            <a:r>
              <a:rPr lang="en-US" sz="2500" b="1" dirty="0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500" b="1" dirty="0" err="1">
                <a:solidFill>
                  <a:srgbClr val="80808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ipcrm</a:t>
            </a:r>
            <a:endParaRPr lang="en-US" sz="2500" b="1" dirty="0">
              <a:solidFill>
                <a:srgbClr val="808080"/>
              </a:solidFill>
              <a:latin typeface="Courier New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576960" y="4869152"/>
            <a:ext cx="376704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command to remove your 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434240" y="5289676"/>
            <a:ext cx="3574080" cy="3643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 segments.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Inter-process Communication (IPC):</a:t>
            </a:r>
            <a:br>
              <a:rPr lang="en-US" sz="2800" dirty="0" smtClean="0"/>
            </a:br>
            <a:r>
              <a:rPr lang="en-US" sz="2800" dirty="0" smtClean="0"/>
              <a:t>Message Passing System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6138" y="1366838"/>
            <a:ext cx="7959725" cy="500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Message system</a:t>
            </a:r>
            <a:r>
              <a:rPr lang="en-US" dirty="0" smtClean="0"/>
              <a:t> – processes communicate with each other without resorting to shared variables.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P and Q want to communicate, a communication link exists between them.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OS provides this facility.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i="1" dirty="0" smtClean="0"/>
              <a:t>communication</a:t>
            </a:r>
            <a:r>
              <a:rPr lang="en-US" dirty="0" smtClean="0"/>
              <a:t> </a:t>
            </a:r>
            <a:r>
              <a:rPr lang="en-US" i="1" dirty="0" smtClean="0"/>
              <a:t>link</a:t>
            </a:r>
            <a:r>
              <a:rPr lang="en-US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logical properties)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 are concerned with logical link.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 lIns="64008" tIns="32004" rIns="64008">
            <a:normAutofit fontScale="90000"/>
          </a:bodyPr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6450" y="1233487"/>
            <a:ext cx="7666567" cy="4530329"/>
          </a:xfrm>
        </p:spPr>
        <p:txBody>
          <a:bodyPr lIns="64008" tIns="32004" rIns="64008" bIns="32004">
            <a:normAutofit fontScale="85000" lnSpcReduction="20000"/>
          </a:bodyPr>
          <a:lstStyle/>
          <a:p>
            <a:r>
              <a:rPr lang="en-US" dirty="0" smtClean="0"/>
              <a:t>How are links established?</a:t>
            </a:r>
          </a:p>
          <a:p>
            <a:endParaRPr lang="en-US" dirty="0" smtClean="0"/>
          </a:p>
          <a:p>
            <a:r>
              <a:rPr lang="en-US" dirty="0" smtClean="0"/>
              <a:t>Can a link be associated with more than two processes?</a:t>
            </a:r>
          </a:p>
          <a:p>
            <a:endParaRPr lang="en-US" dirty="0" smtClean="0"/>
          </a:p>
          <a:p>
            <a:r>
              <a:rPr lang="en-US" dirty="0" smtClean="0"/>
              <a:t>How many links can there be between every pair of communicating processes?</a:t>
            </a:r>
          </a:p>
          <a:p>
            <a:endParaRPr lang="en-US" dirty="0" smtClean="0"/>
          </a:p>
          <a:p>
            <a:r>
              <a:rPr lang="en-US" dirty="0" smtClean="0"/>
              <a:t>What is the capacity of a link?</a:t>
            </a:r>
          </a:p>
          <a:p>
            <a:endParaRPr lang="en-US" dirty="0" smtClean="0"/>
          </a:p>
          <a:p>
            <a:r>
              <a:rPr lang="en-US" dirty="0" smtClean="0"/>
              <a:t>Is the size of a message that the link can accommodate fixed or variable?</a:t>
            </a:r>
          </a:p>
          <a:p>
            <a:endParaRPr lang="en-US" dirty="0" smtClean="0"/>
          </a:p>
          <a:p>
            <a:r>
              <a:rPr lang="en-US" dirty="0" smtClean="0"/>
              <a:t>Is a link unidirectional or bi-directional?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246063"/>
            <a:ext cx="7772400" cy="844550"/>
          </a:xfrm>
        </p:spPr>
        <p:txBody>
          <a:bodyPr/>
          <a:lstStyle/>
          <a:p>
            <a:r>
              <a:rPr lang="en-US" smtClean="0"/>
              <a:t>Fixed and variable message size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7213" y="1366838"/>
            <a:ext cx="8220075" cy="4564062"/>
          </a:xfrm>
        </p:spPr>
        <p:txBody>
          <a:bodyPr/>
          <a:lstStyle/>
          <a:p>
            <a:r>
              <a:rPr lang="en-US" smtClean="0"/>
              <a:t>Fixed size message</a:t>
            </a:r>
          </a:p>
          <a:p>
            <a:pPr lvl="1"/>
            <a:r>
              <a:rPr lang="en-US" smtClean="0"/>
              <a:t>Good for OS designer</a:t>
            </a:r>
          </a:p>
          <a:p>
            <a:pPr lvl="1"/>
            <a:r>
              <a:rPr lang="en-US" smtClean="0"/>
              <a:t>Complex for programmer</a:t>
            </a:r>
          </a:p>
          <a:p>
            <a:r>
              <a:rPr lang="en-US" smtClean="0"/>
              <a:t>Variable size messages</a:t>
            </a:r>
          </a:p>
          <a:p>
            <a:pPr lvl="1"/>
            <a:r>
              <a:rPr lang="en-US" smtClean="0"/>
              <a:t>Complex for the designer</a:t>
            </a:r>
          </a:p>
          <a:p>
            <a:pPr lvl="1"/>
            <a:r>
              <a:rPr lang="en-US" smtClean="0"/>
              <a:t>Good for programmer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to implement a link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Direct  or Indirect communication</a:t>
            </a:r>
          </a:p>
          <a:p>
            <a:r>
              <a:rPr lang="en-US" smtClean="0"/>
              <a:t>Synchronous or asynchronous  communication</a:t>
            </a:r>
          </a:p>
          <a:p>
            <a:r>
              <a:rPr lang="en-US" smtClean="0"/>
              <a:t>Automatic or explicit buffering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Communication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447800"/>
            <a:ext cx="8372475" cy="50196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Symmetric: </a:t>
            </a:r>
            <a:r>
              <a:rPr lang="en-US" sz="2400" dirty="0" smtClean="0"/>
              <a:t>Processes must name each other explicitly: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send</a:t>
            </a:r>
            <a:r>
              <a:rPr lang="en-US" sz="2000" dirty="0" smtClean="0"/>
              <a:t> (</a:t>
            </a:r>
            <a:r>
              <a:rPr lang="en-US" sz="2000" i="1" dirty="0" smtClean="0"/>
              <a:t>P, message</a:t>
            </a:r>
            <a:r>
              <a:rPr lang="en-US" sz="2000" dirty="0" smtClean="0"/>
              <a:t>) – send a message to process P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receive</a:t>
            </a:r>
            <a:r>
              <a:rPr lang="en-US" sz="2000" dirty="0" smtClean="0"/>
              <a:t>(</a:t>
            </a:r>
            <a:r>
              <a:rPr lang="en-US" sz="2000" i="1" dirty="0" smtClean="0"/>
              <a:t>Q, message</a:t>
            </a:r>
            <a:r>
              <a:rPr lang="en-US" sz="2000" dirty="0" smtClean="0"/>
              <a:t>) – receive a message from process Q.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Asymmetric:</a:t>
            </a:r>
            <a:r>
              <a:rPr lang="en-US" sz="2400" dirty="0" smtClean="0"/>
              <a:t> Only sender names the recipient, the recipient is not required to name the sender.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send and receive primitives are as follows.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Send (P, message)– send a message to process P.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Receive(id, message)– receive a message from any process.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Properties of communication link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Links are established automatically.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link is associated with exactly one pair of communicating processes.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Between each pair there exists exactly one link.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link may be unidirectional, but is usually bi-directional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Disadvantages: Changing a name of the process creates problems.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Cooperating Processes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processes can be independent or cooperating processes.</a:t>
            </a:r>
          </a:p>
          <a:p>
            <a:pPr>
              <a:lnSpc>
                <a:spcPct val="90000"/>
              </a:lnSpc>
            </a:pPr>
            <a:r>
              <a:rPr lang="en-US" sz="2000" i="1" dirty="0" smtClean="0"/>
              <a:t>Independent</a:t>
            </a:r>
            <a:r>
              <a:rPr lang="en-US" sz="2000" dirty="0" smtClean="0"/>
              <a:t> process </a:t>
            </a:r>
            <a:r>
              <a:rPr lang="en-US" sz="2000" b="1" dirty="0" smtClean="0"/>
              <a:t>cannot </a:t>
            </a:r>
            <a:r>
              <a:rPr lang="en-US" sz="2000" dirty="0" smtClean="0"/>
              <a:t>affect or be affected by the execution of another process.</a:t>
            </a:r>
          </a:p>
          <a:p>
            <a:pPr>
              <a:lnSpc>
                <a:spcPct val="90000"/>
              </a:lnSpc>
            </a:pPr>
            <a:r>
              <a:rPr lang="en-US" sz="2000" i="1" dirty="0" smtClean="0"/>
              <a:t>Cooperating</a:t>
            </a:r>
            <a:r>
              <a:rPr lang="en-US" sz="2000" dirty="0" smtClean="0"/>
              <a:t> process </a:t>
            </a:r>
            <a:r>
              <a:rPr lang="en-US" sz="2000" b="1" dirty="0" smtClean="0"/>
              <a:t>can </a:t>
            </a:r>
            <a:r>
              <a:rPr lang="en-US" sz="2000" dirty="0" smtClean="0"/>
              <a:t>affect or be affected by the execution of another process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Advantages of process cooperation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Information sharing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Computation speed-up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Break into several subtasks and run in parallel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Modularity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Constructing the system in modular fashion.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Convenience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User will have many tasks to work in parallel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Editing, compiling, printing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3838" y="1219200"/>
            <a:ext cx="8729662" cy="52498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messages are sent and received from mailboxes (also referred to as ports).</a:t>
            </a:r>
          </a:p>
          <a:p>
            <a:r>
              <a:rPr lang="en-US" dirty="0" smtClean="0"/>
              <a:t>A mailbox is an object </a:t>
            </a:r>
          </a:p>
          <a:p>
            <a:pPr lvl="1"/>
            <a:r>
              <a:rPr lang="en-US" dirty="0" smtClean="0"/>
              <a:t>Process can place messages</a:t>
            </a:r>
          </a:p>
          <a:p>
            <a:pPr lvl="1"/>
            <a:r>
              <a:rPr lang="en-US" dirty="0" smtClean="0"/>
              <a:t>Process can remove messages.</a:t>
            </a:r>
          </a:p>
          <a:p>
            <a:r>
              <a:rPr lang="en-US" dirty="0" smtClean="0"/>
              <a:t>Two processes can communicate only if they have a shared mailbox.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create a new mailbox</a:t>
            </a:r>
          </a:p>
          <a:p>
            <a:pPr lvl="1"/>
            <a:r>
              <a:rPr lang="en-US" dirty="0" smtClean="0"/>
              <a:t>send and receive messages through mailbox</a:t>
            </a:r>
          </a:p>
          <a:p>
            <a:pPr lvl="1"/>
            <a:r>
              <a:rPr lang="en-US" dirty="0" smtClean="0"/>
              <a:t>destroy a mailbox</a:t>
            </a:r>
          </a:p>
          <a:p>
            <a:r>
              <a:rPr lang="en-US" dirty="0" smtClean="0"/>
              <a:t>Primitives are defined as: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A, message</a:t>
            </a:r>
            <a:r>
              <a:rPr lang="en-US" dirty="0" smtClean="0"/>
              <a:t>) – send a message to mailbox A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A, message</a:t>
            </a:r>
            <a:r>
              <a:rPr lang="en-US" dirty="0" smtClean="0"/>
              <a:t>) – receive a message from mailbox 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6863" y="1371600"/>
            <a:ext cx="8493125" cy="51831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Mailbox sharing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, P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,</a:t>
            </a:r>
            <a:r>
              <a:rPr lang="en-US" sz="1600" dirty="0" smtClean="0"/>
              <a:t> and</a:t>
            </a:r>
            <a:r>
              <a:rPr lang="en-US" sz="1600" i="1" dirty="0" smtClean="0"/>
              <a:t> P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share mailbox A.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r>
              <a:rPr lang="en-US" sz="1600" dirty="0" smtClean="0"/>
              <a:t>, sends;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 </a:t>
            </a:r>
            <a:r>
              <a:rPr lang="en-US" sz="1600" dirty="0" smtClean="0"/>
              <a:t>and</a:t>
            </a:r>
            <a:r>
              <a:rPr lang="en-US" sz="1600" i="1" dirty="0" smtClean="0"/>
              <a:t> P</a:t>
            </a:r>
            <a:r>
              <a:rPr lang="en-US" sz="1600" i="1" baseline="-25000" dirty="0" smtClean="0"/>
              <a:t>3</a:t>
            </a:r>
            <a:r>
              <a:rPr lang="en-US" sz="1600" dirty="0" smtClean="0"/>
              <a:t> receive.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Who gets a message ?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Solutions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Allow a link to be associated with at most two processes.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Allow only one process at a time to execute a receive operation.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Allow the system to select arbitrarily the receiver.  Sender is notified who the receiver was.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Properties of a link: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 link is established if they have a shared mailbox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 link may be associated with more than two boxes.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Between a pair of processes they may be number of links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 link may be either unidirectional or bi-directional.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OS provides a facility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To create a mailbox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Send and receive messages  through mailbox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To destroy a mail box.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process that creates mailbox is a owner of that mailbox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ownership and send and receive privileges can be passed to other processes through system calls.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or asynchronous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1663" y="1371600"/>
            <a:ext cx="7970837" cy="4864100"/>
          </a:xfrm>
        </p:spPr>
        <p:txBody>
          <a:bodyPr/>
          <a:lstStyle/>
          <a:p>
            <a:r>
              <a:rPr lang="en-US" sz="2400" dirty="0" smtClean="0"/>
              <a:t>Message passing may be either blocking or non-blocking.</a:t>
            </a:r>
          </a:p>
          <a:p>
            <a:r>
              <a:rPr lang="en-US" sz="2400" b="1" dirty="0" smtClean="0"/>
              <a:t>Blocking</a:t>
            </a:r>
            <a:r>
              <a:rPr lang="en-US" sz="2400" dirty="0" smtClean="0"/>
              <a:t> is considered </a:t>
            </a:r>
            <a:r>
              <a:rPr lang="en-US" sz="2400" b="1" dirty="0" smtClean="0"/>
              <a:t>synchronous</a:t>
            </a:r>
          </a:p>
          <a:p>
            <a:r>
              <a:rPr lang="en-US" sz="2400" b="1" dirty="0" smtClean="0"/>
              <a:t>Non-blocking</a:t>
            </a:r>
            <a:r>
              <a:rPr lang="en-US" sz="2400" dirty="0" smtClean="0"/>
              <a:t> is considered </a:t>
            </a:r>
            <a:r>
              <a:rPr lang="en-US" sz="2400" b="1" dirty="0" smtClean="0"/>
              <a:t>asynchronous</a:t>
            </a:r>
          </a:p>
          <a:p>
            <a:r>
              <a:rPr lang="en-US" sz="2400" b="1" dirty="0" smtClean="0"/>
              <a:t>send</a:t>
            </a:r>
            <a:r>
              <a:rPr lang="en-US" sz="2400" dirty="0" smtClean="0"/>
              <a:t> and </a:t>
            </a:r>
            <a:r>
              <a:rPr lang="en-US" sz="2400" b="1" dirty="0" smtClean="0"/>
              <a:t>receive</a:t>
            </a:r>
            <a:r>
              <a:rPr lang="en-US" sz="2400" dirty="0" smtClean="0"/>
              <a:t> primitives may be either blocking or non-blocking.</a:t>
            </a:r>
          </a:p>
          <a:p>
            <a:pPr lvl="1"/>
            <a:r>
              <a:rPr lang="en-US" sz="2000" b="1" dirty="0" smtClean="0"/>
              <a:t>Blocking send:</a:t>
            </a:r>
            <a:r>
              <a:rPr lang="en-US" sz="2000" dirty="0" smtClean="0"/>
              <a:t> The sending process is blocked  until the message is received by the receiving process or by the mailbox.</a:t>
            </a:r>
          </a:p>
          <a:p>
            <a:pPr lvl="1"/>
            <a:r>
              <a:rPr lang="en-US" sz="2000" b="1" dirty="0" smtClean="0"/>
              <a:t>Non-blocking send:</a:t>
            </a:r>
            <a:r>
              <a:rPr lang="en-US" sz="2000" dirty="0" smtClean="0"/>
              <a:t> The sending process sends the message and resumes operation.</a:t>
            </a:r>
          </a:p>
          <a:p>
            <a:pPr lvl="1"/>
            <a:r>
              <a:rPr lang="en-US" sz="2000" b="1" dirty="0" smtClean="0"/>
              <a:t>Blocking receive:</a:t>
            </a:r>
            <a:r>
              <a:rPr lang="en-US" sz="2000" dirty="0" smtClean="0"/>
              <a:t> The receiver blocks until a message is available.</a:t>
            </a:r>
          </a:p>
          <a:p>
            <a:pPr lvl="1"/>
            <a:r>
              <a:rPr lang="en-US" sz="2000" b="1" dirty="0" smtClean="0"/>
              <a:t>Non-blocking receive:</a:t>
            </a:r>
            <a:r>
              <a:rPr lang="en-US" sz="2000" dirty="0" smtClean="0"/>
              <a:t> The receiver receives either a valid message or a null.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and explicit buffering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4625" y="1371600"/>
            <a:ext cx="8774113" cy="4999038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sz="1800" dirty="0" smtClean="0"/>
              <a:t>A link has some capacity that determines the number of messages that can reside in it temporarily.</a:t>
            </a:r>
          </a:p>
          <a:p>
            <a:pPr marL="381000" indent="-381000">
              <a:lnSpc>
                <a:spcPct val="80000"/>
              </a:lnSpc>
            </a:pPr>
            <a:r>
              <a:rPr lang="en-US" sz="1800" dirty="0" smtClean="0"/>
              <a:t>Queue of messages is attached to the link; implemented in one of three ways.</a:t>
            </a:r>
          </a:p>
          <a:p>
            <a:pPr marL="800100" lvl="1" indent="-342900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/>
              <a:t>1.	Zero capacity – 0 messages</a:t>
            </a:r>
            <a:br>
              <a:rPr lang="en-US" sz="1600" dirty="0" smtClean="0"/>
            </a:br>
            <a:r>
              <a:rPr lang="en-US" sz="1600" dirty="0" smtClean="0"/>
              <a:t>Sender must wait for receiver (rendezvous).</a:t>
            </a:r>
          </a:p>
          <a:p>
            <a:pPr marL="800100" lvl="1" indent="-342900">
              <a:lnSpc>
                <a:spcPct val="80000"/>
              </a:lnSpc>
              <a:buFont typeface="Monotype Sorts" pitchFamily="2" charset="2"/>
              <a:buAutoNum type="arabicPeriod" startAt="2"/>
            </a:pPr>
            <a:r>
              <a:rPr lang="en-US" sz="1600" dirty="0" smtClean="0"/>
              <a:t>Bounded capacity – finite length of </a:t>
            </a:r>
            <a:r>
              <a:rPr lang="en-US" sz="1600" i="1" dirty="0" smtClean="0"/>
              <a:t>n</a:t>
            </a:r>
            <a:r>
              <a:rPr lang="en-US" sz="1600" dirty="0" smtClean="0"/>
              <a:t> messages</a:t>
            </a:r>
            <a:br>
              <a:rPr lang="en-US" sz="1600" dirty="0" smtClean="0"/>
            </a:br>
            <a:r>
              <a:rPr lang="en-US" sz="1600" dirty="0" smtClean="0"/>
              <a:t>-Sender must wait if link full.</a:t>
            </a:r>
          </a:p>
          <a:p>
            <a:pPr marL="800100" lvl="1" indent="-342900">
              <a:lnSpc>
                <a:spcPct val="80000"/>
              </a:lnSpc>
              <a:buFont typeface="Monotype Sorts" pitchFamily="2" charset="2"/>
              <a:buAutoNum type="arabicPeriod" startAt="3"/>
            </a:pPr>
            <a:r>
              <a:rPr lang="en-US" sz="1600" dirty="0" smtClean="0"/>
              <a:t>Unbounded capacity – infinite length </a:t>
            </a:r>
            <a:br>
              <a:rPr lang="en-US" sz="1600" dirty="0" smtClean="0"/>
            </a:br>
            <a:r>
              <a:rPr lang="en-US" sz="1600" dirty="0" smtClean="0"/>
              <a:t>Sender never waits.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In non-zero capacity cases a process does not know whether a message has arrived after the send operation.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The sender must communicate explicitly with receiver to find out whether the later received the message.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Example: Suppose P sends a message to Q and executes only after the message has arrived.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Process P: 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send (Q. message)  : send message to process Q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receive(</a:t>
            </a:r>
            <a:r>
              <a:rPr lang="en-US" sz="1600" dirty="0" err="1" smtClean="0"/>
              <a:t>Q,message</a:t>
            </a:r>
            <a:r>
              <a:rPr lang="en-US" sz="1600" dirty="0" smtClean="0"/>
              <a:t>) : Receive message from process Q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Process Q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Receive(</a:t>
            </a:r>
            <a:r>
              <a:rPr lang="en-US" sz="1600" dirty="0" err="1" smtClean="0"/>
              <a:t>P,message</a:t>
            </a:r>
            <a:r>
              <a:rPr lang="en-US" sz="1600" dirty="0" smtClean="0"/>
              <a:t>)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Send(</a:t>
            </a:r>
            <a:r>
              <a:rPr lang="en-US" sz="1600" dirty="0" err="1" smtClean="0"/>
              <a:t>P,”ack</a:t>
            </a:r>
            <a:r>
              <a:rPr lang="en-US" sz="1600" dirty="0" smtClean="0"/>
              <a:t>”)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conditions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4625" y="1295400"/>
            <a:ext cx="8774113" cy="5075238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en-US" dirty="0" smtClean="0"/>
              <a:t>When a  failure occurs error recovery (exception handling) must take place.</a:t>
            </a:r>
          </a:p>
          <a:p>
            <a:pPr marL="381000" indent="-381000"/>
            <a:r>
              <a:rPr lang="en-US" dirty="0" smtClean="0"/>
              <a:t>Process termination</a:t>
            </a:r>
          </a:p>
          <a:p>
            <a:pPr marL="800100" lvl="1" indent="-342900"/>
            <a:r>
              <a:rPr lang="en-US" dirty="0" smtClean="0"/>
              <a:t>A sender or receiver process may terminate before a message is processed. (may be blocked forever)</a:t>
            </a:r>
          </a:p>
          <a:p>
            <a:pPr marL="800100" lvl="1" indent="-342900"/>
            <a:r>
              <a:rPr lang="en-US" dirty="0" smtClean="0"/>
              <a:t>A system will terminate the other process or notify it.</a:t>
            </a:r>
          </a:p>
          <a:p>
            <a:pPr marL="381000" indent="-381000"/>
            <a:r>
              <a:rPr lang="en-US" dirty="0" smtClean="0"/>
              <a:t>Lost messages</a:t>
            </a:r>
          </a:p>
          <a:p>
            <a:pPr marL="800100" lvl="1" indent="-342900"/>
            <a:r>
              <a:rPr lang="en-US" dirty="0" smtClean="0"/>
              <a:t>Messages may be lost over a network</a:t>
            </a:r>
          </a:p>
          <a:p>
            <a:pPr marL="800100" lvl="1" indent="-342900"/>
            <a:r>
              <a:rPr lang="en-US" dirty="0" smtClean="0"/>
              <a:t>Timeouts; restarts.</a:t>
            </a:r>
          </a:p>
          <a:p>
            <a:pPr marL="381000" indent="-381000"/>
            <a:r>
              <a:rPr lang="en-US" dirty="0" smtClean="0"/>
              <a:t>Scrambled messages</a:t>
            </a:r>
          </a:p>
          <a:p>
            <a:pPr marL="800100" lvl="1" indent="-342900"/>
            <a:r>
              <a:rPr lang="en-US" dirty="0" smtClean="0"/>
              <a:t>Message may be scrambled on the way due to noise</a:t>
            </a:r>
          </a:p>
          <a:p>
            <a:pPr marL="800100" lvl="1" indent="-342900"/>
            <a:r>
              <a:rPr lang="en-US" dirty="0" smtClean="0"/>
              <a:t>The OS will retransmit the message</a:t>
            </a:r>
          </a:p>
          <a:p>
            <a:pPr marL="800100" lvl="1" indent="-342900"/>
            <a:r>
              <a:rPr lang="en-US" dirty="0" smtClean="0"/>
              <a:t>Error-checking codes (parity check) are used.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Client-Server Communication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Sockets</a:t>
            </a:r>
          </a:p>
          <a:p>
            <a:r>
              <a:rPr lang="en-US" sz="2800" smtClean="0"/>
              <a:t>Remote Procedure Calls</a:t>
            </a:r>
          </a:p>
          <a:p>
            <a:r>
              <a:rPr lang="en-US" sz="2800" smtClean="0"/>
              <a:t>Pipes</a:t>
            </a:r>
          </a:p>
          <a:p>
            <a:pPr>
              <a:buFont typeface="Monotype Sort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8175" y="1371600"/>
            <a:ext cx="8050213" cy="4859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socket is defined as an </a:t>
            </a:r>
            <a:r>
              <a:rPr lang="en-US" i="1" dirty="0" smtClean="0"/>
              <a:t>endpoint for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pair of processes communicating over a network employees a pair of sockets– one for each process.</a:t>
            </a:r>
          </a:p>
          <a:p>
            <a:r>
              <a:rPr lang="en-US" dirty="0" smtClean="0"/>
              <a:t>Socket: Concatenation of IP address and port</a:t>
            </a:r>
          </a:p>
          <a:p>
            <a:r>
              <a:rPr lang="en-US" dirty="0" smtClean="0"/>
              <a:t>The socket </a:t>
            </a:r>
            <a:r>
              <a:rPr lang="en-US" b="1" dirty="0" smtClean="0"/>
              <a:t>161.25.19.8:1625</a:t>
            </a:r>
            <a:r>
              <a:rPr lang="en-US" dirty="0" smtClean="0"/>
              <a:t> refers to port </a:t>
            </a:r>
            <a:r>
              <a:rPr lang="en-US" b="1" dirty="0" smtClean="0"/>
              <a:t>1625</a:t>
            </a:r>
            <a:r>
              <a:rPr lang="en-US" dirty="0" smtClean="0"/>
              <a:t> on host </a:t>
            </a:r>
            <a:r>
              <a:rPr lang="en-US" b="1" dirty="0" smtClean="0"/>
              <a:t>161.25.19.8</a:t>
            </a:r>
          </a:p>
          <a:p>
            <a:r>
              <a:rPr lang="en-US" b="1" dirty="0" smtClean="0"/>
              <a:t>Servers implementing specific services listen to well-known ports</a:t>
            </a:r>
          </a:p>
          <a:p>
            <a:pPr lvl="1"/>
            <a:r>
              <a:rPr lang="en-US" b="1" dirty="0" smtClean="0"/>
              <a:t>telnet server listens to port 80</a:t>
            </a:r>
          </a:p>
          <a:p>
            <a:pPr lvl="1"/>
            <a:r>
              <a:rPr lang="en-US" b="1" dirty="0" smtClean="0"/>
              <a:t>ftp server listens to port 21</a:t>
            </a:r>
          </a:p>
          <a:p>
            <a:pPr lvl="1"/>
            <a:r>
              <a:rPr lang="en-US" b="1" dirty="0" smtClean="0"/>
              <a:t>http server listens to port 80.</a:t>
            </a:r>
          </a:p>
          <a:p>
            <a:r>
              <a:rPr lang="en-US" b="1" dirty="0" smtClean="0"/>
              <a:t>The ports less than 1024 are used for standard services.</a:t>
            </a:r>
          </a:p>
          <a:p>
            <a:r>
              <a:rPr lang="en-US" b="1" dirty="0" smtClean="0"/>
              <a:t>The port for socket is an arbitrary number greater than1024. </a:t>
            </a:r>
          </a:p>
          <a:p>
            <a:r>
              <a:rPr lang="en-US" dirty="0" smtClean="0"/>
              <a:t>Communication consists between a pair of sockets.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 Communication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 l="768" t="2084" r="398" b="2879"/>
          <a:stretch>
            <a:fillRect/>
          </a:stretch>
        </p:blipFill>
        <p:spPr bwMode="auto">
          <a:xfrm>
            <a:off x="642938" y="828675"/>
            <a:ext cx="8029575" cy="55911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93738" y="1295400"/>
            <a:ext cx="8196262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Remote procedure call (RPC) abstracts procedure calls between processes on networked systems.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Stubs</a:t>
            </a:r>
            <a:r>
              <a:rPr lang="en-US" sz="2800" dirty="0" smtClean="0"/>
              <a:t> – client-side proxy for the actual procedure on the server.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client-side stub locates the server and </a:t>
            </a:r>
            <a:r>
              <a:rPr lang="en-US" sz="2800" i="1" dirty="0" smtClean="0"/>
              <a:t>marshals</a:t>
            </a:r>
            <a:r>
              <a:rPr lang="en-US" sz="2800" dirty="0" smtClean="0"/>
              <a:t> the parameters.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Marshalling: Parameter marshalling involves packaging the parameters into a form that can be transmitted over a network.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server-side stub receives this message, unpacks the marshaled parameters, and performs the procedure on the server.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There are several issues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 procedure call can fail and RPCs can fail and re-executed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exactly once semantics:   Local procedure calls may have exactly once semantics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 RPC, the server must implement “at most once” semantics send the </a:t>
            </a:r>
            <a:r>
              <a:rPr lang="en-US" dirty="0" err="1" smtClean="0"/>
              <a:t>ack</a:t>
            </a:r>
            <a:r>
              <a:rPr lang="en-US" dirty="0" smtClean="0"/>
              <a:t>  to client to  ensure no further communication.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 The server detects the repeated messages.  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Even client sends more messages those will be ignored.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Binding issues:  linking loading and execution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Fixed or rendezvous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Applications: distributed file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65125"/>
            <a:ext cx="7772400" cy="844550"/>
          </a:xfrm>
        </p:spPr>
        <p:txBody>
          <a:bodyPr>
            <a:normAutofit/>
          </a:bodyPr>
          <a:lstStyle/>
          <a:p>
            <a:r>
              <a:rPr lang="en-US" smtClean="0"/>
              <a:t>Inter-process Communication (IPC)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IPC facility provides a mechanism to allow processes to communicate and synchronize their actions.</a:t>
            </a:r>
          </a:p>
          <a:p>
            <a:r>
              <a:rPr lang="en-US" dirty="0" smtClean="0"/>
              <a:t>Processes can communicate through </a:t>
            </a:r>
          </a:p>
          <a:p>
            <a:pPr lvl="1"/>
            <a:r>
              <a:rPr lang="en-US" b="1" dirty="0" smtClean="0"/>
              <a:t>shared memory </a:t>
            </a:r>
          </a:p>
          <a:p>
            <a:pPr lvl="1"/>
            <a:r>
              <a:rPr lang="en-US" b="1" dirty="0" smtClean="0"/>
              <a:t>or message passing.</a:t>
            </a:r>
          </a:p>
          <a:p>
            <a:pPr lvl="1"/>
            <a:r>
              <a:rPr lang="en-US" dirty="0" smtClean="0"/>
              <a:t>Both schemes may exist in OS.</a:t>
            </a:r>
          </a:p>
          <a:p>
            <a:r>
              <a:rPr lang="en-US" dirty="0" smtClean="0"/>
              <a:t>The Shared-memory method requires communication processes to share some variables. </a:t>
            </a:r>
          </a:p>
          <a:p>
            <a:pPr lvl="1"/>
            <a:r>
              <a:rPr lang="en-US" dirty="0" smtClean="0"/>
              <a:t>The responsibility for providing communication rests with the programmer.</a:t>
            </a:r>
          </a:p>
          <a:p>
            <a:pPr lvl="1"/>
            <a:r>
              <a:rPr lang="en-US" dirty="0" smtClean="0"/>
              <a:t>The OS only provides shared memory.</a:t>
            </a:r>
          </a:p>
          <a:p>
            <a:r>
              <a:rPr lang="en-US" dirty="0" smtClean="0"/>
              <a:t>Example:  producer-consumer problem.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RPC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 l="18590" t="874" r="19363" b="2155"/>
          <a:stretch>
            <a:fillRect/>
          </a:stretch>
        </p:blipFill>
        <p:spPr bwMode="auto">
          <a:xfrm>
            <a:off x="887413" y="661988"/>
            <a:ext cx="7161212" cy="55340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Pipes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mtClean="0"/>
              <a:t>Pipe: another IPC mechanism</a:t>
            </a:r>
          </a:p>
          <a:p>
            <a:pPr lvl="1"/>
            <a:r>
              <a:rPr lang="en-US" smtClean="0"/>
              <a:t>uses the familiar file interface</a:t>
            </a:r>
          </a:p>
          <a:p>
            <a:pPr lvl="1"/>
            <a:r>
              <a:rPr lang="en-US" smtClean="0"/>
              <a:t>not a special interface (like messages)</a:t>
            </a:r>
          </a:p>
          <a:p>
            <a:r>
              <a:rPr lang="en-US" smtClean="0"/>
              <a:t>Connects an open file of one process to an open file of another process</a:t>
            </a:r>
          </a:p>
          <a:p>
            <a:pPr lvl="1"/>
            <a:r>
              <a:rPr lang="en-US" smtClean="0"/>
              <a:t>Often used to connect the standard output of one process to the standard input of another process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and pipes compared</a:t>
            </a:r>
          </a:p>
        </p:txBody>
      </p:sp>
      <p:pic>
        <p:nvPicPr>
          <p:cNvPr id="55299" name="Picture 3" descr="3_0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3914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35" tIns="45718" rIns="91435" bIns="45718" anchor="b"/>
          <a:lstStyle/>
          <a:p>
            <a:pPr eaLnBrk="1" hangingPunct="1"/>
            <a:r>
              <a:rPr lang="en-US" smtClean="0"/>
              <a:t>More about Pipes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463" y="1676400"/>
            <a:ext cx="8110537" cy="4578350"/>
          </a:xfrm>
        </p:spPr>
        <p:txBody>
          <a:bodyPr lIns="91435" tIns="45718" rIns="91435" bIns="45718"/>
          <a:lstStyle/>
          <a:p>
            <a:pPr marL="488950" indent="-488950"/>
            <a:r>
              <a:rPr lang="en-US" sz="2400" dirty="0" smtClean="0"/>
              <a:t>Acts as a conduit allowing two processes to communicate</a:t>
            </a:r>
          </a:p>
          <a:p>
            <a:pPr marL="488950" indent="-488950"/>
            <a:endParaRPr lang="en-US" sz="2400" dirty="0" smtClean="0"/>
          </a:p>
          <a:p>
            <a:pPr marL="488950" indent="-488950"/>
            <a:r>
              <a:rPr lang="en-US" sz="2400" b="1" dirty="0" smtClean="0"/>
              <a:t>Issues</a:t>
            </a:r>
          </a:p>
          <a:p>
            <a:pPr marL="1060450" lvl="1" indent="-407988"/>
            <a:r>
              <a:rPr lang="en-US" sz="2000" dirty="0" smtClean="0"/>
              <a:t>Is communication unidirectional or bidirectional?</a:t>
            </a:r>
          </a:p>
          <a:p>
            <a:pPr marL="1060450" lvl="1" indent="-407988"/>
            <a:r>
              <a:rPr lang="en-US" sz="2000" dirty="0" smtClean="0"/>
              <a:t>In the case of two-way communication, is it half or full-duplex?</a:t>
            </a:r>
          </a:p>
          <a:p>
            <a:pPr marL="1060450" lvl="1" indent="-407988"/>
            <a:r>
              <a:rPr lang="en-US" sz="2000" dirty="0" smtClean="0"/>
              <a:t>Must there exist a relationship (i.e. parent-child) between the communicating processes?</a:t>
            </a:r>
          </a:p>
          <a:p>
            <a:pPr marL="1060450" lvl="1" indent="-407988"/>
            <a:r>
              <a:rPr lang="en-US" sz="2000" dirty="0" smtClean="0"/>
              <a:t>Can the pipes be used over a network?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35" tIns="45718" rIns="91435" bIns="45718" anchor="b"/>
          <a:lstStyle/>
          <a:p>
            <a:r>
              <a:rPr lang="en-US" smtClean="0"/>
              <a:t>Ordinary Pipes</a:t>
            </a:r>
          </a:p>
        </p:txBody>
      </p:sp>
      <p:sp>
        <p:nvSpPr>
          <p:cNvPr id="57347" name="Content Placeholder 7"/>
          <p:cNvSpPr>
            <a:spLocks noGrp="1"/>
          </p:cNvSpPr>
          <p:nvPr>
            <p:ph idx="4294967295"/>
          </p:nvPr>
        </p:nvSpPr>
        <p:spPr>
          <a:xfrm>
            <a:off x="954088" y="1371600"/>
            <a:ext cx="8189912" cy="4651375"/>
          </a:xfrm>
        </p:spPr>
        <p:txBody>
          <a:bodyPr lIns="91435" tIns="45718" rIns="91435" bIns="45718">
            <a:normAutofit fontScale="92500" lnSpcReduction="10000"/>
          </a:bodyPr>
          <a:lstStyle/>
          <a:p>
            <a:pPr marL="488950" indent="-488950"/>
            <a:r>
              <a:rPr lang="en-US" b="1" dirty="0" smtClean="0"/>
              <a:t>Ordinary Pipes </a:t>
            </a:r>
            <a:r>
              <a:rPr lang="en-US" dirty="0" smtClean="0"/>
              <a:t>allow communication in standard producer-consumer style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Producer writes to one end (the </a:t>
            </a:r>
            <a:r>
              <a:rPr lang="en-US" i="1" dirty="0" smtClean="0"/>
              <a:t>write-end </a:t>
            </a:r>
            <a:r>
              <a:rPr lang="en-US" dirty="0" smtClean="0"/>
              <a:t>of the pipe)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Consumer reads from the other end (the </a:t>
            </a:r>
            <a:r>
              <a:rPr lang="en-US" i="1" dirty="0" smtClean="0"/>
              <a:t>read-end </a:t>
            </a:r>
            <a:r>
              <a:rPr lang="en-US" dirty="0" smtClean="0"/>
              <a:t>of the pipe)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Ordinary pipes are therefore unidirectional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Require parent-child relationship between communicating processes</a:t>
            </a:r>
          </a:p>
          <a:p>
            <a:pPr marL="488950" indent="-488950"/>
            <a:r>
              <a:rPr lang="en-US" dirty="0" smtClean="0"/>
              <a:t>Ordinary pipe can not be accessed from outside the process that creates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35" tIns="45718" rIns="91435" bIns="45718" anchor="b"/>
          <a:lstStyle/>
          <a:p>
            <a:r>
              <a:rPr lang="en-US" smtClean="0"/>
              <a:t>Ordinary Pipes</a:t>
            </a:r>
          </a:p>
        </p:txBody>
      </p:sp>
      <p:pic>
        <p:nvPicPr>
          <p:cNvPr id="5837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479550"/>
            <a:ext cx="751205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243013" y="4295775"/>
            <a:ext cx="6083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/>
              <a:t> Unix function to create pipes: pipe(int  fd[])</a:t>
            </a:r>
          </a:p>
          <a:p>
            <a:pPr algn="l"/>
            <a:endParaRPr lang="en-US"/>
          </a:p>
          <a:p>
            <a:pPr algn="l">
              <a:buFontTx/>
              <a:buChar char="•"/>
            </a:pPr>
            <a:r>
              <a:rPr lang="en-US"/>
              <a:t> fd[0] is the read end. fd[1] is write end.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35" tIns="45718" rIns="91435" bIns="45718" anchor="b"/>
          <a:lstStyle/>
          <a:p>
            <a:r>
              <a:rPr lang="en-US" smtClean="0"/>
              <a:t>Named Pipes</a:t>
            </a:r>
          </a:p>
        </p:txBody>
      </p:sp>
      <p:sp>
        <p:nvSpPr>
          <p:cNvPr id="59395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81913" cy="4114800"/>
          </a:xfrm>
        </p:spPr>
        <p:txBody>
          <a:bodyPr lIns="91435" tIns="45718" rIns="91435" bIns="45718">
            <a:normAutofit fontScale="92500"/>
          </a:bodyPr>
          <a:lstStyle/>
          <a:p>
            <a:pPr marL="488950" indent="-488950"/>
            <a:r>
              <a:rPr lang="en-US" dirty="0" smtClean="0"/>
              <a:t>Named Pipes are more powerful than ordinary pipes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Communication is bidirectional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No parent-child relationship is necessary between the communicating processes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Several processes can use the named pipe for communication</a:t>
            </a:r>
            <a:br>
              <a:rPr lang="en-US" dirty="0" smtClean="0"/>
            </a:br>
            <a:endParaRPr lang="en-US" dirty="0" smtClean="0"/>
          </a:p>
          <a:p>
            <a:pPr marL="488950" indent="-488950"/>
            <a:r>
              <a:rPr lang="en-US" dirty="0" smtClean="0"/>
              <a:t>Provided on both UNIX and Windows systems</a:t>
            </a:r>
          </a:p>
          <a:p>
            <a:pPr marL="488950" indent="-488950"/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Pipes in Practice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ls |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Models</a:t>
            </a:r>
            <a:endParaRPr lang="en-US" sz="2400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62100" y="594677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Msg Passing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483225" y="5945188"/>
            <a:ext cx="1804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Shared Memory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/>
          <a:srcRect l="1248" t="7372" r="1248" b="13397"/>
          <a:stretch>
            <a:fillRect/>
          </a:stretch>
        </p:blipFill>
        <p:spPr bwMode="auto">
          <a:xfrm>
            <a:off x="655638" y="1676400"/>
            <a:ext cx="7543800" cy="40767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0825"/>
            <a:ext cx="7772400" cy="844550"/>
          </a:xfrm>
        </p:spPr>
        <p:txBody>
          <a:bodyPr/>
          <a:lstStyle/>
          <a:p>
            <a:r>
              <a:rPr lang="en-US" sz="2800" smtClean="0"/>
              <a:t>Producer-Consumer Problem: Shared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Producer</a:t>
            </a:r>
            <a:r>
              <a:rPr lang="en-US" dirty="0" smtClean="0"/>
              <a:t> process produces information that is consumed by a </a:t>
            </a:r>
            <a:r>
              <a:rPr lang="en-US" i="1" dirty="0" smtClean="0"/>
              <a:t>consumer</a:t>
            </a:r>
            <a:r>
              <a:rPr lang="en-US" dirty="0" smtClean="0"/>
              <a:t> process.</a:t>
            </a:r>
          </a:p>
          <a:p>
            <a:pPr lvl="1"/>
            <a:r>
              <a:rPr lang="en-US" i="1" dirty="0" smtClean="0"/>
              <a:t>unbounded-buffer</a:t>
            </a:r>
            <a:r>
              <a:rPr lang="en-US" dirty="0" smtClean="0"/>
              <a:t> places no practical limit on the size of the buffer.</a:t>
            </a:r>
          </a:p>
          <a:p>
            <a:pPr lvl="2"/>
            <a:r>
              <a:rPr lang="en-US" dirty="0" smtClean="0"/>
              <a:t>Producer can produce any number of items.</a:t>
            </a:r>
          </a:p>
          <a:p>
            <a:pPr lvl="2"/>
            <a:r>
              <a:rPr lang="en-US" dirty="0" smtClean="0"/>
              <a:t>Consumer may have to  wait</a:t>
            </a:r>
          </a:p>
          <a:p>
            <a:pPr lvl="1"/>
            <a:r>
              <a:rPr lang="en-US" i="1" dirty="0" smtClean="0"/>
              <a:t>bounded-buffer</a:t>
            </a:r>
            <a:r>
              <a:rPr lang="en-US" dirty="0" smtClean="0"/>
              <a:t> assumes that there is a fixed buffer size.</a:t>
            </a:r>
          </a:p>
          <a:p>
            <a:pPr lvl="2"/>
            <a:r>
              <a:rPr lang="en-US" dirty="0" smtClean="0"/>
              <a:t>Consumer or producer may have to  wait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lIns="82945" tIns="40003" rIns="82945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4500" dirty="0">
                <a:latin typeface="Times New Roman" pitchFamily="18" charset="0"/>
              </a:rPr>
              <a:t>Shared Memory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497013"/>
            <a:ext cx="8228013" cy="3978275"/>
          </a:xfrm>
          <a:ln/>
        </p:spPr>
        <p:txBody>
          <a:bodyPr lIns="82945" tIns="19201" rIns="82945" bIns="41473" anchor="ctr"/>
          <a:lstStyle/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Shared memory is memory that may be simultaneously accessed by multiple programs.</a:t>
            </a:r>
          </a:p>
          <a:p>
            <a:pPr marL="783372" lvl="3" indent="-195843">
              <a:spcAft>
                <a:spcPct val="0"/>
              </a:spcAft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>
              <a:latin typeface="Times New Roman" pitchFamily="18" charset="0"/>
            </a:endParaRPr>
          </a:p>
          <a:p>
            <a:pPr marL="783372" lvl="3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Life cycle of Shared Memory</a:t>
            </a:r>
          </a:p>
          <a:p>
            <a:pPr marL="979214" lvl="4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Create Memory Block</a:t>
            </a:r>
          </a:p>
          <a:p>
            <a:pPr marL="979214" lvl="4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Attach to number of process simultaneously</a:t>
            </a:r>
          </a:p>
          <a:p>
            <a:pPr marL="979214" lvl="4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Read &amp; Write </a:t>
            </a:r>
          </a:p>
          <a:p>
            <a:pPr marL="979214" lvl="4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Detach Memory block</a:t>
            </a:r>
          </a:p>
          <a:p>
            <a:pPr marL="979214" lvl="4" indent="-195843"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dirty="0">
                <a:latin typeface="Times New Roman" pitchFamily="18" charset="0"/>
              </a:rPr>
              <a:t>Free Memory block</a:t>
            </a:r>
          </a:p>
          <a:p>
            <a:pPr marL="0" indent="0" algn="ctr">
              <a:spcAft>
                <a:spcPct val="0"/>
              </a:spcAft>
              <a:buClrTx/>
              <a:buSzTx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sz="22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2" name="Freeform 2"/>
          <p:cNvSpPr>
            <a:spLocks noChangeArrowheads="1"/>
          </p:cNvSpPr>
          <p:nvPr/>
        </p:nvSpPr>
        <p:spPr bwMode="auto">
          <a:xfrm>
            <a:off x="36001" y="414764"/>
            <a:ext cx="8424000" cy="64605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98" y="0"/>
              </a:cxn>
              <a:cxn ang="0">
                <a:pos x="25798" y="19779"/>
              </a:cxn>
              <a:cxn ang="0">
                <a:pos x="0" y="19779"/>
              </a:cxn>
              <a:cxn ang="0">
                <a:pos x="0" y="0"/>
              </a:cxn>
            </a:cxnLst>
            <a:rect l="0" t="0" r="r" b="b"/>
            <a:pathLst>
              <a:path w="25799" h="19780">
                <a:moveTo>
                  <a:pt x="0" y="0"/>
                </a:moveTo>
                <a:lnTo>
                  <a:pt x="25798" y="0"/>
                </a:lnTo>
                <a:lnTo>
                  <a:pt x="25798" y="19779"/>
                </a:lnTo>
                <a:lnTo>
                  <a:pt x="0" y="1977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649601" y="1123318"/>
            <a:ext cx="433008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Common chunk of read/write memory </a:t>
            </a:r>
          </a:p>
        </p:txBody>
      </p:sp>
      <p:sp>
        <p:nvSpPr>
          <p:cNvPr id="5124" name="Freeform 4"/>
          <p:cNvSpPr>
            <a:spLocks noChangeArrowheads="1"/>
          </p:cNvSpPr>
          <p:nvPr/>
        </p:nvSpPr>
        <p:spPr bwMode="auto">
          <a:xfrm>
            <a:off x="1373761" y="2623956"/>
            <a:ext cx="563040" cy="1437271"/>
          </a:xfrm>
          <a:custGeom>
            <a:avLst/>
            <a:gdLst/>
            <a:ahLst/>
            <a:cxnLst>
              <a:cxn ang="0">
                <a:pos x="863" y="4398"/>
              </a:cxn>
              <a:cxn ang="0">
                <a:pos x="0" y="4398"/>
              </a:cxn>
              <a:cxn ang="0">
                <a:pos x="0" y="0"/>
              </a:cxn>
              <a:cxn ang="0">
                <a:pos x="1723" y="0"/>
              </a:cxn>
              <a:cxn ang="0">
                <a:pos x="1723" y="4398"/>
              </a:cxn>
              <a:cxn ang="0">
                <a:pos x="863" y="4398"/>
              </a:cxn>
            </a:cxnLst>
            <a:rect l="0" t="0" r="r" b="b"/>
            <a:pathLst>
              <a:path w="1724" h="4399">
                <a:moveTo>
                  <a:pt x="863" y="4398"/>
                </a:moveTo>
                <a:lnTo>
                  <a:pt x="0" y="4398"/>
                </a:lnTo>
                <a:lnTo>
                  <a:pt x="0" y="0"/>
                </a:lnTo>
                <a:lnTo>
                  <a:pt x="1723" y="0"/>
                </a:lnTo>
                <a:lnTo>
                  <a:pt x="1723" y="4398"/>
                </a:lnTo>
                <a:lnTo>
                  <a:pt x="863" y="4398"/>
                </a:lnTo>
              </a:path>
            </a:pathLst>
          </a:custGeom>
          <a:solidFill>
            <a:srgbClr val="4F81BD"/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5" name="Freeform 5"/>
          <p:cNvSpPr>
            <a:spLocks noChangeArrowheads="1"/>
          </p:cNvSpPr>
          <p:nvPr/>
        </p:nvSpPr>
        <p:spPr bwMode="auto">
          <a:xfrm>
            <a:off x="6989761" y="2551948"/>
            <a:ext cx="563040" cy="1435831"/>
          </a:xfrm>
          <a:custGeom>
            <a:avLst/>
            <a:gdLst/>
            <a:ahLst/>
            <a:cxnLst>
              <a:cxn ang="0">
                <a:pos x="864" y="4394"/>
              </a:cxn>
              <a:cxn ang="0">
                <a:pos x="0" y="4394"/>
              </a:cxn>
              <a:cxn ang="0">
                <a:pos x="0" y="0"/>
              </a:cxn>
              <a:cxn ang="0">
                <a:pos x="1723" y="0"/>
              </a:cxn>
              <a:cxn ang="0">
                <a:pos x="1723" y="4394"/>
              </a:cxn>
              <a:cxn ang="0">
                <a:pos x="864" y="4394"/>
              </a:cxn>
            </a:cxnLst>
            <a:rect l="0" t="0" r="r" b="b"/>
            <a:pathLst>
              <a:path w="1724" h="4395">
                <a:moveTo>
                  <a:pt x="864" y="4394"/>
                </a:moveTo>
                <a:lnTo>
                  <a:pt x="0" y="4394"/>
                </a:lnTo>
                <a:lnTo>
                  <a:pt x="0" y="0"/>
                </a:lnTo>
                <a:lnTo>
                  <a:pt x="1723" y="0"/>
                </a:lnTo>
                <a:lnTo>
                  <a:pt x="1723" y="4394"/>
                </a:lnTo>
                <a:lnTo>
                  <a:pt x="864" y="4394"/>
                </a:lnTo>
              </a:path>
            </a:pathLst>
          </a:custGeom>
          <a:solidFill>
            <a:srgbClr val="4F81BD"/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72161" y="1464635"/>
            <a:ext cx="188640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among processes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245600" y="4118833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1</a:t>
            </a:r>
          </a:p>
        </p:txBody>
      </p:sp>
      <p:sp>
        <p:nvSpPr>
          <p:cNvPr id="5128" name="Freeform 8"/>
          <p:cNvSpPr>
            <a:spLocks noChangeArrowheads="1"/>
          </p:cNvSpPr>
          <p:nvPr/>
        </p:nvSpPr>
        <p:spPr bwMode="auto">
          <a:xfrm>
            <a:off x="6989760" y="3557174"/>
            <a:ext cx="561600" cy="216023"/>
          </a:xfrm>
          <a:custGeom>
            <a:avLst/>
            <a:gdLst/>
            <a:ahLst/>
            <a:cxnLst>
              <a:cxn ang="0">
                <a:pos x="860" y="660"/>
              </a:cxn>
              <a:cxn ang="0">
                <a:pos x="0" y="660"/>
              </a:cxn>
              <a:cxn ang="0">
                <a:pos x="0" y="0"/>
              </a:cxn>
              <a:cxn ang="0">
                <a:pos x="1720" y="0"/>
              </a:cxn>
              <a:cxn ang="0">
                <a:pos x="1720" y="660"/>
              </a:cxn>
              <a:cxn ang="0">
                <a:pos x="860" y="660"/>
              </a:cxn>
            </a:cxnLst>
            <a:rect l="0" t="0" r="r" b="b"/>
            <a:pathLst>
              <a:path w="1721" h="661">
                <a:moveTo>
                  <a:pt x="860" y="660"/>
                </a:moveTo>
                <a:lnTo>
                  <a:pt x="0" y="660"/>
                </a:lnTo>
                <a:lnTo>
                  <a:pt x="0" y="0"/>
                </a:lnTo>
                <a:lnTo>
                  <a:pt x="1720" y="0"/>
                </a:lnTo>
                <a:lnTo>
                  <a:pt x="1720" y="660"/>
                </a:lnTo>
                <a:lnTo>
                  <a:pt x="860" y="660"/>
                </a:lnTo>
              </a:path>
            </a:pathLst>
          </a:custGeom>
          <a:solidFill>
            <a:srgbClr val="4F81BD"/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860161" y="4046825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2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5708161" y="3627742"/>
            <a:ext cx="1283040" cy="144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31" name="Freeform 11"/>
          <p:cNvSpPr>
            <a:spLocks noChangeArrowheads="1"/>
          </p:cNvSpPr>
          <p:nvPr/>
        </p:nvSpPr>
        <p:spPr bwMode="auto">
          <a:xfrm>
            <a:off x="5515200" y="3522610"/>
            <a:ext cx="208800" cy="21170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637" y="0"/>
              </a:cxn>
              <a:cxn ang="0">
                <a:pos x="637" y="649"/>
              </a:cxn>
              <a:cxn ang="0">
                <a:pos x="0" y="323"/>
              </a:cxn>
            </a:cxnLst>
            <a:rect l="0" t="0" r="r" b="b"/>
            <a:pathLst>
              <a:path w="638" h="650">
                <a:moveTo>
                  <a:pt x="0" y="323"/>
                </a:moveTo>
                <a:lnTo>
                  <a:pt x="637" y="0"/>
                </a:lnTo>
                <a:lnTo>
                  <a:pt x="637" y="649"/>
                </a:lnTo>
                <a:lnTo>
                  <a:pt x="0" y="323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7161120" y="3549974"/>
            <a:ext cx="30960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073920" y="3702630"/>
            <a:ext cx="648000" cy="312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</a:tabLs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Attach</a:t>
            </a:r>
          </a:p>
          <a:p>
            <a:pPr>
              <a:tabLst>
                <a:tab pos="414726" algn="l"/>
              </a:tabLst>
            </a:pPr>
            <a:endParaRPr lang="en-US" sz="2200" b="1" dirty="0">
              <a:solidFill>
                <a:srgbClr val="00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34" name="Freeform 14"/>
          <p:cNvSpPr>
            <a:spLocks noChangeArrowheads="1"/>
          </p:cNvSpPr>
          <p:nvPr/>
        </p:nvSpPr>
        <p:spPr bwMode="auto">
          <a:xfrm>
            <a:off x="2988000" y="4704975"/>
            <a:ext cx="563040" cy="1435830"/>
          </a:xfrm>
          <a:custGeom>
            <a:avLst/>
            <a:gdLst/>
            <a:ahLst/>
            <a:cxnLst>
              <a:cxn ang="0">
                <a:pos x="864" y="4394"/>
              </a:cxn>
              <a:cxn ang="0">
                <a:pos x="0" y="4394"/>
              </a:cxn>
              <a:cxn ang="0">
                <a:pos x="0" y="0"/>
              </a:cxn>
              <a:cxn ang="0">
                <a:pos x="1723" y="0"/>
              </a:cxn>
              <a:cxn ang="0">
                <a:pos x="1723" y="4394"/>
              </a:cxn>
              <a:cxn ang="0">
                <a:pos x="864" y="4394"/>
              </a:cxn>
            </a:cxnLst>
            <a:rect l="0" t="0" r="r" b="b"/>
            <a:pathLst>
              <a:path w="1724" h="4395">
                <a:moveTo>
                  <a:pt x="864" y="4394"/>
                </a:moveTo>
                <a:lnTo>
                  <a:pt x="0" y="4394"/>
                </a:lnTo>
                <a:lnTo>
                  <a:pt x="0" y="0"/>
                </a:lnTo>
                <a:lnTo>
                  <a:pt x="1723" y="0"/>
                </a:lnTo>
                <a:lnTo>
                  <a:pt x="1723" y="4394"/>
                </a:lnTo>
                <a:lnTo>
                  <a:pt x="864" y="4394"/>
                </a:lnTo>
              </a:path>
            </a:pathLst>
          </a:custGeom>
          <a:solidFill>
            <a:srgbClr val="4F81BD"/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35" name="Freeform 15"/>
          <p:cNvSpPr>
            <a:spLocks noChangeArrowheads="1"/>
          </p:cNvSpPr>
          <p:nvPr/>
        </p:nvSpPr>
        <p:spPr bwMode="auto">
          <a:xfrm>
            <a:off x="4322881" y="4704975"/>
            <a:ext cx="563040" cy="1435830"/>
          </a:xfrm>
          <a:custGeom>
            <a:avLst/>
            <a:gdLst/>
            <a:ahLst/>
            <a:cxnLst>
              <a:cxn ang="0">
                <a:pos x="862" y="4394"/>
              </a:cxn>
              <a:cxn ang="0">
                <a:pos x="0" y="4394"/>
              </a:cxn>
              <a:cxn ang="0">
                <a:pos x="0" y="0"/>
              </a:cxn>
              <a:cxn ang="0">
                <a:pos x="1723" y="0"/>
              </a:cxn>
              <a:cxn ang="0">
                <a:pos x="1723" y="4394"/>
              </a:cxn>
              <a:cxn ang="0">
                <a:pos x="862" y="4394"/>
              </a:cxn>
            </a:cxnLst>
            <a:rect l="0" t="0" r="r" b="b"/>
            <a:pathLst>
              <a:path w="1724" h="4395">
                <a:moveTo>
                  <a:pt x="862" y="4394"/>
                </a:moveTo>
                <a:lnTo>
                  <a:pt x="0" y="4394"/>
                </a:lnTo>
                <a:lnTo>
                  <a:pt x="0" y="0"/>
                </a:lnTo>
                <a:lnTo>
                  <a:pt x="1723" y="0"/>
                </a:lnTo>
                <a:lnTo>
                  <a:pt x="1723" y="4394"/>
                </a:lnTo>
                <a:lnTo>
                  <a:pt x="862" y="4394"/>
                </a:lnTo>
              </a:path>
            </a:pathLst>
          </a:custGeom>
          <a:solidFill>
            <a:srgbClr val="4F81BD"/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36" name="Freeform 16"/>
          <p:cNvSpPr>
            <a:spLocks noChangeArrowheads="1"/>
          </p:cNvSpPr>
          <p:nvPr/>
        </p:nvSpPr>
        <p:spPr bwMode="auto">
          <a:xfrm>
            <a:off x="6007680" y="4704975"/>
            <a:ext cx="561600" cy="1435830"/>
          </a:xfrm>
          <a:custGeom>
            <a:avLst/>
            <a:gdLst/>
            <a:ahLst/>
            <a:cxnLst>
              <a:cxn ang="0">
                <a:pos x="859" y="4394"/>
              </a:cxn>
              <a:cxn ang="0">
                <a:pos x="0" y="4394"/>
              </a:cxn>
              <a:cxn ang="0">
                <a:pos x="0" y="0"/>
              </a:cxn>
              <a:cxn ang="0">
                <a:pos x="1720" y="0"/>
              </a:cxn>
              <a:cxn ang="0">
                <a:pos x="1720" y="4394"/>
              </a:cxn>
              <a:cxn ang="0">
                <a:pos x="859" y="4394"/>
              </a:cxn>
            </a:cxnLst>
            <a:rect l="0" t="0" r="r" b="b"/>
            <a:pathLst>
              <a:path w="1721" h="4395">
                <a:moveTo>
                  <a:pt x="859" y="4394"/>
                </a:moveTo>
                <a:lnTo>
                  <a:pt x="0" y="4394"/>
                </a:lnTo>
                <a:lnTo>
                  <a:pt x="0" y="0"/>
                </a:lnTo>
                <a:lnTo>
                  <a:pt x="1720" y="0"/>
                </a:lnTo>
                <a:lnTo>
                  <a:pt x="1720" y="4394"/>
                </a:lnTo>
                <a:lnTo>
                  <a:pt x="859" y="4394"/>
                </a:lnTo>
              </a:path>
            </a:pathLst>
          </a:custGeom>
          <a:solidFill>
            <a:srgbClr val="4F81BD"/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859841" y="6199852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3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4193281" y="6185450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4</a:t>
            </a: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V="1">
            <a:off x="3551041" y="4033865"/>
            <a:ext cx="303840" cy="124573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41" name="Freeform 21"/>
          <p:cNvSpPr>
            <a:spLocks noChangeArrowheads="1"/>
          </p:cNvSpPr>
          <p:nvPr/>
        </p:nvSpPr>
        <p:spPr bwMode="auto">
          <a:xfrm>
            <a:off x="3749760" y="3843764"/>
            <a:ext cx="203040" cy="231864"/>
          </a:xfrm>
          <a:custGeom>
            <a:avLst/>
            <a:gdLst/>
            <a:ahLst/>
            <a:cxnLst>
              <a:cxn ang="0">
                <a:pos x="463" y="0"/>
              </a:cxn>
              <a:cxn ang="0">
                <a:pos x="620" y="710"/>
              </a:cxn>
              <a:cxn ang="0">
                <a:pos x="0" y="551"/>
              </a:cxn>
              <a:cxn ang="0">
                <a:pos x="463" y="0"/>
              </a:cxn>
            </a:cxnLst>
            <a:rect l="0" t="0" r="r" b="b"/>
            <a:pathLst>
              <a:path w="621" h="711">
                <a:moveTo>
                  <a:pt x="463" y="0"/>
                </a:moveTo>
                <a:lnTo>
                  <a:pt x="620" y="710"/>
                </a:lnTo>
                <a:lnTo>
                  <a:pt x="0" y="551"/>
                </a:lnTo>
                <a:lnTo>
                  <a:pt x="463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4603681" y="4039625"/>
            <a:ext cx="1440" cy="123997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43" name="Freeform 23"/>
          <p:cNvSpPr>
            <a:spLocks noChangeArrowheads="1"/>
          </p:cNvSpPr>
          <p:nvPr/>
        </p:nvSpPr>
        <p:spPr bwMode="auto">
          <a:xfrm>
            <a:off x="4500001" y="3843764"/>
            <a:ext cx="208800" cy="211702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637" y="649"/>
              </a:cxn>
              <a:cxn ang="0">
                <a:pos x="0" y="649"/>
              </a:cxn>
              <a:cxn ang="0">
                <a:pos x="318" y="0"/>
              </a:cxn>
            </a:cxnLst>
            <a:rect l="0" t="0" r="r" b="b"/>
            <a:pathLst>
              <a:path w="638" h="650">
                <a:moveTo>
                  <a:pt x="318" y="0"/>
                </a:moveTo>
                <a:lnTo>
                  <a:pt x="637" y="649"/>
                </a:lnTo>
                <a:lnTo>
                  <a:pt x="0" y="649"/>
                </a:lnTo>
                <a:lnTo>
                  <a:pt x="318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 flipV="1">
            <a:off x="5394241" y="4016582"/>
            <a:ext cx="614880" cy="1192445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45" name="Freeform 25"/>
          <p:cNvSpPr>
            <a:spLocks noChangeArrowheads="1"/>
          </p:cNvSpPr>
          <p:nvPr/>
        </p:nvSpPr>
        <p:spPr bwMode="auto">
          <a:xfrm>
            <a:off x="5304960" y="3843765"/>
            <a:ext cx="190080" cy="2376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1" y="425"/>
              </a:cxn>
              <a:cxn ang="0">
                <a:pos x="14" y="727"/>
              </a:cxn>
              <a:cxn ang="0">
                <a:pos x="0" y="0"/>
              </a:cxn>
            </a:cxnLst>
            <a:rect l="0" t="0" r="r" b="b"/>
            <a:pathLst>
              <a:path w="582" h="728">
                <a:moveTo>
                  <a:pt x="0" y="0"/>
                </a:moveTo>
                <a:lnTo>
                  <a:pt x="581" y="425"/>
                </a:lnTo>
                <a:lnTo>
                  <a:pt x="14" y="727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46" name="Freeform 26"/>
          <p:cNvSpPr>
            <a:spLocks noChangeArrowheads="1"/>
          </p:cNvSpPr>
          <p:nvPr/>
        </p:nvSpPr>
        <p:spPr bwMode="auto">
          <a:xfrm>
            <a:off x="2988000" y="5207587"/>
            <a:ext cx="563040" cy="216023"/>
          </a:xfrm>
          <a:custGeom>
            <a:avLst/>
            <a:gdLst/>
            <a:ahLst/>
            <a:cxnLst>
              <a:cxn ang="0">
                <a:pos x="864" y="659"/>
              </a:cxn>
              <a:cxn ang="0">
                <a:pos x="0" y="659"/>
              </a:cxn>
              <a:cxn ang="0">
                <a:pos x="0" y="0"/>
              </a:cxn>
              <a:cxn ang="0">
                <a:pos x="1723" y="0"/>
              </a:cxn>
              <a:cxn ang="0">
                <a:pos x="1723" y="659"/>
              </a:cxn>
              <a:cxn ang="0">
                <a:pos x="864" y="659"/>
              </a:cxn>
            </a:cxnLst>
            <a:rect l="0" t="0" r="r" b="b"/>
            <a:pathLst>
              <a:path w="1724" h="660">
                <a:moveTo>
                  <a:pt x="864" y="659"/>
                </a:moveTo>
                <a:lnTo>
                  <a:pt x="0" y="659"/>
                </a:lnTo>
                <a:lnTo>
                  <a:pt x="0" y="0"/>
                </a:lnTo>
                <a:lnTo>
                  <a:pt x="1723" y="0"/>
                </a:lnTo>
                <a:lnTo>
                  <a:pt x="1723" y="659"/>
                </a:lnTo>
                <a:lnTo>
                  <a:pt x="864" y="659"/>
                </a:lnTo>
              </a:path>
            </a:pathLst>
          </a:custGeom>
          <a:solidFill>
            <a:srgbClr val="4F81BD"/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5937120" y="6185450"/>
            <a:ext cx="90864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Proc. 5</a:t>
            </a:r>
          </a:p>
        </p:txBody>
      </p:sp>
      <p:sp>
        <p:nvSpPr>
          <p:cNvPr id="5148" name="Freeform 28"/>
          <p:cNvSpPr>
            <a:spLocks noChangeArrowheads="1"/>
          </p:cNvSpPr>
          <p:nvPr/>
        </p:nvSpPr>
        <p:spPr bwMode="auto">
          <a:xfrm>
            <a:off x="4322881" y="5279595"/>
            <a:ext cx="563040" cy="216023"/>
          </a:xfrm>
          <a:custGeom>
            <a:avLst/>
            <a:gdLst/>
            <a:ahLst/>
            <a:cxnLst>
              <a:cxn ang="0">
                <a:pos x="862" y="659"/>
              </a:cxn>
              <a:cxn ang="0">
                <a:pos x="0" y="659"/>
              </a:cxn>
              <a:cxn ang="0">
                <a:pos x="0" y="0"/>
              </a:cxn>
              <a:cxn ang="0">
                <a:pos x="1723" y="0"/>
              </a:cxn>
              <a:cxn ang="0">
                <a:pos x="1723" y="659"/>
              </a:cxn>
              <a:cxn ang="0">
                <a:pos x="862" y="659"/>
              </a:cxn>
            </a:cxnLst>
            <a:rect l="0" t="0" r="r" b="b"/>
            <a:pathLst>
              <a:path w="1724" h="660">
                <a:moveTo>
                  <a:pt x="862" y="659"/>
                </a:moveTo>
                <a:lnTo>
                  <a:pt x="0" y="659"/>
                </a:lnTo>
                <a:lnTo>
                  <a:pt x="0" y="0"/>
                </a:lnTo>
                <a:lnTo>
                  <a:pt x="1723" y="0"/>
                </a:lnTo>
                <a:lnTo>
                  <a:pt x="1723" y="659"/>
                </a:lnTo>
                <a:lnTo>
                  <a:pt x="862" y="659"/>
                </a:lnTo>
              </a:path>
            </a:pathLst>
          </a:custGeom>
          <a:solidFill>
            <a:srgbClr val="4F81BD"/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3159361" y="5198946"/>
            <a:ext cx="309600" cy="260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50" name="Freeform 30"/>
          <p:cNvSpPr>
            <a:spLocks noChangeArrowheads="1"/>
          </p:cNvSpPr>
          <p:nvPr/>
        </p:nvSpPr>
        <p:spPr bwMode="auto">
          <a:xfrm>
            <a:off x="6007680" y="5207587"/>
            <a:ext cx="561600" cy="216023"/>
          </a:xfrm>
          <a:custGeom>
            <a:avLst/>
            <a:gdLst/>
            <a:ahLst/>
            <a:cxnLst>
              <a:cxn ang="0">
                <a:pos x="859" y="659"/>
              </a:cxn>
              <a:cxn ang="0">
                <a:pos x="0" y="659"/>
              </a:cxn>
              <a:cxn ang="0">
                <a:pos x="0" y="0"/>
              </a:cxn>
              <a:cxn ang="0">
                <a:pos x="1720" y="0"/>
              </a:cxn>
              <a:cxn ang="0">
                <a:pos x="1720" y="659"/>
              </a:cxn>
              <a:cxn ang="0">
                <a:pos x="859" y="659"/>
              </a:cxn>
            </a:cxnLst>
            <a:rect l="0" t="0" r="r" b="b"/>
            <a:pathLst>
              <a:path w="1721" h="660">
                <a:moveTo>
                  <a:pt x="859" y="659"/>
                </a:moveTo>
                <a:lnTo>
                  <a:pt x="0" y="659"/>
                </a:lnTo>
                <a:lnTo>
                  <a:pt x="0" y="0"/>
                </a:lnTo>
                <a:lnTo>
                  <a:pt x="1720" y="0"/>
                </a:lnTo>
                <a:lnTo>
                  <a:pt x="1720" y="659"/>
                </a:lnTo>
                <a:lnTo>
                  <a:pt x="859" y="659"/>
                </a:lnTo>
              </a:path>
            </a:pathLst>
          </a:custGeom>
          <a:solidFill>
            <a:srgbClr val="4F81BD"/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4494240" y="5270953"/>
            <a:ext cx="309600" cy="260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52" name="Freeform 32"/>
          <p:cNvSpPr>
            <a:spLocks noChangeArrowheads="1"/>
          </p:cNvSpPr>
          <p:nvPr/>
        </p:nvSpPr>
        <p:spPr bwMode="auto">
          <a:xfrm>
            <a:off x="1373761" y="3485166"/>
            <a:ext cx="563040" cy="216023"/>
          </a:xfrm>
          <a:custGeom>
            <a:avLst/>
            <a:gdLst/>
            <a:ahLst/>
            <a:cxnLst>
              <a:cxn ang="0">
                <a:pos x="860" y="659"/>
              </a:cxn>
              <a:cxn ang="0">
                <a:pos x="0" y="659"/>
              </a:cxn>
              <a:cxn ang="0">
                <a:pos x="0" y="0"/>
              </a:cxn>
              <a:cxn ang="0">
                <a:pos x="1723" y="0"/>
              </a:cxn>
              <a:cxn ang="0">
                <a:pos x="1723" y="659"/>
              </a:cxn>
              <a:cxn ang="0">
                <a:pos x="860" y="659"/>
              </a:cxn>
            </a:cxnLst>
            <a:rect l="0" t="0" r="r" b="b"/>
            <a:pathLst>
              <a:path w="1724" h="660">
                <a:moveTo>
                  <a:pt x="860" y="659"/>
                </a:moveTo>
                <a:lnTo>
                  <a:pt x="0" y="659"/>
                </a:lnTo>
                <a:lnTo>
                  <a:pt x="0" y="0"/>
                </a:lnTo>
                <a:lnTo>
                  <a:pt x="1723" y="0"/>
                </a:lnTo>
                <a:lnTo>
                  <a:pt x="1723" y="659"/>
                </a:lnTo>
                <a:lnTo>
                  <a:pt x="860" y="659"/>
                </a:lnTo>
              </a:path>
            </a:pathLst>
          </a:custGeom>
          <a:solidFill>
            <a:srgbClr val="4F81BD"/>
          </a:solidFill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6179040" y="5198946"/>
            <a:ext cx="309600" cy="2606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545120" y="3477966"/>
            <a:ext cx="30960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ptr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2354401" y="3701189"/>
            <a:ext cx="64800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</a:tabLs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Attach</a:t>
            </a:r>
            <a:endParaRPr lang="en-US" sz="2200" b="1" dirty="0">
              <a:solidFill>
                <a:srgbClr val="000000"/>
              </a:solidFill>
              <a:latin typeface="Times New Roman" pitchFamily="18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1936801" y="3613340"/>
            <a:ext cx="1418400" cy="1440"/>
          </a:xfrm>
          <a:prstGeom prst="line">
            <a:avLst/>
          </a:prstGeom>
          <a:noFill/>
          <a:ln w="759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57" name="Freeform 37"/>
          <p:cNvSpPr>
            <a:spLocks noChangeArrowheads="1"/>
          </p:cNvSpPr>
          <p:nvPr/>
        </p:nvSpPr>
        <p:spPr bwMode="auto">
          <a:xfrm>
            <a:off x="3342241" y="3508209"/>
            <a:ext cx="208800" cy="213142"/>
          </a:xfrm>
          <a:custGeom>
            <a:avLst/>
            <a:gdLst/>
            <a:ahLst/>
            <a:cxnLst>
              <a:cxn ang="0">
                <a:pos x="637" y="324"/>
              </a:cxn>
              <a:cxn ang="0">
                <a:pos x="0" y="653"/>
              </a:cxn>
              <a:cxn ang="0">
                <a:pos x="0" y="0"/>
              </a:cxn>
              <a:cxn ang="0">
                <a:pos x="637" y="324"/>
              </a:cxn>
            </a:cxnLst>
            <a:rect l="0" t="0" r="r" b="b"/>
            <a:pathLst>
              <a:path w="638" h="654">
                <a:moveTo>
                  <a:pt x="637" y="324"/>
                </a:moveTo>
                <a:lnTo>
                  <a:pt x="0" y="653"/>
                </a:lnTo>
                <a:lnTo>
                  <a:pt x="0" y="0"/>
                </a:lnTo>
                <a:lnTo>
                  <a:pt x="637" y="324"/>
                </a:lnTo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59" name="Freeform 39"/>
          <p:cNvSpPr>
            <a:spLocks noChangeArrowheads="1"/>
          </p:cNvSpPr>
          <p:nvPr/>
        </p:nvSpPr>
        <p:spPr bwMode="auto">
          <a:xfrm>
            <a:off x="3549601" y="2121343"/>
            <a:ext cx="1967040" cy="1722421"/>
          </a:xfrm>
          <a:custGeom>
            <a:avLst/>
            <a:gdLst/>
            <a:ahLst/>
            <a:cxnLst>
              <a:cxn ang="0">
                <a:pos x="3012" y="5272"/>
              </a:cxn>
              <a:cxn ang="0">
                <a:pos x="0" y="5272"/>
              </a:cxn>
              <a:cxn ang="0">
                <a:pos x="0" y="0"/>
              </a:cxn>
              <a:cxn ang="0">
                <a:pos x="6022" y="0"/>
              </a:cxn>
              <a:cxn ang="0">
                <a:pos x="6022" y="5272"/>
              </a:cxn>
              <a:cxn ang="0">
                <a:pos x="3012" y="5272"/>
              </a:cxn>
            </a:cxnLst>
            <a:rect l="0" t="0" r="r" b="b"/>
            <a:pathLst>
              <a:path w="6023" h="5273">
                <a:moveTo>
                  <a:pt x="3012" y="5272"/>
                </a:moveTo>
                <a:lnTo>
                  <a:pt x="0" y="5272"/>
                </a:lnTo>
                <a:lnTo>
                  <a:pt x="0" y="0"/>
                </a:lnTo>
                <a:lnTo>
                  <a:pt x="6022" y="0"/>
                </a:lnTo>
                <a:lnTo>
                  <a:pt x="6022" y="5272"/>
                </a:lnTo>
                <a:lnTo>
                  <a:pt x="3012" y="5272"/>
                </a:lnTo>
              </a:path>
            </a:pathLst>
          </a:custGeom>
          <a:solidFill>
            <a:srgbClr val="4F81BD"/>
          </a:solidFill>
          <a:ln w="3780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2214720" y="3148171"/>
            <a:ext cx="1038240" cy="3283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5486" rIns="0" bIns="0"/>
          <a:lstStyle/>
          <a:p>
            <a:pPr>
              <a:lnSpc>
                <a:spcPct val="98000"/>
              </a:lnSpc>
              <a:tabLst>
                <a:tab pos="414726" algn="l"/>
                <a:tab pos="829452" algn="l"/>
              </a:tabLst>
            </a:pPr>
            <a:r>
              <a:rPr lang="en-US" sz="2200" b="1" dirty="0">
                <a:solidFill>
                  <a:srgbClr val="000000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Create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824640" y="2585072"/>
            <a:ext cx="161424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Shared Memory</a:t>
            </a: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3551040" y="3485166"/>
            <a:ext cx="1964160" cy="1441"/>
          </a:xfrm>
          <a:prstGeom prst="line">
            <a:avLst/>
          </a:prstGeom>
          <a:noFill/>
          <a:ln w="28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3909601" y="2867342"/>
            <a:ext cx="1245600" cy="2606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(unique key)</a:t>
            </a:r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3350880" y="3776077"/>
            <a:ext cx="16128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</a:pPr>
            <a:r>
              <a:rPr lang="en-US" b="1" dirty="0">
                <a:solidFill>
                  <a:srgbClr val="1F497D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0</a:t>
            </a:r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2930400" y="1965807"/>
            <a:ext cx="587520" cy="2736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4572" rIns="0" bIns="0"/>
          <a:lstStyle/>
          <a:p>
            <a:pPr>
              <a:lnSpc>
                <a:spcPct val="98000"/>
              </a:lnSpc>
              <a:tabLst>
                <a:tab pos="414726" algn="l"/>
              </a:tabLst>
            </a:pPr>
            <a:r>
              <a:rPr lang="en-US" b="1" dirty="0">
                <a:solidFill>
                  <a:srgbClr val="1F497D"/>
                </a:solidFill>
                <a:latin typeface="DejaVu Sans" charset="0"/>
                <a:ea typeface="WenQuanYi Zen Hei Sharp" charset="0"/>
                <a:cs typeface="WenQuanYi Zen Hei Sharp" charset="0"/>
              </a:rPr>
              <a:t>MAX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6" name="Freeform 2"/>
          <p:cNvSpPr>
            <a:spLocks noChangeArrowheads="1"/>
          </p:cNvSpPr>
          <p:nvPr/>
        </p:nvSpPr>
        <p:spPr bwMode="auto">
          <a:xfrm>
            <a:off x="391680" y="398923"/>
            <a:ext cx="8424000" cy="64605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98" y="0"/>
              </a:cxn>
              <a:cxn ang="0">
                <a:pos x="25798" y="19779"/>
              </a:cxn>
              <a:cxn ang="0">
                <a:pos x="0" y="19779"/>
              </a:cxn>
              <a:cxn ang="0">
                <a:pos x="0" y="0"/>
              </a:cxn>
            </a:cxnLst>
            <a:rect l="0" t="0" r="r" b="b"/>
            <a:pathLst>
              <a:path w="25799" h="19780">
                <a:moveTo>
                  <a:pt x="0" y="0"/>
                </a:moveTo>
                <a:lnTo>
                  <a:pt x="25798" y="0"/>
                </a:lnTo>
                <a:lnTo>
                  <a:pt x="25798" y="19779"/>
                </a:lnTo>
                <a:lnTo>
                  <a:pt x="0" y="1977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66241" y="1117557"/>
            <a:ext cx="2347200" cy="312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System Call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327680" y="1575526"/>
            <a:ext cx="7162560" cy="30963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The 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system call is used to create shared memory segment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35360" y="3008476"/>
            <a:ext cx="5124960" cy="3096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</a:tabLst>
            </a:pP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shmget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(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key,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size,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shmflg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);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35360" y="4421265"/>
            <a:ext cx="1290240" cy="30963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9201" rIns="0" bIns="0"/>
          <a:lstStyle/>
          <a:p>
            <a:pPr>
              <a:tabLst>
                <a:tab pos="414726" algn="l"/>
                <a:tab pos="829452" algn="l"/>
                <a:tab pos="1244178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Arguments: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447201" y="4768341"/>
            <a:ext cx="777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•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703520" y="4782742"/>
            <a:ext cx="508464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</a:tabLst>
            </a:pPr>
            <a:r>
              <a:rPr lang="en-US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key_t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key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: key for creating or accessing shared memory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447201" y="5077973"/>
            <a:ext cx="77760" cy="257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•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703521" y="5093815"/>
            <a:ext cx="62913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</a:tabLst>
            </a:pPr>
            <a:r>
              <a:rPr lang="en-US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: size in bytes of shared memory segment to create. Use 0 for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703520" y="5345841"/>
            <a:ext cx="2805120" cy="257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accessing an existing segment.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447201" y="5641072"/>
            <a:ext cx="777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•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703520" y="5655474"/>
            <a:ext cx="5700960" cy="257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shmflg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: segment creation condition and access permission.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12960" y="3318109"/>
            <a:ext cx="8180640" cy="3902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60021" rIns="81639" bIns="4082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Void *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shmt</a:t>
            </a:r>
            <a:r>
              <a:rPr lang="en-US" b="1" i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ShmID</a:t>
            </a:r>
            <a:r>
              <a:rPr lang="en-US" b="1" i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,..);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63841" y="2073818"/>
            <a:ext cx="2520000" cy="3874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60021" rIns="81639" bIns="4082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  </a:t>
            </a:r>
            <a:r>
              <a:rPr lang="en-US" sz="2200" b="1" i="1" dirty="0" err="1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Shmt</a:t>
            </a:r>
            <a:r>
              <a:rPr lang="en-US" sz="2200" b="1" i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System Call 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195200" y="2405053"/>
            <a:ext cx="6684480" cy="38452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60021" rIns="81639" bIns="4082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Attaches block to process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Freeform 1"/>
          <p:cNvSpPr>
            <a:spLocks noChangeArrowheads="1"/>
          </p:cNvSpPr>
          <p:nvPr/>
        </p:nvSpPr>
        <p:spPr bwMode="auto">
          <a:xfrm>
            <a:off x="0" y="0"/>
            <a:ext cx="9144000" cy="71921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01" y="0"/>
              </a:cxn>
              <a:cxn ang="0">
                <a:pos x="28001" y="22021"/>
              </a:cxn>
              <a:cxn ang="0">
                <a:pos x="0" y="22021"/>
              </a:cxn>
              <a:cxn ang="0">
                <a:pos x="0" y="0"/>
              </a:cxn>
            </a:cxnLst>
            <a:rect l="0" t="0" r="r" b="b"/>
            <a:pathLst>
              <a:path w="28002" h="22022">
                <a:moveTo>
                  <a:pt x="0" y="0"/>
                </a:moveTo>
                <a:lnTo>
                  <a:pt x="28001" y="0"/>
                </a:lnTo>
                <a:lnTo>
                  <a:pt x="28001" y="22021"/>
                </a:lnTo>
                <a:lnTo>
                  <a:pt x="0" y="2202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0" name="Freeform 2"/>
          <p:cNvSpPr>
            <a:spLocks noChangeArrowheads="1"/>
          </p:cNvSpPr>
          <p:nvPr/>
        </p:nvSpPr>
        <p:spPr bwMode="auto">
          <a:xfrm>
            <a:off x="414720" y="423405"/>
            <a:ext cx="8313120" cy="6345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30"/>
              </a:cxn>
              <a:cxn ang="0">
                <a:pos x="25456" y="19430"/>
              </a:cxn>
              <a:cxn ang="0">
                <a:pos x="25456" y="0"/>
              </a:cxn>
              <a:cxn ang="0">
                <a:pos x="0" y="0"/>
              </a:cxn>
            </a:cxnLst>
            <a:rect l="0" t="0" r="r" b="b"/>
            <a:pathLst>
              <a:path w="25457" h="19431">
                <a:moveTo>
                  <a:pt x="0" y="0"/>
                </a:moveTo>
                <a:lnTo>
                  <a:pt x="0" y="19430"/>
                </a:lnTo>
                <a:lnTo>
                  <a:pt x="25456" y="19430"/>
                </a:lnTo>
                <a:lnTo>
                  <a:pt x="2545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858081" y="6293461"/>
            <a:ext cx="164160" cy="18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1200" rIns="0" bIns="0"/>
          <a:lstStyle/>
          <a:p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17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91681" y="593342"/>
            <a:ext cx="665568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Communicating Among Separate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16801" y="1131959"/>
            <a:ext cx="2080800" cy="4738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8802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sz="33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Processes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096161" y="1095956"/>
            <a:ext cx="28368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: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98561" y="1117557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1/5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378401" y="1095956"/>
            <a:ext cx="642240" cy="5242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32002" rIns="0" bIns="0"/>
          <a:lstStyle/>
          <a:p>
            <a:pPr>
              <a:tabLst>
                <a:tab pos="414726" algn="l"/>
              </a:tabLst>
            </a:pPr>
            <a:r>
              <a:rPr lang="en-US" sz="3600" b="1" dirty="0">
                <a:solidFill>
                  <a:srgbClr val="FF0000"/>
                </a:solidFill>
                <a:ea typeface="WenQuanYi Zen Hei Sharp" charset="0"/>
                <a:cs typeface="WenQuanYi Zen Hei Sharp" charset="0"/>
              </a:rPr>
              <a:t>1/5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572480" y="2252396"/>
            <a:ext cx="566352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Define the structure of a shared memory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572480" y="2646998"/>
            <a:ext cx="2658240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224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</a:tabLst>
            </a:pPr>
            <a:r>
              <a:rPr lang="en-US" sz="2500" b="1" dirty="0">
                <a:solidFill>
                  <a:srgbClr val="000000"/>
                </a:solidFill>
                <a:latin typeface="Times New Roman" pitchFamily="18" charset="0"/>
                <a:ea typeface="WenQuanYi Zen Hei Sharp" charset="0"/>
                <a:cs typeface="WenQuanYi Zen Hei Sharp" charset="0"/>
              </a:rPr>
              <a:t>segment as follows: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993760" y="3346911"/>
            <a:ext cx="3317760" cy="80072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//Status of memory block</a:t>
            </a:r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#define  NOT_READY  (­1)</a:t>
            </a:r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</a:tabLst>
            </a:pPr>
            <a:endParaRPr lang="en-US" b="1" dirty="0">
              <a:solidFill>
                <a:srgbClr val="000000"/>
              </a:solidFill>
              <a:latin typeface="Courier New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993761" y="3839443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#define  FILLED     (0)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993761" y="4121713"/>
            <a:ext cx="318672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#define  TAKEN      (1)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993760" y="4686252"/>
            <a:ext cx="2079360" cy="2721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Memory {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408481" y="4967082"/>
            <a:ext cx="566928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status;  // used for Synchronization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408480" y="5249352"/>
            <a:ext cx="414720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  data[4]; // data to share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993761" y="5531622"/>
            <a:ext cx="277920" cy="27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16001" rIns="0" bIns="0"/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WenQuanYi Zen Hei Sharp" charset="0"/>
                <a:cs typeface="WenQuanYi Zen Hei Sharp" charset="0"/>
              </a:rP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137</TotalTime>
  <Words>2228</Words>
  <Application>Microsoft Macintosh PowerPoint</Application>
  <PresentationFormat>On-screen Show (4:3)</PresentationFormat>
  <Paragraphs>368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Inter-Process Communication</vt:lpstr>
      <vt:lpstr>Cooperating Processes</vt:lpstr>
      <vt:lpstr>Inter-process Communication (IPC)</vt:lpstr>
      <vt:lpstr>Communication Models</vt:lpstr>
      <vt:lpstr>Producer-Consumer Problem: Shared memory</vt:lpstr>
      <vt:lpstr>Shared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Inter-process Communication (IPC): Message Passing System</vt:lpstr>
      <vt:lpstr>IPC</vt:lpstr>
      <vt:lpstr>Implementation Questions</vt:lpstr>
      <vt:lpstr>Fixed and variable message size</vt:lpstr>
      <vt:lpstr>Methods to implement a link</vt:lpstr>
      <vt:lpstr>Direct Communication</vt:lpstr>
      <vt:lpstr>Indirect Communication</vt:lpstr>
      <vt:lpstr>Indirect Communication</vt:lpstr>
      <vt:lpstr>Synchronous or asynchronous </vt:lpstr>
      <vt:lpstr>Automatic and explicit buffering</vt:lpstr>
      <vt:lpstr>Exception conditions</vt:lpstr>
      <vt:lpstr>Client-Server Communication</vt:lpstr>
      <vt:lpstr>Sockets</vt:lpstr>
      <vt:lpstr>Socket Communication</vt:lpstr>
      <vt:lpstr>Remote Procedure Calls</vt:lpstr>
      <vt:lpstr>Remote Procedure Calls</vt:lpstr>
      <vt:lpstr>Execution of RPC</vt:lpstr>
      <vt:lpstr>Pipes</vt:lpstr>
      <vt:lpstr>Messages and pipes compared</vt:lpstr>
      <vt:lpstr>More about Pipes</vt:lpstr>
      <vt:lpstr>Ordinary Pipes</vt:lpstr>
      <vt:lpstr>Ordinary Pipes</vt:lpstr>
      <vt:lpstr>Named Pipes</vt:lpstr>
      <vt:lpstr>Pipes in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</dc:title>
  <dc:creator>user</dc:creator>
  <cp:lastModifiedBy>Manish Shrivastava</cp:lastModifiedBy>
  <cp:revision>19</cp:revision>
  <dcterms:created xsi:type="dcterms:W3CDTF">2014-09-02T00:41:44Z</dcterms:created>
  <dcterms:modified xsi:type="dcterms:W3CDTF">2016-08-23T04:29:36Z</dcterms:modified>
</cp:coreProperties>
</file>