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5"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BF44536-AD82-4F93-8AF0-4948C281CC60}" type="datetimeFigureOut">
              <a:rPr lang="en-US" smtClean="0"/>
              <a:t>21/10/16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2FF039-A6FA-48EC-ABEB-CFCDA5E374A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F44536-AD82-4F93-8AF0-4948C281CC60}" type="datetimeFigureOut">
              <a:rPr lang="en-US" smtClean="0"/>
              <a:t>21/10/16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FF039-A6FA-48EC-ABEB-CFCDA5E374A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A2FF039-A6FA-48EC-ABEB-CFCDA5E374A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F44536-AD82-4F93-8AF0-4948C281CC60}" type="datetimeFigureOut">
              <a:rPr lang="en-US" smtClean="0"/>
              <a:t>21/10/16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F44536-AD82-4F93-8AF0-4948C281CC60}" type="datetimeFigureOut">
              <a:rPr lang="en-US" smtClean="0"/>
              <a:t>21/10/16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A2FF039-A6FA-48EC-ABEB-CFCDA5E374A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BF44536-AD82-4F93-8AF0-4948C281CC60}" type="datetimeFigureOut">
              <a:rPr lang="en-US" smtClean="0"/>
              <a:t>21/10/16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2FF039-A6FA-48EC-ABEB-CFCDA5E374A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BF44536-AD82-4F93-8AF0-4948C281CC60}" type="datetimeFigureOut">
              <a:rPr lang="en-US" smtClean="0"/>
              <a:t>21/10/16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FF039-A6FA-48EC-ABEB-CFCDA5E374A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F44536-AD82-4F93-8AF0-4948C281CC60}" type="datetimeFigureOut">
              <a:rPr lang="en-US" smtClean="0"/>
              <a:t>21/10/16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A2FF039-A6FA-48EC-ABEB-CFCDA5E374A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F44536-AD82-4F93-8AF0-4948C281CC60}" type="datetimeFigureOut">
              <a:rPr lang="en-US" smtClean="0"/>
              <a:t>21/10/16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A2FF039-A6FA-48EC-ABEB-CFCDA5E374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F44536-AD82-4F93-8AF0-4948C281CC60}" type="datetimeFigureOut">
              <a:rPr lang="en-US" smtClean="0"/>
              <a:t>21/10/16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A2FF039-A6FA-48EC-ABEB-CFCDA5E374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A2FF039-A6FA-48EC-ABEB-CFCDA5E374A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F44536-AD82-4F93-8AF0-4948C281CC60}" type="datetimeFigureOut">
              <a:rPr lang="en-US" smtClean="0"/>
              <a:t>21/10/16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A2FF039-A6FA-48EC-ABEB-CFCDA5E374A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F44536-AD82-4F93-8AF0-4948C281CC60}" type="datetimeFigureOut">
              <a:rPr lang="en-US" smtClean="0"/>
              <a:t>21/10/16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F44536-AD82-4F93-8AF0-4948C281CC60}" type="datetimeFigureOut">
              <a:rPr lang="en-US" smtClean="0"/>
              <a:t>21/10/16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A2FF039-A6FA-48EC-ABEB-CFCDA5E374A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Manish </a:t>
            </a:r>
            <a:r>
              <a:rPr lang="en-US" dirty="0" err="1" smtClean="0"/>
              <a:t>Shrivastava</a:t>
            </a:r>
            <a:endParaRPr lang="en-US" dirty="0"/>
          </a:p>
        </p:txBody>
      </p:sp>
      <p:sp>
        <p:nvSpPr>
          <p:cNvPr id="2" name="Title 1"/>
          <p:cNvSpPr>
            <a:spLocks noGrp="1"/>
          </p:cNvSpPr>
          <p:nvPr>
            <p:ph type="ctrTitle"/>
          </p:nvPr>
        </p:nvSpPr>
        <p:spPr/>
        <p:txBody>
          <a:bodyPr/>
          <a:lstStyle/>
          <a:p>
            <a:r>
              <a:rPr lang="en-US" dirty="0" smtClean="0"/>
              <a:t>Deadlocks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sz="quarter" idx="1"/>
          </p:nvPr>
        </p:nvSpPr>
        <p:spPr/>
        <p:txBody>
          <a:bodyPr/>
          <a:lstStyle/>
          <a:p>
            <a:pPr>
              <a:lnSpc>
                <a:spcPct val="80000"/>
              </a:lnSpc>
            </a:pPr>
            <a:r>
              <a:rPr lang="en-US" sz="1800" b="1" dirty="0" smtClean="0"/>
              <a:t>Hold and Wait</a:t>
            </a:r>
            <a:r>
              <a:rPr lang="en-US" sz="1800" dirty="0" smtClean="0"/>
              <a:t> – Example</a:t>
            </a:r>
          </a:p>
          <a:p>
            <a:pPr lvl="1">
              <a:lnSpc>
                <a:spcPct val="80000"/>
              </a:lnSpc>
            </a:pPr>
            <a:r>
              <a:rPr lang="en-US" sz="1600" dirty="0" smtClean="0"/>
              <a:t>Consider a process that copies data from tape drive to a disk file and then prints the results to the printer.</a:t>
            </a:r>
          </a:p>
          <a:p>
            <a:pPr lvl="1">
              <a:lnSpc>
                <a:spcPct val="80000"/>
              </a:lnSpc>
            </a:pPr>
            <a:r>
              <a:rPr lang="en-US" sz="1600" dirty="0" smtClean="0"/>
              <a:t>Protocol1: If all the resources are requested at the beginning of a process, the process must request  the tape drive, disk file, and printer.</a:t>
            </a:r>
          </a:p>
          <a:p>
            <a:pPr lvl="2">
              <a:lnSpc>
                <a:spcPct val="80000"/>
              </a:lnSpc>
            </a:pPr>
            <a:r>
              <a:rPr lang="en-US" sz="1600" dirty="0" smtClean="0"/>
              <a:t>It will the printer during entire execution, even though it needs at the end.</a:t>
            </a:r>
          </a:p>
          <a:p>
            <a:pPr lvl="1">
              <a:lnSpc>
                <a:spcPct val="80000"/>
              </a:lnSpc>
            </a:pPr>
            <a:r>
              <a:rPr lang="en-US" sz="1600" dirty="0" smtClean="0"/>
              <a:t>Protocol 2: It copies data from tape drive to disk file and releases them. It gain requests disk file and printer.</a:t>
            </a:r>
          </a:p>
          <a:p>
            <a:pPr>
              <a:lnSpc>
                <a:spcPct val="80000"/>
              </a:lnSpc>
            </a:pPr>
            <a:r>
              <a:rPr lang="en-US" sz="1800" dirty="0" smtClean="0"/>
              <a:t>Disadvantages:</a:t>
            </a:r>
          </a:p>
          <a:p>
            <a:pPr lvl="1">
              <a:lnSpc>
                <a:spcPct val="80000"/>
              </a:lnSpc>
            </a:pPr>
            <a:r>
              <a:rPr lang="en-US" sz="1600" dirty="0" smtClean="0"/>
              <a:t>Resource utilization is very low</a:t>
            </a:r>
          </a:p>
          <a:p>
            <a:pPr lvl="2">
              <a:lnSpc>
                <a:spcPct val="80000"/>
              </a:lnSpc>
            </a:pPr>
            <a:r>
              <a:rPr lang="en-US" sz="1600" dirty="0" smtClean="0"/>
              <a:t>Resource may be allocated but unused for a long time.</a:t>
            </a:r>
          </a:p>
          <a:p>
            <a:pPr lvl="1">
              <a:lnSpc>
                <a:spcPct val="80000"/>
              </a:lnSpc>
            </a:pPr>
            <a:r>
              <a:rPr lang="en-US" sz="1600" dirty="0" smtClean="0"/>
              <a:t>Starvation is possible</a:t>
            </a:r>
          </a:p>
          <a:p>
            <a:pPr lvl="2">
              <a:lnSpc>
                <a:spcPct val="80000"/>
              </a:lnSpc>
            </a:pPr>
            <a:r>
              <a:rPr lang="en-US" sz="1600" dirty="0" smtClean="0"/>
              <a:t>A process that needs several resources may have to wait indefinitely, at least one of the resources that it needs is always allocated to another process. </a:t>
            </a:r>
          </a:p>
          <a:p>
            <a:pPr lvl="2">
              <a:lnSpc>
                <a:spcPct val="80000"/>
              </a:lnSpc>
            </a:pPr>
            <a:r>
              <a:rPr lang="en-US" sz="1600" dirty="0" smtClean="0"/>
              <a:t>Inefficient</a:t>
            </a:r>
          </a:p>
          <a:p>
            <a:pPr lvl="2">
              <a:lnSpc>
                <a:spcPct val="80000"/>
              </a:lnSpc>
            </a:pPr>
            <a:r>
              <a:rPr lang="en-US" sz="1600" dirty="0" smtClean="0"/>
              <a:t>Delays process initiation</a:t>
            </a:r>
          </a:p>
          <a:p>
            <a:pPr lvl="2">
              <a:lnSpc>
                <a:spcPct val="80000"/>
              </a:lnSpc>
            </a:pPr>
            <a:r>
              <a:rPr lang="en-US" sz="1600" dirty="0" smtClean="0"/>
              <a:t>Future resource requirements must be known</a:t>
            </a:r>
          </a:p>
          <a:p>
            <a:pPr lvl="2">
              <a:lnSpc>
                <a:spcPct val="80000"/>
              </a:lnSpc>
              <a:buFont typeface="Monotype Sorts" pitchFamily="2" charset="2"/>
              <a:buNone/>
            </a:pPr>
            <a:endParaRPr lang="en-US" sz="16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 (Cont.)</a:t>
            </a:r>
            <a:endParaRPr lang="en-US" dirty="0"/>
          </a:p>
        </p:txBody>
      </p:sp>
      <p:sp>
        <p:nvSpPr>
          <p:cNvPr id="3" name="Content Placeholder 2"/>
          <p:cNvSpPr>
            <a:spLocks noGrp="1"/>
          </p:cNvSpPr>
          <p:nvPr>
            <p:ph sz="quarter" idx="1"/>
          </p:nvPr>
        </p:nvSpPr>
        <p:spPr/>
        <p:txBody>
          <a:bodyPr/>
          <a:lstStyle/>
          <a:p>
            <a:r>
              <a:rPr lang="en-US" b="1" dirty="0" smtClean="0"/>
              <a:t>No Preemption</a:t>
            </a:r>
            <a:r>
              <a:rPr lang="en-US" dirty="0" smtClean="0"/>
              <a:t> –</a:t>
            </a:r>
          </a:p>
          <a:p>
            <a:pPr lvl="1"/>
            <a:r>
              <a:rPr lang="en-US" sz="1800" dirty="0" smtClean="0"/>
              <a:t>Protocol: If a process that is holding some resources requests another resource that cannot be immediately allocated to it, then all resources currently being held are released.</a:t>
            </a:r>
          </a:p>
          <a:p>
            <a:pPr lvl="1"/>
            <a:r>
              <a:rPr lang="en-US" sz="1800" dirty="0" smtClean="0"/>
              <a:t>Preempted resources are added to the list of resources for which the process is waiting.</a:t>
            </a:r>
          </a:p>
          <a:p>
            <a:pPr lvl="1"/>
            <a:r>
              <a:rPr lang="en-US" sz="1800" dirty="0" smtClean="0"/>
              <a:t>Process will be restarted only when it can regain its old resources, as well as the new ones that it is requesting.</a:t>
            </a:r>
          </a:p>
          <a:p>
            <a:pPr lvl="1"/>
            <a:r>
              <a:rPr lang="en-US" sz="1800" dirty="0" smtClean="0"/>
              <a:t>Possible for CPU registers and memory space whose state can be restored later, but not possible for printers and tape drives.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 (Cont.)</a:t>
            </a:r>
            <a:endParaRPr lang="en-US" dirty="0"/>
          </a:p>
        </p:txBody>
      </p:sp>
      <p:sp>
        <p:nvSpPr>
          <p:cNvPr id="3" name="Content Placeholder 2"/>
          <p:cNvSpPr>
            <a:spLocks noGrp="1"/>
          </p:cNvSpPr>
          <p:nvPr>
            <p:ph sz="quarter" idx="1"/>
          </p:nvPr>
        </p:nvSpPr>
        <p:spPr/>
        <p:txBody>
          <a:bodyPr/>
          <a:lstStyle/>
          <a:p>
            <a:r>
              <a:rPr lang="en-US" b="1" dirty="0" smtClean="0"/>
              <a:t>Circular Wait</a:t>
            </a:r>
            <a:r>
              <a:rPr lang="en-US" dirty="0" smtClean="0"/>
              <a:t> – </a:t>
            </a:r>
          </a:p>
          <a:p>
            <a:pPr lvl="1"/>
            <a:r>
              <a:rPr lang="en-US" sz="1800" dirty="0" smtClean="0"/>
              <a:t>F:R</a:t>
            </a:r>
            <a:r>
              <a:rPr lang="en-US" sz="1800" dirty="0" smtClean="0">
                <a:sym typeface="Wingdings" pitchFamily="2" charset="2"/>
              </a:rPr>
              <a:t>N is a one-to-one function, where N is a set of natural numbers.</a:t>
            </a:r>
            <a:endParaRPr lang="en-US" sz="1800" dirty="0" smtClean="0"/>
          </a:p>
          <a:p>
            <a:pPr lvl="1"/>
            <a:r>
              <a:rPr lang="en-US" sz="1800" b="1" dirty="0" smtClean="0"/>
              <a:t>Protocol 1:</a:t>
            </a:r>
            <a:r>
              <a:rPr lang="en-US" sz="1800" dirty="0" smtClean="0"/>
              <a:t> impose a total ordering of all resource types, and require that each process requests resources in an increasing order of enumeration.</a:t>
            </a:r>
          </a:p>
          <a:p>
            <a:pPr lvl="2"/>
            <a:r>
              <a:rPr lang="en-US" sz="1800" dirty="0" smtClean="0"/>
              <a:t>A process initially can request any number of instances of type </a:t>
            </a:r>
            <a:r>
              <a:rPr lang="en-US" sz="1800" dirty="0" err="1" smtClean="0"/>
              <a:t>Ri</a:t>
            </a:r>
            <a:r>
              <a:rPr lang="en-US" sz="1800" dirty="0" smtClean="0"/>
              <a:t>. Then the  process can request instances of a  resource type </a:t>
            </a:r>
            <a:r>
              <a:rPr lang="en-US" sz="1800" dirty="0" err="1" smtClean="0"/>
              <a:t>Rj</a:t>
            </a:r>
            <a:r>
              <a:rPr lang="en-US" sz="1800" dirty="0" smtClean="0"/>
              <a:t> if and only if F(</a:t>
            </a:r>
            <a:r>
              <a:rPr lang="en-US" sz="1800" dirty="0" err="1" smtClean="0"/>
              <a:t>Rj</a:t>
            </a:r>
            <a:r>
              <a:rPr lang="en-US" sz="1800" dirty="0" smtClean="0"/>
              <a:t>) &gt;F(</a:t>
            </a:r>
            <a:r>
              <a:rPr lang="en-US" sz="1800" dirty="0" err="1" smtClean="0"/>
              <a:t>Ri</a:t>
            </a:r>
            <a:r>
              <a:rPr lang="en-US" sz="1800" dirty="0" smtClean="0"/>
              <a:t>).</a:t>
            </a:r>
          </a:p>
          <a:p>
            <a:pPr lvl="1"/>
            <a:r>
              <a:rPr lang="en-US" sz="1800" b="1" dirty="0" smtClean="0"/>
              <a:t>Protocol 2</a:t>
            </a:r>
            <a:r>
              <a:rPr lang="en-US" sz="1800" dirty="0" smtClean="0"/>
              <a:t>: Whenever a process requests an instance of resource type </a:t>
            </a:r>
            <a:r>
              <a:rPr lang="en-US" sz="1800" dirty="0" err="1" smtClean="0"/>
              <a:t>Rj</a:t>
            </a:r>
            <a:r>
              <a:rPr lang="en-US" sz="1800" dirty="0" smtClean="0"/>
              <a:t>, it has released any other resources </a:t>
            </a:r>
            <a:r>
              <a:rPr lang="en-US" sz="1800" dirty="0" err="1" smtClean="0"/>
              <a:t>Ri</a:t>
            </a:r>
            <a:r>
              <a:rPr lang="en-US" sz="1800" dirty="0" smtClean="0"/>
              <a:t> such that F(</a:t>
            </a:r>
            <a:r>
              <a:rPr lang="en-US" sz="1800" dirty="0" err="1" smtClean="0"/>
              <a:t>Ri</a:t>
            </a:r>
            <a:r>
              <a:rPr lang="en-US" sz="1800" dirty="0" smtClean="0"/>
              <a:t>) &gt;=F(</a:t>
            </a:r>
            <a:r>
              <a:rPr lang="en-US" sz="1800" dirty="0" err="1" smtClean="0"/>
              <a:t>Rj</a:t>
            </a:r>
            <a:r>
              <a:rPr lang="en-US" sz="1800" dirty="0" smtClean="0"/>
              <a:t>).</a:t>
            </a:r>
          </a:p>
          <a:p>
            <a:pPr lvl="1"/>
            <a:r>
              <a:rPr lang="en-US" sz="1800" dirty="0" smtClean="0"/>
              <a:t>Ordering </a:t>
            </a:r>
          </a:p>
          <a:p>
            <a:pPr lvl="2">
              <a:buFont typeface="Monotype Sorts" pitchFamily="2" charset="2"/>
              <a:buNone/>
            </a:pPr>
            <a:endParaRPr lang="en-US" sz="18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sz="quarter" idx="1"/>
          </p:nvPr>
        </p:nvSpPr>
        <p:spPr/>
        <p:txBody>
          <a:bodyPr/>
          <a:lstStyle/>
          <a:p>
            <a:r>
              <a:rPr lang="en-US" b="1" dirty="0" smtClean="0"/>
              <a:t>Circular Wait</a:t>
            </a:r>
            <a:r>
              <a:rPr lang="en-US" dirty="0" smtClean="0"/>
              <a:t>: </a:t>
            </a:r>
          </a:p>
          <a:p>
            <a:pPr lvl="1"/>
            <a:r>
              <a:rPr lang="en-US" sz="1800" dirty="0" smtClean="0"/>
              <a:t>“</a:t>
            </a:r>
            <a:r>
              <a:rPr lang="en-US" sz="1800" b="1" dirty="0" smtClean="0"/>
              <a:t>witness</a:t>
            </a:r>
            <a:r>
              <a:rPr lang="en-US" sz="1800" dirty="0" smtClean="0"/>
              <a:t>” system call is implemented in BSD UNIX for lock order verifier</a:t>
            </a:r>
          </a:p>
          <a:p>
            <a:pPr lvl="1"/>
            <a:r>
              <a:rPr lang="en-US" sz="1800" dirty="0" smtClean="0"/>
              <a:t>“</a:t>
            </a:r>
            <a:r>
              <a:rPr lang="en-US" sz="1800" b="1" dirty="0" smtClean="0"/>
              <a:t>witness</a:t>
            </a:r>
            <a:r>
              <a:rPr lang="en-US" sz="1800" dirty="0" smtClean="0"/>
              <a:t>” uses mutual-exclusion locks to protect critical regions and maintains the relationship of lock orders in the system</a:t>
            </a:r>
          </a:p>
          <a:p>
            <a:pPr lvl="1"/>
            <a:r>
              <a:rPr lang="en-US" sz="1800" dirty="0" smtClean="0"/>
              <a:t>Suppose </a:t>
            </a:r>
            <a:r>
              <a:rPr lang="en-US" sz="1800" dirty="0" err="1" smtClean="0"/>
              <a:t>thread_one</a:t>
            </a:r>
            <a:r>
              <a:rPr lang="en-US" sz="1800" dirty="0" smtClean="0"/>
              <a:t> </a:t>
            </a:r>
            <a:r>
              <a:rPr lang="en-US" sz="1800" dirty="0" err="1" smtClean="0"/>
              <a:t>aquires</a:t>
            </a:r>
            <a:r>
              <a:rPr lang="en-US" sz="1800" dirty="0" smtClean="0"/>
              <a:t> locks in the order  </a:t>
            </a:r>
            <a:r>
              <a:rPr lang="en-US" sz="1800" dirty="0" err="1" smtClean="0"/>
              <a:t>first_mutex</a:t>
            </a:r>
            <a:r>
              <a:rPr lang="en-US" sz="1800" dirty="0" smtClean="0"/>
              <a:t> and </a:t>
            </a:r>
            <a:r>
              <a:rPr lang="en-US" sz="1800" dirty="0" err="1" smtClean="0"/>
              <a:t>second_mutex</a:t>
            </a:r>
            <a:r>
              <a:rPr lang="en-US" sz="1800" dirty="0" smtClean="0"/>
              <a:t>. Then </a:t>
            </a:r>
            <a:r>
              <a:rPr lang="en-US" sz="1800" b="1" dirty="0" smtClean="0"/>
              <a:t>witness</a:t>
            </a:r>
            <a:r>
              <a:rPr lang="en-US" sz="1800" dirty="0" smtClean="0"/>
              <a:t> records that </a:t>
            </a:r>
            <a:r>
              <a:rPr lang="en-US" sz="1800" dirty="0" err="1" smtClean="0"/>
              <a:t>first_mutex</a:t>
            </a:r>
            <a:r>
              <a:rPr lang="en-US" sz="1800" dirty="0" smtClean="0"/>
              <a:t> should be obtained before </a:t>
            </a:r>
            <a:r>
              <a:rPr lang="en-US" sz="1800" dirty="0" err="1" smtClean="0"/>
              <a:t>second_mutex</a:t>
            </a:r>
            <a:r>
              <a:rPr lang="en-US" sz="1800" dirty="0" smtClean="0"/>
              <a:t>. If </a:t>
            </a:r>
            <a:r>
              <a:rPr lang="en-US" sz="1800" dirty="0" err="1" smtClean="0"/>
              <a:t>thread_two</a:t>
            </a:r>
            <a:r>
              <a:rPr lang="en-US" sz="1800" dirty="0" smtClean="0"/>
              <a:t> later </a:t>
            </a:r>
            <a:r>
              <a:rPr lang="en-US" sz="1800" dirty="0" err="1" smtClean="0"/>
              <a:t>aquires</a:t>
            </a:r>
            <a:r>
              <a:rPr lang="en-US" sz="1800" dirty="0" smtClean="0"/>
              <a:t> locks out of order, </a:t>
            </a:r>
            <a:r>
              <a:rPr lang="en-US" sz="1800" b="1" dirty="0" smtClean="0"/>
              <a:t>witness</a:t>
            </a:r>
            <a:r>
              <a:rPr lang="en-US" sz="1800" dirty="0" smtClean="0"/>
              <a:t> generates a warning message.</a:t>
            </a:r>
          </a:p>
          <a:p>
            <a:pPr lvl="1"/>
            <a:endParaRPr lang="en-US" sz="1800" dirty="0" smtClean="0"/>
          </a:p>
          <a:p>
            <a:pPr lvl="2">
              <a:buFont typeface="Monotype Sorts" pitchFamily="2" charset="2"/>
              <a:buNone/>
            </a:pPr>
            <a:endParaRPr lang="en-US" sz="1800" dirty="0" smtClean="0"/>
          </a:p>
          <a:p>
            <a:endParaRPr lang="en-US" dirty="0"/>
          </a:p>
        </p:txBody>
      </p:sp>
      <p:graphicFrame>
        <p:nvGraphicFramePr>
          <p:cNvPr id="4" name="Table 3"/>
          <p:cNvGraphicFramePr>
            <a:graphicFrameLocks noGrp="1"/>
          </p:cNvGraphicFramePr>
          <p:nvPr/>
        </p:nvGraphicFramePr>
        <p:xfrm>
          <a:off x="457200" y="4343400"/>
          <a:ext cx="8229600" cy="2286000"/>
        </p:xfrm>
        <a:graphic>
          <a:graphicData uri="http://schemas.openxmlformats.org/drawingml/2006/table">
            <a:tbl>
              <a:tblPr firstRow="1" bandRow="1">
                <a:tableStyleId>{5C22544A-7EE6-4342-B048-85BDC9FD1C3A}</a:tableStyleId>
              </a:tblPr>
              <a:tblGrid>
                <a:gridCol w="4114800"/>
                <a:gridCol w="4114800"/>
              </a:tblGrid>
              <a:tr h="1752600">
                <a:tc>
                  <a:txBody>
                    <a:bodyPr/>
                    <a:lstStyle/>
                    <a:p>
                      <a:pPr algn="l"/>
                      <a:r>
                        <a:rPr lang="en-US" dirty="0" err="1" smtClean="0"/>
                        <a:t>thread_one</a:t>
                      </a:r>
                      <a:endParaRPr lang="en-US" dirty="0" smtClean="0"/>
                    </a:p>
                    <a:p>
                      <a:pPr algn="l"/>
                      <a:r>
                        <a:rPr lang="en-US" dirty="0" smtClean="0"/>
                        <a:t>{</a:t>
                      </a:r>
                    </a:p>
                    <a:p>
                      <a:pPr algn="l"/>
                      <a:r>
                        <a:rPr lang="en-US" dirty="0" smtClean="0"/>
                        <a:t>	lock(</a:t>
                      </a:r>
                      <a:r>
                        <a:rPr lang="en-US" dirty="0" err="1" smtClean="0"/>
                        <a:t>first_mutex</a:t>
                      </a:r>
                      <a:r>
                        <a:rPr lang="en-US" dirty="0" smtClean="0"/>
                        <a:t>);</a:t>
                      </a:r>
                    </a:p>
                    <a:p>
                      <a:pPr algn="l"/>
                      <a:r>
                        <a:rPr lang="en-US" dirty="0" smtClean="0"/>
                        <a:t>	lock(</a:t>
                      </a:r>
                      <a:r>
                        <a:rPr lang="en-US" dirty="0" err="1" smtClean="0"/>
                        <a:t>second_mutex</a:t>
                      </a:r>
                      <a:r>
                        <a:rPr lang="en-US" dirty="0" smtClean="0"/>
                        <a:t>);</a:t>
                      </a:r>
                    </a:p>
                    <a:p>
                      <a:pPr algn="l"/>
                      <a:r>
                        <a:rPr lang="en-US" dirty="0" smtClean="0"/>
                        <a:t>.</a:t>
                      </a:r>
                    </a:p>
                    <a:p>
                      <a:pPr algn="l"/>
                      <a:r>
                        <a:rPr lang="en-US" dirty="0" smtClean="0"/>
                        <a:t>.</a:t>
                      </a:r>
                    </a:p>
                    <a:p>
                      <a:pPr algn="l"/>
                      <a:r>
                        <a:rPr lang="en-US" dirty="0" smtClean="0"/>
                        <a:t>}</a:t>
                      </a:r>
                    </a:p>
                    <a:p>
                      <a:endParaRPr lang="en-US" dirty="0"/>
                    </a:p>
                  </a:txBody>
                  <a:tcPr/>
                </a:tc>
                <a:tc>
                  <a:txBody>
                    <a:bodyPr/>
                    <a:lstStyle/>
                    <a:p>
                      <a:pPr algn="l"/>
                      <a:r>
                        <a:rPr lang="en-US" dirty="0" err="1" smtClean="0"/>
                        <a:t>thread_two</a:t>
                      </a:r>
                      <a:r>
                        <a:rPr lang="en-US" dirty="0" smtClean="0"/>
                        <a:t>:</a:t>
                      </a:r>
                    </a:p>
                    <a:p>
                      <a:pPr algn="l"/>
                      <a:r>
                        <a:rPr lang="en-US" dirty="0" smtClean="0"/>
                        <a:t>{</a:t>
                      </a:r>
                    </a:p>
                    <a:p>
                      <a:pPr algn="l"/>
                      <a:r>
                        <a:rPr lang="en-US" dirty="0" smtClean="0"/>
                        <a:t>	lock(</a:t>
                      </a:r>
                      <a:r>
                        <a:rPr lang="en-US" dirty="0" err="1" smtClean="0"/>
                        <a:t>second_mutex</a:t>
                      </a:r>
                      <a:r>
                        <a:rPr lang="en-US" dirty="0" smtClean="0"/>
                        <a:t>);</a:t>
                      </a:r>
                    </a:p>
                    <a:p>
                      <a:pPr algn="l"/>
                      <a:r>
                        <a:rPr lang="en-US" dirty="0" smtClean="0"/>
                        <a:t>	lock (</a:t>
                      </a:r>
                      <a:r>
                        <a:rPr lang="en-US" dirty="0" err="1" smtClean="0"/>
                        <a:t>first_mutex</a:t>
                      </a:r>
                      <a:r>
                        <a:rPr lang="en-US" dirty="0" smtClean="0"/>
                        <a:t>);</a:t>
                      </a:r>
                    </a:p>
                    <a:p>
                      <a:pPr algn="l"/>
                      <a:r>
                        <a:rPr lang="en-US" dirty="0" smtClean="0"/>
                        <a:t>.</a:t>
                      </a:r>
                    </a:p>
                    <a:p>
                      <a:pPr algn="l"/>
                      <a:r>
                        <a:rPr lang="en-US" dirty="0" smtClean="0"/>
                        <a:t>.</a:t>
                      </a:r>
                    </a:p>
                    <a:p>
                      <a:pPr algn="l"/>
                      <a:r>
                        <a:rPr lang="en-US" dirty="0" smtClean="0"/>
                        <a:t>}</a:t>
                      </a:r>
                    </a:p>
                    <a:p>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sz="quarter" idx="1"/>
          </p:nvPr>
        </p:nvSpPr>
        <p:spPr/>
        <p:txBody>
          <a:bodyPr/>
          <a:lstStyle/>
          <a:p>
            <a:r>
              <a:rPr lang="en-US" dirty="0" smtClean="0"/>
              <a:t>Deadlock prevention algorithms </a:t>
            </a:r>
          </a:p>
          <a:p>
            <a:pPr lvl="1"/>
            <a:r>
              <a:rPr lang="en-US" sz="1800" dirty="0" smtClean="0"/>
              <a:t>Low device utilization, and reduced system throughput.</a:t>
            </a:r>
          </a:p>
          <a:p>
            <a:r>
              <a:rPr lang="en-US" dirty="0" smtClean="0"/>
              <a:t>Alternative method is get additional information about the processes</a:t>
            </a:r>
          </a:p>
          <a:p>
            <a:pPr lvl="1"/>
            <a:r>
              <a:rPr lang="en-US" sz="1800" dirty="0" smtClean="0"/>
              <a:t>Resources currently available, resources currently allocated to a process, and future requests and releases  of each process. </a:t>
            </a:r>
          </a:p>
          <a:p>
            <a:r>
              <a:rPr lang="en-US" dirty="0" smtClean="0"/>
              <a:t>Various algorithms differ about amount and type  of information required.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sz="quarter" idx="1"/>
          </p:nvPr>
        </p:nvSpPr>
        <p:spPr/>
        <p:txBody>
          <a:bodyPr>
            <a:normAutofit fontScale="92500"/>
          </a:bodyPr>
          <a:lstStyle/>
          <a:p>
            <a:r>
              <a:rPr lang="en-US" dirty="0" smtClean="0"/>
              <a:t>Requires that the system has some additional </a:t>
            </a:r>
            <a:r>
              <a:rPr lang="en-US" i="1" dirty="0" smtClean="0"/>
              <a:t>a priori </a:t>
            </a:r>
            <a:r>
              <a:rPr lang="en-US" dirty="0" smtClean="0"/>
              <a:t>information </a:t>
            </a:r>
            <a:br>
              <a:rPr lang="en-US" dirty="0" smtClean="0"/>
            </a:br>
            <a:r>
              <a:rPr lang="en-US" dirty="0" smtClean="0"/>
              <a:t>available.</a:t>
            </a:r>
          </a:p>
          <a:p>
            <a:pPr lvl="1"/>
            <a:r>
              <a:rPr lang="en-US" dirty="0" smtClean="0"/>
              <a:t>Simplest and most useful model requires that each process declare the </a:t>
            </a:r>
            <a:r>
              <a:rPr lang="en-US" i="1" dirty="0" smtClean="0"/>
              <a:t>maximum number</a:t>
            </a:r>
            <a:r>
              <a:rPr lang="en-US" dirty="0" smtClean="0"/>
              <a:t> of resources of each type that it may need.</a:t>
            </a:r>
            <a:br>
              <a:rPr lang="en-US" dirty="0" smtClean="0"/>
            </a:br>
            <a:endParaRPr lang="en-US" dirty="0" smtClean="0"/>
          </a:p>
          <a:p>
            <a:pPr lvl="1"/>
            <a:r>
              <a:rPr lang="en-US" dirty="0" smtClean="0"/>
              <a:t>The deadlock-avoidance algorithm dynamically examines the resource-allocation state to ensure that there can never be a circular-wait condition.</a:t>
            </a:r>
            <a:br>
              <a:rPr lang="en-US" dirty="0" smtClean="0"/>
            </a:br>
            <a:endParaRPr lang="en-US" dirty="0" smtClean="0"/>
          </a:p>
          <a:p>
            <a:pPr lvl="1"/>
            <a:r>
              <a:rPr lang="en-US" dirty="0" smtClean="0"/>
              <a:t>Resource-allocation </a:t>
            </a:r>
            <a:r>
              <a:rPr lang="en-US" i="1" dirty="0" smtClean="0"/>
              <a:t>state</a:t>
            </a:r>
            <a:r>
              <a:rPr lang="en-US" dirty="0" smtClean="0"/>
              <a:t> is defined by the number of available and allocated resources, and the maximum demands of the processes.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State</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0000"/>
              </a:lnSpc>
            </a:pPr>
            <a:r>
              <a:rPr lang="en-US" dirty="0" smtClean="0"/>
              <a:t>When a process requests an available resource, system must decide if immediate allocation leaves the system in a </a:t>
            </a:r>
            <a:r>
              <a:rPr lang="en-US" i="1" dirty="0" smtClean="0"/>
              <a:t>safe state</a:t>
            </a:r>
            <a:r>
              <a:rPr lang="en-US" dirty="0" smtClean="0"/>
              <a:t>.</a:t>
            </a:r>
            <a:br>
              <a:rPr lang="en-US" dirty="0" smtClean="0"/>
            </a:br>
            <a:endParaRPr lang="en-US" dirty="0" smtClean="0"/>
          </a:p>
          <a:p>
            <a:pPr>
              <a:lnSpc>
                <a:spcPct val="90000"/>
              </a:lnSpc>
            </a:pPr>
            <a:r>
              <a:rPr lang="en-US" dirty="0" smtClean="0"/>
              <a:t>System is in safe state if there exists a safe sequence of all processes. </a:t>
            </a:r>
            <a:br>
              <a:rPr lang="en-US" dirty="0" smtClean="0"/>
            </a:br>
            <a:endParaRPr lang="en-US" dirty="0" smtClean="0"/>
          </a:p>
          <a:p>
            <a:pPr>
              <a:lnSpc>
                <a:spcPct val="90000"/>
              </a:lnSpc>
            </a:pPr>
            <a:r>
              <a:rPr lang="en-US" dirty="0" smtClean="0"/>
              <a:t>Sequence &lt;</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 </a:t>
            </a:r>
            <a:r>
              <a:rPr lang="en-US" i="1" dirty="0" err="1" smtClean="0"/>
              <a:t>P</a:t>
            </a:r>
            <a:r>
              <a:rPr lang="en-US" i="1" baseline="-25000" dirty="0" err="1" smtClean="0"/>
              <a:t>n</a:t>
            </a:r>
            <a:r>
              <a:rPr lang="en-US" dirty="0" smtClean="0"/>
              <a:t>&gt; is safe if for each</a:t>
            </a:r>
            <a:r>
              <a:rPr lang="en-US" i="1" dirty="0" smtClean="0"/>
              <a:t> P</a:t>
            </a:r>
            <a:r>
              <a:rPr lang="en-US" baseline="-25000" dirty="0" smtClean="0"/>
              <a:t>i</a:t>
            </a:r>
            <a:r>
              <a:rPr lang="en-US" dirty="0" smtClean="0"/>
              <a:t>, the resources that </a:t>
            </a:r>
            <a:r>
              <a:rPr lang="en-US" i="1" dirty="0" smtClean="0"/>
              <a:t>Pi</a:t>
            </a:r>
            <a:r>
              <a:rPr lang="en-US" dirty="0" smtClean="0"/>
              <a:t> can still request can be satisfied by currently available resources + resources held by all the </a:t>
            </a:r>
            <a:r>
              <a:rPr lang="en-US" i="1" dirty="0" err="1" smtClean="0"/>
              <a:t>P</a:t>
            </a:r>
            <a:r>
              <a:rPr lang="en-US" i="1" baseline="-25000" dirty="0" err="1" smtClean="0"/>
              <a:t>j</a:t>
            </a:r>
            <a:r>
              <a:rPr lang="en-US" dirty="0" smtClean="0"/>
              <a:t>, with </a:t>
            </a:r>
            <a:r>
              <a:rPr lang="en-US" i="1" dirty="0" smtClean="0"/>
              <a:t>j&lt;I</a:t>
            </a:r>
            <a:r>
              <a:rPr lang="en-US" dirty="0" smtClean="0"/>
              <a:t>.</a:t>
            </a:r>
          </a:p>
          <a:p>
            <a:pPr lvl="1">
              <a:lnSpc>
                <a:spcPct val="90000"/>
              </a:lnSpc>
            </a:pPr>
            <a:r>
              <a:rPr lang="en-US" sz="1800" dirty="0" smtClean="0"/>
              <a:t>If P</a:t>
            </a:r>
            <a:r>
              <a:rPr lang="en-US" sz="1800" baseline="-25000" dirty="0" smtClean="0"/>
              <a:t>i</a:t>
            </a:r>
            <a:r>
              <a:rPr lang="en-US" sz="1800" dirty="0" smtClean="0"/>
              <a:t> resource needs are not immediately available, then </a:t>
            </a:r>
            <a:r>
              <a:rPr lang="en-US" sz="1800" i="1" dirty="0" smtClean="0"/>
              <a:t>P</a:t>
            </a:r>
            <a:r>
              <a:rPr lang="en-US" sz="1800" i="1" baseline="-25000" dirty="0" smtClean="0"/>
              <a:t>i</a:t>
            </a:r>
            <a:r>
              <a:rPr lang="en-US" sz="1800" dirty="0" smtClean="0"/>
              <a:t> can wait until all </a:t>
            </a:r>
            <a:r>
              <a:rPr lang="en-US" sz="1800" i="1" dirty="0" err="1" smtClean="0"/>
              <a:t>P</a:t>
            </a:r>
            <a:r>
              <a:rPr lang="en-US" sz="1800" i="1" baseline="-25000" dirty="0" err="1" smtClean="0"/>
              <a:t>j</a:t>
            </a:r>
            <a:r>
              <a:rPr lang="en-US" sz="1800" i="1" dirty="0" smtClean="0"/>
              <a:t> </a:t>
            </a:r>
            <a:r>
              <a:rPr lang="en-US" sz="1800" dirty="0" smtClean="0"/>
              <a:t>have finished.</a:t>
            </a:r>
          </a:p>
          <a:p>
            <a:pPr lvl="1">
              <a:lnSpc>
                <a:spcPct val="90000"/>
              </a:lnSpc>
            </a:pPr>
            <a:r>
              <a:rPr lang="en-US" sz="1800" dirty="0" smtClean="0"/>
              <a:t>When </a:t>
            </a:r>
            <a:r>
              <a:rPr lang="en-US" sz="1800" i="1" dirty="0" err="1" smtClean="0"/>
              <a:t>P</a:t>
            </a:r>
            <a:r>
              <a:rPr lang="en-US" sz="1800" i="1" baseline="-25000" dirty="0" err="1" smtClean="0"/>
              <a:t>j</a:t>
            </a:r>
            <a:r>
              <a:rPr lang="en-US" sz="1800" dirty="0" smtClean="0"/>
              <a:t> is finished, </a:t>
            </a:r>
            <a:r>
              <a:rPr lang="en-US" sz="1800" i="1" dirty="0" smtClean="0"/>
              <a:t>P</a:t>
            </a:r>
            <a:r>
              <a:rPr lang="en-US" sz="1800" baseline="-25000" dirty="0" smtClean="0"/>
              <a:t>i</a:t>
            </a:r>
            <a:r>
              <a:rPr lang="en-US" sz="1800" dirty="0" smtClean="0"/>
              <a:t> can obtain needed resources, execute, return allocated resources, and terminate. </a:t>
            </a:r>
          </a:p>
          <a:p>
            <a:pPr lvl="1">
              <a:lnSpc>
                <a:spcPct val="90000"/>
              </a:lnSpc>
            </a:pPr>
            <a:r>
              <a:rPr lang="en-US" sz="1800" dirty="0" smtClean="0"/>
              <a:t>When </a:t>
            </a:r>
            <a:r>
              <a:rPr lang="en-US" sz="1800" i="1" dirty="0" smtClean="0"/>
              <a:t>P</a:t>
            </a:r>
            <a:r>
              <a:rPr lang="en-US" sz="1800" i="1" baseline="-25000" dirty="0" smtClean="0"/>
              <a:t>i</a:t>
            </a:r>
            <a:r>
              <a:rPr lang="en-US" sz="1800" dirty="0" smtClean="0"/>
              <a:t> terminates, </a:t>
            </a:r>
            <a:r>
              <a:rPr lang="en-US" sz="1800" i="1" dirty="0" smtClean="0"/>
              <a:t>P</a:t>
            </a:r>
            <a:r>
              <a:rPr lang="en-US" sz="1800" i="1" baseline="-25000" dirty="0" smtClean="0"/>
              <a:t>i</a:t>
            </a:r>
            <a:r>
              <a:rPr lang="en-US" sz="1800" baseline="-25000" dirty="0" smtClean="0"/>
              <a:t>+1</a:t>
            </a:r>
            <a:r>
              <a:rPr lang="en-US" sz="1800" dirty="0" smtClean="0"/>
              <a:t> can obtain its needed resources, and so on.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If a system is in safe state </a:t>
            </a:r>
            <a:r>
              <a:rPr lang="en-US" dirty="0" smtClean="0">
                <a:sym typeface="Symbol" pitchFamily="18" charset="2"/>
              </a:rPr>
              <a:t> no deadlocks.</a:t>
            </a:r>
            <a:br>
              <a:rPr lang="en-US" dirty="0" smtClean="0">
                <a:sym typeface="Symbol" pitchFamily="18" charset="2"/>
              </a:rPr>
            </a:br>
            <a:endParaRPr lang="en-US" dirty="0" smtClean="0">
              <a:sym typeface="Symbol" pitchFamily="18" charset="2"/>
            </a:endParaRPr>
          </a:p>
          <a:p>
            <a:r>
              <a:rPr lang="en-US" dirty="0" smtClean="0">
                <a:sym typeface="Symbol" pitchFamily="18" charset="2"/>
              </a:rPr>
              <a:t>If a system is in unsafe state  possibility of deadlock.</a:t>
            </a:r>
            <a:br>
              <a:rPr lang="en-US" dirty="0" smtClean="0">
                <a:sym typeface="Symbol" pitchFamily="18" charset="2"/>
              </a:rPr>
            </a:br>
            <a:endParaRPr lang="en-US" dirty="0" smtClean="0">
              <a:sym typeface="Symbol" pitchFamily="18" charset="2"/>
            </a:endParaRPr>
          </a:p>
          <a:p>
            <a:r>
              <a:rPr lang="en-US" dirty="0" smtClean="0">
                <a:sym typeface="Symbol" pitchFamily="18" charset="2"/>
              </a:rPr>
              <a:t>Avoidance  ensure that a system will never enter an unsafe state.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algorithms for Deadlock Avoidance</a:t>
            </a:r>
            <a:endParaRPr lang="en-US" dirty="0"/>
          </a:p>
        </p:txBody>
      </p:sp>
      <p:sp>
        <p:nvSpPr>
          <p:cNvPr id="3" name="Content Placeholder 2"/>
          <p:cNvSpPr>
            <a:spLocks noGrp="1"/>
          </p:cNvSpPr>
          <p:nvPr>
            <p:ph sz="quarter" idx="1"/>
          </p:nvPr>
        </p:nvSpPr>
        <p:spPr/>
        <p:txBody>
          <a:bodyPr/>
          <a:lstStyle/>
          <a:p>
            <a:r>
              <a:rPr lang="en-US" dirty="0" smtClean="0"/>
              <a:t>Resource-Allocation Graph </a:t>
            </a:r>
            <a:r>
              <a:rPr lang="en-US" dirty="0" err="1" smtClean="0"/>
              <a:t>algoritm</a:t>
            </a:r>
            <a:endParaRPr lang="en-US" dirty="0" smtClean="0"/>
          </a:p>
          <a:p>
            <a:r>
              <a:rPr lang="en-US" dirty="0" smtClean="0"/>
              <a:t>Bankers </a:t>
            </a:r>
            <a:r>
              <a:rPr lang="en-US" dirty="0" err="1" smtClean="0"/>
              <a:t>algoritm</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Resource-Allocation Graph Algorithm</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If we have a resource-allocation (RA) system with one instance of each resource type, we can use this approach.</a:t>
            </a:r>
          </a:p>
          <a:p>
            <a:r>
              <a:rPr lang="en-US" i="1" dirty="0" smtClean="0"/>
              <a:t>Claim edge</a:t>
            </a:r>
            <a:r>
              <a:rPr lang="en-US" dirty="0" smtClean="0"/>
              <a:t> </a:t>
            </a:r>
            <a:r>
              <a:rPr lang="en-US" i="1" dirty="0" smtClean="0"/>
              <a:t>P</a:t>
            </a:r>
            <a:r>
              <a:rPr lang="en-US" i="1" baseline="-25000" dirty="0" smtClean="0"/>
              <a:t>i</a:t>
            </a:r>
            <a:r>
              <a:rPr lang="en-US" dirty="0" smtClean="0"/>
              <a:t>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j</a:t>
            </a:r>
            <a:r>
              <a:rPr lang="en-US" dirty="0" smtClean="0">
                <a:sym typeface="Symbol" pitchFamily="18" charset="2"/>
              </a:rPr>
              <a:t> indicated that process </a:t>
            </a:r>
            <a:r>
              <a:rPr lang="en-US" i="1" dirty="0" err="1" smtClean="0">
                <a:sym typeface="Symbol" pitchFamily="18" charset="2"/>
              </a:rPr>
              <a:t>P</a:t>
            </a:r>
            <a:r>
              <a:rPr lang="en-US" i="1" baseline="-25000" dirty="0" err="1" smtClean="0">
                <a:sym typeface="Symbol" pitchFamily="18" charset="2"/>
              </a:rPr>
              <a:t>j</a:t>
            </a:r>
            <a:r>
              <a:rPr lang="en-US" dirty="0" smtClean="0">
                <a:sym typeface="Symbol" pitchFamily="18" charset="2"/>
              </a:rPr>
              <a:t> may request resource </a:t>
            </a:r>
            <a:r>
              <a:rPr lang="en-US" i="1" dirty="0" err="1" smtClean="0">
                <a:sym typeface="Symbol" pitchFamily="18" charset="2"/>
              </a:rPr>
              <a:t>R</a:t>
            </a:r>
            <a:r>
              <a:rPr lang="en-US" i="1" baseline="-25000" dirty="0" err="1" smtClean="0">
                <a:sym typeface="Symbol" pitchFamily="18" charset="2"/>
              </a:rPr>
              <a:t>j</a:t>
            </a:r>
            <a:r>
              <a:rPr lang="en-US" dirty="0" smtClean="0">
                <a:sym typeface="Symbol" pitchFamily="18" charset="2"/>
              </a:rPr>
              <a:t>; represented by a dashed line.</a:t>
            </a:r>
          </a:p>
          <a:p>
            <a:r>
              <a:rPr lang="en-US" dirty="0" smtClean="0">
                <a:sym typeface="Symbol" pitchFamily="18" charset="2"/>
              </a:rPr>
              <a:t>Claim edge converts to request edge when a process requests a resource.</a:t>
            </a:r>
          </a:p>
          <a:p>
            <a:r>
              <a:rPr lang="en-US" dirty="0" smtClean="0">
                <a:sym typeface="Symbol" pitchFamily="18" charset="2"/>
              </a:rPr>
              <a:t>When a resource is released by a process, assignment edge reconverts to a claim edge.</a:t>
            </a:r>
          </a:p>
          <a:p>
            <a:r>
              <a:rPr lang="en-US" dirty="0" smtClean="0">
                <a:sym typeface="Symbol" pitchFamily="18" charset="2"/>
              </a:rPr>
              <a:t>Resources must be claimed </a:t>
            </a:r>
            <a:r>
              <a:rPr lang="en-US" i="1" dirty="0" smtClean="0">
                <a:sym typeface="Symbol" pitchFamily="18" charset="2"/>
              </a:rPr>
              <a:t>a priori</a:t>
            </a:r>
            <a:r>
              <a:rPr lang="en-US" dirty="0" smtClean="0">
                <a:sym typeface="Symbol" pitchFamily="18" charset="2"/>
              </a:rPr>
              <a:t> in the system.</a:t>
            </a:r>
          </a:p>
          <a:p>
            <a:r>
              <a:rPr lang="en-US" dirty="0" smtClean="0">
                <a:sym typeface="Symbol" pitchFamily="18" charset="2"/>
              </a:rPr>
              <a:t>Before the process starts executing, all its claim edges must appear in the RA graph.</a:t>
            </a:r>
          </a:p>
          <a:p>
            <a:r>
              <a:rPr lang="en-US" dirty="0" smtClean="0">
                <a:sym typeface="Symbol" pitchFamily="18" charset="2"/>
              </a:rPr>
              <a:t>Suppose a process Pi requests a resource </a:t>
            </a:r>
            <a:r>
              <a:rPr lang="en-US" dirty="0" err="1" smtClean="0">
                <a:sym typeface="Symbol" pitchFamily="18" charset="2"/>
              </a:rPr>
              <a:t>Rj</a:t>
            </a:r>
            <a:r>
              <a:rPr lang="en-US" dirty="0" smtClean="0">
                <a:sym typeface="Symbol" pitchFamily="18" charset="2"/>
              </a:rPr>
              <a:t>. The request can be granted if  converting the request edge  Pi </a:t>
            </a:r>
            <a:r>
              <a:rPr lang="en-US" dirty="0" smtClean="0">
                <a:sym typeface="Wingdings" pitchFamily="2" charset="2"/>
              </a:rPr>
              <a:t> </a:t>
            </a:r>
            <a:r>
              <a:rPr lang="en-US" dirty="0" err="1" smtClean="0">
                <a:sym typeface="Wingdings" pitchFamily="2" charset="2"/>
              </a:rPr>
              <a:t>Rj</a:t>
            </a:r>
            <a:r>
              <a:rPr lang="en-US" dirty="0" smtClean="0">
                <a:sym typeface="Wingdings" pitchFamily="2" charset="2"/>
              </a:rPr>
              <a:t> to an assignment edge  </a:t>
            </a:r>
            <a:r>
              <a:rPr lang="en-US" dirty="0" err="1" smtClean="0">
                <a:sym typeface="Wingdings" pitchFamily="2" charset="2"/>
              </a:rPr>
              <a:t>Rj</a:t>
            </a:r>
            <a:r>
              <a:rPr lang="en-US" dirty="0" smtClean="0">
                <a:sym typeface="Wingdings" pitchFamily="2" charset="2"/>
              </a:rPr>
              <a:t> Pi does not result in the formation of a cycle in the RA graph.</a:t>
            </a:r>
            <a:r>
              <a:rPr lang="en-US" dirty="0" smtClean="0">
                <a:sym typeface="Symbol" pitchFamily="18" charset="2"/>
              </a:rPr>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0000"/>
              </a:lnSpc>
            </a:pPr>
            <a:r>
              <a:rPr lang="en-US" sz="2400" dirty="0" smtClean="0"/>
              <a:t>A set  of processes is in a deadlock state when every process in the set is waiting for an event  that can be caused by another process in the set.</a:t>
            </a:r>
          </a:p>
          <a:p>
            <a:pPr>
              <a:lnSpc>
                <a:spcPct val="90000"/>
              </a:lnSpc>
            </a:pPr>
            <a:r>
              <a:rPr lang="en-US" sz="2400" dirty="0" smtClean="0"/>
              <a:t>Events:</a:t>
            </a:r>
          </a:p>
          <a:p>
            <a:pPr lvl="1">
              <a:lnSpc>
                <a:spcPct val="90000"/>
              </a:lnSpc>
            </a:pPr>
            <a:r>
              <a:rPr lang="en-US" sz="2000" dirty="0" smtClean="0"/>
              <a:t>Resource acquisition and release.</a:t>
            </a:r>
          </a:p>
          <a:p>
            <a:pPr>
              <a:lnSpc>
                <a:spcPct val="90000"/>
              </a:lnSpc>
            </a:pPr>
            <a:r>
              <a:rPr lang="en-US" sz="2400" dirty="0" smtClean="0"/>
              <a:t>Resource types </a:t>
            </a:r>
            <a:r>
              <a:rPr lang="en-US" sz="2400" i="1" dirty="0" smtClean="0"/>
              <a:t>R</a:t>
            </a:r>
            <a:r>
              <a:rPr lang="en-US" sz="2400" baseline="-25000" dirty="0" smtClean="0"/>
              <a:t>1</a:t>
            </a:r>
            <a:r>
              <a:rPr lang="en-US" sz="2400" dirty="0" smtClean="0"/>
              <a:t>, </a:t>
            </a:r>
            <a:r>
              <a:rPr lang="en-US" sz="2400" i="1" dirty="0" smtClean="0"/>
              <a:t>R</a:t>
            </a:r>
            <a:r>
              <a:rPr lang="en-US" sz="2400" baseline="-25000" dirty="0" smtClean="0"/>
              <a:t>2</a:t>
            </a:r>
            <a:r>
              <a:rPr lang="en-US" sz="2400" dirty="0" smtClean="0"/>
              <a:t>, . . ., </a:t>
            </a:r>
            <a:r>
              <a:rPr lang="en-US" sz="2400" i="1" dirty="0" err="1" smtClean="0"/>
              <a:t>R</a:t>
            </a:r>
            <a:r>
              <a:rPr lang="en-US" sz="2400" baseline="-25000" dirty="0" err="1" smtClean="0"/>
              <a:t>n</a:t>
            </a:r>
            <a:endParaRPr lang="en-US" sz="2400" baseline="-25000" dirty="0" smtClean="0"/>
          </a:p>
          <a:p>
            <a:pPr lvl="1">
              <a:lnSpc>
                <a:spcPct val="90000"/>
              </a:lnSpc>
            </a:pPr>
            <a:r>
              <a:rPr lang="en-US" sz="2000" i="1" dirty="0" smtClean="0"/>
              <a:t>Physical </a:t>
            </a:r>
            <a:r>
              <a:rPr lang="en-US" sz="2000" i="1" dirty="0" err="1" smtClean="0"/>
              <a:t>resources:CPU</a:t>
            </a:r>
            <a:r>
              <a:rPr lang="en-US" sz="2000" i="1" dirty="0" smtClean="0"/>
              <a:t> cycles, memory space, I/O devices</a:t>
            </a:r>
          </a:p>
          <a:p>
            <a:pPr lvl="1">
              <a:lnSpc>
                <a:spcPct val="90000"/>
              </a:lnSpc>
            </a:pPr>
            <a:r>
              <a:rPr lang="en-US" sz="2000" i="1" dirty="0" smtClean="0"/>
              <a:t>Logical resources: files, semaphores, and monitors</a:t>
            </a:r>
          </a:p>
          <a:p>
            <a:pPr>
              <a:lnSpc>
                <a:spcPct val="90000"/>
              </a:lnSpc>
            </a:pPr>
            <a:r>
              <a:rPr lang="en-US" sz="2400" dirty="0" smtClean="0"/>
              <a:t>Each resource type </a:t>
            </a:r>
            <a:r>
              <a:rPr lang="en-US" sz="2400" i="1" dirty="0" err="1" smtClean="0"/>
              <a:t>R</a:t>
            </a:r>
            <a:r>
              <a:rPr lang="en-US" sz="2400" baseline="-25000" dirty="0" err="1" smtClean="0"/>
              <a:t>i</a:t>
            </a:r>
            <a:r>
              <a:rPr lang="en-US" sz="2400" dirty="0" smtClean="0"/>
              <a:t> has </a:t>
            </a:r>
            <a:r>
              <a:rPr lang="en-US" sz="2400" i="1" dirty="0" err="1" smtClean="0"/>
              <a:t>W</a:t>
            </a:r>
            <a:r>
              <a:rPr lang="en-US" sz="2400" baseline="-25000" dirty="0" err="1" smtClean="0"/>
              <a:t>i</a:t>
            </a:r>
            <a:r>
              <a:rPr lang="en-US" sz="2400" dirty="0" smtClean="0"/>
              <a:t> instances.</a:t>
            </a:r>
          </a:p>
          <a:p>
            <a:pPr>
              <a:lnSpc>
                <a:spcPct val="90000"/>
              </a:lnSpc>
            </a:pPr>
            <a:r>
              <a:rPr lang="en-US" sz="2400" dirty="0" smtClean="0"/>
              <a:t>Each process utilizes a resource as follows:</a:t>
            </a:r>
          </a:p>
          <a:p>
            <a:pPr lvl="1">
              <a:lnSpc>
                <a:spcPct val="90000"/>
              </a:lnSpc>
            </a:pPr>
            <a:r>
              <a:rPr lang="en-US" sz="2000" dirty="0" smtClean="0"/>
              <a:t>Request: if the request is not granted , then it must wait.</a:t>
            </a:r>
          </a:p>
          <a:p>
            <a:pPr lvl="1">
              <a:lnSpc>
                <a:spcPct val="90000"/>
              </a:lnSpc>
            </a:pPr>
            <a:r>
              <a:rPr lang="en-US" sz="2000" dirty="0" smtClean="0"/>
              <a:t>Use: The process can operate on the resource.</a:t>
            </a:r>
          </a:p>
          <a:p>
            <a:pPr lvl="1">
              <a:lnSpc>
                <a:spcPct val="90000"/>
              </a:lnSpc>
            </a:pPr>
            <a:r>
              <a:rPr lang="en-US" sz="2000" dirty="0" smtClean="0"/>
              <a:t>Release: The process releases the resources.</a:t>
            </a:r>
          </a:p>
          <a:p>
            <a:pPr>
              <a:lnSpc>
                <a:spcPct val="90000"/>
              </a:lnSpc>
            </a:pPr>
            <a:r>
              <a:rPr lang="en-US" sz="2400" dirty="0" smtClean="0"/>
              <a:t>Multi-threaded programs are good candidates for deadlock because multiple threads compete for shared resources.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Resource-Allocation Graph Algorithm</a:t>
            </a:r>
            <a:endParaRPr lang="en-US" b="1" dirty="0"/>
          </a:p>
        </p:txBody>
      </p:sp>
      <p:sp>
        <p:nvSpPr>
          <p:cNvPr id="3" name="Content Placeholder 2"/>
          <p:cNvSpPr>
            <a:spLocks noGrp="1"/>
          </p:cNvSpPr>
          <p:nvPr>
            <p:ph sz="quarter" idx="1"/>
          </p:nvPr>
        </p:nvSpPr>
        <p:spPr/>
        <p:txBody>
          <a:bodyPr/>
          <a:lstStyle/>
          <a:p>
            <a:r>
              <a:rPr lang="en-US" dirty="0" smtClean="0"/>
              <a:t>Cycle detection algorithm is used to detect a cycle.</a:t>
            </a:r>
          </a:p>
          <a:p>
            <a:r>
              <a:rPr lang="en-US" dirty="0" smtClean="0"/>
              <a:t>If there are n processes detecting a cycle requires an order of n*n operations.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Bank never allocates  its available cash  such that it no longer satisfy  the needs of all customers.</a:t>
            </a:r>
          </a:p>
          <a:p>
            <a:endParaRPr lang="en-US" dirty="0" smtClean="0"/>
          </a:p>
          <a:p>
            <a:r>
              <a:rPr lang="en-US" dirty="0" smtClean="0"/>
              <a:t>Multiple instances.</a:t>
            </a:r>
            <a:br>
              <a:rPr lang="en-US" dirty="0" smtClean="0"/>
            </a:br>
            <a:endParaRPr lang="en-US" dirty="0" smtClean="0"/>
          </a:p>
          <a:p>
            <a:r>
              <a:rPr lang="en-US" dirty="0" smtClean="0"/>
              <a:t>Each process must a priori claim maximum use.</a:t>
            </a:r>
            <a:br>
              <a:rPr lang="en-US" dirty="0" smtClean="0"/>
            </a:br>
            <a:endParaRPr lang="en-US" dirty="0" smtClean="0"/>
          </a:p>
          <a:p>
            <a:r>
              <a:rPr lang="en-US" dirty="0" smtClean="0"/>
              <a:t>When a process requests a resource it may have to wait.  </a:t>
            </a:r>
            <a:br>
              <a:rPr lang="en-US" dirty="0" smtClean="0"/>
            </a:br>
            <a:endParaRPr lang="en-US" dirty="0" smtClean="0"/>
          </a:p>
          <a:p>
            <a:r>
              <a:rPr lang="en-US" dirty="0" smtClean="0"/>
              <a:t>When a process gets all its resources it must return them in a finite amount of time.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Structures for the Banker’s Algorithm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Let </a:t>
            </a:r>
            <a:r>
              <a:rPr lang="en-US" i="1" dirty="0" smtClean="0"/>
              <a:t>n</a:t>
            </a:r>
            <a:r>
              <a:rPr lang="en-US" dirty="0" smtClean="0"/>
              <a:t> = number of processes, and </a:t>
            </a:r>
            <a:r>
              <a:rPr lang="en-US" i="1" dirty="0" smtClean="0"/>
              <a:t>m </a:t>
            </a:r>
            <a:r>
              <a:rPr lang="en-US" dirty="0" smtClean="0"/>
              <a:t>= number of resources types. </a:t>
            </a:r>
          </a:p>
          <a:p>
            <a:pPr lvl="1"/>
            <a:r>
              <a:rPr lang="en-US" b="1" i="1" dirty="0" smtClean="0"/>
              <a:t>Available</a:t>
            </a:r>
            <a:r>
              <a:rPr lang="en-US" i="1" dirty="0" smtClean="0"/>
              <a:t>:</a:t>
            </a:r>
            <a:r>
              <a:rPr lang="en-US" dirty="0" smtClean="0"/>
              <a:t>  Vector of length </a:t>
            </a:r>
            <a:r>
              <a:rPr lang="en-US" i="1" dirty="0" smtClean="0"/>
              <a:t>m</a:t>
            </a:r>
            <a:r>
              <a:rPr lang="en-US" dirty="0" smtClean="0"/>
              <a:t>. If available [</a:t>
            </a:r>
            <a:r>
              <a:rPr lang="en-US" i="1" dirty="0" smtClean="0"/>
              <a:t>j</a:t>
            </a:r>
            <a:r>
              <a:rPr lang="en-US" dirty="0" smtClean="0"/>
              <a:t>] = </a:t>
            </a:r>
            <a:r>
              <a:rPr lang="en-US" i="1" dirty="0" smtClean="0"/>
              <a:t>k</a:t>
            </a:r>
            <a:r>
              <a:rPr lang="en-US" dirty="0" smtClean="0"/>
              <a:t>, there are</a:t>
            </a:r>
            <a:r>
              <a:rPr lang="en-US" i="1" dirty="0" smtClean="0"/>
              <a:t> k</a:t>
            </a:r>
            <a:r>
              <a:rPr lang="en-US" dirty="0" smtClean="0"/>
              <a:t> instances of resource type </a:t>
            </a:r>
            <a:r>
              <a:rPr lang="en-US" i="1" dirty="0" err="1" smtClean="0"/>
              <a:t>R</a:t>
            </a:r>
            <a:r>
              <a:rPr lang="en-US" i="1" baseline="-25000" dirty="0" err="1" smtClean="0"/>
              <a:t>j</a:t>
            </a:r>
            <a:r>
              <a:rPr lang="en-US" baseline="-25000" dirty="0" smtClean="0"/>
              <a:t> </a:t>
            </a:r>
            <a:r>
              <a:rPr lang="en-US" dirty="0" smtClean="0"/>
              <a:t>available.</a:t>
            </a:r>
          </a:p>
          <a:p>
            <a:pPr lvl="1"/>
            <a:r>
              <a:rPr lang="en-US" b="1" i="1" dirty="0" smtClean="0"/>
              <a:t>Max:</a:t>
            </a:r>
            <a:r>
              <a:rPr lang="en-US" i="1" dirty="0" smtClean="0"/>
              <a:t> n x m</a:t>
            </a:r>
            <a:r>
              <a:rPr lang="en-US" dirty="0" smtClean="0"/>
              <a:t> matrix.  If </a:t>
            </a:r>
            <a:r>
              <a:rPr lang="en-US" i="1" dirty="0" smtClean="0"/>
              <a:t>Max </a:t>
            </a:r>
            <a:r>
              <a:rPr lang="en-US" dirty="0" smtClean="0"/>
              <a:t>[</a:t>
            </a:r>
            <a:r>
              <a:rPr lang="en-US" i="1" dirty="0" err="1" smtClean="0"/>
              <a:t>i,j</a:t>
            </a:r>
            <a:r>
              <a:rPr lang="en-US" dirty="0" smtClean="0"/>
              <a:t>] = </a:t>
            </a:r>
            <a:r>
              <a:rPr lang="en-US" i="1" dirty="0" smtClean="0"/>
              <a:t>k</a:t>
            </a:r>
            <a:r>
              <a:rPr lang="en-US" dirty="0" smtClean="0"/>
              <a:t>, then process </a:t>
            </a:r>
            <a:r>
              <a:rPr lang="en-US" i="1" dirty="0" smtClean="0"/>
              <a:t>P</a:t>
            </a:r>
            <a:r>
              <a:rPr lang="en-US" i="1" baseline="-25000" dirty="0" smtClean="0"/>
              <a:t>i</a:t>
            </a:r>
            <a:r>
              <a:rPr lang="en-US" i="1" dirty="0" smtClean="0"/>
              <a:t> </a:t>
            </a:r>
            <a:r>
              <a:rPr lang="en-US" dirty="0" smtClean="0"/>
              <a:t>may request at most</a:t>
            </a:r>
            <a:r>
              <a:rPr lang="en-US" i="1" dirty="0" smtClean="0"/>
              <a:t> k </a:t>
            </a:r>
            <a:r>
              <a:rPr lang="en-US" dirty="0" smtClean="0"/>
              <a:t>instances of resource type </a:t>
            </a:r>
            <a:r>
              <a:rPr lang="en-US" i="1" dirty="0" err="1" smtClean="0"/>
              <a:t>R</a:t>
            </a:r>
            <a:r>
              <a:rPr lang="en-US" i="1" baseline="-25000" dirty="0" err="1" smtClean="0"/>
              <a:t>j</a:t>
            </a:r>
            <a:r>
              <a:rPr lang="en-US" dirty="0" smtClean="0"/>
              <a:t>.</a:t>
            </a:r>
          </a:p>
          <a:p>
            <a:pPr lvl="1"/>
            <a:r>
              <a:rPr lang="en-US" b="1" i="1" dirty="0" smtClean="0"/>
              <a:t>Allocation:</a:t>
            </a:r>
            <a:r>
              <a:rPr lang="en-US" i="1" dirty="0" smtClean="0"/>
              <a:t>  n </a:t>
            </a:r>
            <a:r>
              <a:rPr lang="en-US" dirty="0" smtClean="0"/>
              <a:t>x</a:t>
            </a:r>
            <a:r>
              <a:rPr lang="en-US" i="1" dirty="0" smtClean="0"/>
              <a:t> m</a:t>
            </a:r>
            <a:r>
              <a:rPr lang="en-US" dirty="0" smtClean="0"/>
              <a:t> matrix.  If Allocation[</a:t>
            </a:r>
            <a:r>
              <a:rPr lang="en-US" i="1" dirty="0" err="1" smtClean="0"/>
              <a:t>i,j</a:t>
            </a:r>
            <a:r>
              <a:rPr lang="en-US" dirty="0" smtClean="0"/>
              <a:t>] = </a:t>
            </a:r>
            <a:r>
              <a:rPr lang="en-US" i="1" dirty="0" smtClean="0"/>
              <a:t>k</a:t>
            </a:r>
            <a:r>
              <a:rPr lang="en-US" dirty="0" smtClean="0"/>
              <a:t> then</a:t>
            </a:r>
            <a:r>
              <a:rPr lang="en-US" i="1" dirty="0" smtClean="0"/>
              <a:t> P</a:t>
            </a:r>
            <a:r>
              <a:rPr lang="en-US" i="1" baseline="-25000" dirty="0" smtClean="0"/>
              <a:t>i</a:t>
            </a:r>
            <a:r>
              <a:rPr lang="en-US" dirty="0" smtClean="0"/>
              <a:t> is currently allocated </a:t>
            </a:r>
            <a:r>
              <a:rPr lang="en-US" i="1" dirty="0" smtClean="0"/>
              <a:t>k</a:t>
            </a:r>
            <a:r>
              <a:rPr lang="en-US" dirty="0" smtClean="0"/>
              <a:t> instances of </a:t>
            </a:r>
            <a:r>
              <a:rPr lang="en-US" i="1" dirty="0" err="1" smtClean="0"/>
              <a:t>R</a:t>
            </a:r>
            <a:r>
              <a:rPr lang="en-US" i="1" baseline="-25000" dirty="0" err="1" smtClean="0"/>
              <a:t>j</a:t>
            </a:r>
            <a:r>
              <a:rPr lang="en-US" i="1" baseline="-25000" dirty="0" smtClean="0"/>
              <a:t>.</a:t>
            </a:r>
            <a:endParaRPr lang="en-US" baseline="-25000" dirty="0" smtClean="0"/>
          </a:p>
          <a:p>
            <a:pPr lvl="1"/>
            <a:r>
              <a:rPr lang="en-US" b="1" i="1" dirty="0" smtClean="0"/>
              <a:t>Need:</a:t>
            </a:r>
            <a:r>
              <a:rPr lang="en-US" i="1" dirty="0" smtClean="0"/>
              <a:t>  n </a:t>
            </a:r>
            <a:r>
              <a:rPr lang="en-US" dirty="0" smtClean="0"/>
              <a:t>x</a:t>
            </a:r>
            <a:r>
              <a:rPr lang="en-US" i="1" dirty="0" smtClean="0"/>
              <a:t> m</a:t>
            </a:r>
            <a:r>
              <a:rPr lang="en-US" dirty="0" smtClean="0"/>
              <a:t> matrix. If </a:t>
            </a:r>
            <a:r>
              <a:rPr lang="en-US" i="1" dirty="0" smtClean="0"/>
              <a:t>Need</a:t>
            </a:r>
            <a:r>
              <a:rPr lang="en-US" dirty="0" smtClean="0"/>
              <a:t>[</a:t>
            </a:r>
            <a:r>
              <a:rPr lang="en-US" i="1" dirty="0" err="1" smtClean="0"/>
              <a:t>i,j</a:t>
            </a:r>
            <a:r>
              <a:rPr lang="en-US" dirty="0" smtClean="0"/>
              <a:t>] =</a:t>
            </a:r>
            <a:r>
              <a:rPr lang="en-US" i="1" dirty="0" smtClean="0"/>
              <a:t> k</a:t>
            </a:r>
            <a:r>
              <a:rPr lang="en-US" dirty="0" smtClean="0"/>
              <a:t>, then</a:t>
            </a:r>
            <a:r>
              <a:rPr lang="en-US" i="1" dirty="0" smtClean="0"/>
              <a:t> P</a:t>
            </a:r>
            <a:r>
              <a:rPr lang="en-US" i="1" baseline="-25000" dirty="0" smtClean="0"/>
              <a:t>i</a:t>
            </a:r>
            <a:r>
              <a:rPr lang="en-US" dirty="0" smtClean="0"/>
              <a:t> may need </a:t>
            </a:r>
            <a:r>
              <a:rPr lang="en-US" i="1" dirty="0" smtClean="0"/>
              <a:t>k</a:t>
            </a:r>
            <a:r>
              <a:rPr lang="en-US" dirty="0" smtClean="0"/>
              <a:t> more instances of </a:t>
            </a:r>
            <a:r>
              <a:rPr lang="en-US" i="1" dirty="0" err="1" smtClean="0"/>
              <a:t>R</a:t>
            </a:r>
            <a:r>
              <a:rPr lang="en-US" i="1" baseline="-25000" dirty="0" err="1" smtClean="0"/>
              <a:t>j</a:t>
            </a:r>
            <a:r>
              <a:rPr lang="en-US" baseline="-25000" dirty="0" smtClean="0"/>
              <a:t> </a:t>
            </a:r>
            <a:r>
              <a:rPr lang="en-US" dirty="0" smtClean="0"/>
              <a:t>to complete its task.</a:t>
            </a:r>
          </a:p>
          <a:p>
            <a:pPr lvl="3">
              <a:buFont typeface="Monotype Sorts" pitchFamily="2" charset="2"/>
              <a:buNone/>
            </a:pPr>
            <a:r>
              <a:rPr lang="en-US" sz="1800" dirty="0" smtClean="0"/>
              <a:t/>
            </a:r>
            <a:br>
              <a:rPr lang="en-US" sz="1800" dirty="0" smtClean="0"/>
            </a:br>
            <a:r>
              <a:rPr lang="en-US" sz="1800" i="1" dirty="0" smtClean="0"/>
              <a:t>Need</a:t>
            </a:r>
            <a:r>
              <a:rPr lang="en-US" sz="1800" dirty="0" smtClean="0"/>
              <a:t> [</a:t>
            </a:r>
            <a:r>
              <a:rPr lang="en-US" sz="1800" i="1" dirty="0" err="1" smtClean="0"/>
              <a:t>i,j</a:t>
            </a:r>
            <a:r>
              <a:rPr lang="en-US" sz="1800" i="1" dirty="0" smtClean="0"/>
              <a:t>]</a:t>
            </a:r>
            <a:r>
              <a:rPr lang="en-US" sz="1800" dirty="0" smtClean="0"/>
              <a:t> = </a:t>
            </a:r>
            <a:r>
              <a:rPr lang="en-US" sz="1800" i="1" dirty="0" smtClean="0"/>
              <a:t>Max</a:t>
            </a:r>
            <a:r>
              <a:rPr lang="en-US" sz="1800" dirty="0" smtClean="0"/>
              <a:t>[</a:t>
            </a:r>
            <a:r>
              <a:rPr lang="en-US" sz="1800" i="1" dirty="0" err="1" smtClean="0"/>
              <a:t>i,j</a:t>
            </a:r>
            <a:r>
              <a:rPr lang="en-US" sz="1800" dirty="0" smtClean="0"/>
              <a:t>] – </a:t>
            </a:r>
            <a:r>
              <a:rPr lang="en-US" sz="1800" i="1" dirty="0" smtClean="0"/>
              <a:t>Allocation</a:t>
            </a:r>
            <a:r>
              <a:rPr lang="en-US" sz="1800" dirty="0" smtClean="0"/>
              <a:t> [</a:t>
            </a:r>
            <a:r>
              <a:rPr lang="en-US" sz="1800" i="1" dirty="0" err="1" smtClean="0"/>
              <a:t>i,j</a:t>
            </a:r>
            <a:r>
              <a:rPr lang="en-US" sz="1800" dirty="0" smtClean="0"/>
              <a:t>].</a:t>
            </a:r>
          </a:p>
          <a:p>
            <a:pPr lvl="1"/>
            <a:r>
              <a:rPr lang="en-US" dirty="0" smtClean="0"/>
              <a:t>Notation:</a:t>
            </a:r>
          </a:p>
          <a:p>
            <a:pPr lvl="2"/>
            <a:r>
              <a:rPr lang="en-US" sz="1700" dirty="0" smtClean="0"/>
              <a:t>Let X and Y be vectors of length n.</a:t>
            </a:r>
          </a:p>
          <a:p>
            <a:pPr lvl="2"/>
            <a:r>
              <a:rPr lang="en-US" sz="1700" dirty="0" smtClean="0"/>
              <a:t>We say X &lt;= Y if and only if  X[</a:t>
            </a:r>
            <a:r>
              <a:rPr lang="en-US" sz="1700" dirty="0" err="1" smtClean="0"/>
              <a:t>i</a:t>
            </a:r>
            <a:r>
              <a:rPr lang="en-US" sz="1700" dirty="0" smtClean="0"/>
              <a:t>] &lt;= Y[</a:t>
            </a:r>
            <a:r>
              <a:rPr lang="en-US" sz="1700" dirty="0" err="1" smtClean="0"/>
              <a:t>i</a:t>
            </a:r>
            <a:r>
              <a:rPr lang="en-US" sz="1700" dirty="0" smtClean="0"/>
              <a:t>] for all </a:t>
            </a:r>
            <a:r>
              <a:rPr lang="en-US" sz="1700" dirty="0" err="1" smtClean="0"/>
              <a:t>i</a:t>
            </a:r>
            <a:r>
              <a:rPr lang="en-US" sz="1700" dirty="0" smtClean="0"/>
              <a:t>=1,2,…,n. </a:t>
            </a:r>
          </a:p>
          <a:p>
            <a:pPr lvl="2"/>
            <a:r>
              <a:rPr lang="en-US" sz="1700" dirty="0" smtClean="0"/>
              <a:t>For example, if X=(1,7,3,2) and Y=(0,3,2,1) then Y&lt;= X. </a:t>
            </a:r>
          </a:p>
          <a:p>
            <a:pPr lvl="2"/>
            <a:r>
              <a:rPr lang="en-US" sz="1700" dirty="0" smtClean="0"/>
              <a:t>Y &lt; X  if Y&lt;=X and Y # X.</a:t>
            </a:r>
          </a:p>
          <a:p>
            <a:pPr lvl="2"/>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Resource-Request Algorithm for Process </a:t>
            </a:r>
            <a:r>
              <a:rPr lang="en-US" i="1" dirty="0" smtClean="0"/>
              <a:t>P</a:t>
            </a:r>
            <a:r>
              <a:rPr lang="en-US" i="1" baseline="-25000" dirty="0" smtClean="0"/>
              <a:t>i</a:t>
            </a:r>
            <a:endParaRPr lang="en-US" dirty="0"/>
          </a:p>
        </p:txBody>
      </p:sp>
      <p:sp>
        <p:nvSpPr>
          <p:cNvPr id="3" name="Content Placeholder 2"/>
          <p:cNvSpPr>
            <a:spLocks noGrp="1"/>
          </p:cNvSpPr>
          <p:nvPr>
            <p:ph sz="quarter" idx="1"/>
          </p:nvPr>
        </p:nvSpPr>
        <p:spPr/>
        <p:txBody>
          <a:bodyPr>
            <a:normAutofit/>
          </a:bodyPr>
          <a:lstStyle/>
          <a:p>
            <a:pPr>
              <a:lnSpc>
                <a:spcPct val="90000"/>
              </a:lnSpc>
              <a:buFont typeface="Monotype Sorts" pitchFamily="2" charset="2"/>
              <a:buNone/>
            </a:pPr>
            <a:r>
              <a:rPr lang="en-US" sz="2400" i="1" dirty="0" smtClean="0"/>
              <a:t>Request</a:t>
            </a:r>
            <a:r>
              <a:rPr lang="en-US" sz="2400" dirty="0" smtClean="0"/>
              <a:t> = request vector for process </a:t>
            </a:r>
            <a:r>
              <a:rPr lang="en-US" sz="2400" i="1" dirty="0" smtClean="0"/>
              <a:t>P</a:t>
            </a:r>
            <a:r>
              <a:rPr lang="en-US" sz="2400" i="1" baseline="-25000" dirty="0" smtClean="0"/>
              <a:t>i</a:t>
            </a:r>
            <a:r>
              <a:rPr lang="en-US" sz="2400" dirty="0" smtClean="0"/>
              <a:t>.  If </a:t>
            </a:r>
            <a:r>
              <a:rPr lang="en-US" sz="2400" i="1" dirty="0" err="1" smtClean="0"/>
              <a:t>Request</a:t>
            </a:r>
            <a:r>
              <a:rPr lang="en-US" sz="2400" i="1" baseline="-25000" dirty="0" err="1" smtClean="0"/>
              <a:t>i</a:t>
            </a:r>
            <a:r>
              <a:rPr lang="en-US" sz="2400" baseline="-25000" dirty="0" smtClean="0"/>
              <a:t> </a:t>
            </a:r>
            <a:r>
              <a:rPr lang="en-US" sz="2400" dirty="0" smtClean="0"/>
              <a:t>[</a:t>
            </a:r>
            <a:r>
              <a:rPr lang="en-US" sz="2400" i="1" dirty="0" smtClean="0"/>
              <a:t>j</a:t>
            </a:r>
            <a:r>
              <a:rPr lang="en-US" sz="2400" dirty="0" smtClean="0"/>
              <a:t>] = </a:t>
            </a:r>
            <a:r>
              <a:rPr lang="en-US" sz="2400" i="1" dirty="0" smtClean="0"/>
              <a:t>k</a:t>
            </a:r>
            <a:r>
              <a:rPr lang="en-US" sz="2400" dirty="0" smtClean="0"/>
              <a:t> then process </a:t>
            </a:r>
            <a:r>
              <a:rPr lang="en-US" sz="2400" i="1" dirty="0" smtClean="0"/>
              <a:t>P</a:t>
            </a:r>
            <a:r>
              <a:rPr lang="en-US" sz="2400" i="1" baseline="-25000" dirty="0" smtClean="0"/>
              <a:t>i</a:t>
            </a:r>
            <a:r>
              <a:rPr lang="en-US" sz="2400" dirty="0" smtClean="0"/>
              <a:t> wants </a:t>
            </a:r>
            <a:r>
              <a:rPr lang="en-US" sz="2400" i="1" dirty="0" smtClean="0"/>
              <a:t>k</a:t>
            </a:r>
            <a:r>
              <a:rPr lang="en-US" sz="2400" dirty="0" smtClean="0"/>
              <a:t> instances of resource type </a:t>
            </a:r>
            <a:r>
              <a:rPr lang="en-US" sz="2400" i="1" dirty="0" err="1" smtClean="0"/>
              <a:t>R</a:t>
            </a:r>
            <a:r>
              <a:rPr lang="en-US" sz="2400" i="1" baseline="-25000" dirty="0" err="1" smtClean="0"/>
              <a:t>j</a:t>
            </a:r>
            <a:r>
              <a:rPr lang="en-US" sz="2400" baseline="-25000" dirty="0" smtClean="0"/>
              <a:t>.</a:t>
            </a:r>
          </a:p>
          <a:p>
            <a:pPr lvl="1">
              <a:lnSpc>
                <a:spcPct val="90000"/>
              </a:lnSpc>
              <a:buFont typeface="Monotype Sorts" pitchFamily="2" charset="2"/>
              <a:buNone/>
            </a:pPr>
            <a:r>
              <a:rPr lang="en-US" sz="2000" dirty="0" smtClean="0"/>
              <a:t>1.	If </a:t>
            </a:r>
            <a:r>
              <a:rPr lang="en-US" sz="2000" i="1" dirty="0" err="1" smtClean="0"/>
              <a:t>Request</a:t>
            </a:r>
            <a:r>
              <a:rPr lang="en-US" sz="2000" i="1" baseline="-25000" dirty="0" err="1" smtClean="0"/>
              <a:t>i</a:t>
            </a:r>
            <a:r>
              <a:rPr lang="en-US" sz="2000" i="1" dirty="0" smtClean="0"/>
              <a:t> </a:t>
            </a:r>
            <a:r>
              <a:rPr lang="en-US" sz="2000" dirty="0" smtClean="0">
                <a:sym typeface="Symbol" pitchFamily="18" charset="2"/>
              </a:rPr>
              <a:t> </a:t>
            </a:r>
            <a:r>
              <a:rPr lang="en-US" sz="2000" i="1" dirty="0" err="1" smtClean="0">
                <a:sym typeface="Symbol" pitchFamily="18" charset="2"/>
              </a:rPr>
              <a:t>Need</a:t>
            </a:r>
            <a:r>
              <a:rPr lang="en-US" sz="2000" i="1" baseline="-25000" dirty="0" err="1" smtClean="0">
                <a:sym typeface="Symbol" pitchFamily="18" charset="2"/>
              </a:rPr>
              <a:t>i</a:t>
            </a:r>
            <a:r>
              <a:rPr lang="en-US" sz="2000" i="1" dirty="0" smtClean="0">
                <a:sym typeface="Symbol" pitchFamily="18" charset="2"/>
              </a:rPr>
              <a:t> </a:t>
            </a:r>
            <a:r>
              <a:rPr lang="en-US" sz="2000" dirty="0" smtClean="0">
                <a:sym typeface="Symbol" pitchFamily="18" charset="2"/>
              </a:rPr>
              <a:t>go to step 2.  Otherwise, raise error condition, since process has exceeded its maximum claim.</a:t>
            </a:r>
          </a:p>
          <a:p>
            <a:pPr lvl="1">
              <a:lnSpc>
                <a:spcPct val="90000"/>
              </a:lnSpc>
              <a:buFont typeface="Monotype Sorts" pitchFamily="2" charset="2"/>
              <a:buNone/>
            </a:pPr>
            <a:r>
              <a:rPr lang="en-US" sz="2000" dirty="0" smtClean="0">
                <a:sym typeface="Symbol" pitchFamily="18" charset="2"/>
              </a:rPr>
              <a:t>2.	If </a:t>
            </a:r>
            <a:r>
              <a:rPr lang="en-US" sz="2000" i="1" dirty="0" err="1" smtClean="0"/>
              <a:t>Request</a:t>
            </a:r>
            <a:r>
              <a:rPr lang="en-US" sz="2000" i="1" baseline="-25000" dirty="0" err="1" smtClean="0"/>
              <a:t>i</a:t>
            </a:r>
            <a:r>
              <a:rPr lang="en-US" sz="2000" dirty="0" smtClean="0"/>
              <a:t> </a:t>
            </a:r>
            <a:r>
              <a:rPr lang="en-US" sz="2000" dirty="0" smtClean="0">
                <a:sym typeface="Symbol" pitchFamily="18" charset="2"/>
              </a:rPr>
              <a:t> </a:t>
            </a:r>
            <a:r>
              <a:rPr lang="en-US" sz="2000" i="1" dirty="0" smtClean="0">
                <a:sym typeface="Symbol" pitchFamily="18" charset="2"/>
              </a:rPr>
              <a:t>Available</a:t>
            </a:r>
            <a:r>
              <a:rPr lang="en-US" sz="2000" dirty="0" smtClean="0">
                <a:sym typeface="Symbol" pitchFamily="18" charset="2"/>
              </a:rPr>
              <a:t>, go to step 3.  Otherwise </a:t>
            </a:r>
            <a:r>
              <a:rPr lang="en-US" sz="2000" i="1" dirty="0" smtClean="0">
                <a:sym typeface="Symbol" pitchFamily="18" charset="2"/>
              </a:rPr>
              <a:t>P</a:t>
            </a:r>
            <a:r>
              <a:rPr lang="en-US" sz="2000" i="1" baseline="-25000" dirty="0" smtClean="0">
                <a:sym typeface="Symbol" pitchFamily="18" charset="2"/>
              </a:rPr>
              <a:t>i</a:t>
            </a:r>
            <a:r>
              <a:rPr lang="en-US" sz="2000" dirty="0" smtClean="0">
                <a:sym typeface="Symbol" pitchFamily="18" charset="2"/>
              </a:rPr>
              <a:t>  must wait, since resources are not available.</a:t>
            </a:r>
          </a:p>
          <a:p>
            <a:pPr lvl="1">
              <a:lnSpc>
                <a:spcPct val="90000"/>
              </a:lnSpc>
              <a:buFont typeface="Monotype Sorts" pitchFamily="2" charset="2"/>
              <a:buNone/>
            </a:pPr>
            <a:r>
              <a:rPr lang="en-US" sz="2000" dirty="0" smtClean="0">
                <a:sym typeface="Symbol" pitchFamily="18" charset="2"/>
              </a:rPr>
              <a:t>3.	Pretend to allocate requested resources to </a:t>
            </a:r>
            <a:r>
              <a:rPr lang="en-US" sz="2000" i="1" dirty="0" smtClean="0">
                <a:sym typeface="Symbol" pitchFamily="18" charset="2"/>
              </a:rPr>
              <a:t>P</a:t>
            </a:r>
            <a:r>
              <a:rPr lang="en-US" sz="2000" i="1" baseline="-25000" dirty="0" smtClean="0">
                <a:sym typeface="Symbol" pitchFamily="18" charset="2"/>
              </a:rPr>
              <a:t>i</a:t>
            </a:r>
            <a:r>
              <a:rPr lang="en-US" sz="2000" dirty="0" smtClean="0">
                <a:sym typeface="Symbol" pitchFamily="18" charset="2"/>
              </a:rPr>
              <a:t> by modifying the state as follows:</a:t>
            </a:r>
          </a:p>
          <a:p>
            <a:pPr lvl="3">
              <a:lnSpc>
                <a:spcPct val="90000"/>
              </a:lnSpc>
              <a:buFontTx/>
              <a:buNone/>
            </a:pPr>
            <a:r>
              <a:rPr lang="en-US" dirty="0" smtClean="0">
                <a:sym typeface="Symbol" pitchFamily="18" charset="2"/>
              </a:rPr>
              <a:t>		</a:t>
            </a:r>
            <a:r>
              <a:rPr lang="en-US" i="1" dirty="0" smtClean="0">
                <a:sym typeface="Symbol" pitchFamily="18" charset="2"/>
              </a:rPr>
              <a:t>Available</a:t>
            </a:r>
            <a:r>
              <a:rPr lang="en-US" dirty="0" smtClean="0">
                <a:sym typeface="Symbol" pitchFamily="18" charset="2"/>
              </a:rPr>
              <a:t> = </a:t>
            </a:r>
            <a:r>
              <a:rPr lang="en-US" i="1" dirty="0" smtClean="0">
                <a:sym typeface="Symbol" pitchFamily="18" charset="2"/>
              </a:rPr>
              <a:t>Available </a:t>
            </a:r>
            <a:r>
              <a:rPr lang="en-US" dirty="0" smtClean="0">
                <a:sym typeface="Symbol" pitchFamily="18" charset="2"/>
              </a:rPr>
              <a:t>= </a:t>
            </a:r>
            <a:r>
              <a:rPr lang="en-US" i="1" dirty="0" err="1" smtClean="0">
                <a:sym typeface="Symbol" pitchFamily="18" charset="2"/>
              </a:rPr>
              <a:t>Request</a:t>
            </a:r>
            <a:r>
              <a:rPr lang="en-US" i="1" baseline="-25000" dirty="0" err="1" smtClean="0">
                <a:sym typeface="Symbol" pitchFamily="18" charset="2"/>
              </a:rPr>
              <a:t>i</a:t>
            </a:r>
            <a:r>
              <a:rPr lang="en-US" i="1" dirty="0" smtClean="0">
                <a:sym typeface="Symbol" pitchFamily="18" charset="2"/>
              </a:rPr>
              <a:t>;</a:t>
            </a:r>
          </a:p>
          <a:p>
            <a:pPr lvl="3">
              <a:lnSpc>
                <a:spcPct val="90000"/>
              </a:lnSpc>
              <a:buFontTx/>
              <a:buNone/>
            </a:pPr>
            <a:r>
              <a:rPr lang="en-US" dirty="0" smtClean="0">
                <a:sym typeface="Symbol" pitchFamily="18" charset="2"/>
              </a:rPr>
              <a:t>		</a:t>
            </a:r>
            <a:r>
              <a:rPr lang="en-US" i="1" dirty="0" err="1" smtClean="0">
                <a:sym typeface="Symbol" pitchFamily="18" charset="2"/>
              </a:rPr>
              <a:t>Allocation</a:t>
            </a:r>
            <a:r>
              <a:rPr lang="en-US" i="1" baseline="-25000" dirty="0" err="1" smtClean="0">
                <a:sym typeface="Symbol" pitchFamily="18" charset="2"/>
              </a:rPr>
              <a:t>i</a:t>
            </a:r>
            <a:r>
              <a:rPr lang="en-US" baseline="-25000" dirty="0" smtClean="0">
                <a:sym typeface="Symbol" pitchFamily="18" charset="2"/>
              </a:rPr>
              <a:t> </a:t>
            </a:r>
            <a:r>
              <a:rPr lang="en-US" dirty="0" smtClean="0">
                <a:sym typeface="Symbol" pitchFamily="18" charset="2"/>
              </a:rPr>
              <a:t>= </a:t>
            </a:r>
            <a:r>
              <a:rPr lang="en-US" i="1" dirty="0" err="1" smtClean="0">
                <a:sym typeface="Symbol" pitchFamily="18" charset="2"/>
              </a:rPr>
              <a:t>Allocation</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Request</a:t>
            </a:r>
            <a:r>
              <a:rPr lang="en-US" i="1" baseline="-25000" dirty="0" err="1" smtClean="0">
                <a:sym typeface="Symbol" pitchFamily="18" charset="2"/>
              </a:rPr>
              <a:t>i</a:t>
            </a:r>
            <a:r>
              <a:rPr lang="en-US" dirty="0" smtClean="0">
                <a:sym typeface="Symbol" pitchFamily="18" charset="2"/>
              </a:rPr>
              <a:t>;</a:t>
            </a:r>
          </a:p>
          <a:p>
            <a:pPr lvl="3">
              <a:lnSpc>
                <a:spcPct val="90000"/>
              </a:lnSpc>
              <a:buFontTx/>
              <a:buNone/>
            </a:pPr>
            <a:r>
              <a:rPr lang="en-US"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a:t>
            </a:r>
            <a:r>
              <a:rPr lang="en-US" i="1"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Request</a:t>
            </a:r>
            <a:r>
              <a:rPr lang="en-US" i="1" baseline="-25000" dirty="0" err="1" smtClean="0">
                <a:sym typeface="Symbol" pitchFamily="18" charset="2"/>
              </a:rPr>
              <a:t>i</a:t>
            </a:r>
            <a:r>
              <a:rPr lang="en-US" i="1" baseline="-25000" dirty="0" smtClean="0">
                <a:sym typeface="Symbol" pitchFamily="18" charset="2"/>
              </a:rPr>
              <a:t>;;</a:t>
            </a:r>
          </a:p>
          <a:p>
            <a:pPr lvl="2">
              <a:lnSpc>
                <a:spcPct val="90000"/>
              </a:lnSpc>
              <a:buSzPct val="125000"/>
              <a:buFontTx/>
              <a:buChar char="•"/>
            </a:pPr>
            <a:r>
              <a:rPr lang="en-US" sz="2000" b="1" i="1" dirty="0" smtClean="0">
                <a:sym typeface="Symbol" pitchFamily="18" charset="2"/>
              </a:rPr>
              <a:t>If safe </a:t>
            </a:r>
            <a:r>
              <a:rPr lang="en-US" sz="2000" i="1" dirty="0" smtClean="0">
                <a:sym typeface="Symbol" pitchFamily="18" charset="2"/>
              </a:rPr>
              <a:t> the resources are allocated to P</a:t>
            </a:r>
            <a:r>
              <a:rPr lang="en-US" sz="2000" i="1" baseline="-25000" dirty="0" smtClean="0">
                <a:sym typeface="Symbol" pitchFamily="18" charset="2"/>
              </a:rPr>
              <a:t>i</a:t>
            </a:r>
            <a:r>
              <a:rPr lang="en-US" sz="2000" i="1" dirty="0" smtClean="0">
                <a:sym typeface="Symbol" pitchFamily="18" charset="2"/>
              </a:rPr>
              <a:t>. </a:t>
            </a:r>
          </a:p>
          <a:p>
            <a:pPr lvl="2">
              <a:lnSpc>
                <a:spcPct val="90000"/>
              </a:lnSpc>
              <a:buSzPct val="125000"/>
              <a:buFontTx/>
              <a:buChar char="•"/>
            </a:pPr>
            <a:r>
              <a:rPr lang="en-US" sz="2000" b="1" i="1" dirty="0" smtClean="0">
                <a:sym typeface="Symbol" pitchFamily="18" charset="2"/>
              </a:rPr>
              <a:t>If unsafe </a:t>
            </a:r>
            <a:r>
              <a:rPr lang="en-US" sz="2000" i="1" dirty="0" smtClean="0">
                <a:sym typeface="Symbol" pitchFamily="18" charset="2"/>
              </a:rPr>
              <a:t> P</a:t>
            </a:r>
            <a:r>
              <a:rPr lang="en-US" sz="2000" baseline="-25000" dirty="0" smtClean="0">
                <a:sym typeface="Symbol" pitchFamily="18" charset="2"/>
              </a:rPr>
              <a:t>i</a:t>
            </a:r>
            <a:r>
              <a:rPr lang="en-US" sz="2000" i="1" dirty="0" smtClean="0">
                <a:sym typeface="Symbol" pitchFamily="18" charset="2"/>
              </a:rPr>
              <a:t> must wait, and the old resource-allocation state is restored</a:t>
            </a:r>
            <a:endParaRPr lang="en-US" sz="2000" baseline="-25000" dirty="0" smtClean="0">
              <a:sym typeface="Symbol" pitchFamily="18" charset="2"/>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Algorithm</a:t>
            </a:r>
            <a:endParaRPr lang="en-US" dirty="0"/>
          </a:p>
        </p:txBody>
      </p:sp>
      <p:sp>
        <p:nvSpPr>
          <p:cNvPr id="3" name="Content Placeholder 2"/>
          <p:cNvSpPr>
            <a:spLocks noGrp="1"/>
          </p:cNvSpPr>
          <p:nvPr>
            <p:ph sz="quarter" idx="1"/>
          </p:nvPr>
        </p:nvSpPr>
        <p:spPr/>
        <p:txBody>
          <a:bodyPr>
            <a:normAutofit fontScale="92500" lnSpcReduction="20000"/>
          </a:bodyPr>
          <a:lstStyle/>
          <a:p>
            <a:pPr marL="514350" indent="-514350">
              <a:lnSpc>
                <a:spcPct val="90000"/>
              </a:lnSpc>
              <a:buFont typeface="+mj-lt"/>
              <a:buAutoNum type="arabicPeriod"/>
            </a:pPr>
            <a:r>
              <a:rPr lang="en-US" dirty="0" smtClean="0"/>
              <a:t>Let </a:t>
            </a:r>
            <a:r>
              <a:rPr lang="en-US" i="1" dirty="0" smtClean="0"/>
              <a:t>Work </a:t>
            </a:r>
            <a:r>
              <a:rPr lang="en-US" dirty="0" smtClean="0"/>
              <a:t>and </a:t>
            </a:r>
            <a:r>
              <a:rPr lang="en-US" i="1" dirty="0" smtClean="0"/>
              <a:t>Finish</a:t>
            </a:r>
            <a:r>
              <a:rPr lang="en-US" dirty="0" smtClean="0"/>
              <a:t> be vectors of length</a:t>
            </a:r>
            <a:r>
              <a:rPr lang="en-US" i="1" dirty="0" smtClean="0"/>
              <a:t> m</a:t>
            </a:r>
            <a:r>
              <a:rPr lang="en-US" dirty="0" smtClean="0"/>
              <a:t> and</a:t>
            </a:r>
            <a:r>
              <a:rPr lang="en-US" i="1" dirty="0" smtClean="0"/>
              <a:t> n</a:t>
            </a:r>
            <a:r>
              <a:rPr lang="en-US" dirty="0" smtClean="0"/>
              <a:t>, respectively.  Initialize:</a:t>
            </a:r>
          </a:p>
          <a:p>
            <a:pPr lvl="3">
              <a:lnSpc>
                <a:spcPct val="90000"/>
              </a:lnSpc>
              <a:buFontTx/>
              <a:buNone/>
            </a:pPr>
            <a:r>
              <a:rPr lang="en-US" sz="1800" i="1" dirty="0" smtClean="0"/>
              <a:t>Work </a:t>
            </a:r>
            <a:r>
              <a:rPr lang="en-US" sz="1800" dirty="0" smtClean="0"/>
              <a:t>= </a:t>
            </a:r>
            <a:r>
              <a:rPr lang="en-US" sz="1800" i="1" dirty="0" smtClean="0"/>
              <a:t>Available</a:t>
            </a:r>
          </a:p>
          <a:p>
            <a:pPr lvl="3">
              <a:lnSpc>
                <a:spcPct val="90000"/>
              </a:lnSpc>
              <a:buFontTx/>
              <a:buNone/>
            </a:pPr>
            <a:r>
              <a:rPr lang="en-US" sz="1800" i="1" dirty="0" smtClean="0"/>
              <a:t>Finish </a:t>
            </a:r>
            <a:r>
              <a:rPr lang="en-US" sz="1800" dirty="0" smtClean="0"/>
              <a:t>[</a:t>
            </a:r>
            <a:r>
              <a:rPr lang="en-US" sz="1800" i="1" dirty="0" err="1" smtClean="0"/>
              <a:t>i</a:t>
            </a:r>
            <a:r>
              <a:rPr lang="en-US" sz="1800" dirty="0" smtClean="0"/>
              <a:t>] =</a:t>
            </a:r>
            <a:r>
              <a:rPr lang="en-US" sz="1800" i="1" dirty="0" smtClean="0"/>
              <a:t> false </a:t>
            </a:r>
            <a:r>
              <a:rPr lang="en-US" sz="1800" dirty="0" smtClean="0"/>
              <a:t>for</a:t>
            </a:r>
            <a:r>
              <a:rPr lang="en-US" sz="1800" i="1" dirty="0" smtClean="0"/>
              <a:t> </a:t>
            </a:r>
            <a:r>
              <a:rPr lang="en-US" sz="1800" i="1" dirty="0" err="1" smtClean="0"/>
              <a:t>i</a:t>
            </a:r>
            <a:r>
              <a:rPr lang="en-US" sz="1800" dirty="0" smtClean="0"/>
              <a:t> - 1,3, …, </a:t>
            </a:r>
            <a:r>
              <a:rPr lang="en-US" sz="1800" i="1" dirty="0" smtClean="0"/>
              <a:t>n.</a:t>
            </a:r>
            <a:endParaRPr lang="en-US" sz="1800" dirty="0" smtClean="0"/>
          </a:p>
          <a:p>
            <a:pPr marL="514350" indent="-514350">
              <a:lnSpc>
                <a:spcPct val="90000"/>
              </a:lnSpc>
              <a:buFont typeface="+mj-lt"/>
              <a:buAutoNum type="arabicPeriod"/>
            </a:pPr>
            <a:r>
              <a:rPr lang="en-US" dirty="0" smtClean="0"/>
              <a:t>Find and </a:t>
            </a:r>
            <a:r>
              <a:rPr lang="en-US" i="1" dirty="0" err="1" smtClean="0"/>
              <a:t>i</a:t>
            </a:r>
            <a:r>
              <a:rPr lang="en-US" i="1" dirty="0" smtClean="0"/>
              <a:t> </a:t>
            </a:r>
            <a:r>
              <a:rPr lang="en-US" dirty="0" smtClean="0"/>
              <a:t>such that both: </a:t>
            </a:r>
          </a:p>
          <a:p>
            <a:pPr lvl="1">
              <a:lnSpc>
                <a:spcPct val="90000"/>
              </a:lnSpc>
              <a:buFont typeface="Monotype Sorts" pitchFamily="2" charset="2"/>
              <a:buNone/>
            </a:pPr>
            <a:r>
              <a:rPr lang="en-US" sz="1800" dirty="0" smtClean="0"/>
              <a:t>(a) </a:t>
            </a:r>
            <a:r>
              <a:rPr lang="en-US" sz="1800" i="1" dirty="0" smtClean="0"/>
              <a:t>Finish</a:t>
            </a:r>
            <a:r>
              <a:rPr lang="en-US" sz="1800" dirty="0" smtClean="0"/>
              <a:t> [</a:t>
            </a:r>
            <a:r>
              <a:rPr lang="en-US" sz="1800" i="1" dirty="0" err="1" smtClean="0"/>
              <a:t>i</a:t>
            </a:r>
            <a:r>
              <a:rPr lang="en-US" sz="1800" dirty="0" smtClean="0"/>
              <a:t>] = </a:t>
            </a:r>
            <a:r>
              <a:rPr lang="en-US" sz="1800" i="1" dirty="0" smtClean="0"/>
              <a:t>false</a:t>
            </a:r>
            <a:endParaRPr lang="en-US" sz="1800" dirty="0" smtClean="0"/>
          </a:p>
          <a:p>
            <a:pPr lvl="1">
              <a:lnSpc>
                <a:spcPct val="90000"/>
              </a:lnSpc>
              <a:buFont typeface="Monotype Sorts" pitchFamily="2" charset="2"/>
              <a:buNone/>
            </a:pPr>
            <a:r>
              <a:rPr lang="en-US" sz="1800" dirty="0" smtClean="0"/>
              <a:t>(b) </a:t>
            </a:r>
            <a:r>
              <a:rPr lang="en-US" sz="1800" i="1" dirty="0" err="1" smtClean="0"/>
              <a:t>Need</a:t>
            </a:r>
            <a:r>
              <a:rPr lang="en-US" sz="1800" i="1" baseline="-25000" dirty="0" err="1" smtClean="0"/>
              <a:t>i</a:t>
            </a:r>
            <a:r>
              <a:rPr lang="en-US" sz="1800" dirty="0" smtClean="0"/>
              <a:t> </a:t>
            </a:r>
            <a:r>
              <a:rPr lang="en-US" sz="1800" dirty="0" smtClean="0">
                <a:sym typeface="Symbol" pitchFamily="18" charset="2"/>
              </a:rPr>
              <a:t> </a:t>
            </a:r>
            <a:r>
              <a:rPr lang="en-US" sz="1800" i="1" dirty="0" smtClean="0">
                <a:sym typeface="Symbol" pitchFamily="18" charset="2"/>
              </a:rPr>
              <a:t>Work</a:t>
            </a:r>
          </a:p>
          <a:p>
            <a:pPr lvl="1">
              <a:lnSpc>
                <a:spcPct val="90000"/>
              </a:lnSpc>
              <a:buFont typeface="Monotype Sorts" pitchFamily="2" charset="2"/>
              <a:buNone/>
            </a:pPr>
            <a:r>
              <a:rPr lang="en-US" sz="1800" dirty="0" smtClean="0">
                <a:sym typeface="Symbol" pitchFamily="18" charset="2"/>
              </a:rPr>
              <a:t>If no such </a:t>
            </a:r>
            <a:r>
              <a:rPr lang="en-US" sz="1800" i="1" dirty="0" err="1" smtClean="0">
                <a:sym typeface="Symbol" pitchFamily="18" charset="2"/>
              </a:rPr>
              <a:t>i</a:t>
            </a:r>
            <a:r>
              <a:rPr lang="en-US" sz="1800" i="1" dirty="0" smtClean="0">
                <a:sym typeface="Symbol" pitchFamily="18" charset="2"/>
              </a:rPr>
              <a:t> </a:t>
            </a:r>
            <a:r>
              <a:rPr lang="en-US" sz="1800" dirty="0" smtClean="0">
                <a:sym typeface="Symbol" pitchFamily="18" charset="2"/>
              </a:rPr>
              <a:t>exists, go to step 4.</a:t>
            </a:r>
          </a:p>
          <a:p>
            <a:pPr marL="514350" indent="-514350">
              <a:lnSpc>
                <a:spcPct val="90000"/>
              </a:lnSpc>
              <a:buFont typeface="+mj-lt"/>
              <a:buAutoNum type="arabicPeriod"/>
            </a:pPr>
            <a:r>
              <a:rPr lang="en-US" i="1" dirty="0" smtClean="0"/>
              <a:t>Work</a:t>
            </a:r>
            <a:r>
              <a:rPr lang="en-US" dirty="0" smtClean="0"/>
              <a:t> = </a:t>
            </a:r>
            <a:r>
              <a:rPr lang="en-US" i="1" dirty="0" smtClean="0"/>
              <a:t>Work </a:t>
            </a:r>
            <a:r>
              <a:rPr lang="en-US" dirty="0" smtClean="0"/>
              <a:t>+ </a:t>
            </a:r>
            <a:r>
              <a:rPr lang="en-US" i="1" dirty="0" err="1" smtClean="0"/>
              <a:t>Allocation</a:t>
            </a:r>
            <a:r>
              <a:rPr lang="en-US" i="1" baseline="-25000" dirty="0" err="1" smtClean="0"/>
              <a:t>i</a:t>
            </a:r>
            <a:r>
              <a:rPr lang="en-US" dirty="0" smtClean="0"/>
              <a:t/>
            </a:r>
            <a:br>
              <a:rPr lang="en-US" dirty="0" smtClean="0"/>
            </a:br>
            <a:r>
              <a:rPr lang="en-US" i="1" dirty="0" smtClean="0"/>
              <a:t>Finish</a:t>
            </a:r>
            <a:r>
              <a:rPr lang="en-US" dirty="0" smtClean="0"/>
              <a:t>[</a:t>
            </a:r>
            <a:r>
              <a:rPr lang="en-US" i="1" dirty="0" err="1" smtClean="0"/>
              <a:t>i</a:t>
            </a:r>
            <a:r>
              <a:rPr lang="en-US" dirty="0" smtClean="0"/>
              <a:t>] =</a:t>
            </a:r>
            <a:r>
              <a:rPr lang="en-US" i="1" dirty="0" smtClean="0"/>
              <a:t> true</a:t>
            </a:r>
            <a:r>
              <a:rPr lang="en-US" dirty="0" smtClean="0"/>
              <a:t/>
            </a:r>
            <a:br>
              <a:rPr lang="en-US" dirty="0" smtClean="0"/>
            </a:br>
            <a:r>
              <a:rPr lang="en-US" dirty="0" smtClean="0"/>
              <a:t>go to step 2.</a:t>
            </a:r>
          </a:p>
          <a:p>
            <a:pPr marL="514350" indent="-514350">
              <a:lnSpc>
                <a:spcPct val="90000"/>
              </a:lnSpc>
              <a:buFont typeface="+mj-lt"/>
              <a:buAutoNum type="arabicPeriod"/>
            </a:pPr>
            <a:r>
              <a:rPr lang="en-US" dirty="0" smtClean="0"/>
              <a:t>If </a:t>
            </a:r>
            <a:r>
              <a:rPr lang="en-US" i="1" dirty="0" smtClean="0"/>
              <a:t>Finish</a:t>
            </a:r>
            <a:r>
              <a:rPr lang="en-US" dirty="0" smtClean="0"/>
              <a:t> [</a:t>
            </a:r>
            <a:r>
              <a:rPr lang="en-US" i="1" dirty="0" err="1" smtClean="0"/>
              <a:t>i</a:t>
            </a:r>
            <a:r>
              <a:rPr lang="en-US" dirty="0" smtClean="0"/>
              <a:t>] == true for all </a:t>
            </a:r>
            <a:r>
              <a:rPr lang="en-US" i="1" dirty="0" err="1" smtClean="0"/>
              <a:t>i</a:t>
            </a:r>
            <a:r>
              <a:rPr lang="en-US" dirty="0" smtClean="0"/>
              <a:t>, then the system is in a safe state.</a:t>
            </a:r>
          </a:p>
          <a:p>
            <a:pPr marL="514350" indent="-514350">
              <a:buNone/>
            </a:pPr>
            <a:r>
              <a:rPr lang="en-US" dirty="0" smtClean="0"/>
              <a:t> Safety algorithm may require  an order of  m*n</a:t>
            </a:r>
            <a:r>
              <a:rPr lang="en-US" baseline="30000" dirty="0" smtClean="0"/>
              <a:t>2 </a:t>
            </a:r>
            <a:r>
              <a:rPr lang="en-US" dirty="0" smtClean="0"/>
              <a:t>operations.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Content Placeholder 2"/>
          <p:cNvSpPr>
            <a:spLocks noGrp="1"/>
          </p:cNvSpPr>
          <p:nvPr>
            <p:ph sz="quarter" idx="1"/>
          </p:nvPr>
        </p:nvSpPr>
        <p:spPr/>
        <p:txBody>
          <a:bodyPr/>
          <a:lstStyle/>
          <a:p>
            <a:r>
              <a:rPr lang="en-US" dirty="0" smtClean="0"/>
              <a:t>Allow system to enter deadlock state </a:t>
            </a:r>
            <a:br>
              <a:rPr lang="en-US" dirty="0" smtClean="0"/>
            </a:br>
            <a:endParaRPr lang="en-US" dirty="0" smtClean="0"/>
          </a:p>
          <a:p>
            <a:r>
              <a:rPr lang="en-US" dirty="0" smtClean="0"/>
              <a:t>Detection algorithm</a:t>
            </a:r>
          </a:p>
          <a:p>
            <a:pPr lvl="1"/>
            <a:r>
              <a:rPr lang="en-US" sz="1800" dirty="0" smtClean="0"/>
              <a:t>Resource allocation graph algorithm</a:t>
            </a:r>
          </a:p>
          <a:p>
            <a:pPr lvl="1"/>
            <a:r>
              <a:rPr lang="en-US" sz="1800" dirty="0" smtClean="0"/>
              <a:t>Detection algorithm (similar to Banker’s </a:t>
            </a:r>
            <a:r>
              <a:rPr lang="en-US" sz="1800" dirty="0" err="1" smtClean="0"/>
              <a:t>algoritm</a:t>
            </a:r>
            <a:r>
              <a:rPr lang="en-US" sz="1800" dirty="0" smtClean="0"/>
              <a:t>)</a:t>
            </a:r>
          </a:p>
          <a:p>
            <a:r>
              <a:rPr lang="en-US" dirty="0" smtClean="0"/>
              <a:t>Recovery scheme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Instance of Each Resource Graph based approach</a:t>
            </a:r>
            <a:endParaRPr lang="en-US" dirty="0"/>
          </a:p>
        </p:txBody>
      </p:sp>
      <p:sp>
        <p:nvSpPr>
          <p:cNvPr id="3" name="Content Placeholder 2"/>
          <p:cNvSpPr>
            <a:spLocks noGrp="1"/>
          </p:cNvSpPr>
          <p:nvPr>
            <p:ph sz="quarter" idx="1"/>
          </p:nvPr>
        </p:nvSpPr>
        <p:spPr/>
        <p:txBody>
          <a:bodyPr>
            <a:normAutofit/>
          </a:bodyPr>
          <a:lstStyle/>
          <a:p>
            <a:r>
              <a:rPr lang="en-US" dirty="0" smtClean="0"/>
              <a:t>Maintain </a:t>
            </a:r>
            <a:r>
              <a:rPr lang="en-US" i="1" dirty="0" smtClean="0"/>
              <a:t>wait-for</a:t>
            </a:r>
            <a:r>
              <a:rPr lang="en-US" dirty="0" smtClean="0"/>
              <a:t> graph</a:t>
            </a:r>
          </a:p>
          <a:p>
            <a:pPr lvl="1"/>
            <a:r>
              <a:rPr lang="en-US" sz="1800" dirty="0" smtClean="0"/>
              <a:t>Nodes are processes.</a:t>
            </a:r>
          </a:p>
          <a:p>
            <a:pPr lvl="1"/>
            <a:r>
              <a:rPr lang="en-US" sz="1800" i="1" dirty="0" smtClean="0"/>
              <a:t>P</a:t>
            </a:r>
            <a:r>
              <a:rPr lang="en-US" sz="1800" i="1" baseline="-25000" dirty="0" smtClean="0"/>
              <a:t>i</a:t>
            </a:r>
            <a:r>
              <a:rPr lang="en-US" sz="1800" dirty="0" smtClean="0"/>
              <a:t> </a:t>
            </a:r>
            <a:r>
              <a:rPr lang="en-US" sz="1800" dirty="0" smtClean="0">
                <a:sym typeface="Symbol" pitchFamily="18" charset="2"/>
              </a:rPr>
              <a:t> </a:t>
            </a:r>
            <a:r>
              <a:rPr lang="en-US" sz="1800" i="1" dirty="0" err="1" smtClean="0">
                <a:sym typeface="Symbol" pitchFamily="18" charset="2"/>
              </a:rPr>
              <a:t>P</a:t>
            </a:r>
            <a:r>
              <a:rPr lang="en-US" sz="1800" i="1" baseline="-25000" dirty="0" err="1" smtClean="0">
                <a:sym typeface="Symbol" pitchFamily="18" charset="2"/>
              </a:rPr>
              <a:t>j</a:t>
            </a:r>
            <a:r>
              <a:rPr lang="en-US" sz="1800" i="1" baseline="-25000" dirty="0" smtClean="0">
                <a:sym typeface="Symbol" pitchFamily="18" charset="2"/>
              </a:rPr>
              <a:t> </a:t>
            </a:r>
            <a:r>
              <a:rPr lang="en-US" sz="1800" dirty="0" smtClean="0">
                <a:sym typeface="Symbol" pitchFamily="18" charset="2"/>
              </a:rPr>
              <a:t>if </a:t>
            </a:r>
            <a:r>
              <a:rPr lang="en-US" sz="1800" i="1" dirty="0" smtClean="0">
                <a:sym typeface="Symbol" pitchFamily="18" charset="2"/>
              </a:rPr>
              <a:t>P</a:t>
            </a:r>
            <a:r>
              <a:rPr lang="en-US" sz="1800" i="1" baseline="-25000" dirty="0" smtClean="0">
                <a:sym typeface="Symbol" pitchFamily="18" charset="2"/>
              </a:rPr>
              <a:t>i</a:t>
            </a:r>
            <a:r>
              <a:rPr lang="en-US" sz="1800" i="1" dirty="0" smtClean="0">
                <a:sym typeface="Symbol" pitchFamily="18" charset="2"/>
              </a:rPr>
              <a:t> </a:t>
            </a:r>
            <a:r>
              <a:rPr lang="en-US" sz="1800" dirty="0" smtClean="0">
                <a:sym typeface="Symbol" pitchFamily="18" charset="2"/>
              </a:rPr>
              <a:t>is waiting for</a:t>
            </a:r>
            <a:r>
              <a:rPr lang="en-US" sz="1800" i="1" dirty="0" smtClean="0">
                <a:sym typeface="Symbol" pitchFamily="18" charset="2"/>
              </a:rPr>
              <a:t> </a:t>
            </a:r>
            <a:r>
              <a:rPr lang="en-US" sz="1800" i="1" dirty="0" err="1" smtClean="0">
                <a:sym typeface="Symbol" pitchFamily="18" charset="2"/>
              </a:rPr>
              <a:t>P</a:t>
            </a:r>
            <a:r>
              <a:rPr lang="en-US" sz="1800" i="1" baseline="-25000" dirty="0" err="1" smtClean="0">
                <a:sym typeface="Symbol" pitchFamily="18" charset="2"/>
              </a:rPr>
              <a:t>j</a:t>
            </a:r>
            <a:r>
              <a:rPr lang="en-US" sz="1800" i="1" dirty="0" smtClean="0">
                <a:sym typeface="Symbol" pitchFamily="18" charset="2"/>
              </a:rPr>
              <a:t>.</a:t>
            </a:r>
            <a:br>
              <a:rPr lang="en-US" sz="1800" i="1" dirty="0" smtClean="0">
                <a:sym typeface="Symbol" pitchFamily="18" charset="2"/>
              </a:rPr>
            </a:br>
            <a:endParaRPr lang="en-US" sz="1800" i="1" dirty="0" smtClean="0">
              <a:sym typeface="Symbol" pitchFamily="18" charset="2"/>
            </a:endParaRPr>
          </a:p>
          <a:p>
            <a:r>
              <a:rPr lang="en-US" dirty="0" smtClean="0"/>
              <a:t>Periodically invoke an algorithm that searches for a cycle in the graph.</a:t>
            </a:r>
            <a:br>
              <a:rPr lang="en-US" dirty="0" smtClean="0"/>
            </a:br>
            <a:endParaRPr lang="en-US" dirty="0" smtClean="0"/>
          </a:p>
          <a:p>
            <a:r>
              <a:rPr lang="en-US" dirty="0" smtClean="0"/>
              <a:t>An algorithm to detect a cycle in a graph requires an order of</a:t>
            </a:r>
            <a:r>
              <a:rPr lang="en-US" i="1" dirty="0" smtClean="0"/>
              <a:t> n</a:t>
            </a:r>
            <a:r>
              <a:rPr lang="en-US" baseline="30000" dirty="0" smtClean="0"/>
              <a:t>2</a:t>
            </a:r>
            <a:r>
              <a:rPr lang="en-US" dirty="0" smtClean="0"/>
              <a:t> operations, where </a:t>
            </a:r>
            <a:r>
              <a:rPr lang="en-US" i="1" dirty="0" smtClean="0"/>
              <a:t>n</a:t>
            </a:r>
            <a:r>
              <a:rPr lang="en-US" dirty="0" smtClean="0"/>
              <a:t> is the number of vertices in the graph.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Several Instances of a Resource Type</a:t>
            </a:r>
            <a:endParaRPr lang="en-US" dirty="0"/>
          </a:p>
        </p:txBody>
      </p:sp>
      <p:sp>
        <p:nvSpPr>
          <p:cNvPr id="3" name="Content Placeholder 2"/>
          <p:cNvSpPr>
            <a:spLocks noGrp="1"/>
          </p:cNvSpPr>
          <p:nvPr>
            <p:ph sz="quarter" idx="1"/>
          </p:nvPr>
        </p:nvSpPr>
        <p:spPr/>
        <p:txBody>
          <a:bodyPr>
            <a:normAutofit lnSpcReduction="10000"/>
          </a:bodyPr>
          <a:lstStyle/>
          <a:p>
            <a:r>
              <a:rPr lang="en-US" b="1" i="1" dirty="0" smtClean="0"/>
              <a:t>Available</a:t>
            </a:r>
            <a:r>
              <a:rPr lang="en-US" i="1" dirty="0" smtClean="0"/>
              <a:t>:</a:t>
            </a:r>
            <a:r>
              <a:rPr lang="en-US" dirty="0" smtClean="0"/>
              <a:t>  A vector of length </a:t>
            </a:r>
            <a:r>
              <a:rPr lang="en-US" i="1" dirty="0" smtClean="0"/>
              <a:t>m</a:t>
            </a:r>
            <a:r>
              <a:rPr lang="en-US" dirty="0" smtClean="0"/>
              <a:t> indicates the number of available resources of each type.</a:t>
            </a:r>
            <a:br>
              <a:rPr lang="en-US" dirty="0" smtClean="0"/>
            </a:br>
            <a:endParaRPr lang="en-US" dirty="0" smtClean="0"/>
          </a:p>
          <a:p>
            <a:r>
              <a:rPr lang="en-US" b="1" i="1" dirty="0" smtClean="0"/>
              <a:t>Allocation:</a:t>
            </a:r>
            <a:r>
              <a:rPr lang="en-US" dirty="0" smtClean="0"/>
              <a:t>  An </a:t>
            </a:r>
            <a:r>
              <a:rPr lang="en-US" i="1" dirty="0" smtClean="0"/>
              <a:t>n </a:t>
            </a:r>
            <a:r>
              <a:rPr lang="en-US" dirty="0" smtClean="0"/>
              <a:t>x</a:t>
            </a:r>
            <a:r>
              <a:rPr lang="en-US" i="1" dirty="0" smtClean="0"/>
              <a:t> m</a:t>
            </a:r>
            <a:r>
              <a:rPr lang="en-US" dirty="0" smtClean="0"/>
              <a:t> matrix defines the number of resources of each type currently allocated to each process.</a:t>
            </a:r>
            <a:br>
              <a:rPr lang="en-US" dirty="0" smtClean="0"/>
            </a:br>
            <a:endParaRPr lang="en-US" dirty="0" smtClean="0"/>
          </a:p>
          <a:p>
            <a:r>
              <a:rPr lang="en-US" b="1" i="1" dirty="0" smtClean="0"/>
              <a:t>Request:</a:t>
            </a:r>
            <a:r>
              <a:rPr lang="en-US" dirty="0" smtClean="0"/>
              <a:t>  An </a:t>
            </a:r>
            <a:r>
              <a:rPr lang="en-US" i="1" dirty="0" smtClean="0"/>
              <a:t>n </a:t>
            </a:r>
            <a:r>
              <a:rPr lang="en-US" dirty="0" smtClean="0"/>
              <a:t>x</a:t>
            </a:r>
            <a:r>
              <a:rPr lang="en-US" i="1" dirty="0" smtClean="0"/>
              <a:t> m</a:t>
            </a:r>
            <a:r>
              <a:rPr lang="en-US" dirty="0" smtClean="0"/>
              <a:t> matrix indicates the current request  of each process.  If </a:t>
            </a:r>
            <a:r>
              <a:rPr lang="en-US" i="1" dirty="0" smtClean="0"/>
              <a:t>Request </a:t>
            </a:r>
            <a:r>
              <a:rPr lang="en-US" dirty="0" smtClean="0"/>
              <a:t>[</a:t>
            </a:r>
            <a:r>
              <a:rPr lang="en-US" i="1" dirty="0" err="1" smtClean="0"/>
              <a:t>i</a:t>
            </a:r>
            <a:r>
              <a:rPr lang="en-US" i="1" baseline="-25000" dirty="0" err="1" smtClean="0"/>
              <a:t>j</a:t>
            </a:r>
            <a:r>
              <a:rPr lang="en-US" dirty="0" smtClean="0"/>
              <a:t>] = </a:t>
            </a:r>
            <a:r>
              <a:rPr lang="en-US" i="1" dirty="0" smtClean="0"/>
              <a:t>k</a:t>
            </a:r>
            <a:r>
              <a:rPr lang="en-US" dirty="0" smtClean="0"/>
              <a:t>, then process</a:t>
            </a:r>
            <a:r>
              <a:rPr lang="en-US" i="1" dirty="0" smtClean="0"/>
              <a:t> P</a:t>
            </a:r>
            <a:r>
              <a:rPr lang="en-US" i="1" baseline="-25000" dirty="0" smtClean="0"/>
              <a:t>i</a:t>
            </a:r>
            <a:r>
              <a:rPr lang="en-US" dirty="0" smtClean="0"/>
              <a:t> is requesting</a:t>
            </a:r>
            <a:r>
              <a:rPr lang="en-US" i="1" dirty="0" smtClean="0"/>
              <a:t> k</a:t>
            </a:r>
            <a:r>
              <a:rPr lang="en-US" dirty="0" smtClean="0"/>
              <a:t> more instances of resource type. </a:t>
            </a:r>
            <a:r>
              <a:rPr lang="en-US" i="1" dirty="0" err="1" smtClean="0"/>
              <a:t>R</a:t>
            </a:r>
            <a:r>
              <a:rPr lang="en-US" i="1" baseline="-25000" dirty="0" err="1" smtClean="0"/>
              <a:t>j</a:t>
            </a:r>
            <a:r>
              <a:rPr lang="en-US" dirty="0" smtClean="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Algorithm</a:t>
            </a:r>
            <a:endParaRPr lang="en-US" dirty="0"/>
          </a:p>
        </p:txBody>
      </p:sp>
      <p:sp>
        <p:nvSpPr>
          <p:cNvPr id="3" name="Content Placeholder 2"/>
          <p:cNvSpPr>
            <a:spLocks noGrp="1"/>
          </p:cNvSpPr>
          <p:nvPr>
            <p:ph sz="quarter" idx="1"/>
          </p:nvPr>
        </p:nvSpPr>
        <p:spPr/>
        <p:txBody>
          <a:bodyPr/>
          <a:lstStyle/>
          <a:p>
            <a:pPr>
              <a:buFont typeface="Monotype Sorts" pitchFamily="2" charset="2"/>
              <a:buNone/>
            </a:pPr>
            <a:r>
              <a:rPr lang="en-US" dirty="0" smtClean="0"/>
              <a:t>1.	Let </a:t>
            </a:r>
            <a:r>
              <a:rPr lang="en-US" i="1" dirty="0" smtClean="0"/>
              <a:t>Work</a:t>
            </a:r>
            <a:r>
              <a:rPr lang="en-US" dirty="0" smtClean="0"/>
              <a:t> and </a:t>
            </a:r>
            <a:r>
              <a:rPr lang="en-US" i="1" dirty="0" smtClean="0"/>
              <a:t>Finish</a:t>
            </a:r>
            <a:r>
              <a:rPr lang="en-US" dirty="0" smtClean="0"/>
              <a:t> be vectors of length </a:t>
            </a:r>
            <a:r>
              <a:rPr lang="en-US" i="1" dirty="0" smtClean="0"/>
              <a:t>m</a:t>
            </a:r>
            <a:r>
              <a:rPr lang="en-US" dirty="0" smtClean="0"/>
              <a:t> and </a:t>
            </a:r>
            <a:r>
              <a:rPr lang="en-US" i="1" dirty="0" smtClean="0"/>
              <a:t>n</a:t>
            </a:r>
            <a:r>
              <a:rPr lang="en-US" dirty="0" smtClean="0"/>
              <a:t>, respectively Initialize:</a:t>
            </a:r>
          </a:p>
          <a:p>
            <a:pPr marL="850900" lvl="1" indent="-393700">
              <a:buFont typeface="Monotype Sorts" pitchFamily="2" charset="2"/>
              <a:buNone/>
            </a:pPr>
            <a:r>
              <a:rPr lang="en-US" sz="1800" dirty="0" smtClean="0"/>
              <a:t>(a) </a:t>
            </a:r>
            <a:r>
              <a:rPr lang="en-US" sz="1800" i="1" dirty="0" smtClean="0"/>
              <a:t>Work</a:t>
            </a:r>
            <a:r>
              <a:rPr lang="en-US" sz="1800" dirty="0" smtClean="0"/>
              <a:t> = </a:t>
            </a:r>
            <a:r>
              <a:rPr lang="en-US" sz="1800" i="1" dirty="0" smtClean="0"/>
              <a:t>Available</a:t>
            </a:r>
            <a:endParaRPr lang="en-US" sz="1800" dirty="0" smtClean="0"/>
          </a:p>
          <a:p>
            <a:pPr marL="850900" lvl="1" indent="-393700">
              <a:buFont typeface="Monotype Sorts" pitchFamily="2" charset="2"/>
              <a:buNone/>
            </a:pPr>
            <a:r>
              <a:rPr lang="en-US" sz="1800" dirty="0" smtClean="0"/>
              <a:t>(b)	For </a:t>
            </a:r>
            <a:r>
              <a:rPr lang="en-US" sz="1800" i="1" dirty="0" err="1" smtClean="0"/>
              <a:t>i</a:t>
            </a:r>
            <a:r>
              <a:rPr lang="en-US" sz="1800" dirty="0" smtClean="0"/>
              <a:t> = 1,2, …,</a:t>
            </a:r>
            <a:r>
              <a:rPr lang="en-US" sz="1800" i="1" dirty="0" smtClean="0"/>
              <a:t> n</a:t>
            </a:r>
            <a:r>
              <a:rPr lang="en-US" sz="1800" dirty="0" smtClean="0"/>
              <a:t>, if </a:t>
            </a:r>
            <a:r>
              <a:rPr lang="en-US" sz="1800" i="1" dirty="0" err="1" smtClean="0"/>
              <a:t>Allocation</a:t>
            </a:r>
            <a:r>
              <a:rPr lang="en-US" sz="1800" i="1" baseline="-25000" dirty="0" err="1" smtClean="0"/>
              <a:t>i</a:t>
            </a:r>
            <a:r>
              <a:rPr lang="en-US" sz="1800" dirty="0" smtClean="0"/>
              <a:t> </a:t>
            </a:r>
            <a:r>
              <a:rPr lang="en-US" sz="1800" dirty="0" smtClean="0">
                <a:sym typeface="Symbol" pitchFamily="18" charset="2"/>
              </a:rPr>
              <a:t> 0, then </a:t>
            </a:r>
            <a:br>
              <a:rPr lang="en-US" sz="1800" dirty="0" smtClean="0">
                <a:sym typeface="Symbol" pitchFamily="18" charset="2"/>
              </a:rPr>
            </a:br>
            <a:r>
              <a:rPr lang="en-US" sz="1800" i="1" dirty="0" smtClean="0">
                <a:sym typeface="Symbol" pitchFamily="18" charset="2"/>
              </a:rPr>
              <a:t>Finish</a:t>
            </a:r>
            <a:r>
              <a:rPr lang="en-US" sz="1800" dirty="0" smtClean="0">
                <a:sym typeface="Symbol" pitchFamily="18" charset="2"/>
              </a:rPr>
              <a:t>[</a:t>
            </a:r>
            <a:r>
              <a:rPr lang="en-US" sz="1800" dirty="0" err="1" smtClean="0">
                <a:sym typeface="Symbol" pitchFamily="18" charset="2"/>
              </a:rPr>
              <a:t>i</a:t>
            </a:r>
            <a:r>
              <a:rPr lang="en-US" sz="1800" dirty="0" smtClean="0">
                <a:sym typeface="Symbol" pitchFamily="18" charset="2"/>
              </a:rPr>
              <a:t>] = </a:t>
            </a:r>
            <a:r>
              <a:rPr lang="en-US" sz="1800" dirty="0" err="1" smtClean="0">
                <a:sym typeface="Symbol" pitchFamily="18" charset="2"/>
              </a:rPr>
              <a:t>false;otherwise</a:t>
            </a:r>
            <a:r>
              <a:rPr lang="en-US" sz="1800" dirty="0" smtClean="0">
                <a:sym typeface="Symbol" pitchFamily="18" charset="2"/>
              </a:rPr>
              <a:t>, </a:t>
            </a:r>
            <a:r>
              <a:rPr lang="en-US" sz="1800" i="1" dirty="0" smtClean="0">
                <a:sym typeface="Symbol" pitchFamily="18" charset="2"/>
              </a:rPr>
              <a:t>Finish</a:t>
            </a:r>
            <a:r>
              <a:rPr lang="en-US" sz="1800" dirty="0" smtClean="0">
                <a:sym typeface="Symbol" pitchFamily="18" charset="2"/>
              </a:rPr>
              <a:t>[</a:t>
            </a:r>
            <a:r>
              <a:rPr lang="en-US" sz="1800" dirty="0" err="1" smtClean="0">
                <a:sym typeface="Symbol" pitchFamily="18" charset="2"/>
              </a:rPr>
              <a:t>i</a:t>
            </a:r>
            <a:r>
              <a:rPr lang="en-US" sz="1800" dirty="0" smtClean="0">
                <a:sym typeface="Symbol" pitchFamily="18" charset="2"/>
              </a:rPr>
              <a:t>] = </a:t>
            </a:r>
            <a:r>
              <a:rPr lang="en-US" sz="1800" i="1" dirty="0" smtClean="0">
                <a:sym typeface="Symbol" pitchFamily="18" charset="2"/>
              </a:rPr>
              <a:t>true</a:t>
            </a:r>
            <a:r>
              <a:rPr lang="en-US" sz="1800" dirty="0" smtClean="0">
                <a:sym typeface="Symbol" pitchFamily="18" charset="2"/>
              </a:rPr>
              <a:t>.</a:t>
            </a:r>
          </a:p>
          <a:p>
            <a:pPr>
              <a:buFont typeface="Monotype Sorts" pitchFamily="2" charset="2"/>
              <a:buNone/>
            </a:pPr>
            <a:r>
              <a:rPr lang="en-US" dirty="0" smtClean="0"/>
              <a:t>2.	Find an index </a:t>
            </a:r>
            <a:r>
              <a:rPr lang="en-US" i="1" dirty="0" err="1" smtClean="0"/>
              <a:t>i</a:t>
            </a:r>
            <a:r>
              <a:rPr lang="en-US" i="1" dirty="0" smtClean="0"/>
              <a:t> </a:t>
            </a:r>
            <a:r>
              <a:rPr lang="en-US" dirty="0" smtClean="0"/>
              <a:t>such that both:</a:t>
            </a:r>
          </a:p>
          <a:p>
            <a:pPr marL="850900" lvl="1" indent="-393700">
              <a:buFont typeface="Monotype Sorts" pitchFamily="2" charset="2"/>
              <a:buNone/>
            </a:pPr>
            <a:r>
              <a:rPr lang="en-US" sz="1800" dirty="0" smtClean="0"/>
              <a:t>(a)	</a:t>
            </a:r>
            <a:r>
              <a:rPr lang="en-US" sz="1800" i="1" dirty="0" smtClean="0"/>
              <a:t>Finish</a:t>
            </a:r>
            <a:r>
              <a:rPr lang="en-US" sz="1800" dirty="0" smtClean="0"/>
              <a:t>[</a:t>
            </a:r>
            <a:r>
              <a:rPr lang="en-US" sz="1800" i="1" dirty="0" err="1" smtClean="0"/>
              <a:t>i</a:t>
            </a:r>
            <a:r>
              <a:rPr lang="en-US" sz="1800" dirty="0" smtClean="0"/>
              <a:t>] == </a:t>
            </a:r>
            <a:r>
              <a:rPr lang="en-US" sz="1800" i="1" dirty="0" smtClean="0"/>
              <a:t>false</a:t>
            </a:r>
            <a:endParaRPr lang="en-US" sz="1800" dirty="0" smtClean="0"/>
          </a:p>
          <a:p>
            <a:pPr marL="850900" lvl="1" indent="-393700">
              <a:buFont typeface="Monotype Sorts" pitchFamily="2" charset="2"/>
              <a:buNone/>
            </a:pPr>
            <a:r>
              <a:rPr lang="en-US" sz="1800" dirty="0" smtClean="0"/>
              <a:t>(b)	</a:t>
            </a:r>
            <a:r>
              <a:rPr lang="en-US" sz="1800" i="1" dirty="0" err="1" smtClean="0"/>
              <a:t>Request</a:t>
            </a:r>
            <a:r>
              <a:rPr lang="en-US" sz="1800" i="1" baseline="-25000" dirty="0" err="1" smtClean="0"/>
              <a:t>i</a:t>
            </a:r>
            <a:r>
              <a:rPr lang="en-US" sz="1800" dirty="0" smtClean="0"/>
              <a:t> </a:t>
            </a:r>
            <a:r>
              <a:rPr lang="en-US" sz="1800" dirty="0" smtClean="0">
                <a:sym typeface="Symbol" pitchFamily="18" charset="2"/>
              </a:rPr>
              <a:t> </a:t>
            </a:r>
            <a:r>
              <a:rPr lang="en-US" sz="1800" i="1" dirty="0" smtClean="0">
                <a:sym typeface="Symbol" pitchFamily="18" charset="2"/>
              </a:rPr>
              <a:t>Work</a:t>
            </a:r>
            <a:br>
              <a:rPr lang="en-US" sz="1800" i="1" dirty="0" smtClean="0">
                <a:sym typeface="Symbol" pitchFamily="18" charset="2"/>
              </a:rPr>
            </a:br>
            <a:endParaRPr lang="en-US" sz="1800" dirty="0" smtClean="0">
              <a:sym typeface="Symbol" pitchFamily="18" charset="2"/>
            </a:endParaRPr>
          </a:p>
          <a:p>
            <a:pPr marL="850900" lvl="1" indent="-393700">
              <a:buFont typeface="Monotype Sorts" pitchFamily="2" charset="2"/>
              <a:buNone/>
            </a:pPr>
            <a:r>
              <a:rPr lang="en-US" sz="1800" dirty="0" smtClean="0">
                <a:sym typeface="Symbol" pitchFamily="18" charset="2"/>
              </a:rPr>
              <a:t>If no such </a:t>
            </a:r>
            <a:r>
              <a:rPr lang="en-US" sz="1800" i="1" dirty="0" err="1" smtClean="0">
                <a:sym typeface="Symbol" pitchFamily="18" charset="2"/>
              </a:rPr>
              <a:t>i</a:t>
            </a:r>
            <a:r>
              <a:rPr lang="en-US" sz="1800" dirty="0" smtClean="0">
                <a:sym typeface="Symbol" pitchFamily="18" charset="2"/>
              </a:rPr>
              <a:t> exists, go to step 4. </a:t>
            </a:r>
            <a:endParaRPr lang="en-US" sz="18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Algorithm (Cont.)</a:t>
            </a:r>
            <a:endParaRPr lang="en-US" dirty="0"/>
          </a:p>
        </p:txBody>
      </p:sp>
      <p:sp>
        <p:nvSpPr>
          <p:cNvPr id="3" name="Content Placeholder 2"/>
          <p:cNvSpPr>
            <a:spLocks noGrp="1"/>
          </p:cNvSpPr>
          <p:nvPr>
            <p:ph sz="quarter" idx="1"/>
          </p:nvPr>
        </p:nvSpPr>
        <p:spPr/>
        <p:txBody>
          <a:bodyPr>
            <a:normAutofit lnSpcReduction="10000"/>
          </a:bodyPr>
          <a:lstStyle/>
          <a:p>
            <a:pPr>
              <a:lnSpc>
                <a:spcPct val="90000"/>
              </a:lnSpc>
              <a:buFont typeface="Monotype Sorts" pitchFamily="2" charset="2"/>
              <a:buNone/>
            </a:pPr>
            <a:r>
              <a:rPr lang="en-US" dirty="0" smtClean="0"/>
              <a:t>3.	</a:t>
            </a:r>
            <a:r>
              <a:rPr lang="en-US" i="1" dirty="0" smtClean="0"/>
              <a:t>Work</a:t>
            </a:r>
            <a:r>
              <a:rPr lang="en-US" dirty="0" smtClean="0"/>
              <a:t> = </a:t>
            </a:r>
            <a:r>
              <a:rPr lang="en-US" i="1" dirty="0" smtClean="0"/>
              <a:t>Work</a:t>
            </a:r>
            <a:r>
              <a:rPr lang="en-US" dirty="0" smtClean="0"/>
              <a:t> + </a:t>
            </a:r>
            <a:r>
              <a:rPr lang="en-US" i="1" dirty="0" err="1" smtClean="0"/>
              <a:t>Allocation</a:t>
            </a:r>
            <a:r>
              <a:rPr lang="en-US" i="1" baseline="-25000" dirty="0" err="1" smtClean="0"/>
              <a:t>i</a:t>
            </a:r>
            <a:r>
              <a:rPr lang="en-US" dirty="0" smtClean="0"/>
              <a:t/>
            </a:r>
            <a:br>
              <a:rPr lang="en-US" dirty="0" smtClean="0"/>
            </a:br>
            <a:r>
              <a:rPr lang="en-US" i="1" dirty="0" smtClean="0"/>
              <a:t>Finish</a:t>
            </a:r>
            <a:r>
              <a:rPr lang="en-US" dirty="0" smtClean="0"/>
              <a:t>[</a:t>
            </a:r>
            <a:r>
              <a:rPr lang="en-US" i="1" dirty="0" err="1" smtClean="0"/>
              <a:t>i</a:t>
            </a:r>
            <a:r>
              <a:rPr lang="en-US" dirty="0" smtClean="0"/>
              <a:t>] = </a:t>
            </a:r>
            <a:r>
              <a:rPr lang="en-US" i="1" dirty="0" smtClean="0"/>
              <a:t>true</a:t>
            </a:r>
            <a:r>
              <a:rPr lang="en-US" dirty="0" smtClean="0"/>
              <a:t/>
            </a:r>
            <a:br>
              <a:rPr lang="en-US" dirty="0" smtClean="0"/>
            </a:br>
            <a:r>
              <a:rPr lang="en-US" dirty="0" smtClean="0"/>
              <a:t>go to step 2.</a:t>
            </a:r>
            <a:br>
              <a:rPr lang="en-US" dirty="0" smtClean="0"/>
            </a:br>
            <a:endParaRPr lang="en-US" dirty="0" smtClean="0"/>
          </a:p>
          <a:p>
            <a:pPr>
              <a:lnSpc>
                <a:spcPct val="90000"/>
              </a:lnSpc>
              <a:buFont typeface="Monotype Sorts" pitchFamily="2" charset="2"/>
              <a:buNone/>
            </a:pPr>
            <a:r>
              <a:rPr lang="en-US" dirty="0" smtClean="0"/>
              <a:t>4. If </a:t>
            </a:r>
            <a:r>
              <a:rPr lang="en-US" i="1" dirty="0" smtClean="0"/>
              <a:t>Finish</a:t>
            </a:r>
            <a:r>
              <a:rPr lang="en-US" dirty="0" smtClean="0"/>
              <a:t>[</a:t>
            </a:r>
            <a:r>
              <a:rPr lang="en-US" i="1" dirty="0" err="1" smtClean="0"/>
              <a:t>i</a:t>
            </a:r>
            <a:r>
              <a:rPr lang="en-US" dirty="0" smtClean="0"/>
              <a:t>] == false, for some </a:t>
            </a:r>
            <a:r>
              <a:rPr lang="en-US" i="1" dirty="0" err="1" smtClean="0"/>
              <a:t>i</a:t>
            </a:r>
            <a:r>
              <a:rPr lang="en-US" dirty="0" smtClean="0"/>
              <a:t>, 1 </a:t>
            </a:r>
            <a:r>
              <a:rPr lang="en-US" dirty="0" smtClean="0">
                <a:sym typeface="Symbol" pitchFamily="18" charset="2"/>
              </a:rPr>
              <a:t> </a:t>
            </a:r>
            <a:r>
              <a:rPr lang="en-US" i="1" dirty="0" err="1" smtClean="0">
                <a:sym typeface="Symbol" pitchFamily="18" charset="2"/>
              </a:rPr>
              <a:t>i</a:t>
            </a:r>
            <a:r>
              <a:rPr lang="en-US" dirty="0" smtClean="0">
                <a:sym typeface="Symbol" pitchFamily="18" charset="2"/>
              </a:rPr>
              <a:t>   </a:t>
            </a:r>
            <a:r>
              <a:rPr lang="en-US" i="1" dirty="0" smtClean="0">
                <a:sym typeface="Symbol" pitchFamily="18" charset="2"/>
              </a:rPr>
              <a:t>n</a:t>
            </a:r>
            <a:r>
              <a:rPr lang="en-US" dirty="0" smtClean="0">
                <a:sym typeface="Symbol" pitchFamily="18" charset="2"/>
              </a:rPr>
              <a:t>, then the system is in deadlock state. Moreover, if </a:t>
            </a:r>
            <a:r>
              <a:rPr lang="en-US" i="1" dirty="0" smtClean="0">
                <a:sym typeface="Symbol" pitchFamily="18" charset="2"/>
              </a:rPr>
              <a:t>Finish</a:t>
            </a:r>
            <a:r>
              <a:rPr lang="en-US" dirty="0" smtClean="0">
                <a:sym typeface="Symbol" pitchFamily="18" charset="2"/>
              </a:rPr>
              <a:t>[</a:t>
            </a:r>
            <a:r>
              <a:rPr lang="en-US" i="1" dirty="0" err="1" smtClean="0">
                <a:sym typeface="Symbol" pitchFamily="18" charset="2"/>
              </a:rPr>
              <a:t>i</a:t>
            </a:r>
            <a:r>
              <a:rPr lang="en-US" dirty="0" smtClean="0">
                <a:sym typeface="Symbol" pitchFamily="18" charset="2"/>
              </a:rPr>
              <a:t>] == </a:t>
            </a:r>
            <a:r>
              <a:rPr lang="en-US" i="1" dirty="0" smtClean="0">
                <a:sym typeface="Symbol" pitchFamily="18" charset="2"/>
              </a:rPr>
              <a:t>false</a:t>
            </a:r>
            <a:r>
              <a:rPr lang="en-US" dirty="0" smtClean="0">
                <a:sym typeface="Symbol" pitchFamily="18" charset="2"/>
              </a:rPr>
              <a:t>, then </a:t>
            </a:r>
            <a:r>
              <a:rPr lang="en-US" i="1" dirty="0" smtClean="0">
                <a:sym typeface="Symbol" pitchFamily="18" charset="2"/>
              </a:rPr>
              <a:t>P</a:t>
            </a:r>
            <a:r>
              <a:rPr lang="en-US" i="1" baseline="-25000" dirty="0" smtClean="0">
                <a:sym typeface="Symbol" pitchFamily="18" charset="2"/>
              </a:rPr>
              <a:t>i</a:t>
            </a:r>
            <a:r>
              <a:rPr lang="en-US" dirty="0" smtClean="0">
                <a:sym typeface="Symbol" pitchFamily="18" charset="2"/>
              </a:rPr>
              <a:t> is deadlocked.</a:t>
            </a:r>
          </a:p>
          <a:p>
            <a:pPr>
              <a:lnSpc>
                <a:spcPct val="90000"/>
              </a:lnSpc>
              <a:buFont typeface="Monotype Sorts" pitchFamily="2" charset="2"/>
              <a:buNone/>
            </a:pPr>
            <a:r>
              <a:rPr lang="en-US" dirty="0" smtClean="0">
                <a:sym typeface="Symbol" pitchFamily="18" charset="2"/>
              </a:rPr>
              <a:t>	</a:t>
            </a:r>
            <a:endParaRPr lang="en-US" dirty="0" smtClean="0"/>
          </a:p>
          <a:p>
            <a:r>
              <a:rPr lang="en-US" dirty="0" smtClean="0">
                <a:sym typeface="Symbol" pitchFamily="18" charset="2"/>
              </a:rPr>
              <a:t>Algorithm requires an order of O(</a:t>
            </a:r>
            <a:r>
              <a:rPr lang="en-US" i="1" dirty="0" smtClean="0">
                <a:sym typeface="Symbol" pitchFamily="18" charset="2"/>
              </a:rPr>
              <a:t>m </a:t>
            </a:r>
            <a:r>
              <a:rPr lang="en-US" dirty="0" smtClean="0">
                <a:sym typeface="Symbol" pitchFamily="18" charset="2"/>
              </a:rPr>
              <a:t>x</a:t>
            </a:r>
            <a:r>
              <a:rPr lang="en-US" i="1" dirty="0" smtClean="0">
                <a:sym typeface="Symbol" pitchFamily="18" charset="2"/>
              </a:rPr>
              <a:t> n</a:t>
            </a:r>
            <a:r>
              <a:rPr lang="en-US" baseline="30000" dirty="0" smtClean="0">
                <a:sym typeface="Symbol" pitchFamily="18" charset="2"/>
              </a:rPr>
              <a:t>2)</a:t>
            </a:r>
            <a:r>
              <a:rPr lang="en-US" dirty="0" smtClean="0">
                <a:sym typeface="Symbol" pitchFamily="18" charset="2"/>
              </a:rPr>
              <a:t> operations to detect whether the system is in deadlocked state. </a:t>
            </a:r>
            <a:endParaRPr lang="en-US" dirty="0" smtClean="0"/>
          </a:p>
          <a:p>
            <a:pPr>
              <a:spcBef>
                <a:spcPct val="50000"/>
              </a:spcBef>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Deadlock can arise if four conditions hold simultaneously.</a:t>
            </a:r>
          </a:p>
          <a:p>
            <a:pPr lvl="1"/>
            <a:r>
              <a:rPr lang="en-US" b="1" dirty="0" smtClean="0"/>
              <a:t>Mutual exclusion:</a:t>
            </a:r>
            <a:r>
              <a:rPr lang="en-US" dirty="0" smtClean="0"/>
              <a:t>  only one process at a time can use at least one  resource. Resources are non sharable.</a:t>
            </a:r>
          </a:p>
          <a:p>
            <a:pPr lvl="1"/>
            <a:r>
              <a:rPr lang="en-US" b="1" dirty="0" smtClean="0"/>
              <a:t>Hold and wait:</a:t>
            </a:r>
            <a:r>
              <a:rPr lang="en-US" dirty="0" smtClean="0"/>
              <a:t>  a process holding at least one resource is waiting to acquire additional resources held by other processes.</a:t>
            </a:r>
          </a:p>
          <a:p>
            <a:pPr lvl="1"/>
            <a:r>
              <a:rPr lang="en-US" b="1" dirty="0" smtClean="0"/>
              <a:t>No preemption:</a:t>
            </a:r>
            <a:r>
              <a:rPr lang="en-US" dirty="0" smtClean="0"/>
              <a:t>  Resources can not be preempted; that is a resource can be released only voluntarily by the process holding it, after that process has completed its task.</a:t>
            </a:r>
          </a:p>
          <a:p>
            <a:pPr lvl="1"/>
            <a:r>
              <a:rPr lang="en-US" b="1" dirty="0" smtClean="0"/>
              <a:t>Circular wait:</a:t>
            </a:r>
            <a:r>
              <a:rPr lang="en-US" dirty="0" smtClean="0"/>
              <a:t>  there exists a set {</a:t>
            </a:r>
            <a:r>
              <a:rPr lang="en-US" i="1" dirty="0" smtClean="0"/>
              <a:t>P</a:t>
            </a:r>
            <a:r>
              <a:rPr lang="en-US" baseline="-25000" dirty="0" smtClean="0"/>
              <a:t>0</a:t>
            </a:r>
            <a:r>
              <a:rPr lang="en-US" dirty="0" smtClean="0"/>
              <a:t>, </a:t>
            </a:r>
            <a:r>
              <a:rPr lang="en-US" i="1" dirty="0" smtClean="0"/>
              <a:t>P</a:t>
            </a:r>
            <a:r>
              <a:rPr lang="en-US" baseline="-25000" dirty="0" smtClean="0"/>
              <a:t>1</a:t>
            </a:r>
            <a:r>
              <a:rPr lang="en-US" dirty="0" smtClean="0"/>
              <a:t>, …, </a:t>
            </a:r>
            <a:r>
              <a:rPr lang="en-US" i="1" dirty="0" smtClean="0"/>
              <a:t>P</a:t>
            </a:r>
            <a:r>
              <a:rPr lang="en-US" baseline="-25000" dirty="0" smtClean="0"/>
              <a:t>0</a:t>
            </a:r>
            <a:r>
              <a:rPr lang="en-US" dirty="0" smtClean="0"/>
              <a:t>} of waiting processes such that </a:t>
            </a:r>
            <a:r>
              <a:rPr lang="en-US" i="1" dirty="0" smtClean="0"/>
              <a:t>P</a:t>
            </a:r>
            <a:r>
              <a:rPr lang="en-US" baseline="-25000" dirty="0" smtClean="0"/>
              <a:t>0 </a:t>
            </a:r>
            <a:r>
              <a:rPr lang="en-US" dirty="0" smtClean="0"/>
              <a:t>is waiting for a resource that is held by </a:t>
            </a:r>
            <a:r>
              <a:rPr lang="en-US" i="1" dirty="0" smtClean="0"/>
              <a:t>P</a:t>
            </a:r>
            <a:r>
              <a:rPr lang="en-US" baseline="-25000" dirty="0" smtClean="0"/>
              <a:t>1</a:t>
            </a:r>
            <a:r>
              <a:rPr lang="en-US" dirty="0" smtClean="0"/>
              <a:t>, </a:t>
            </a:r>
            <a:r>
              <a:rPr lang="en-US" i="1" dirty="0" smtClean="0"/>
              <a:t>P</a:t>
            </a:r>
            <a:r>
              <a:rPr lang="en-US" baseline="-25000" dirty="0" smtClean="0"/>
              <a:t>1</a:t>
            </a:r>
            <a:r>
              <a:rPr lang="en-US" dirty="0" smtClean="0"/>
              <a:t> is waiting for a resource that is held by </a:t>
            </a:r>
          </a:p>
          <a:p>
            <a:pPr lvl="1">
              <a:buFont typeface="Monotype Sorts" pitchFamily="2" charset="2"/>
              <a:buNone/>
            </a:pPr>
            <a:r>
              <a:rPr lang="en-US" i="1" dirty="0" smtClean="0"/>
              <a:t>	P</a:t>
            </a:r>
            <a:r>
              <a:rPr lang="en-US" baseline="-25000" dirty="0" smtClean="0"/>
              <a:t>2</a:t>
            </a:r>
            <a:r>
              <a:rPr lang="en-US" dirty="0" smtClean="0"/>
              <a:t>, …, </a:t>
            </a:r>
            <a:r>
              <a:rPr lang="en-US" i="1" dirty="0" smtClean="0"/>
              <a:t>P</a:t>
            </a:r>
            <a:r>
              <a:rPr lang="en-US" i="1" baseline="-25000" dirty="0" smtClean="0"/>
              <a:t>n</a:t>
            </a:r>
            <a:r>
              <a:rPr lang="en-US" baseline="-25000" dirty="0" smtClean="0"/>
              <a:t>–1</a:t>
            </a:r>
            <a:r>
              <a:rPr lang="en-US" dirty="0" smtClean="0"/>
              <a:t> is waiting for a resource that is held by </a:t>
            </a:r>
            <a:br>
              <a:rPr lang="en-US" dirty="0" smtClean="0"/>
            </a:br>
            <a:r>
              <a:rPr lang="en-US" i="1" dirty="0" err="1" smtClean="0"/>
              <a:t>P</a:t>
            </a:r>
            <a:r>
              <a:rPr lang="en-US" baseline="-25000" dirty="0" err="1" smtClean="0"/>
              <a:t>n</a:t>
            </a:r>
            <a:r>
              <a:rPr lang="en-US" dirty="0" smtClean="0"/>
              <a:t>, and </a:t>
            </a:r>
            <a:r>
              <a:rPr lang="en-US" i="1" dirty="0" smtClean="0"/>
              <a:t>P</a:t>
            </a:r>
            <a:r>
              <a:rPr lang="en-US" baseline="-25000" dirty="0" smtClean="0"/>
              <a:t>0</a:t>
            </a:r>
            <a:r>
              <a:rPr lang="en-US" dirty="0" smtClean="0"/>
              <a:t> is waiting for a resource that is held by </a:t>
            </a:r>
            <a:r>
              <a:rPr lang="en-US" i="1" dirty="0" smtClean="0"/>
              <a:t>P</a:t>
            </a:r>
            <a:r>
              <a:rPr lang="en-US" baseline="-25000" dirty="0" smtClean="0"/>
              <a:t>0</a:t>
            </a:r>
            <a:r>
              <a:rPr lang="en-US" dirty="0" smtClean="0"/>
              <a: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Detection-Algorithm Usage</a:t>
            </a: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dirty="0" smtClean="0"/>
              <a:t>When, and how often, to invoke depends on:</a:t>
            </a:r>
          </a:p>
          <a:p>
            <a:pPr lvl="1">
              <a:lnSpc>
                <a:spcPct val="90000"/>
              </a:lnSpc>
            </a:pPr>
            <a:r>
              <a:rPr lang="en-US" sz="1800" dirty="0" smtClean="0"/>
              <a:t>How often a deadlock is likely to occur?</a:t>
            </a:r>
          </a:p>
          <a:p>
            <a:pPr lvl="1">
              <a:lnSpc>
                <a:spcPct val="90000"/>
              </a:lnSpc>
            </a:pPr>
            <a:r>
              <a:rPr lang="en-US" sz="1800" dirty="0" smtClean="0"/>
              <a:t>How many processes will need to be rolled back?</a:t>
            </a:r>
          </a:p>
          <a:p>
            <a:pPr lvl="2">
              <a:lnSpc>
                <a:spcPct val="90000"/>
              </a:lnSpc>
            </a:pPr>
            <a:r>
              <a:rPr lang="en-US" sz="1800" dirty="0" smtClean="0"/>
              <a:t>one for each disjoint cycle</a:t>
            </a:r>
            <a:br>
              <a:rPr lang="en-US" sz="1800" dirty="0" smtClean="0"/>
            </a:br>
            <a:endParaRPr lang="en-US" sz="1800" dirty="0" smtClean="0"/>
          </a:p>
          <a:p>
            <a:pPr>
              <a:lnSpc>
                <a:spcPct val="90000"/>
              </a:lnSpc>
            </a:pPr>
            <a:r>
              <a:rPr lang="en-US" dirty="0" smtClean="0"/>
              <a:t>If detection algorithm is invoked arbitrarily, there may be many cycles in the resource graph and so we would not be able to tell which of the many deadlocked processes “caused” the deadlock.</a:t>
            </a:r>
          </a:p>
          <a:p>
            <a:pPr>
              <a:lnSpc>
                <a:spcPct val="90000"/>
              </a:lnSpc>
            </a:pPr>
            <a:r>
              <a:rPr lang="en-US" dirty="0" smtClean="0"/>
              <a:t>Invoking for every request is expensive</a:t>
            </a:r>
          </a:p>
          <a:p>
            <a:pPr lvl="1">
              <a:lnSpc>
                <a:spcPct val="90000"/>
              </a:lnSpc>
            </a:pPr>
            <a:r>
              <a:rPr lang="en-US" sz="1800" dirty="0" smtClean="0"/>
              <a:t>Invoke once per hour; when CPU utilization drops below 40 %.</a:t>
            </a:r>
          </a:p>
          <a:p>
            <a:pPr lvl="1">
              <a:lnSpc>
                <a:spcPct val="90000"/>
              </a:lnSpc>
              <a:buFont typeface="Monotype Sorts" pitchFamily="2" charset="2"/>
              <a:buNone/>
            </a:pPr>
            <a:r>
              <a:rPr lang="en-US" sz="1800" dirty="0" smtClean="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Recovery from Deadlock:  Process Termination</a:t>
            </a:r>
            <a:endParaRPr lang="en-US" dirty="0"/>
          </a:p>
        </p:txBody>
      </p:sp>
      <p:sp>
        <p:nvSpPr>
          <p:cNvPr id="3" name="Content Placeholder 2"/>
          <p:cNvSpPr>
            <a:spLocks noGrp="1"/>
          </p:cNvSpPr>
          <p:nvPr>
            <p:ph sz="quarter" idx="1"/>
          </p:nvPr>
        </p:nvSpPr>
        <p:spPr/>
        <p:txBody>
          <a:bodyPr/>
          <a:lstStyle/>
          <a:p>
            <a:r>
              <a:rPr lang="en-US" dirty="0" smtClean="0"/>
              <a:t>Several alternatives exist.</a:t>
            </a:r>
          </a:p>
          <a:p>
            <a:pPr lvl="1"/>
            <a:r>
              <a:rPr lang="en-US" sz="2000" dirty="0" smtClean="0"/>
              <a:t>Inform the operator</a:t>
            </a:r>
          </a:p>
          <a:p>
            <a:pPr lvl="1"/>
            <a:r>
              <a:rPr lang="en-US" sz="2000" dirty="0" smtClean="0"/>
              <a:t>Automatic: system will recover from the deadlock automatically</a:t>
            </a:r>
          </a:p>
          <a:p>
            <a:pPr lvl="1"/>
            <a:r>
              <a:rPr lang="en-US" sz="2000" dirty="0" smtClean="0"/>
              <a:t>Two options exist for automatically breaking a deadlock</a:t>
            </a:r>
          </a:p>
          <a:p>
            <a:pPr lvl="2"/>
            <a:r>
              <a:rPr lang="en-US" sz="2000" dirty="0" smtClean="0"/>
              <a:t>Process termination</a:t>
            </a:r>
          </a:p>
          <a:p>
            <a:pPr lvl="2"/>
            <a:r>
              <a:rPr lang="en-US" sz="2000" dirty="0" smtClean="0"/>
              <a:t>Resource preemption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Recovery from Deadlock:  Process Termination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Abort all deadlocked processes.</a:t>
            </a:r>
          </a:p>
          <a:p>
            <a:pPr lvl="1"/>
            <a:r>
              <a:rPr lang="en-US" sz="1800" dirty="0" smtClean="0"/>
              <a:t>More expensive</a:t>
            </a:r>
          </a:p>
          <a:p>
            <a:r>
              <a:rPr lang="en-US" dirty="0" smtClean="0"/>
              <a:t>Abort one process at a time until the deadlock cycle is eliminated.</a:t>
            </a:r>
          </a:p>
          <a:p>
            <a:pPr lvl="1"/>
            <a:r>
              <a:rPr lang="en-US" sz="1800" dirty="0" smtClean="0"/>
              <a:t>Overhead: after the abort of each process detection algorithm have to be invoked.</a:t>
            </a:r>
          </a:p>
          <a:p>
            <a:r>
              <a:rPr lang="en-US" dirty="0" smtClean="0"/>
              <a:t>Aborting a process is not easy.</a:t>
            </a:r>
          </a:p>
          <a:p>
            <a:pPr lvl="1"/>
            <a:r>
              <a:rPr lang="en-US" sz="1800" dirty="0" smtClean="0"/>
              <a:t>Printing or updating a file</a:t>
            </a:r>
          </a:p>
          <a:p>
            <a:r>
              <a:rPr lang="en-US" dirty="0" smtClean="0"/>
              <a:t>In which order should we choose to abort? (should incur minimum cost)</a:t>
            </a:r>
          </a:p>
          <a:p>
            <a:pPr lvl="2"/>
            <a:r>
              <a:rPr lang="en-US" sz="1800" dirty="0" smtClean="0"/>
              <a:t>Priority of the process.</a:t>
            </a:r>
          </a:p>
          <a:p>
            <a:pPr lvl="2"/>
            <a:r>
              <a:rPr lang="en-US" sz="1800" dirty="0" smtClean="0"/>
              <a:t>How long process has computed, and how much longer to completion.</a:t>
            </a:r>
          </a:p>
          <a:p>
            <a:pPr lvl="2"/>
            <a:r>
              <a:rPr lang="en-US" sz="1800" dirty="0" smtClean="0"/>
              <a:t>Resources the process has used.</a:t>
            </a:r>
          </a:p>
          <a:p>
            <a:pPr lvl="2"/>
            <a:r>
              <a:rPr lang="en-US" sz="1800" dirty="0" smtClean="0"/>
              <a:t>Resources process needs to complete.</a:t>
            </a:r>
          </a:p>
          <a:p>
            <a:pPr lvl="2"/>
            <a:r>
              <a:rPr lang="en-US" sz="1800" dirty="0" smtClean="0"/>
              <a:t>How many processes will need to be terminated. </a:t>
            </a:r>
          </a:p>
          <a:p>
            <a:pPr lvl="2"/>
            <a:r>
              <a:rPr lang="en-US" sz="1800" dirty="0" smtClean="0"/>
              <a:t>Is process interactive or batch?</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Recovery from Deadlock: Resource Preemption</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We preempt some resources from one process and give it to other processes. Until  the deadlock cycle is broken. </a:t>
            </a:r>
          </a:p>
          <a:p>
            <a:r>
              <a:rPr lang="en-US" sz="2400" dirty="0" smtClean="0"/>
              <a:t>For preemption three issues are to be addressed</a:t>
            </a:r>
          </a:p>
          <a:p>
            <a:pPr lvl="1"/>
            <a:r>
              <a:rPr lang="en-US" sz="2400" dirty="0" smtClean="0"/>
              <a:t>Selecting a victim – minimize cost.</a:t>
            </a:r>
          </a:p>
          <a:p>
            <a:pPr lvl="2"/>
            <a:r>
              <a:rPr lang="en-US" dirty="0" smtClean="0"/>
              <a:t>Number of resources the deadlocked process is holding, time consumed by it for execution.</a:t>
            </a:r>
          </a:p>
          <a:p>
            <a:pPr lvl="1"/>
            <a:r>
              <a:rPr lang="en-US" sz="2400" dirty="0" smtClean="0"/>
              <a:t>Rollback – return to some safe state, restart process for that state.</a:t>
            </a:r>
          </a:p>
          <a:p>
            <a:pPr lvl="2"/>
            <a:r>
              <a:rPr lang="en-US" dirty="0" smtClean="0"/>
              <a:t>Rollback as far as necessary to break the deadlock.</a:t>
            </a:r>
          </a:p>
          <a:p>
            <a:pPr lvl="1"/>
            <a:r>
              <a:rPr lang="en-US" sz="2400" dirty="0" smtClean="0"/>
              <a:t>Starvation –  same process may always be picked as victim, </a:t>
            </a:r>
          </a:p>
          <a:p>
            <a:pPr lvl="2"/>
            <a:r>
              <a:rPr lang="en-US" dirty="0" smtClean="0"/>
              <a:t>Solution: include number of rollbacks in cost factor.</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Handling: summary</a:t>
            </a:r>
            <a:endParaRPr lang="en-US" dirty="0"/>
          </a:p>
        </p:txBody>
      </p:sp>
      <p:sp>
        <p:nvSpPr>
          <p:cNvPr id="3" name="Content Placeholder 2"/>
          <p:cNvSpPr>
            <a:spLocks noGrp="1"/>
          </p:cNvSpPr>
          <p:nvPr>
            <p:ph sz="quarter" idx="1"/>
          </p:nvPr>
        </p:nvSpPr>
        <p:spPr/>
        <p:txBody>
          <a:bodyPr/>
          <a:lstStyle/>
          <a:p>
            <a:r>
              <a:rPr lang="en-US" dirty="0" smtClean="0"/>
              <a:t>Three basic approaches</a:t>
            </a:r>
          </a:p>
          <a:p>
            <a:pPr lvl="1"/>
            <a:r>
              <a:rPr lang="en-US" sz="1800" b="1" dirty="0" smtClean="0"/>
              <a:t>Prevention</a:t>
            </a:r>
            <a:r>
              <a:rPr lang="en-US" sz="1800" dirty="0" smtClean="0"/>
              <a:t>: Use some protocol to prevent deadlocks, ensuring the system will never enter a deadlock state.</a:t>
            </a:r>
          </a:p>
          <a:p>
            <a:pPr lvl="2"/>
            <a:r>
              <a:rPr lang="en-US" sz="1800" dirty="0" smtClean="0"/>
              <a:t>Low resource utilization</a:t>
            </a:r>
          </a:p>
          <a:p>
            <a:pPr lvl="1"/>
            <a:r>
              <a:rPr lang="en-US" sz="1800" b="1" dirty="0" smtClean="0"/>
              <a:t>Avoidance:</a:t>
            </a:r>
            <a:r>
              <a:rPr lang="en-US" sz="1800" dirty="0" smtClean="0"/>
              <a:t> Use a priori information;  do not allow the system to enter unsafe state.</a:t>
            </a:r>
          </a:p>
          <a:p>
            <a:pPr lvl="2"/>
            <a:r>
              <a:rPr lang="en-US" sz="1800" dirty="0" smtClean="0"/>
              <a:t>Needs  a priori information about future requests.</a:t>
            </a:r>
          </a:p>
          <a:p>
            <a:pPr lvl="1"/>
            <a:r>
              <a:rPr lang="en-US" sz="1800" b="1" dirty="0" smtClean="0"/>
              <a:t>Detection</a:t>
            </a:r>
            <a:r>
              <a:rPr lang="en-US" sz="1800" dirty="0" smtClean="0"/>
              <a:t>: Allow the system to enter deadlock state: then recover.</a:t>
            </a:r>
          </a:p>
          <a:p>
            <a:pPr lvl="2"/>
            <a:r>
              <a:rPr lang="en-US" sz="1800" dirty="0" smtClean="0"/>
              <a:t>Select the victim based on the cost factors.</a:t>
            </a:r>
          </a:p>
          <a:p>
            <a:pPr lvl="1">
              <a:buFont typeface="Monotype Sorts" pitchFamily="2" charset="2"/>
              <a:buNone/>
            </a:pPr>
            <a:endParaRPr lang="en-US" sz="1800" dirty="0" smtClean="0"/>
          </a:p>
          <a:p>
            <a:pPr>
              <a:buFont typeface="Monotype Sorts" pitchFamily="2" charset="2"/>
              <a:buNone/>
            </a:pPr>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Resource-Allocation Graph</a:t>
            </a:r>
            <a:endParaRPr lang="en-US" dirty="0"/>
          </a:p>
        </p:txBody>
      </p:sp>
      <p:sp>
        <p:nvSpPr>
          <p:cNvPr id="3" name="Content Placeholder 2"/>
          <p:cNvSpPr>
            <a:spLocks noGrp="1"/>
          </p:cNvSpPr>
          <p:nvPr>
            <p:ph sz="quarter" idx="1"/>
          </p:nvPr>
        </p:nvSpPr>
        <p:spPr/>
        <p:txBody>
          <a:bodyPr/>
          <a:lstStyle/>
          <a:p>
            <a:r>
              <a:rPr lang="en-US" dirty="0" smtClean="0"/>
              <a:t>A tool to describe  the deadlock. </a:t>
            </a:r>
          </a:p>
          <a:p>
            <a:r>
              <a:rPr lang="en-US" dirty="0" smtClean="0"/>
              <a:t>A set of vertices </a:t>
            </a:r>
            <a:r>
              <a:rPr lang="en-US" i="1" dirty="0" smtClean="0"/>
              <a:t>V</a:t>
            </a:r>
            <a:r>
              <a:rPr lang="en-US" dirty="0" smtClean="0"/>
              <a:t> and a set of edges </a:t>
            </a:r>
            <a:r>
              <a:rPr lang="en-US" i="1" dirty="0" smtClean="0"/>
              <a:t>E</a:t>
            </a:r>
            <a:r>
              <a:rPr lang="en-US" dirty="0" smtClean="0"/>
              <a:t>.</a:t>
            </a:r>
          </a:p>
          <a:p>
            <a:r>
              <a:rPr lang="en-US" dirty="0" smtClean="0"/>
              <a:t>V is partitioned into two types:</a:t>
            </a:r>
          </a:p>
          <a:p>
            <a:pPr lvl="1"/>
            <a:r>
              <a:rPr lang="en-US" sz="1800" i="1" dirty="0" smtClean="0"/>
              <a:t>P</a:t>
            </a:r>
            <a:r>
              <a:rPr lang="en-US" sz="1800" dirty="0" smtClean="0"/>
              <a:t> = {</a:t>
            </a:r>
            <a:r>
              <a:rPr lang="en-US" sz="1800" i="1" dirty="0" smtClean="0"/>
              <a:t>P</a:t>
            </a:r>
            <a:r>
              <a:rPr lang="en-US" sz="1800" baseline="-25000" dirty="0" smtClean="0"/>
              <a:t>1</a:t>
            </a:r>
            <a:r>
              <a:rPr lang="en-US" sz="1800" dirty="0" smtClean="0"/>
              <a:t>, </a:t>
            </a:r>
            <a:r>
              <a:rPr lang="en-US" sz="1800" i="1" dirty="0" smtClean="0"/>
              <a:t>P</a:t>
            </a:r>
            <a:r>
              <a:rPr lang="en-US" sz="1800" baseline="-25000" dirty="0" smtClean="0"/>
              <a:t>2</a:t>
            </a:r>
            <a:r>
              <a:rPr lang="en-US" sz="1800" dirty="0" smtClean="0"/>
              <a:t>, …, </a:t>
            </a:r>
            <a:r>
              <a:rPr lang="en-US" sz="1800" i="1" dirty="0" err="1" smtClean="0"/>
              <a:t>P</a:t>
            </a:r>
            <a:r>
              <a:rPr lang="en-US" sz="1800" i="1" baseline="-25000" dirty="0" err="1" smtClean="0"/>
              <a:t>n</a:t>
            </a:r>
            <a:r>
              <a:rPr lang="en-US" sz="1800" dirty="0" smtClean="0"/>
              <a:t>}, the set consisting of all the processes in the system.</a:t>
            </a:r>
            <a:br>
              <a:rPr lang="en-US" sz="1800" dirty="0" smtClean="0"/>
            </a:br>
            <a:endParaRPr lang="en-US" sz="1800" dirty="0" smtClean="0"/>
          </a:p>
          <a:p>
            <a:pPr lvl="1"/>
            <a:r>
              <a:rPr lang="en-US" sz="1800" i="1" dirty="0" smtClean="0"/>
              <a:t>R</a:t>
            </a:r>
            <a:r>
              <a:rPr lang="en-US" sz="1800" dirty="0" smtClean="0"/>
              <a:t> = {</a:t>
            </a:r>
            <a:r>
              <a:rPr lang="en-US" sz="1800" i="1" dirty="0" smtClean="0"/>
              <a:t>R</a:t>
            </a:r>
            <a:r>
              <a:rPr lang="en-US" sz="1800" baseline="-25000" dirty="0" smtClean="0"/>
              <a:t>1</a:t>
            </a:r>
            <a:r>
              <a:rPr lang="en-US" sz="1800" dirty="0" smtClean="0"/>
              <a:t>, </a:t>
            </a:r>
            <a:r>
              <a:rPr lang="en-US" sz="1800" i="1" dirty="0" smtClean="0"/>
              <a:t>R</a:t>
            </a:r>
            <a:r>
              <a:rPr lang="en-US" sz="1800" baseline="-25000" dirty="0" smtClean="0"/>
              <a:t>2</a:t>
            </a:r>
            <a:r>
              <a:rPr lang="en-US" sz="1800" dirty="0" smtClean="0"/>
              <a:t>, …, </a:t>
            </a:r>
            <a:r>
              <a:rPr lang="en-US" sz="1800" i="1" dirty="0" err="1" smtClean="0"/>
              <a:t>R</a:t>
            </a:r>
            <a:r>
              <a:rPr lang="en-US" sz="1800" i="1" baseline="-25000" dirty="0" err="1" smtClean="0"/>
              <a:t>m</a:t>
            </a:r>
            <a:r>
              <a:rPr lang="en-US" sz="1800" dirty="0" smtClean="0"/>
              <a:t>}, the set consisting of all resource types in the system.</a:t>
            </a:r>
          </a:p>
          <a:p>
            <a:r>
              <a:rPr lang="en-US" dirty="0" smtClean="0"/>
              <a:t>request edge – directed edge </a:t>
            </a:r>
            <a:r>
              <a:rPr lang="en-US" i="1" dirty="0" smtClean="0"/>
              <a:t>P</a:t>
            </a:r>
            <a:r>
              <a:rPr lang="en-US" baseline="-25000" dirty="0" smtClean="0"/>
              <a:t>1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j</a:t>
            </a:r>
            <a:endParaRPr lang="en-US" i="1" dirty="0" smtClean="0">
              <a:sym typeface="Symbol" pitchFamily="18" charset="2"/>
            </a:endParaRPr>
          </a:p>
          <a:p>
            <a:r>
              <a:rPr lang="en-US" dirty="0" smtClean="0">
                <a:sym typeface="Symbol" pitchFamily="18" charset="2"/>
              </a:rPr>
              <a:t>assignment edge </a:t>
            </a:r>
            <a:r>
              <a:rPr lang="en-US" dirty="0" smtClean="0"/>
              <a:t>– directed edge </a:t>
            </a:r>
            <a:r>
              <a:rPr lang="en-US" i="1" dirty="0" err="1" smtClean="0"/>
              <a:t>R</a:t>
            </a:r>
            <a:r>
              <a:rPr lang="en-US" i="1" baseline="-25000" dirty="0" err="1" smtClean="0"/>
              <a:t>j</a:t>
            </a:r>
            <a:r>
              <a:rPr lang="en-US" i="1" dirty="0" smtClean="0"/>
              <a:t> </a:t>
            </a:r>
            <a:r>
              <a:rPr lang="en-US" dirty="0" smtClean="0">
                <a:sym typeface="Symbol" pitchFamily="18" charset="2"/>
              </a:rPr>
              <a:t> </a:t>
            </a:r>
            <a:r>
              <a:rPr lang="en-US" i="1" dirty="0" smtClean="0">
                <a:sym typeface="Symbol" pitchFamily="18" charset="2"/>
              </a:rPr>
              <a:t>P</a:t>
            </a:r>
            <a:r>
              <a:rPr lang="en-US" i="1" baseline="-25000" dirty="0" smtClean="0">
                <a:sym typeface="Symbol" pitchFamily="18" charset="2"/>
              </a:rPr>
              <a:t>i</a:t>
            </a:r>
            <a:endParaRPr lang="en-US" dirty="0" smtClean="0">
              <a:sym typeface="Symbol" pitchFamily="18" charset="2"/>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Resource-Allocation Graph</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Process</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Resource Type with 4 instances</a:t>
            </a:r>
          </a:p>
          <a:p>
            <a:pPr>
              <a:buFont typeface="Monotype Sorts" pitchFamily="2" charset="2"/>
              <a:buNone/>
            </a:pPr>
            <a:endParaRPr lang="en-US" dirty="0" smtClean="0"/>
          </a:p>
          <a:p>
            <a:endParaRPr lang="en-US" dirty="0" smtClean="0"/>
          </a:p>
          <a:p>
            <a:r>
              <a:rPr lang="en-US" i="1" dirty="0" smtClean="0"/>
              <a:t>P</a:t>
            </a:r>
            <a:r>
              <a:rPr lang="en-US" i="1" baseline="-25000" dirty="0" smtClean="0"/>
              <a:t>i</a:t>
            </a:r>
            <a:r>
              <a:rPr lang="en-US" i="1" dirty="0" smtClean="0"/>
              <a:t> </a:t>
            </a:r>
            <a:r>
              <a:rPr lang="en-US" dirty="0" smtClean="0"/>
              <a:t>requests instance of </a:t>
            </a:r>
            <a:r>
              <a:rPr lang="en-US" i="1" dirty="0" err="1" smtClean="0"/>
              <a:t>R</a:t>
            </a:r>
            <a:r>
              <a:rPr lang="en-US" i="1" baseline="-25000" dirty="0" err="1" smtClean="0"/>
              <a:t>j</a:t>
            </a:r>
            <a:endParaRPr lang="en-US" dirty="0" smtClean="0"/>
          </a:p>
          <a:p>
            <a:endParaRPr lang="en-US" dirty="0" smtClean="0"/>
          </a:p>
          <a:p>
            <a:pPr>
              <a:buFont typeface="Monotype Sorts" pitchFamily="2" charset="2"/>
              <a:buNone/>
            </a:pPr>
            <a:endParaRPr lang="en-US" dirty="0" smtClean="0"/>
          </a:p>
          <a:p>
            <a:r>
              <a:rPr lang="en-US" i="1" dirty="0" smtClean="0"/>
              <a:t>P</a:t>
            </a:r>
            <a:r>
              <a:rPr lang="en-US" i="1" baseline="-25000" dirty="0" smtClean="0"/>
              <a:t>i</a:t>
            </a:r>
            <a:r>
              <a:rPr lang="en-US" dirty="0" smtClean="0"/>
              <a:t> is holding an instance of </a:t>
            </a:r>
            <a:r>
              <a:rPr lang="en-US" i="1" dirty="0" err="1" smtClean="0"/>
              <a:t>R</a:t>
            </a:r>
            <a:r>
              <a:rPr lang="en-US" i="1" baseline="-25000" dirty="0" err="1" smtClean="0"/>
              <a:t>j</a:t>
            </a:r>
            <a:endParaRPr lang="en-US" i="1" dirty="0" smtClean="0"/>
          </a:p>
        </p:txBody>
      </p:sp>
      <p:sp>
        <p:nvSpPr>
          <p:cNvPr id="4" name="Oval 4"/>
          <p:cNvSpPr>
            <a:spLocks noChangeArrowheads="1"/>
          </p:cNvSpPr>
          <p:nvPr/>
        </p:nvSpPr>
        <p:spPr bwMode="auto">
          <a:xfrm>
            <a:off x="5867400" y="144780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 name="Oval 5"/>
          <p:cNvSpPr>
            <a:spLocks noChangeArrowheads="1"/>
          </p:cNvSpPr>
          <p:nvPr/>
        </p:nvSpPr>
        <p:spPr bwMode="auto">
          <a:xfrm>
            <a:off x="5334000" y="5410200"/>
            <a:ext cx="495300" cy="495300"/>
          </a:xfrm>
          <a:prstGeom prst="ellipse">
            <a:avLst/>
          </a:prstGeom>
          <a:solidFill>
            <a:schemeClr val="accent1"/>
          </a:solidFill>
          <a:ln w="9525">
            <a:solidFill>
              <a:schemeClr val="tx1"/>
            </a:solidFill>
            <a:round/>
            <a:headEnd/>
            <a:tailEnd/>
          </a:ln>
        </p:spPr>
        <p:txBody>
          <a:bodyPr wrap="none" anchor="ctr"/>
          <a:lstStyle/>
          <a:p>
            <a:r>
              <a:rPr lang="en-US" i="1" dirty="0"/>
              <a:t>P</a:t>
            </a:r>
            <a:r>
              <a:rPr lang="en-US" i="1" baseline="-25000" dirty="0"/>
              <a:t>i</a:t>
            </a:r>
            <a:endParaRPr lang="en-US" dirty="0"/>
          </a:p>
        </p:txBody>
      </p:sp>
      <p:sp>
        <p:nvSpPr>
          <p:cNvPr id="6" name="Oval 6"/>
          <p:cNvSpPr>
            <a:spLocks noChangeArrowheads="1"/>
          </p:cNvSpPr>
          <p:nvPr/>
        </p:nvSpPr>
        <p:spPr bwMode="auto">
          <a:xfrm>
            <a:off x="5410200" y="4191000"/>
            <a:ext cx="495300" cy="495300"/>
          </a:xfrm>
          <a:prstGeom prst="ellipse">
            <a:avLst/>
          </a:prstGeom>
          <a:solidFill>
            <a:schemeClr val="accent1"/>
          </a:solidFill>
          <a:ln w="9525">
            <a:solidFill>
              <a:schemeClr val="tx1"/>
            </a:solidFill>
            <a:round/>
            <a:headEnd/>
            <a:tailEnd/>
          </a:ln>
        </p:spPr>
        <p:txBody>
          <a:bodyPr wrap="none" anchor="ctr"/>
          <a:lstStyle/>
          <a:p>
            <a:r>
              <a:rPr lang="en-US" i="1"/>
              <a:t>P</a:t>
            </a:r>
            <a:r>
              <a:rPr lang="en-US" i="1" baseline="-25000"/>
              <a:t>i</a:t>
            </a:r>
            <a:endParaRPr lang="en-US" i="1"/>
          </a:p>
        </p:txBody>
      </p:sp>
      <p:grpSp>
        <p:nvGrpSpPr>
          <p:cNvPr id="7" name="Group 12"/>
          <p:cNvGrpSpPr>
            <a:grpSpLocks/>
          </p:cNvGrpSpPr>
          <p:nvPr/>
        </p:nvGrpSpPr>
        <p:grpSpPr bwMode="auto">
          <a:xfrm>
            <a:off x="5867400" y="2895600"/>
            <a:ext cx="438150" cy="419100"/>
            <a:chOff x="2666" y="1966"/>
            <a:chExt cx="276" cy="264"/>
          </a:xfrm>
        </p:grpSpPr>
        <p:sp>
          <p:nvSpPr>
            <p:cNvPr id="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3" name="Group 13"/>
          <p:cNvGrpSpPr>
            <a:grpSpLocks/>
          </p:cNvGrpSpPr>
          <p:nvPr/>
        </p:nvGrpSpPr>
        <p:grpSpPr bwMode="auto">
          <a:xfrm>
            <a:off x="6242050" y="4254500"/>
            <a:ext cx="438150" cy="419100"/>
            <a:chOff x="2666" y="1966"/>
            <a:chExt cx="276" cy="264"/>
          </a:xfrm>
        </p:grpSpPr>
        <p:sp>
          <p:nvSpPr>
            <p:cNvPr id="14"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9" name="Line 19"/>
          <p:cNvSpPr>
            <a:spLocks noChangeShapeType="1"/>
          </p:cNvSpPr>
          <p:nvPr/>
        </p:nvSpPr>
        <p:spPr bwMode="auto">
          <a:xfrm>
            <a:off x="5915025" y="4457700"/>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20" name="Text Box 20"/>
          <p:cNvSpPr txBox="1">
            <a:spLocks noChangeArrowheads="1"/>
          </p:cNvSpPr>
          <p:nvPr/>
        </p:nvSpPr>
        <p:spPr bwMode="auto">
          <a:xfrm>
            <a:off x="6324600" y="4800600"/>
            <a:ext cx="338138" cy="304800"/>
          </a:xfrm>
          <a:prstGeom prst="rect">
            <a:avLst/>
          </a:prstGeom>
          <a:noFill/>
          <a:ln w="9525">
            <a:noFill/>
            <a:miter lim="800000"/>
            <a:headEnd/>
            <a:tailEnd/>
          </a:ln>
        </p:spPr>
        <p:txBody>
          <a:bodyPr wrap="none" anchor="ctr">
            <a:spAutoFit/>
          </a:bodyPr>
          <a:lstStyle/>
          <a:p>
            <a:pPr>
              <a:spcBef>
                <a:spcPct val="50000"/>
              </a:spcBef>
            </a:pPr>
            <a:r>
              <a:rPr lang="en-US" sz="1400" i="1" dirty="0" err="1"/>
              <a:t>R</a:t>
            </a:r>
            <a:r>
              <a:rPr lang="en-US" sz="1400" i="1" baseline="-25000" dirty="0" err="1"/>
              <a:t>j</a:t>
            </a:r>
            <a:endParaRPr lang="en-US" sz="1400" i="1" dirty="0"/>
          </a:p>
        </p:txBody>
      </p:sp>
      <p:grpSp>
        <p:nvGrpSpPr>
          <p:cNvPr id="21" name="Group 21"/>
          <p:cNvGrpSpPr>
            <a:grpSpLocks/>
          </p:cNvGrpSpPr>
          <p:nvPr/>
        </p:nvGrpSpPr>
        <p:grpSpPr bwMode="auto">
          <a:xfrm>
            <a:off x="6127750" y="5473700"/>
            <a:ext cx="438150" cy="419100"/>
            <a:chOff x="2666" y="1966"/>
            <a:chExt cx="276" cy="264"/>
          </a:xfrm>
        </p:grpSpPr>
        <p:sp>
          <p:nvSpPr>
            <p:cNvPr id="22"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27" name="Line 27"/>
          <p:cNvSpPr>
            <a:spLocks noChangeShapeType="1"/>
          </p:cNvSpPr>
          <p:nvPr/>
        </p:nvSpPr>
        <p:spPr bwMode="auto">
          <a:xfrm flipH="1" flipV="1">
            <a:off x="5867397" y="5684518"/>
            <a:ext cx="304802" cy="45719"/>
          </a:xfrm>
          <a:prstGeom prst="line">
            <a:avLst/>
          </a:prstGeom>
          <a:noFill/>
          <a:ln w="9525">
            <a:solidFill>
              <a:schemeClr val="tx1"/>
            </a:solidFill>
            <a:round/>
            <a:headEnd/>
            <a:tailEnd type="triangle" w="med" len="med"/>
          </a:ln>
        </p:spPr>
        <p:txBody>
          <a:bodyPr wrap="none" anchor="ctr"/>
          <a:lstStyle/>
          <a:p>
            <a:endParaRPr lang="en-US"/>
          </a:p>
        </p:txBody>
      </p:sp>
      <p:sp>
        <p:nvSpPr>
          <p:cNvPr id="28" name="Text Box 28"/>
          <p:cNvSpPr txBox="1">
            <a:spLocks noChangeArrowheads="1"/>
          </p:cNvSpPr>
          <p:nvPr/>
        </p:nvSpPr>
        <p:spPr bwMode="auto">
          <a:xfrm>
            <a:off x="6248400" y="6096000"/>
            <a:ext cx="338138" cy="304800"/>
          </a:xfrm>
          <a:prstGeom prst="rect">
            <a:avLst/>
          </a:prstGeom>
          <a:noFill/>
          <a:ln w="9525">
            <a:noFill/>
            <a:miter lim="800000"/>
            <a:headEnd/>
            <a:tailEnd/>
          </a:ln>
        </p:spPr>
        <p:txBody>
          <a:bodyPr wrap="none" anchor="ctr">
            <a:spAutoFit/>
          </a:bodyPr>
          <a:lstStyle/>
          <a:p>
            <a:pPr>
              <a:spcBef>
                <a:spcPct val="50000"/>
              </a:spcBef>
            </a:pPr>
            <a:r>
              <a:rPr lang="en-US" sz="1400" i="1" dirty="0" err="1"/>
              <a:t>R</a:t>
            </a:r>
            <a:r>
              <a:rPr lang="en-US" sz="1400" i="1" baseline="-25000" dirty="0" err="1"/>
              <a:t>j</a:t>
            </a:r>
            <a:endParaRPr lang="en-US" sz="14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 Allocation Graph With A Deadlock</a:t>
            </a:r>
            <a:endParaRPr lang="en-US" dirty="0"/>
          </a:p>
        </p:txBody>
      </p:sp>
      <p:pic>
        <p:nvPicPr>
          <p:cNvPr id="4" name="Picture 5"/>
          <p:cNvPicPr>
            <a:picLocks noGrp="1" noChangeAspect="1" noChangeArrowheads="1"/>
          </p:cNvPicPr>
          <p:nvPr>
            <p:ph sz="quarter" idx="1"/>
          </p:nvPr>
        </p:nvPicPr>
        <p:blipFill rotWithShape="1">
          <a:blip r:embed="rId2"/>
          <a:srcRect l="1527" t="4519" r="-1527" b="15269"/>
          <a:stretch/>
        </p:blipFill>
        <p:spPr bwMode="auto">
          <a:xfrm>
            <a:off x="301752" y="273945"/>
            <a:ext cx="8503920" cy="5974455"/>
          </a:xfrm>
          <a:prstGeom prst="rect">
            <a:avLst/>
          </a:prstGeom>
          <a:noFill/>
          <a:ln w="57150" cmpd="thickThin">
            <a:solidFill>
              <a:schemeClr val="tx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Facts</a:t>
            </a:r>
            <a:endParaRPr lang="en-US" dirty="0"/>
          </a:p>
        </p:txBody>
      </p:sp>
      <p:sp>
        <p:nvSpPr>
          <p:cNvPr id="3" name="Content Placeholder 2"/>
          <p:cNvSpPr>
            <a:spLocks noGrp="1"/>
          </p:cNvSpPr>
          <p:nvPr>
            <p:ph sz="quarter" idx="1"/>
          </p:nvPr>
        </p:nvSpPr>
        <p:spPr/>
        <p:txBody>
          <a:bodyPr/>
          <a:lstStyle/>
          <a:p>
            <a:r>
              <a:rPr lang="en-US" dirty="0" smtClean="0"/>
              <a:t>If graph contains no cycles </a:t>
            </a:r>
            <a:r>
              <a:rPr lang="en-US" dirty="0" smtClean="0">
                <a:sym typeface="Symbol" pitchFamily="18" charset="2"/>
              </a:rPr>
              <a:t> no deadlock.</a:t>
            </a:r>
            <a:br>
              <a:rPr lang="en-US" dirty="0" smtClean="0">
                <a:sym typeface="Symbol" pitchFamily="18" charset="2"/>
              </a:rPr>
            </a:br>
            <a:endParaRPr lang="en-US" dirty="0" smtClean="0">
              <a:sym typeface="Symbol" pitchFamily="18" charset="2"/>
            </a:endParaRPr>
          </a:p>
          <a:p>
            <a:r>
              <a:rPr lang="en-US" dirty="0" smtClean="0">
                <a:sym typeface="Symbol" pitchFamily="18" charset="2"/>
              </a:rPr>
              <a:t>If graph contains a cycle </a:t>
            </a:r>
          </a:p>
          <a:p>
            <a:pPr lvl="1"/>
            <a:r>
              <a:rPr lang="en-US" sz="1800" dirty="0" smtClean="0">
                <a:sym typeface="Symbol" pitchFamily="18" charset="2"/>
              </a:rPr>
              <a:t>if only one instance per resource type, then deadlock.</a:t>
            </a:r>
          </a:p>
          <a:p>
            <a:pPr lvl="1"/>
            <a:r>
              <a:rPr lang="en-US" sz="1800" dirty="0" smtClean="0">
                <a:sym typeface="Symbol" pitchFamily="18" charset="2"/>
              </a:rPr>
              <a:t>if several instances per resource type, possibility of deadlock.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for Handling Deadlocks</a:t>
            </a:r>
            <a:endParaRPr lang="en-US" b="1" dirty="0"/>
          </a:p>
        </p:txBody>
      </p:sp>
      <p:sp>
        <p:nvSpPr>
          <p:cNvPr id="3" name="Content Placeholder 2"/>
          <p:cNvSpPr>
            <a:spLocks noGrp="1"/>
          </p:cNvSpPr>
          <p:nvPr>
            <p:ph sz="quarter" idx="1"/>
          </p:nvPr>
        </p:nvSpPr>
        <p:spPr/>
        <p:txBody>
          <a:bodyPr/>
          <a:lstStyle/>
          <a:p>
            <a:r>
              <a:rPr lang="en-US" dirty="0" smtClean="0"/>
              <a:t>Three ways</a:t>
            </a:r>
          </a:p>
          <a:p>
            <a:pPr lvl="1"/>
            <a:r>
              <a:rPr lang="en-US" sz="1800" dirty="0" smtClean="0"/>
              <a:t>Ensure that the system will </a:t>
            </a:r>
            <a:r>
              <a:rPr lang="en-US" sz="1800" i="1" dirty="0" smtClean="0"/>
              <a:t>never</a:t>
            </a:r>
            <a:r>
              <a:rPr lang="en-US" sz="1800" dirty="0" smtClean="0"/>
              <a:t> enter a deadlock state.</a:t>
            </a:r>
            <a:br>
              <a:rPr lang="en-US" sz="1800" dirty="0" smtClean="0"/>
            </a:br>
            <a:endParaRPr lang="en-US" sz="1800" dirty="0" smtClean="0"/>
          </a:p>
          <a:p>
            <a:pPr lvl="1"/>
            <a:r>
              <a:rPr lang="en-US" sz="1800" dirty="0" smtClean="0"/>
              <a:t>Allow the system to enter a deadlock state and then recover.</a:t>
            </a:r>
            <a:br>
              <a:rPr lang="en-US" sz="1800" dirty="0" smtClean="0"/>
            </a:br>
            <a:endParaRPr lang="en-US" sz="1800" dirty="0" smtClean="0"/>
          </a:p>
          <a:p>
            <a:pPr lvl="1"/>
            <a:r>
              <a:rPr lang="en-US" sz="1800" dirty="0" smtClean="0"/>
              <a:t>Ignore the problem and pretend that deadlocks never occur in the system; used by most operating systems, including UNIX.</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Deadlock prevention is a set of  methods for ensuring that   at least one of the necessary conditions can not hold.</a:t>
            </a:r>
          </a:p>
          <a:p>
            <a:r>
              <a:rPr lang="en-US" dirty="0" smtClean="0"/>
              <a:t>Restrain the ways request can be made.</a:t>
            </a:r>
          </a:p>
          <a:p>
            <a:pPr lvl="1"/>
            <a:r>
              <a:rPr lang="en-US" b="1" dirty="0" smtClean="0"/>
              <a:t>Mutual Exclusion</a:t>
            </a:r>
            <a:r>
              <a:rPr lang="en-US" dirty="0" smtClean="0"/>
              <a:t> – It is not possible to prevent deadlocks through ME, as some resources are intrinsically non-sharable.</a:t>
            </a:r>
          </a:p>
          <a:p>
            <a:pPr lvl="1"/>
            <a:r>
              <a:rPr lang="en-US" b="1" dirty="0" smtClean="0"/>
              <a:t>Hold and Wait</a:t>
            </a:r>
            <a:r>
              <a:rPr lang="en-US" dirty="0" smtClean="0"/>
              <a:t> – must guarantee that whenever a process requests a resource, it does not hold any other resources.</a:t>
            </a:r>
          </a:p>
          <a:p>
            <a:pPr lvl="2"/>
            <a:r>
              <a:rPr lang="en-US" sz="1400" dirty="0" smtClean="0"/>
              <a:t>Protocol 1: Requires a  process to request and be allocated all its resources before it begins execution.</a:t>
            </a:r>
          </a:p>
          <a:p>
            <a:pPr lvl="3"/>
            <a:r>
              <a:rPr lang="en-US" sz="1400" dirty="0" smtClean="0"/>
              <a:t>System calls requesting resources for a process precede all other system calls.</a:t>
            </a:r>
          </a:p>
          <a:p>
            <a:pPr lvl="2"/>
            <a:r>
              <a:rPr lang="en-US" sz="1400" dirty="0" smtClean="0"/>
              <a:t>Protocol 2:  Allow process to request resources only when the process has none.</a:t>
            </a:r>
          </a:p>
          <a:p>
            <a:pPr lvl="3"/>
            <a:r>
              <a:rPr lang="en-US" sz="1400" dirty="0" smtClean="0"/>
              <a:t>A process can request some resources and use them. Before, it can request additional resources, it must release all the resources  that it is currently allocated.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40</TotalTime>
  <Words>1974</Words>
  <Application>Microsoft Macintosh PowerPoint</Application>
  <PresentationFormat>On-screen Show (4:3)</PresentationFormat>
  <Paragraphs>262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Civic</vt:lpstr>
      <vt:lpstr>Deadlocks</vt:lpstr>
      <vt:lpstr>System Model</vt:lpstr>
      <vt:lpstr>PowerPoint Presentation</vt:lpstr>
      <vt:lpstr>Resource-Allocation Graph</vt:lpstr>
      <vt:lpstr>Resource-Allocation Graph</vt:lpstr>
      <vt:lpstr>Resource Allocation Graph With A Deadlock</vt:lpstr>
      <vt:lpstr>Basic Facts</vt:lpstr>
      <vt:lpstr>Methods for Handling Deadlocks</vt:lpstr>
      <vt:lpstr>Deadlock Prevention</vt:lpstr>
      <vt:lpstr>Deadlock Prevention</vt:lpstr>
      <vt:lpstr>Deadlock Prevention (Cont.)</vt:lpstr>
      <vt:lpstr>Deadlock Prevention (Cont.)</vt:lpstr>
      <vt:lpstr>Deadlock prevention</vt:lpstr>
      <vt:lpstr>Deadlock Avoidance</vt:lpstr>
      <vt:lpstr>Deadlock Avoidance</vt:lpstr>
      <vt:lpstr>Safe State</vt:lpstr>
      <vt:lpstr>PowerPoint Presentation</vt:lpstr>
      <vt:lpstr>Two algorithms for Deadlock Avoidance</vt:lpstr>
      <vt:lpstr>Resource-Allocation Graph Algorithm</vt:lpstr>
      <vt:lpstr>Resource-Allocation Graph Algorithm</vt:lpstr>
      <vt:lpstr>Banker’s Algorithm</vt:lpstr>
      <vt:lpstr>Data Structures for the Banker’s Algorithm </vt:lpstr>
      <vt:lpstr>Resource-Request Algorithm for Process Pi</vt:lpstr>
      <vt:lpstr>Safety Algorithm</vt:lpstr>
      <vt:lpstr>Deadlock Detection</vt:lpstr>
      <vt:lpstr>Single Instance of Each Resource Graph based approach</vt:lpstr>
      <vt:lpstr>Several Instances of a Resource Type</vt:lpstr>
      <vt:lpstr>Detection Algorithm</vt:lpstr>
      <vt:lpstr>Detection Algorithm (Cont.)</vt:lpstr>
      <vt:lpstr>Detection-Algorithm Usage</vt:lpstr>
      <vt:lpstr> Recovery from Deadlock:  Process Termination</vt:lpstr>
      <vt:lpstr> Recovery from Deadlock:  Process Termination</vt:lpstr>
      <vt:lpstr>Recovery from Deadlock: Resource Preemption</vt:lpstr>
      <vt:lpstr>Deadlock Handling: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user</dc:creator>
  <cp:lastModifiedBy>Manish Shrivastava</cp:lastModifiedBy>
  <cp:revision>11</cp:revision>
  <dcterms:created xsi:type="dcterms:W3CDTF">2014-11-03T02:19:57Z</dcterms:created>
  <dcterms:modified xsi:type="dcterms:W3CDTF">2016-10-21T04:12:22Z</dcterms:modified>
</cp:coreProperties>
</file>