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2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228725"/>
            <a:ext cx="3438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228725"/>
            <a:ext cx="3438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B111580-3EB5-4902-BC03-D7E16CF4EE73}" type="datetimeFigureOut">
              <a:rPr lang="en-US" smtClean="0"/>
              <a:pPr/>
              <a:t>28/10/16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8B62AC-3B4A-4F8D-9347-C8AF5E8EE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07975"/>
            <a:ext cx="8134350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Binding of Instructions and Data to 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7750" y="1676400"/>
            <a:ext cx="7029450" cy="4414837"/>
          </a:xfrm>
        </p:spPr>
        <p:txBody>
          <a:bodyPr/>
          <a:lstStyle/>
          <a:p>
            <a:r>
              <a:rPr lang="en-US" sz="1800" b="1" dirty="0" smtClean="0"/>
              <a:t>Compile time</a:t>
            </a:r>
            <a:r>
              <a:rPr lang="en-US" sz="1800" dirty="0" smtClean="0"/>
              <a:t>:  If memory location known a priori, absolute code can be generated; must recompile code if starting location changes.</a:t>
            </a:r>
          </a:p>
          <a:p>
            <a:pPr lvl="1"/>
            <a:r>
              <a:rPr lang="en-US" sz="1600" dirty="0" smtClean="0"/>
              <a:t>MSDOS.COM-format programs are absolute code bound</a:t>
            </a:r>
          </a:p>
          <a:p>
            <a:r>
              <a:rPr lang="en-US" sz="1800" b="1" dirty="0" smtClean="0"/>
              <a:t>Load time</a:t>
            </a:r>
            <a:r>
              <a:rPr lang="en-US" sz="1800" dirty="0" smtClean="0"/>
              <a:t>:  Compiler  must generate </a:t>
            </a:r>
            <a:r>
              <a:rPr lang="en-US" sz="1800" i="1" dirty="0" err="1" smtClean="0"/>
              <a:t>relocatable</a:t>
            </a:r>
            <a:r>
              <a:rPr lang="en-US" sz="1800" dirty="0" smtClean="0"/>
              <a:t> code if memory location is not known at compile time.</a:t>
            </a:r>
          </a:p>
          <a:p>
            <a:pPr lvl="1"/>
            <a:r>
              <a:rPr lang="en-US" sz="1600" dirty="0" smtClean="0"/>
              <a:t>Final binding is delayed until load time.</a:t>
            </a:r>
          </a:p>
          <a:p>
            <a:pPr lvl="1"/>
            <a:r>
              <a:rPr lang="en-US" sz="1600" dirty="0" smtClean="0"/>
              <a:t>If the starting address changes, we need only  to reload the user code to incorporate the changed value.</a:t>
            </a:r>
          </a:p>
          <a:p>
            <a:r>
              <a:rPr lang="en-US" sz="1800" b="1" dirty="0" smtClean="0"/>
              <a:t>Execution time</a:t>
            </a:r>
            <a:r>
              <a:rPr lang="en-US" sz="1800" dirty="0" smtClean="0"/>
              <a:t>:  Binding delayed until run time if the process can be moved during its execution from one memory segment to another.  </a:t>
            </a:r>
          </a:p>
          <a:p>
            <a:pPr lvl="1"/>
            <a:r>
              <a:rPr lang="en-US" sz="1600" dirty="0" smtClean="0"/>
              <a:t>Need hardware support for address maps (e.g., </a:t>
            </a:r>
            <a:r>
              <a:rPr lang="en-US" sz="1600" i="1" dirty="0" smtClean="0"/>
              <a:t>base</a:t>
            </a:r>
            <a:r>
              <a:rPr lang="en-US" sz="1600" dirty="0" smtClean="0"/>
              <a:t> and </a:t>
            </a:r>
            <a:r>
              <a:rPr lang="en-US" sz="1600" i="1" dirty="0" smtClean="0"/>
              <a:t>limit registers</a:t>
            </a:r>
            <a:r>
              <a:rPr lang="en-US" sz="1600" dirty="0" smtClean="0"/>
              <a:t>). </a:t>
            </a:r>
          </a:p>
          <a:p>
            <a:pPr lvl="1"/>
            <a:r>
              <a:rPr lang="en-US" sz="1600" dirty="0" smtClean="0"/>
              <a:t>Most OSs use this method.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Multi-step Processing of a User Program 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29768" t="2631" r="32141" b="1295"/>
          <a:stretch>
            <a:fillRect/>
          </a:stretch>
        </p:blipFill>
        <p:spPr bwMode="auto">
          <a:xfrm>
            <a:off x="1757363" y="1143000"/>
            <a:ext cx="5829300" cy="542925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Loading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8388" y="1322388"/>
            <a:ext cx="7180262" cy="5078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Dynamic loading is used to obtain better memory-space utilization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Routine is not loaded until it is called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All routines are kept on disk in a re-locatable load format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Better memory-space utilization; unused routine is never loaded.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Useful when large amounts of code are needed to handle infrequently occurring cases.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special support from the operating system is required.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Implemented through program design.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smtClean="0"/>
              <a:t>Some OSs support static linking.</a:t>
            </a:r>
          </a:p>
          <a:p>
            <a:pPr lvl="1"/>
            <a:r>
              <a:rPr lang="en-US" sz="1600" smtClean="0"/>
              <a:t>System language libraries are treated like any other object module and loader combines them into binary program image.</a:t>
            </a:r>
          </a:p>
          <a:p>
            <a:r>
              <a:rPr lang="en-US" sz="1800" smtClean="0"/>
              <a:t>In dynamic linking, the linking is postponed until execution time.</a:t>
            </a:r>
          </a:p>
          <a:p>
            <a:r>
              <a:rPr lang="en-US" sz="1800" smtClean="0"/>
              <a:t>Small piece of code, </a:t>
            </a:r>
            <a:r>
              <a:rPr lang="en-US" sz="1800" i="1" smtClean="0"/>
              <a:t>stub</a:t>
            </a:r>
            <a:r>
              <a:rPr lang="en-US" sz="1800" smtClean="0"/>
              <a:t>, used to locate the appropriate memory-resident library routine.</a:t>
            </a:r>
          </a:p>
          <a:p>
            <a:r>
              <a:rPr lang="en-US" sz="1800" smtClean="0"/>
              <a:t>Stub replaces itself with the address of the routine, and executes the routine.</a:t>
            </a:r>
          </a:p>
          <a:p>
            <a:r>
              <a:rPr lang="en-US" sz="1800" smtClean="0"/>
              <a:t>Operating system needed to check if routine is in processes’ memory address.</a:t>
            </a:r>
          </a:p>
          <a:p>
            <a:r>
              <a:rPr lang="en-US" sz="1800" smtClean="0"/>
              <a:t>Dynamic linking is particularly useful for libraries.</a:t>
            </a:r>
          </a:p>
          <a:p>
            <a:pPr lvl="1"/>
            <a:r>
              <a:rPr lang="en-US" sz="1600" smtClean="0"/>
              <a:t>Library updates; different versions</a:t>
            </a:r>
          </a:p>
          <a:p>
            <a:r>
              <a:rPr lang="en-US" sz="1800" smtClean="0"/>
              <a:t>Needs support from 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753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allow a process to be larger than main memory Overlays can be used.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Keep in memory only those instructions and data that are needed at any given time.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Needed when process is larger than amount of memory allocated to it.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Implemented by user, no special support needed from operating system, programming design of overlay structure is complex.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 assembler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Pass1: 70K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Pass2: 80K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Symbol table: 20 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Common routines: 30 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 load everything we need 200K of memory.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With 150 K we can not run the program.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Two overlays are defined: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Overlay A: Symbol table, common routine and pass1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Overlay B: Symbol table, common routines and pass2.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Overlays for a Two-Pass Assembler</a:t>
            </a:r>
            <a:endParaRPr lang="en-US" sz="2000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 l="1743" t="5319" r="2449" b="6061"/>
          <a:stretch>
            <a:fillRect/>
          </a:stretch>
        </p:blipFill>
        <p:spPr bwMode="auto">
          <a:xfrm>
            <a:off x="3922713" y="1295400"/>
            <a:ext cx="4919662" cy="5029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" y="1219200"/>
            <a:ext cx="3781425" cy="56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After finishing Pass1, the overlay driver  reads overlay B, overwriting overlay A, and transfers  control to pass 2.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Special loading and linking  algorithms are needed  to construct overlays.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Writing of overlay driver requires  complete knowledge of the program structure.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Limited to microcomputers and embedded systems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kumimoji="1" lang="en-US" b="0" dirty="0"/>
              <a:t>Lack hardware support for memory management.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Logical vs. Physical Address Space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55762"/>
            <a:ext cx="7288213" cy="45926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concept of a logical </a:t>
            </a:r>
            <a:r>
              <a:rPr lang="en-US" i="1" dirty="0" smtClean="0"/>
              <a:t>address space</a:t>
            </a:r>
            <a:r>
              <a:rPr lang="en-US" dirty="0" smtClean="0"/>
              <a:t> that is bound to a separate </a:t>
            </a:r>
            <a:r>
              <a:rPr lang="en-US" i="1" dirty="0" smtClean="0"/>
              <a:t>physical</a:t>
            </a:r>
            <a:r>
              <a:rPr lang="en-US" dirty="0" smtClean="0"/>
              <a:t> </a:t>
            </a:r>
            <a:r>
              <a:rPr lang="en-US" i="1" dirty="0" smtClean="0"/>
              <a:t>address space</a:t>
            </a:r>
            <a:r>
              <a:rPr lang="en-US" dirty="0" smtClean="0"/>
              <a:t> is central to proper memory management.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/>
              <a:t>Logical address</a:t>
            </a:r>
            <a:r>
              <a:rPr lang="en-US" sz="1800" dirty="0" smtClean="0"/>
              <a:t> – generated by the CPU; also referred to as </a:t>
            </a:r>
            <a:r>
              <a:rPr lang="en-US" sz="1800" i="1" dirty="0" smtClean="0"/>
              <a:t>virtual address</a:t>
            </a:r>
            <a:r>
              <a:rPr lang="en-US" sz="18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 of logical addresses generated by a program is called logical address space.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/>
              <a:t>Physical address</a:t>
            </a:r>
            <a:r>
              <a:rPr lang="en-US" sz="1800" dirty="0" smtClean="0"/>
              <a:t> – address seen by the memory unit.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 of  physical addresses corresponds to logical space is called physical address space.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Logical and physical addresses are the same in compile-time and load-time address-binding schemes; logical (virtual) and physical addresses differ in execution-time address-binding scheme.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Memory-Management Unit (</a:t>
            </a:r>
            <a:r>
              <a:rPr lang="en-US" sz="2400" smtClean="0"/>
              <a:t>MMU</a:t>
            </a:r>
            <a:r>
              <a:rPr lang="en-US" smtClean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Hardware device that maps virtual to physical address.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 MMU scheme, the value in the relocation register is added to every address generated by a user process at the time it is sent to memory.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user program deals with </a:t>
            </a:r>
            <a:r>
              <a:rPr lang="en-US" i="1" smtClean="0"/>
              <a:t>logical</a:t>
            </a:r>
            <a:r>
              <a:rPr lang="en-US" smtClean="0"/>
              <a:t> addresses; it never sees the </a:t>
            </a:r>
            <a:r>
              <a:rPr lang="en-US" i="1" smtClean="0"/>
              <a:t>real</a:t>
            </a:r>
            <a:r>
              <a:rPr lang="en-US" smtClean="0"/>
              <a:t> physical addresses.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9000" y="0"/>
            <a:ext cx="8054975" cy="844550"/>
          </a:xfrm>
        </p:spPr>
        <p:txBody>
          <a:bodyPr>
            <a:normAutofit/>
          </a:bodyPr>
          <a:lstStyle/>
          <a:p>
            <a:r>
              <a:rPr lang="en-US" sz="2800" smtClean="0"/>
              <a:t>Dynamic relocation using a relocation register</a:t>
            </a:r>
          </a:p>
        </p:txBody>
      </p:sp>
      <p:pic>
        <p:nvPicPr>
          <p:cNvPr id="20483" name="Picture 1027"/>
          <p:cNvPicPr>
            <a:picLocks noChangeAspect="1" noChangeArrowheads="1"/>
          </p:cNvPicPr>
          <p:nvPr/>
        </p:nvPicPr>
        <p:blipFill>
          <a:blip r:embed="rId2"/>
          <a:srcRect l="3078" t="4951" r="1523" b="4655"/>
          <a:stretch>
            <a:fillRect/>
          </a:stretch>
        </p:blipFill>
        <p:spPr bwMode="auto">
          <a:xfrm>
            <a:off x="290513" y="1047750"/>
            <a:ext cx="8523287" cy="53260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8485187" cy="5657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Whenever the CPU scheduler decides  to execute a process, it calls the dispatcher.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dispatcher checks whether the process is in main memory.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the process is not, and there is no free memory, the dispatcher swaps out a process currently in main memory and swaps in the desired process. 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 Backing store – fast disk large enough to accommodate copies of all memory images for all users; must provide direct access to these memory images.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Roll out, roll in</a:t>
            </a:r>
            <a:r>
              <a:rPr lang="en-US" sz="1800" dirty="0" smtClean="0"/>
              <a:t> – swapping variant used for priority-based scheduling algorithms; lower-priority process is swapped out so higher-priority process can be loaded and executed.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Major part of swap time is transfer time; total transfer time is directly proportional to the </a:t>
            </a:r>
            <a:r>
              <a:rPr lang="en-US" sz="1800" i="1" dirty="0" smtClean="0"/>
              <a:t>amount</a:t>
            </a:r>
            <a:r>
              <a:rPr lang="en-US" sz="1800" dirty="0" smtClean="0"/>
              <a:t> of memory swapped.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When a process which is swapped-out swaps-in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Binding during assembly and loading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Process can not be moved to different locations.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Binding during execution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Process can be moved to different locations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Modified versions of swapping are found on many systems, i.e., UNIX, Linux, and Windows.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programs are in the Main memory</a:t>
            </a:r>
          </a:p>
          <a:p>
            <a:pPr lvl="1"/>
            <a:r>
              <a:rPr lang="en-US" dirty="0" smtClean="0"/>
              <a:t>We need a memory management scheme to manage several processes in the main memory </a:t>
            </a:r>
          </a:p>
          <a:p>
            <a:r>
              <a:rPr lang="en-US" sz="2800" dirty="0" smtClean="0"/>
              <a:t>Main memory is very small</a:t>
            </a:r>
          </a:p>
          <a:p>
            <a:pPr lvl="1"/>
            <a:r>
              <a:rPr lang="en-US" dirty="0" smtClean="0"/>
              <a:t>Secondary storage is used to support main memory</a:t>
            </a:r>
          </a:p>
          <a:p>
            <a:r>
              <a:rPr lang="en-US" sz="2800" dirty="0" smtClean="0"/>
              <a:t>We also need file management  for on-line storage of access to both data and programs that reside on disk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Schematic View of Swapping</a:t>
            </a:r>
            <a:endParaRPr lang="en-US" sz="2400" smtClean="0"/>
          </a:p>
        </p:txBody>
      </p:sp>
      <p:pic>
        <p:nvPicPr>
          <p:cNvPr id="22531" name="Picture 1029"/>
          <p:cNvPicPr>
            <a:picLocks noChangeAspect="1" noChangeArrowheads="1"/>
          </p:cNvPicPr>
          <p:nvPr/>
        </p:nvPicPr>
        <p:blipFill>
          <a:blip r:embed="rId2"/>
          <a:srcRect l="650" t="3653" r="650" b="3856"/>
          <a:stretch>
            <a:fillRect/>
          </a:stretch>
        </p:blipFill>
        <p:spPr bwMode="auto">
          <a:xfrm>
            <a:off x="1504950" y="1682750"/>
            <a:ext cx="6191250" cy="4641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Swapping…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485187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process should be idle to swap.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It should not have any pending I/Os.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Solutions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 Never swap a process with pending I/Os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Difficult if the process is accessing asynchronously.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Execute I/O operations into OS buffers.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Transfers  between OS buffers to process occur only when the process is swapped in.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Swapping  is normally disabled.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However, swapping starts if  many processes are running and using threshold amount of memory.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Swapping is halted when the load is reduced.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WINDOWS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OS does not provide full swapping.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scheduler decides when the process should be swapped out.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When the user selects the process, the process is swapped-in.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477962"/>
            <a:ext cx="4994275" cy="56848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 memory usually into two partitions:</a:t>
            </a:r>
          </a:p>
          <a:p>
            <a:pPr lvl="1"/>
            <a:r>
              <a:rPr lang="en-US" sz="1600" dirty="0" smtClean="0"/>
              <a:t>Resident operating system, usually held in low memory with interrupt vector.</a:t>
            </a:r>
          </a:p>
          <a:p>
            <a:pPr lvl="1"/>
            <a:r>
              <a:rPr lang="en-US" sz="1600" dirty="0" smtClean="0"/>
              <a:t>User </a:t>
            </a:r>
            <a:r>
              <a:rPr lang="en-US" sz="1600" dirty="0" smtClean="0"/>
              <a:t>processes </a:t>
            </a:r>
            <a:r>
              <a:rPr lang="en-US" sz="1600" dirty="0" smtClean="0"/>
              <a:t>then held in high memory.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Single-partition allocation</a:t>
            </a:r>
          </a:p>
          <a:p>
            <a:pPr lvl="1"/>
            <a:r>
              <a:rPr lang="en-US" sz="1600" dirty="0" smtClean="0"/>
              <a:t>Relocation-register scheme used to protect user processes from each other, and from changing operating-system code and data.</a:t>
            </a:r>
          </a:p>
          <a:p>
            <a:pPr lvl="1"/>
            <a:r>
              <a:rPr lang="en-US" sz="1600" dirty="0" smtClean="0"/>
              <a:t>Relocation register contains value of smallest physical address; limit register contains range of logical addresses – each logical address must be less than the limit register. </a:t>
            </a:r>
          </a:p>
          <a:p>
            <a:r>
              <a:rPr lang="en-US" sz="1800" dirty="0" smtClean="0"/>
              <a:t>When a CPU scheduler selects a process from execution, the dispatcher loads the  relocation and limit registers with correct values as a part of context switch.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605588" y="1446213"/>
            <a:ext cx="2155825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715125" y="1685925"/>
            <a:ext cx="197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7273925" y="30908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6619875" y="2620963"/>
            <a:ext cx="2141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6591300" y="457200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6067425" y="1247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810250" y="5424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512K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39700"/>
            <a:ext cx="8175625" cy="844550"/>
          </a:xfrm>
        </p:spPr>
        <p:txBody>
          <a:bodyPr/>
          <a:lstStyle/>
          <a:p>
            <a:r>
              <a:rPr lang="en-US" sz="2400" smtClean="0"/>
              <a:t>Hardware Support for Relocation and Limit Registers</a:t>
            </a:r>
            <a:br>
              <a:rPr lang="en-US" sz="2400" smtClean="0"/>
            </a:br>
            <a:endParaRPr lang="en-US" sz="240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2301" t="17075" r="1096" b="17879"/>
          <a:stretch>
            <a:fillRect/>
          </a:stretch>
        </p:blipFill>
        <p:spPr bwMode="auto">
          <a:xfrm>
            <a:off x="561975" y="877888"/>
            <a:ext cx="8240713" cy="5257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Allocation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7" y="1425575"/>
            <a:ext cx="8316913" cy="55086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Multiple-partition allocation</a:t>
            </a:r>
          </a:p>
          <a:p>
            <a:r>
              <a:rPr lang="en-US" dirty="0" smtClean="0"/>
              <a:t>How to allocate available main-memory to the various processes ?</a:t>
            </a:r>
          </a:p>
          <a:p>
            <a:r>
              <a:rPr lang="en-US" dirty="0" smtClean="0"/>
              <a:t>Simple solution (fixed partition solution):  partition the  memory</a:t>
            </a:r>
          </a:p>
          <a:p>
            <a:pPr lvl="1"/>
            <a:r>
              <a:rPr lang="en-US" sz="1800" dirty="0" smtClean="0"/>
              <a:t>Number of programs= Number of processes.</a:t>
            </a:r>
          </a:p>
          <a:p>
            <a:pPr lvl="1"/>
            <a:r>
              <a:rPr lang="en-US" sz="1800" dirty="0" smtClean="0"/>
              <a:t>Not efficient</a:t>
            </a:r>
          </a:p>
          <a:p>
            <a:r>
              <a:rPr lang="en-US" dirty="0" smtClean="0"/>
              <a:t>Improved solution:</a:t>
            </a:r>
            <a:r>
              <a:rPr lang="en-US" i="1" dirty="0" smtClean="0"/>
              <a:t> </a:t>
            </a:r>
          </a:p>
          <a:p>
            <a:pPr lvl="1"/>
            <a:r>
              <a:rPr lang="en-US" sz="1800" dirty="0" smtClean="0"/>
              <a:t>Generalization of fixed partition solution.</a:t>
            </a:r>
          </a:p>
          <a:p>
            <a:r>
              <a:rPr lang="en-US" dirty="0" smtClean="0"/>
              <a:t>OS keeps a table indicating which parts of memory are available and which are occupied.</a:t>
            </a:r>
          </a:p>
          <a:p>
            <a:r>
              <a:rPr lang="en-US" dirty="0" smtClean="0"/>
              <a:t>Initially all memory available for a user process.</a:t>
            </a:r>
          </a:p>
          <a:p>
            <a:r>
              <a:rPr lang="en-US" i="1" dirty="0" smtClean="0"/>
              <a:t> Free partition or Hole</a:t>
            </a:r>
            <a:r>
              <a:rPr lang="en-US" dirty="0" smtClean="0"/>
              <a:t> – block of available memory; holes of various size are scattered throughout memory.</a:t>
            </a:r>
          </a:p>
          <a:p>
            <a:pPr lvl="1"/>
            <a:r>
              <a:rPr lang="en-US" sz="1800" dirty="0" smtClean="0"/>
              <a:t>When a process arrives, it is allocated memory from  free partitions large enough to accommodate it.</a:t>
            </a:r>
          </a:p>
          <a:p>
            <a:pPr lvl="1"/>
            <a:r>
              <a:rPr lang="en-US" sz="1800" dirty="0" smtClean="0"/>
              <a:t>Operating system maintains information about:</a:t>
            </a:r>
            <a:br>
              <a:rPr lang="en-US" sz="1800" dirty="0" smtClean="0"/>
            </a:br>
            <a:r>
              <a:rPr lang="en-US" sz="1800" dirty="0" smtClean="0"/>
              <a:t>a) allocated partitions    b) free partitions (hole)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Allocation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1825" y="1217613"/>
            <a:ext cx="7753350" cy="2897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At any time a set of holes of  various sizes scattered throughout the memory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A free partition large enough for the requesting process is searched.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the free partition   is too large it is split into two: one is allocated  to the arriving process and the other is returned to  the set of  partitions.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When a process terminates, it releases its block of memory, which is then placed back  in the set of  free partitions.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the new hole is adjacent to other partitions, we merge these partitions  to form a larger hole.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Example: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049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1049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1049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1049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097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1049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5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104900" y="51943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8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1049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2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9337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9337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9337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337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2385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9337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5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9337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2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7625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625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7625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47625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0673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7625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5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7625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2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65913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5913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65913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65913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8961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5913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5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6591300" y="4829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9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65913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2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933700" y="4829175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4762500" y="5210175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762500" y="4829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9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6591300" y="5514975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6591300" y="516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6591300" y="5210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solidFill>
                  <a:schemeClr val="tx1"/>
                </a:solidFill>
              </a:rPr>
              <a:t>process 10</a:t>
            </a:r>
          </a:p>
        </p:txBody>
      </p:sp>
      <p:sp>
        <p:nvSpPr>
          <p:cNvPr id="28712" name="AutoShape 40"/>
          <p:cNvSpPr>
            <a:spLocks noChangeArrowheads="1"/>
          </p:cNvSpPr>
          <p:nvPr/>
        </p:nvSpPr>
        <p:spPr bwMode="auto">
          <a:xfrm>
            <a:off x="23241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AutoShape 41"/>
          <p:cNvSpPr>
            <a:spLocks noChangeArrowheads="1"/>
          </p:cNvSpPr>
          <p:nvPr/>
        </p:nvSpPr>
        <p:spPr bwMode="auto">
          <a:xfrm>
            <a:off x="41529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AutoShape 42"/>
          <p:cNvSpPr>
            <a:spLocks noChangeArrowheads="1"/>
          </p:cNvSpPr>
          <p:nvPr/>
        </p:nvSpPr>
        <p:spPr bwMode="auto">
          <a:xfrm>
            <a:off x="59817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Allocation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836613"/>
            <a:ext cx="5122863" cy="15160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Example: 2560K of memory available and a resident OS of 400K. Allocate memory to processes P1…P4 following FCFS.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Shaded regions are holes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Initially  P1, P2, P3 create first memory map.</a:t>
            </a:r>
          </a:p>
        </p:txBody>
      </p:sp>
      <p:graphicFrame>
        <p:nvGraphicFramePr>
          <p:cNvPr id="189516" name="Group 76"/>
          <p:cNvGraphicFramePr>
            <a:graphicFrameLocks noGrp="1"/>
          </p:cNvGraphicFramePr>
          <p:nvPr>
            <p:ph sz="half" idx="2"/>
          </p:nvPr>
        </p:nvGraphicFramePr>
        <p:xfrm>
          <a:off x="6259513" y="901700"/>
          <a:ext cx="2249487" cy="1647510"/>
        </p:xfrm>
        <a:graphic>
          <a:graphicData uri="http://schemas.openxmlformats.org/drawingml/2006/table">
            <a:tbl>
              <a:tblPr/>
              <a:tblGrid>
                <a:gridCol w="749300"/>
                <a:gridCol w="750887"/>
                <a:gridCol w="7493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600K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1000K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300K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700K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500K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20"/>
          <p:cNvGrpSpPr>
            <a:grpSpLocks/>
          </p:cNvGrpSpPr>
          <p:nvPr/>
        </p:nvGrpSpPr>
        <p:grpSpPr bwMode="auto">
          <a:xfrm>
            <a:off x="0" y="2516188"/>
            <a:ext cx="9144000" cy="3986212"/>
            <a:chOff x="0" y="1585"/>
            <a:chExt cx="5760" cy="2511"/>
          </a:xfrm>
        </p:grpSpPr>
        <p:grpSp>
          <p:nvGrpSpPr>
            <p:cNvPr id="3" name="Group 88"/>
            <p:cNvGrpSpPr>
              <a:grpSpLocks/>
            </p:cNvGrpSpPr>
            <p:nvPr/>
          </p:nvGrpSpPr>
          <p:grpSpPr bwMode="auto">
            <a:xfrm>
              <a:off x="0" y="1585"/>
              <a:ext cx="1013" cy="2353"/>
              <a:chOff x="0" y="1585"/>
              <a:chExt cx="1168" cy="2353"/>
            </a:xfrm>
          </p:grpSpPr>
          <p:sp>
            <p:nvSpPr>
              <p:cNvPr id="29817" name="Rectangle 4"/>
              <p:cNvSpPr>
                <a:spLocks noChangeArrowheads="1"/>
              </p:cNvSpPr>
              <p:nvPr/>
            </p:nvSpPr>
            <p:spPr bwMode="auto">
              <a:xfrm>
                <a:off x="441" y="1664"/>
                <a:ext cx="720" cy="2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8" name="Line 5"/>
              <p:cNvSpPr>
                <a:spLocks noChangeShapeType="1"/>
              </p:cNvSpPr>
              <p:nvPr/>
            </p:nvSpPr>
            <p:spPr bwMode="auto">
              <a:xfrm>
                <a:off x="441" y="204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9" name="Line 6"/>
              <p:cNvSpPr>
                <a:spLocks noChangeShapeType="1"/>
              </p:cNvSpPr>
              <p:nvPr/>
            </p:nvSpPr>
            <p:spPr bwMode="auto">
              <a:xfrm>
                <a:off x="433" y="2517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Line 7"/>
              <p:cNvSpPr>
                <a:spLocks noChangeShapeType="1"/>
              </p:cNvSpPr>
              <p:nvPr/>
            </p:nvSpPr>
            <p:spPr bwMode="auto">
              <a:xfrm>
                <a:off x="441" y="306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1" name="Text Box 8"/>
              <p:cNvSpPr txBox="1">
                <a:spLocks noChangeArrowheads="1"/>
              </p:cNvSpPr>
              <p:nvPr/>
            </p:nvSpPr>
            <p:spPr bwMode="auto">
              <a:xfrm>
                <a:off x="628" y="1752"/>
                <a:ext cx="32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29822" name="Text Box 9"/>
              <p:cNvSpPr txBox="1">
                <a:spLocks noChangeArrowheads="1"/>
              </p:cNvSpPr>
              <p:nvPr/>
            </p:nvSpPr>
            <p:spPr bwMode="auto">
              <a:xfrm>
                <a:off x="482" y="2209"/>
                <a:ext cx="67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29823" name="Text Box 10"/>
              <p:cNvSpPr txBox="1">
                <a:spLocks noChangeArrowheads="1"/>
              </p:cNvSpPr>
              <p:nvPr/>
            </p:nvSpPr>
            <p:spPr bwMode="auto">
              <a:xfrm>
                <a:off x="465" y="2734"/>
                <a:ext cx="672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P2</a:t>
                </a:r>
              </a:p>
            </p:txBody>
          </p:sp>
          <p:sp>
            <p:nvSpPr>
              <p:cNvPr id="29824" name="Text Box 11"/>
              <p:cNvSpPr txBox="1">
                <a:spLocks noChangeArrowheads="1"/>
              </p:cNvSpPr>
              <p:nvPr/>
            </p:nvSpPr>
            <p:spPr bwMode="auto">
              <a:xfrm>
                <a:off x="483" y="3210"/>
                <a:ext cx="6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P3</a:t>
                </a:r>
              </a:p>
            </p:txBody>
          </p:sp>
          <p:sp>
            <p:nvSpPr>
              <p:cNvPr id="29825" name="Text Box 78"/>
              <p:cNvSpPr txBox="1">
                <a:spLocks noChangeArrowheads="1"/>
              </p:cNvSpPr>
              <p:nvPr/>
            </p:nvSpPr>
            <p:spPr bwMode="auto">
              <a:xfrm>
                <a:off x="164" y="1585"/>
                <a:ext cx="2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826" name="Text Box 79"/>
              <p:cNvSpPr txBox="1">
                <a:spLocks noChangeArrowheads="1"/>
              </p:cNvSpPr>
              <p:nvPr/>
            </p:nvSpPr>
            <p:spPr bwMode="auto">
              <a:xfrm>
                <a:off x="50" y="1938"/>
                <a:ext cx="4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400K</a:t>
                </a:r>
              </a:p>
            </p:txBody>
          </p:sp>
          <p:sp>
            <p:nvSpPr>
              <p:cNvPr id="29827" name="Line 80"/>
              <p:cNvSpPr>
                <a:spLocks noChangeShapeType="1"/>
              </p:cNvSpPr>
              <p:nvPr/>
            </p:nvSpPr>
            <p:spPr bwMode="auto">
              <a:xfrm>
                <a:off x="444" y="3423"/>
                <a:ext cx="7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8" name="Rectangle 82"/>
              <p:cNvSpPr>
                <a:spLocks noChangeArrowheads="1"/>
              </p:cNvSpPr>
              <p:nvPr/>
            </p:nvSpPr>
            <p:spPr bwMode="auto">
              <a:xfrm>
                <a:off x="444" y="3415"/>
                <a:ext cx="716" cy="4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9" name="Text Box 84"/>
              <p:cNvSpPr txBox="1">
                <a:spLocks noChangeArrowheads="1"/>
              </p:cNvSpPr>
              <p:nvPr/>
            </p:nvSpPr>
            <p:spPr bwMode="auto">
              <a:xfrm>
                <a:off x="0" y="2408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1000K</a:t>
                </a:r>
              </a:p>
            </p:txBody>
          </p:sp>
          <p:sp>
            <p:nvSpPr>
              <p:cNvPr id="29830" name="Text Box 85"/>
              <p:cNvSpPr txBox="1">
                <a:spLocks noChangeArrowheads="1"/>
              </p:cNvSpPr>
              <p:nvPr/>
            </p:nvSpPr>
            <p:spPr bwMode="auto">
              <a:xfrm>
                <a:off x="0" y="2957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2000K</a:t>
                </a:r>
              </a:p>
            </p:txBody>
          </p:sp>
          <p:sp>
            <p:nvSpPr>
              <p:cNvPr id="29831" name="Text Box 86"/>
              <p:cNvSpPr txBox="1">
                <a:spLocks noChangeArrowheads="1"/>
              </p:cNvSpPr>
              <p:nvPr/>
            </p:nvSpPr>
            <p:spPr bwMode="auto">
              <a:xfrm>
                <a:off x="0" y="3319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2300K</a:t>
                </a:r>
              </a:p>
            </p:txBody>
          </p:sp>
          <p:sp>
            <p:nvSpPr>
              <p:cNvPr id="29832" name="Text Box 87"/>
              <p:cNvSpPr txBox="1">
                <a:spLocks noChangeArrowheads="1"/>
              </p:cNvSpPr>
              <p:nvPr/>
            </p:nvSpPr>
            <p:spPr bwMode="auto">
              <a:xfrm>
                <a:off x="0" y="3746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2560K</a:t>
                </a:r>
              </a:p>
            </p:txBody>
          </p:sp>
        </p:grpSp>
        <p:sp>
          <p:nvSpPr>
            <p:cNvPr id="29732" name="Rectangle 90"/>
            <p:cNvSpPr>
              <a:spLocks noChangeArrowheads="1"/>
            </p:cNvSpPr>
            <p:nvPr/>
          </p:nvSpPr>
          <p:spPr bwMode="auto">
            <a:xfrm>
              <a:off x="1558" y="1735"/>
              <a:ext cx="624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Line 91"/>
            <p:cNvSpPr>
              <a:spLocks noChangeShapeType="1"/>
            </p:cNvSpPr>
            <p:nvPr/>
          </p:nvSpPr>
          <p:spPr bwMode="auto">
            <a:xfrm>
              <a:off x="1558" y="21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92"/>
            <p:cNvSpPr>
              <a:spLocks noChangeShapeType="1"/>
            </p:cNvSpPr>
            <p:nvPr/>
          </p:nvSpPr>
          <p:spPr bwMode="auto">
            <a:xfrm>
              <a:off x="1551" y="25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93"/>
            <p:cNvSpPr>
              <a:spLocks noChangeShapeType="1"/>
            </p:cNvSpPr>
            <p:nvPr/>
          </p:nvSpPr>
          <p:spPr bwMode="auto">
            <a:xfrm>
              <a:off x="1558" y="313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94"/>
            <p:cNvSpPr txBox="1">
              <a:spLocks noChangeArrowheads="1"/>
            </p:cNvSpPr>
            <p:nvPr/>
          </p:nvSpPr>
          <p:spPr bwMode="auto">
            <a:xfrm>
              <a:off x="1720" y="1823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29737" name="Text Box 95"/>
            <p:cNvSpPr txBox="1">
              <a:spLocks noChangeArrowheads="1"/>
            </p:cNvSpPr>
            <p:nvPr/>
          </p:nvSpPr>
          <p:spPr bwMode="auto">
            <a:xfrm>
              <a:off x="1593" y="2280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9738" name="Text Box 97"/>
            <p:cNvSpPr txBox="1">
              <a:spLocks noChangeArrowheads="1"/>
            </p:cNvSpPr>
            <p:nvPr/>
          </p:nvSpPr>
          <p:spPr bwMode="auto">
            <a:xfrm>
              <a:off x="1594" y="3281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29739" name="Text Box 98"/>
            <p:cNvSpPr txBox="1">
              <a:spLocks noChangeArrowheads="1"/>
            </p:cNvSpPr>
            <p:nvPr/>
          </p:nvSpPr>
          <p:spPr bwMode="auto">
            <a:xfrm>
              <a:off x="1318" y="165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740" name="Text Box 99"/>
            <p:cNvSpPr txBox="1">
              <a:spLocks noChangeArrowheads="1"/>
            </p:cNvSpPr>
            <p:nvPr/>
          </p:nvSpPr>
          <p:spPr bwMode="auto">
            <a:xfrm>
              <a:off x="1218" y="2009"/>
              <a:ext cx="3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400K</a:t>
              </a:r>
            </a:p>
          </p:txBody>
        </p:sp>
        <p:sp>
          <p:nvSpPr>
            <p:cNvPr id="29741" name="Line 100"/>
            <p:cNvSpPr>
              <a:spLocks noChangeShapeType="1"/>
            </p:cNvSpPr>
            <p:nvPr/>
          </p:nvSpPr>
          <p:spPr bwMode="auto">
            <a:xfrm>
              <a:off x="1560" y="3494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Rectangle 101"/>
            <p:cNvSpPr>
              <a:spLocks noChangeArrowheads="1"/>
            </p:cNvSpPr>
            <p:nvPr/>
          </p:nvSpPr>
          <p:spPr bwMode="auto">
            <a:xfrm>
              <a:off x="1560" y="3486"/>
              <a:ext cx="621" cy="4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102"/>
            <p:cNvSpPr txBox="1">
              <a:spLocks noChangeArrowheads="1"/>
            </p:cNvSpPr>
            <p:nvPr/>
          </p:nvSpPr>
          <p:spPr bwMode="auto">
            <a:xfrm>
              <a:off x="1176" y="2479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1000K</a:t>
              </a:r>
            </a:p>
          </p:txBody>
        </p:sp>
        <p:sp>
          <p:nvSpPr>
            <p:cNvPr id="29744" name="Text Box 103"/>
            <p:cNvSpPr txBox="1">
              <a:spLocks noChangeArrowheads="1"/>
            </p:cNvSpPr>
            <p:nvPr/>
          </p:nvSpPr>
          <p:spPr bwMode="auto">
            <a:xfrm>
              <a:off x="1176" y="3028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2000K</a:t>
              </a:r>
            </a:p>
          </p:txBody>
        </p:sp>
        <p:sp>
          <p:nvSpPr>
            <p:cNvPr id="29745" name="Text Box 104"/>
            <p:cNvSpPr txBox="1">
              <a:spLocks noChangeArrowheads="1"/>
            </p:cNvSpPr>
            <p:nvPr/>
          </p:nvSpPr>
          <p:spPr bwMode="auto">
            <a:xfrm>
              <a:off x="1176" y="3390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2300K</a:t>
              </a:r>
            </a:p>
          </p:txBody>
        </p:sp>
        <p:sp>
          <p:nvSpPr>
            <p:cNvPr id="29746" name="Text Box 105"/>
            <p:cNvSpPr txBox="1">
              <a:spLocks noChangeArrowheads="1"/>
            </p:cNvSpPr>
            <p:nvPr/>
          </p:nvSpPr>
          <p:spPr bwMode="auto">
            <a:xfrm>
              <a:off x="1176" y="3817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2560K</a:t>
              </a:r>
            </a:p>
          </p:txBody>
        </p:sp>
        <p:sp>
          <p:nvSpPr>
            <p:cNvPr id="29747" name="Rectangle 106"/>
            <p:cNvSpPr>
              <a:spLocks noChangeArrowheads="1"/>
            </p:cNvSpPr>
            <p:nvPr/>
          </p:nvSpPr>
          <p:spPr bwMode="auto">
            <a:xfrm>
              <a:off x="1570" y="2584"/>
              <a:ext cx="607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Text Box 107"/>
            <p:cNvSpPr txBox="1">
              <a:spLocks noChangeArrowheads="1"/>
            </p:cNvSpPr>
            <p:nvPr/>
          </p:nvSpPr>
          <p:spPr bwMode="auto">
            <a:xfrm>
              <a:off x="872" y="2792"/>
              <a:ext cx="7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0">
                  <a:solidFill>
                    <a:schemeClr val="tx1"/>
                  </a:solidFill>
                </a:rPr>
                <a:t>P2 terminates</a:t>
              </a:r>
            </a:p>
          </p:txBody>
        </p:sp>
        <p:sp>
          <p:nvSpPr>
            <p:cNvPr id="29749" name="AutoShape 131"/>
            <p:cNvSpPr>
              <a:spLocks noChangeArrowheads="1"/>
            </p:cNvSpPr>
            <p:nvPr/>
          </p:nvSpPr>
          <p:spPr bwMode="auto">
            <a:xfrm>
              <a:off x="1078" y="2658"/>
              <a:ext cx="200" cy="173"/>
            </a:xfrm>
            <a:prstGeom prst="rightArrow">
              <a:avLst>
                <a:gd name="adj1" fmla="val 50000"/>
                <a:gd name="adj2" fmla="val 2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2"/>
            <p:cNvGrpSpPr>
              <a:grpSpLocks/>
            </p:cNvGrpSpPr>
            <p:nvPr/>
          </p:nvGrpSpPr>
          <p:grpSpPr bwMode="auto">
            <a:xfrm>
              <a:off x="2076" y="1682"/>
              <a:ext cx="1233" cy="2334"/>
              <a:chOff x="2076" y="1682"/>
              <a:chExt cx="1233" cy="2334"/>
            </a:xfrm>
          </p:grpSpPr>
          <p:sp>
            <p:nvSpPr>
              <p:cNvPr id="29796" name="Rectangle 110"/>
              <p:cNvSpPr>
                <a:spLocks noChangeArrowheads="1"/>
              </p:cNvSpPr>
              <p:nvPr/>
            </p:nvSpPr>
            <p:spPr bwMode="auto">
              <a:xfrm>
                <a:off x="2678" y="1752"/>
                <a:ext cx="625" cy="2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7" name="Line 111"/>
              <p:cNvSpPr>
                <a:spLocks noChangeShapeType="1"/>
              </p:cNvSpPr>
              <p:nvPr/>
            </p:nvSpPr>
            <p:spPr bwMode="auto">
              <a:xfrm>
                <a:off x="2678" y="2133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8" name="Line 112"/>
              <p:cNvSpPr>
                <a:spLocks noChangeShapeType="1"/>
              </p:cNvSpPr>
              <p:nvPr/>
            </p:nvSpPr>
            <p:spPr bwMode="auto">
              <a:xfrm>
                <a:off x="2671" y="2605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Line 113"/>
              <p:cNvSpPr>
                <a:spLocks noChangeShapeType="1"/>
              </p:cNvSpPr>
              <p:nvPr/>
            </p:nvSpPr>
            <p:spPr bwMode="auto">
              <a:xfrm>
                <a:off x="2678" y="3152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0" name="Text Box 114"/>
              <p:cNvSpPr txBox="1">
                <a:spLocks noChangeArrowheads="1"/>
              </p:cNvSpPr>
              <p:nvPr/>
            </p:nvSpPr>
            <p:spPr bwMode="auto">
              <a:xfrm>
                <a:off x="2841" y="1840"/>
                <a:ext cx="2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29801" name="Text Box 115"/>
              <p:cNvSpPr txBox="1">
                <a:spLocks noChangeArrowheads="1"/>
              </p:cNvSpPr>
              <p:nvPr/>
            </p:nvSpPr>
            <p:spPr bwMode="auto">
              <a:xfrm>
                <a:off x="2714" y="2297"/>
                <a:ext cx="5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29802" name="Text Box 117"/>
              <p:cNvSpPr txBox="1">
                <a:spLocks noChangeArrowheads="1"/>
              </p:cNvSpPr>
              <p:nvPr/>
            </p:nvSpPr>
            <p:spPr bwMode="auto">
              <a:xfrm>
                <a:off x="2715" y="3298"/>
                <a:ext cx="5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P3</a:t>
                </a:r>
              </a:p>
            </p:txBody>
          </p:sp>
          <p:sp>
            <p:nvSpPr>
              <p:cNvPr id="29803" name="Text Box 118"/>
              <p:cNvSpPr txBox="1">
                <a:spLocks noChangeArrowheads="1"/>
              </p:cNvSpPr>
              <p:nvPr/>
            </p:nvSpPr>
            <p:spPr bwMode="auto">
              <a:xfrm>
                <a:off x="2442" y="1682"/>
                <a:ext cx="16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9804" name="Text Box 119"/>
              <p:cNvSpPr txBox="1">
                <a:spLocks noChangeArrowheads="1"/>
              </p:cNvSpPr>
              <p:nvPr/>
            </p:nvSpPr>
            <p:spPr bwMode="auto">
              <a:xfrm>
                <a:off x="2357" y="2035"/>
                <a:ext cx="33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400K</a:t>
                </a:r>
              </a:p>
            </p:txBody>
          </p:sp>
          <p:sp>
            <p:nvSpPr>
              <p:cNvPr id="29805" name="Line 120"/>
              <p:cNvSpPr>
                <a:spLocks noChangeShapeType="1"/>
              </p:cNvSpPr>
              <p:nvPr/>
            </p:nvSpPr>
            <p:spPr bwMode="auto">
              <a:xfrm>
                <a:off x="2681" y="351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Rectangle 121"/>
              <p:cNvSpPr>
                <a:spLocks noChangeArrowheads="1"/>
              </p:cNvSpPr>
              <p:nvPr/>
            </p:nvSpPr>
            <p:spPr bwMode="auto">
              <a:xfrm>
                <a:off x="2681" y="3503"/>
                <a:ext cx="621" cy="4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7" name="Text Box 122"/>
              <p:cNvSpPr txBox="1">
                <a:spLocks noChangeArrowheads="1"/>
              </p:cNvSpPr>
              <p:nvPr/>
            </p:nvSpPr>
            <p:spPr bwMode="auto">
              <a:xfrm>
                <a:off x="2296" y="2505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1000K</a:t>
                </a:r>
              </a:p>
            </p:txBody>
          </p:sp>
          <p:sp>
            <p:nvSpPr>
              <p:cNvPr id="29808" name="Text Box 123"/>
              <p:cNvSpPr txBox="1">
                <a:spLocks noChangeArrowheads="1"/>
              </p:cNvSpPr>
              <p:nvPr/>
            </p:nvSpPr>
            <p:spPr bwMode="auto">
              <a:xfrm>
                <a:off x="2296" y="3054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2000K</a:t>
                </a:r>
              </a:p>
            </p:txBody>
          </p:sp>
          <p:sp>
            <p:nvSpPr>
              <p:cNvPr id="29809" name="Text Box 124"/>
              <p:cNvSpPr txBox="1">
                <a:spLocks noChangeArrowheads="1"/>
              </p:cNvSpPr>
              <p:nvPr/>
            </p:nvSpPr>
            <p:spPr bwMode="auto">
              <a:xfrm>
                <a:off x="2296" y="3416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2300K</a:t>
                </a:r>
              </a:p>
            </p:txBody>
          </p:sp>
          <p:sp>
            <p:nvSpPr>
              <p:cNvPr id="29810" name="Text Box 125"/>
              <p:cNvSpPr txBox="1">
                <a:spLocks noChangeArrowheads="1"/>
              </p:cNvSpPr>
              <p:nvPr/>
            </p:nvSpPr>
            <p:spPr bwMode="auto">
              <a:xfrm>
                <a:off x="2296" y="3843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2560K</a:t>
                </a:r>
              </a:p>
            </p:txBody>
          </p:sp>
          <p:sp>
            <p:nvSpPr>
              <p:cNvPr id="29811" name="Line 126"/>
              <p:cNvSpPr>
                <a:spLocks noChangeShapeType="1"/>
              </p:cNvSpPr>
              <p:nvPr/>
            </p:nvSpPr>
            <p:spPr bwMode="auto">
              <a:xfrm>
                <a:off x="2690" y="2946"/>
                <a:ext cx="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2" name="Rectangle 127"/>
              <p:cNvSpPr>
                <a:spLocks noChangeArrowheads="1"/>
              </p:cNvSpPr>
              <p:nvPr/>
            </p:nvSpPr>
            <p:spPr bwMode="auto">
              <a:xfrm>
                <a:off x="2697" y="2946"/>
                <a:ext cx="601" cy="21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28"/>
              <p:cNvSpPr txBox="1">
                <a:spLocks noChangeArrowheads="1"/>
              </p:cNvSpPr>
              <p:nvPr/>
            </p:nvSpPr>
            <p:spPr bwMode="auto">
              <a:xfrm>
                <a:off x="2287" y="2889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1700K</a:t>
                </a:r>
              </a:p>
            </p:txBody>
          </p:sp>
          <p:sp>
            <p:nvSpPr>
              <p:cNvPr id="29814" name="Text Box 129"/>
              <p:cNvSpPr txBox="1">
                <a:spLocks noChangeArrowheads="1"/>
              </p:cNvSpPr>
              <p:nvPr/>
            </p:nvSpPr>
            <p:spPr bwMode="auto">
              <a:xfrm>
                <a:off x="2076" y="2773"/>
                <a:ext cx="58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0">
                    <a:solidFill>
                      <a:schemeClr val="tx1"/>
                    </a:solidFill>
                  </a:rPr>
                  <a:t>Allocate P4</a:t>
                </a:r>
              </a:p>
            </p:txBody>
          </p:sp>
          <p:sp>
            <p:nvSpPr>
              <p:cNvPr id="29815" name="Text Box 130"/>
              <p:cNvSpPr txBox="1">
                <a:spLocks noChangeArrowheads="1"/>
              </p:cNvSpPr>
              <p:nvPr/>
            </p:nvSpPr>
            <p:spPr bwMode="auto">
              <a:xfrm>
                <a:off x="2683" y="2648"/>
                <a:ext cx="5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29816" name="AutoShape 132"/>
              <p:cNvSpPr>
                <a:spLocks noChangeArrowheads="1"/>
              </p:cNvSpPr>
              <p:nvPr/>
            </p:nvSpPr>
            <p:spPr bwMode="auto">
              <a:xfrm>
                <a:off x="2289" y="2655"/>
                <a:ext cx="199" cy="173"/>
              </a:xfrm>
              <a:prstGeom prst="rightArrow">
                <a:avLst>
                  <a:gd name="adj1" fmla="val 50000"/>
                  <a:gd name="adj2" fmla="val 2875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51" name="Rectangle 169"/>
            <p:cNvSpPr>
              <a:spLocks noChangeArrowheads="1"/>
            </p:cNvSpPr>
            <p:nvPr/>
          </p:nvSpPr>
          <p:spPr bwMode="auto">
            <a:xfrm>
              <a:off x="4003" y="1832"/>
              <a:ext cx="625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170"/>
            <p:cNvSpPr>
              <a:spLocks noChangeShapeType="1"/>
            </p:cNvSpPr>
            <p:nvPr/>
          </p:nvSpPr>
          <p:spPr bwMode="auto">
            <a:xfrm>
              <a:off x="4003" y="2213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Line 171"/>
            <p:cNvSpPr>
              <a:spLocks noChangeShapeType="1"/>
            </p:cNvSpPr>
            <p:nvPr/>
          </p:nvSpPr>
          <p:spPr bwMode="auto">
            <a:xfrm>
              <a:off x="3997" y="2685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4" name="Line 172"/>
            <p:cNvSpPr>
              <a:spLocks noChangeShapeType="1"/>
            </p:cNvSpPr>
            <p:nvPr/>
          </p:nvSpPr>
          <p:spPr bwMode="auto">
            <a:xfrm>
              <a:off x="4003" y="3232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173"/>
            <p:cNvSpPr txBox="1">
              <a:spLocks noChangeArrowheads="1"/>
            </p:cNvSpPr>
            <p:nvPr/>
          </p:nvSpPr>
          <p:spPr bwMode="auto">
            <a:xfrm>
              <a:off x="4166" y="1920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29756" name="Text Box 175"/>
            <p:cNvSpPr txBox="1">
              <a:spLocks noChangeArrowheads="1"/>
            </p:cNvSpPr>
            <p:nvPr/>
          </p:nvSpPr>
          <p:spPr bwMode="auto">
            <a:xfrm>
              <a:off x="4040" y="3378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29757" name="Text Box 176"/>
            <p:cNvSpPr txBox="1">
              <a:spLocks noChangeArrowheads="1"/>
            </p:cNvSpPr>
            <p:nvPr/>
          </p:nvSpPr>
          <p:spPr bwMode="auto">
            <a:xfrm>
              <a:off x="3768" y="176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758" name="Text Box 177"/>
            <p:cNvSpPr txBox="1">
              <a:spLocks noChangeArrowheads="1"/>
            </p:cNvSpPr>
            <p:nvPr/>
          </p:nvSpPr>
          <p:spPr bwMode="auto">
            <a:xfrm>
              <a:off x="3682" y="2115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400K</a:t>
              </a:r>
            </a:p>
          </p:txBody>
        </p:sp>
        <p:sp>
          <p:nvSpPr>
            <p:cNvPr id="29759" name="Line 178"/>
            <p:cNvSpPr>
              <a:spLocks noChangeShapeType="1"/>
            </p:cNvSpPr>
            <p:nvPr/>
          </p:nvSpPr>
          <p:spPr bwMode="auto">
            <a:xfrm>
              <a:off x="4006" y="3591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Rectangle 179"/>
            <p:cNvSpPr>
              <a:spLocks noChangeArrowheads="1"/>
            </p:cNvSpPr>
            <p:nvPr/>
          </p:nvSpPr>
          <p:spPr bwMode="auto">
            <a:xfrm>
              <a:off x="4006" y="3583"/>
              <a:ext cx="621" cy="4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180"/>
            <p:cNvSpPr txBox="1">
              <a:spLocks noChangeArrowheads="1"/>
            </p:cNvSpPr>
            <p:nvPr/>
          </p:nvSpPr>
          <p:spPr bwMode="auto">
            <a:xfrm>
              <a:off x="3621" y="2585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1000K</a:t>
              </a:r>
            </a:p>
          </p:txBody>
        </p:sp>
        <p:sp>
          <p:nvSpPr>
            <p:cNvPr id="29762" name="Text Box 181"/>
            <p:cNvSpPr txBox="1">
              <a:spLocks noChangeArrowheads="1"/>
            </p:cNvSpPr>
            <p:nvPr/>
          </p:nvSpPr>
          <p:spPr bwMode="auto">
            <a:xfrm>
              <a:off x="3621" y="3134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2000K</a:t>
              </a:r>
            </a:p>
          </p:txBody>
        </p:sp>
        <p:sp>
          <p:nvSpPr>
            <p:cNvPr id="29763" name="Text Box 182"/>
            <p:cNvSpPr txBox="1">
              <a:spLocks noChangeArrowheads="1"/>
            </p:cNvSpPr>
            <p:nvPr/>
          </p:nvSpPr>
          <p:spPr bwMode="auto">
            <a:xfrm>
              <a:off x="3621" y="3496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2300K</a:t>
              </a:r>
            </a:p>
          </p:txBody>
        </p:sp>
        <p:sp>
          <p:nvSpPr>
            <p:cNvPr id="29764" name="Text Box 183"/>
            <p:cNvSpPr txBox="1">
              <a:spLocks noChangeArrowheads="1"/>
            </p:cNvSpPr>
            <p:nvPr/>
          </p:nvSpPr>
          <p:spPr bwMode="auto">
            <a:xfrm>
              <a:off x="3621" y="3923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2560K</a:t>
              </a:r>
            </a:p>
          </p:txBody>
        </p:sp>
        <p:sp>
          <p:nvSpPr>
            <p:cNvPr id="29765" name="Line 184"/>
            <p:cNvSpPr>
              <a:spLocks noChangeShapeType="1"/>
            </p:cNvSpPr>
            <p:nvPr/>
          </p:nvSpPr>
          <p:spPr bwMode="auto">
            <a:xfrm>
              <a:off x="4016" y="3026"/>
              <a:ext cx="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Rectangle 185"/>
            <p:cNvSpPr>
              <a:spLocks noChangeArrowheads="1"/>
            </p:cNvSpPr>
            <p:nvPr/>
          </p:nvSpPr>
          <p:spPr bwMode="auto">
            <a:xfrm>
              <a:off x="4023" y="3026"/>
              <a:ext cx="600" cy="2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7" name="Text Box 186"/>
            <p:cNvSpPr txBox="1">
              <a:spLocks noChangeArrowheads="1"/>
            </p:cNvSpPr>
            <p:nvPr/>
          </p:nvSpPr>
          <p:spPr bwMode="auto">
            <a:xfrm>
              <a:off x="3612" y="2969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1700K</a:t>
              </a:r>
            </a:p>
          </p:txBody>
        </p:sp>
        <p:sp>
          <p:nvSpPr>
            <p:cNvPr id="29768" name="Text Box 187"/>
            <p:cNvSpPr txBox="1">
              <a:spLocks noChangeArrowheads="1"/>
            </p:cNvSpPr>
            <p:nvPr/>
          </p:nvSpPr>
          <p:spPr bwMode="auto">
            <a:xfrm>
              <a:off x="3402" y="2853"/>
              <a:ext cx="6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0">
                  <a:solidFill>
                    <a:schemeClr val="tx1"/>
                  </a:solidFill>
                </a:rPr>
                <a:t>P1 terminates</a:t>
              </a:r>
            </a:p>
          </p:txBody>
        </p:sp>
        <p:sp>
          <p:nvSpPr>
            <p:cNvPr id="29769" name="Text Box 188"/>
            <p:cNvSpPr txBox="1">
              <a:spLocks noChangeArrowheads="1"/>
            </p:cNvSpPr>
            <p:nvPr/>
          </p:nvSpPr>
          <p:spPr bwMode="auto">
            <a:xfrm>
              <a:off x="4008" y="2728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29770" name="AutoShape 189"/>
            <p:cNvSpPr>
              <a:spLocks noChangeArrowheads="1"/>
            </p:cNvSpPr>
            <p:nvPr/>
          </p:nvSpPr>
          <p:spPr bwMode="auto">
            <a:xfrm>
              <a:off x="3581" y="2718"/>
              <a:ext cx="200" cy="173"/>
            </a:xfrm>
            <a:prstGeom prst="rightArrow">
              <a:avLst>
                <a:gd name="adj1" fmla="val 50000"/>
                <a:gd name="adj2" fmla="val 2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1" name="Rectangle 190"/>
            <p:cNvSpPr>
              <a:spLocks noChangeArrowheads="1"/>
            </p:cNvSpPr>
            <p:nvPr/>
          </p:nvSpPr>
          <p:spPr bwMode="auto">
            <a:xfrm>
              <a:off x="4003" y="2213"/>
              <a:ext cx="621" cy="4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Rectangle 194"/>
            <p:cNvSpPr>
              <a:spLocks noChangeArrowheads="1"/>
            </p:cNvSpPr>
            <p:nvPr/>
          </p:nvSpPr>
          <p:spPr bwMode="auto">
            <a:xfrm>
              <a:off x="5135" y="1831"/>
              <a:ext cx="625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Line 195"/>
            <p:cNvSpPr>
              <a:spLocks noChangeShapeType="1"/>
            </p:cNvSpPr>
            <p:nvPr/>
          </p:nvSpPr>
          <p:spPr bwMode="auto">
            <a:xfrm>
              <a:off x="5129" y="2204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4" name="Line 196"/>
            <p:cNvSpPr>
              <a:spLocks noChangeShapeType="1"/>
            </p:cNvSpPr>
            <p:nvPr/>
          </p:nvSpPr>
          <p:spPr bwMode="auto">
            <a:xfrm>
              <a:off x="5122" y="2676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Line 197"/>
            <p:cNvSpPr>
              <a:spLocks noChangeShapeType="1"/>
            </p:cNvSpPr>
            <p:nvPr/>
          </p:nvSpPr>
          <p:spPr bwMode="auto">
            <a:xfrm>
              <a:off x="5129" y="3223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6" name="Text Box 198"/>
            <p:cNvSpPr txBox="1">
              <a:spLocks noChangeArrowheads="1"/>
            </p:cNvSpPr>
            <p:nvPr/>
          </p:nvSpPr>
          <p:spPr bwMode="auto">
            <a:xfrm>
              <a:off x="5292" y="1911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29777" name="Text Box 200"/>
            <p:cNvSpPr txBox="1">
              <a:spLocks noChangeArrowheads="1"/>
            </p:cNvSpPr>
            <p:nvPr/>
          </p:nvSpPr>
          <p:spPr bwMode="auto">
            <a:xfrm>
              <a:off x="5166" y="3369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29778" name="Text Box 201"/>
            <p:cNvSpPr txBox="1">
              <a:spLocks noChangeArrowheads="1"/>
            </p:cNvSpPr>
            <p:nvPr/>
          </p:nvSpPr>
          <p:spPr bwMode="auto">
            <a:xfrm>
              <a:off x="4893" y="1753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779" name="Text Box 202"/>
            <p:cNvSpPr txBox="1">
              <a:spLocks noChangeArrowheads="1"/>
            </p:cNvSpPr>
            <p:nvPr/>
          </p:nvSpPr>
          <p:spPr bwMode="auto">
            <a:xfrm>
              <a:off x="4808" y="2106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400K</a:t>
              </a:r>
            </a:p>
          </p:txBody>
        </p:sp>
        <p:sp>
          <p:nvSpPr>
            <p:cNvPr id="29780" name="Line 203"/>
            <p:cNvSpPr>
              <a:spLocks noChangeShapeType="1"/>
            </p:cNvSpPr>
            <p:nvPr/>
          </p:nvSpPr>
          <p:spPr bwMode="auto">
            <a:xfrm>
              <a:off x="5132" y="3582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Rectangle 204"/>
            <p:cNvSpPr>
              <a:spLocks noChangeArrowheads="1"/>
            </p:cNvSpPr>
            <p:nvPr/>
          </p:nvSpPr>
          <p:spPr bwMode="auto">
            <a:xfrm>
              <a:off x="5132" y="3574"/>
              <a:ext cx="621" cy="4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2" name="Text Box 205"/>
            <p:cNvSpPr txBox="1">
              <a:spLocks noChangeArrowheads="1"/>
            </p:cNvSpPr>
            <p:nvPr/>
          </p:nvSpPr>
          <p:spPr bwMode="auto">
            <a:xfrm>
              <a:off x="4747" y="2576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1000K</a:t>
              </a:r>
            </a:p>
          </p:txBody>
        </p:sp>
        <p:sp>
          <p:nvSpPr>
            <p:cNvPr id="29783" name="Text Box 206"/>
            <p:cNvSpPr txBox="1">
              <a:spLocks noChangeArrowheads="1"/>
            </p:cNvSpPr>
            <p:nvPr/>
          </p:nvSpPr>
          <p:spPr bwMode="auto">
            <a:xfrm>
              <a:off x="4747" y="3125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2000K</a:t>
              </a:r>
            </a:p>
          </p:txBody>
        </p:sp>
        <p:sp>
          <p:nvSpPr>
            <p:cNvPr id="29784" name="Text Box 207"/>
            <p:cNvSpPr txBox="1">
              <a:spLocks noChangeArrowheads="1"/>
            </p:cNvSpPr>
            <p:nvPr/>
          </p:nvSpPr>
          <p:spPr bwMode="auto">
            <a:xfrm>
              <a:off x="4747" y="3487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2300K</a:t>
              </a:r>
            </a:p>
          </p:txBody>
        </p:sp>
        <p:sp>
          <p:nvSpPr>
            <p:cNvPr id="29785" name="Text Box 208"/>
            <p:cNvSpPr txBox="1">
              <a:spLocks noChangeArrowheads="1"/>
            </p:cNvSpPr>
            <p:nvPr/>
          </p:nvSpPr>
          <p:spPr bwMode="auto">
            <a:xfrm>
              <a:off x="4747" y="3914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2560K</a:t>
              </a:r>
            </a:p>
          </p:txBody>
        </p:sp>
        <p:sp>
          <p:nvSpPr>
            <p:cNvPr id="29786" name="Line 209"/>
            <p:cNvSpPr>
              <a:spLocks noChangeShapeType="1"/>
            </p:cNvSpPr>
            <p:nvPr/>
          </p:nvSpPr>
          <p:spPr bwMode="auto">
            <a:xfrm>
              <a:off x="5141" y="3017"/>
              <a:ext cx="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7" name="Rectangle 210"/>
            <p:cNvSpPr>
              <a:spLocks noChangeArrowheads="1"/>
            </p:cNvSpPr>
            <p:nvPr/>
          </p:nvSpPr>
          <p:spPr bwMode="auto">
            <a:xfrm>
              <a:off x="5148" y="3017"/>
              <a:ext cx="601" cy="2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8" name="Text Box 211"/>
            <p:cNvSpPr txBox="1">
              <a:spLocks noChangeArrowheads="1"/>
            </p:cNvSpPr>
            <p:nvPr/>
          </p:nvSpPr>
          <p:spPr bwMode="auto">
            <a:xfrm>
              <a:off x="4738" y="2960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1700K</a:t>
              </a:r>
            </a:p>
          </p:txBody>
        </p:sp>
        <p:sp>
          <p:nvSpPr>
            <p:cNvPr id="29789" name="Text Box 212"/>
            <p:cNvSpPr txBox="1">
              <a:spLocks noChangeArrowheads="1"/>
            </p:cNvSpPr>
            <p:nvPr/>
          </p:nvSpPr>
          <p:spPr bwMode="auto">
            <a:xfrm>
              <a:off x="4527" y="2844"/>
              <a:ext cx="5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0">
                  <a:solidFill>
                    <a:schemeClr val="tx1"/>
                  </a:solidFill>
                </a:rPr>
                <a:t>Allocate P5</a:t>
              </a:r>
            </a:p>
          </p:txBody>
        </p:sp>
        <p:sp>
          <p:nvSpPr>
            <p:cNvPr id="29790" name="Text Box 213"/>
            <p:cNvSpPr txBox="1">
              <a:spLocks noChangeArrowheads="1"/>
            </p:cNvSpPr>
            <p:nvPr/>
          </p:nvSpPr>
          <p:spPr bwMode="auto">
            <a:xfrm>
              <a:off x="5134" y="2719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29791" name="AutoShape 214"/>
            <p:cNvSpPr>
              <a:spLocks noChangeArrowheads="1"/>
            </p:cNvSpPr>
            <p:nvPr/>
          </p:nvSpPr>
          <p:spPr bwMode="auto">
            <a:xfrm>
              <a:off x="4740" y="2726"/>
              <a:ext cx="199" cy="173"/>
            </a:xfrm>
            <a:prstGeom prst="rightArrow">
              <a:avLst>
                <a:gd name="adj1" fmla="val 50000"/>
                <a:gd name="adj2" fmla="val 287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2" name="Line 215"/>
            <p:cNvSpPr>
              <a:spLocks noChangeShapeType="1"/>
            </p:cNvSpPr>
            <p:nvPr/>
          </p:nvSpPr>
          <p:spPr bwMode="auto">
            <a:xfrm>
              <a:off x="5135" y="2547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Text Box 216"/>
            <p:cNvSpPr txBox="1">
              <a:spLocks noChangeArrowheads="1"/>
            </p:cNvSpPr>
            <p:nvPr/>
          </p:nvSpPr>
          <p:spPr bwMode="auto">
            <a:xfrm>
              <a:off x="4739" y="2457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900K</a:t>
              </a:r>
            </a:p>
          </p:txBody>
        </p:sp>
        <p:sp>
          <p:nvSpPr>
            <p:cNvPr id="29794" name="Text Box 217"/>
            <p:cNvSpPr txBox="1">
              <a:spLocks noChangeArrowheads="1"/>
            </p:cNvSpPr>
            <p:nvPr/>
          </p:nvSpPr>
          <p:spPr bwMode="auto">
            <a:xfrm>
              <a:off x="5177" y="2263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P5</a:t>
              </a:r>
            </a:p>
          </p:txBody>
        </p:sp>
        <p:sp>
          <p:nvSpPr>
            <p:cNvPr id="29795" name="Rectangle 219"/>
            <p:cNvSpPr>
              <a:spLocks noChangeArrowheads="1"/>
            </p:cNvSpPr>
            <p:nvPr/>
          </p:nvSpPr>
          <p:spPr bwMode="auto">
            <a:xfrm>
              <a:off x="5135" y="2534"/>
              <a:ext cx="625" cy="1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Dynamic Storage-Allocation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286000"/>
            <a:ext cx="6953250" cy="2238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First-fit</a:t>
            </a:r>
            <a:r>
              <a:rPr lang="en-US" dirty="0" smtClean="0"/>
              <a:t>:  Allocate the </a:t>
            </a:r>
            <a:r>
              <a:rPr lang="en-US" i="1" dirty="0" smtClean="0"/>
              <a:t>first</a:t>
            </a:r>
            <a:r>
              <a:rPr lang="en-US" dirty="0" smtClean="0"/>
              <a:t> free partition  that is big enough.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Best-fit</a:t>
            </a:r>
            <a:r>
              <a:rPr lang="en-US" dirty="0" smtClean="0"/>
              <a:t>:  Allocate the </a:t>
            </a:r>
            <a:r>
              <a:rPr lang="en-US" i="1" dirty="0" smtClean="0"/>
              <a:t>smallest</a:t>
            </a:r>
            <a:r>
              <a:rPr lang="en-US" dirty="0" smtClean="0"/>
              <a:t> partition that is big enough; must search entire list, unless ordered by size.  Produces the smallest leftover hole.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Worst-fit</a:t>
            </a:r>
            <a:r>
              <a:rPr lang="en-US" dirty="0" smtClean="0"/>
              <a:t>:  Allocate the </a:t>
            </a:r>
            <a:r>
              <a:rPr lang="en-US" i="1" dirty="0" smtClean="0"/>
              <a:t>largest</a:t>
            </a:r>
            <a:r>
              <a:rPr lang="en-US" dirty="0" smtClean="0"/>
              <a:t> partition; must also search entire list.  Produces the largest leftover hole.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1585913"/>
            <a:ext cx="5707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solidFill>
                  <a:schemeClr val="tx1"/>
                </a:solidFill>
              </a:rPr>
              <a:t>Algorithms to search for a free partition  of size n.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96900" y="5243513"/>
            <a:ext cx="6530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</a:rPr>
              <a:t>First-fit and best-fit better than worst-fit in terms of speed and storage utilization.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4488" y="1462088"/>
            <a:ext cx="8408987" cy="5548312"/>
          </a:xfrm>
        </p:spPr>
        <p:txBody>
          <a:bodyPr>
            <a:normAutofit/>
          </a:bodyPr>
          <a:lstStyle/>
          <a:p>
            <a:r>
              <a:rPr lang="en-US" b="1" dirty="0" smtClean="0"/>
              <a:t>External Fragmentation</a:t>
            </a:r>
            <a:r>
              <a:rPr lang="en-US" dirty="0" smtClean="0"/>
              <a:t> – total memory space exists to satisfy a request, but it is not contiguous.</a:t>
            </a:r>
          </a:p>
          <a:p>
            <a:pPr lvl="1"/>
            <a:r>
              <a:rPr lang="en-US" sz="1800" dirty="0" smtClean="0"/>
              <a:t>50 % rule: Given N allocated blocks 0.5 blocks will be lost  due to fragmentation.</a:t>
            </a:r>
          </a:p>
          <a:p>
            <a:r>
              <a:rPr lang="en-US" b="1" dirty="0" smtClean="0"/>
              <a:t>Internal Fragmentation</a:t>
            </a:r>
            <a:r>
              <a:rPr lang="en-US" dirty="0" smtClean="0"/>
              <a:t> – allocated memory may be slightly larger than requested memory; this size difference is memory internal to a partition, but not being used.</a:t>
            </a:r>
          </a:p>
          <a:p>
            <a:pPr lvl="1"/>
            <a:r>
              <a:rPr lang="en-US" sz="1800" dirty="0" smtClean="0"/>
              <a:t>Consider the hole of 18,464 bytes and process requires 18462 bytes.</a:t>
            </a:r>
          </a:p>
          <a:p>
            <a:pPr lvl="1"/>
            <a:r>
              <a:rPr lang="en-US" sz="1800" dirty="0" smtClean="0"/>
              <a:t>If we allocate  exactly the required block, we are left with a hole of 2 bytes.</a:t>
            </a:r>
          </a:p>
          <a:p>
            <a:pPr lvl="1"/>
            <a:r>
              <a:rPr lang="en-US" sz="1800" dirty="0" smtClean="0"/>
              <a:t>The overhead to keep track of this free partition  will be substantially larger than the hole itself.</a:t>
            </a:r>
          </a:p>
          <a:p>
            <a:pPr lvl="1"/>
            <a:r>
              <a:rPr lang="en-US" sz="1800" dirty="0" smtClean="0"/>
              <a:t>Solution: allocate  very small free partition as a part of the larger request.</a:t>
            </a:r>
          </a:p>
          <a:p>
            <a:pPr lvl="1">
              <a:buFont typeface="Monotype Sorts" pitchFamily="2" charset="2"/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to fragmentation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4488" y="1081088"/>
            <a:ext cx="8408987" cy="5548312"/>
          </a:xfrm>
        </p:spPr>
        <p:txBody>
          <a:bodyPr/>
          <a:lstStyle/>
          <a:p>
            <a:r>
              <a:rPr lang="en-US" dirty="0" smtClean="0"/>
              <a:t>Compaction</a:t>
            </a:r>
          </a:p>
          <a:p>
            <a:r>
              <a:rPr lang="en-US" dirty="0" smtClean="0"/>
              <a:t>Paging</a:t>
            </a:r>
          </a:p>
          <a:p>
            <a:r>
              <a:rPr lang="en-US" dirty="0" smtClean="0"/>
              <a:t>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is shared by multiple processes</a:t>
            </a:r>
          </a:p>
          <a:p>
            <a:r>
              <a:rPr lang="en-US" dirty="0" smtClean="0"/>
              <a:t>We discuss various ways to manage memory.</a:t>
            </a:r>
          </a:p>
          <a:p>
            <a:r>
              <a:rPr lang="en-US" dirty="0" smtClean="0"/>
              <a:t>Outline</a:t>
            </a:r>
          </a:p>
          <a:p>
            <a:pPr lvl="1"/>
            <a:r>
              <a:rPr lang="en-US" sz="1800" dirty="0" smtClean="0"/>
              <a:t>Background</a:t>
            </a:r>
          </a:p>
          <a:p>
            <a:pPr lvl="2"/>
            <a:r>
              <a:rPr lang="en-US" sz="1800" dirty="0" smtClean="0"/>
              <a:t>Address binding</a:t>
            </a:r>
          </a:p>
          <a:p>
            <a:pPr lvl="2"/>
            <a:r>
              <a:rPr lang="en-US" sz="1800" dirty="0" smtClean="0"/>
              <a:t>Dynamic loading and linking</a:t>
            </a:r>
          </a:p>
          <a:p>
            <a:pPr lvl="2"/>
            <a:r>
              <a:rPr lang="en-US" sz="1800" dirty="0" smtClean="0"/>
              <a:t>Overlays</a:t>
            </a:r>
          </a:p>
          <a:p>
            <a:pPr lvl="2"/>
            <a:r>
              <a:rPr lang="en-US" sz="1800" dirty="0" smtClean="0"/>
              <a:t>Swapping </a:t>
            </a:r>
          </a:p>
          <a:p>
            <a:pPr lvl="1"/>
            <a:r>
              <a:rPr lang="en-US" sz="1800" dirty="0" smtClean="0"/>
              <a:t>Memory management approaches</a:t>
            </a:r>
          </a:p>
          <a:p>
            <a:pPr lvl="2"/>
            <a:r>
              <a:rPr lang="en-US" sz="1800" dirty="0" smtClean="0"/>
              <a:t>Contiguous Allocation</a:t>
            </a:r>
          </a:p>
          <a:p>
            <a:pPr lvl="2"/>
            <a:r>
              <a:rPr lang="en-US" sz="1800" dirty="0" smtClean="0"/>
              <a:t>Paging</a:t>
            </a:r>
          </a:p>
          <a:p>
            <a:pPr lvl="2"/>
            <a:r>
              <a:rPr lang="en-US" sz="1800" dirty="0" smtClean="0"/>
              <a:t>Segmentation</a:t>
            </a:r>
          </a:p>
          <a:p>
            <a:pPr lvl="2"/>
            <a:r>
              <a:rPr lang="en-US" sz="1800" dirty="0" smtClean="0"/>
              <a:t>Segmentation with Paging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7772400" cy="557213"/>
          </a:xfrm>
        </p:spPr>
        <p:txBody>
          <a:bodyPr/>
          <a:lstStyle/>
          <a:p>
            <a:r>
              <a:rPr lang="en-US" sz="2800" smtClean="0"/>
              <a:t>Compaction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44488" y="557213"/>
            <a:ext cx="8408987" cy="2163762"/>
          </a:xfrm>
        </p:spPr>
        <p:txBody>
          <a:bodyPr>
            <a:normAutofit/>
          </a:bodyPr>
          <a:lstStyle/>
          <a:p>
            <a:r>
              <a:rPr lang="en-US" sz="1800" smtClean="0"/>
              <a:t>Reduce external fragmentation by compaction</a:t>
            </a:r>
          </a:p>
          <a:p>
            <a:pPr lvl="1"/>
            <a:r>
              <a:rPr lang="en-US" sz="1600" smtClean="0"/>
              <a:t>Shuffle memory contents to place all free memory together in one large block.</a:t>
            </a:r>
          </a:p>
          <a:p>
            <a:pPr lvl="1"/>
            <a:r>
              <a:rPr lang="en-US" sz="1600" smtClean="0"/>
              <a:t>Compaction is possible </a:t>
            </a:r>
            <a:r>
              <a:rPr lang="en-US" sz="1600" i="1" smtClean="0"/>
              <a:t>only</a:t>
            </a:r>
            <a:r>
              <a:rPr lang="en-US" sz="1600" smtClean="0"/>
              <a:t> if relocation is dynamic, and is done at execution time.</a:t>
            </a:r>
          </a:p>
          <a:p>
            <a:pPr lvl="1"/>
            <a:r>
              <a:rPr lang="en-US" sz="1600" smtClean="0"/>
              <a:t>I/O problem</a:t>
            </a:r>
          </a:p>
          <a:p>
            <a:pPr lvl="2"/>
            <a:r>
              <a:rPr lang="en-US" sz="1600" smtClean="0"/>
              <a:t>Latch job in memory while it is involved in I/O.</a:t>
            </a:r>
          </a:p>
          <a:p>
            <a:pPr lvl="2"/>
            <a:r>
              <a:rPr lang="en-US" sz="1600" smtClean="0"/>
              <a:t>Do I/O only into OS buffers.</a:t>
            </a:r>
          </a:p>
          <a:p>
            <a:pPr lvl="1"/>
            <a:r>
              <a:rPr lang="en-US" sz="1600" smtClean="0"/>
              <a:t>Compaction depends on cost.</a:t>
            </a:r>
          </a:p>
        </p:txBody>
      </p:sp>
      <p:grpSp>
        <p:nvGrpSpPr>
          <p:cNvPr id="2" name="Group 2185"/>
          <p:cNvGrpSpPr>
            <a:grpSpLocks/>
          </p:cNvGrpSpPr>
          <p:nvPr/>
        </p:nvGrpSpPr>
        <p:grpSpPr bwMode="auto">
          <a:xfrm>
            <a:off x="2073275" y="2809875"/>
            <a:ext cx="5184775" cy="3767138"/>
            <a:chOff x="187" y="1548"/>
            <a:chExt cx="3266" cy="2373"/>
          </a:xfrm>
        </p:grpSpPr>
        <p:grpSp>
          <p:nvGrpSpPr>
            <p:cNvPr id="3" name="Group 2155"/>
            <p:cNvGrpSpPr>
              <a:grpSpLocks/>
            </p:cNvGrpSpPr>
            <p:nvPr/>
          </p:nvGrpSpPr>
          <p:grpSpPr bwMode="auto">
            <a:xfrm>
              <a:off x="187" y="1548"/>
              <a:ext cx="1022" cy="2334"/>
              <a:chOff x="4738" y="1745"/>
              <a:chExt cx="1022" cy="2334"/>
            </a:xfrm>
          </p:grpSpPr>
          <p:sp>
            <p:nvSpPr>
              <p:cNvPr id="33820" name="Rectangle 2131"/>
              <p:cNvSpPr>
                <a:spLocks noChangeArrowheads="1"/>
              </p:cNvSpPr>
              <p:nvPr/>
            </p:nvSpPr>
            <p:spPr bwMode="auto">
              <a:xfrm>
                <a:off x="5135" y="1823"/>
                <a:ext cx="625" cy="2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1" name="Line 2132"/>
              <p:cNvSpPr>
                <a:spLocks noChangeShapeType="1"/>
              </p:cNvSpPr>
              <p:nvPr/>
            </p:nvSpPr>
            <p:spPr bwMode="auto">
              <a:xfrm>
                <a:off x="5129" y="2196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Line 2133"/>
              <p:cNvSpPr>
                <a:spLocks noChangeShapeType="1"/>
              </p:cNvSpPr>
              <p:nvPr/>
            </p:nvSpPr>
            <p:spPr bwMode="auto">
              <a:xfrm>
                <a:off x="5122" y="2668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Line 2134"/>
              <p:cNvSpPr>
                <a:spLocks noChangeShapeType="1"/>
              </p:cNvSpPr>
              <p:nvPr/>
            </p:nvSpPr>
            <p:spPr bwMode="auto">
              <a:xfrm>
                <a:off x="5129" y="3215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4" name="Text Box 2135"/>
              <p:cNvSpPr txBox="1">
                <a:spLocks noChangeArrowheads="1"/>
              </p:cNvSpPr>
              <p:nvPr/>
            </p:nvSpPr>
            <p:spPr bwMode="auto">
              <a:xfrm>
                <a:off x="5292" y="1903"/>
                <a:ext cx="2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33825" name="Text Box 2136"/>
              <p:cNvSpPr txBox="1">
                <a:spLocks noChangeArrowheads="1"/>
              </p:cNvSpPr>
              <p:nvPr/>
            </p:nvSpPr>
            <p:spPr bwMode="auto">
              <a:xfrm>
                <a:off x="5166" y="3361"/>
                <a:ext cx="5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P3</a:t>
                </a:r>
              </a:p>
            </p:txBody>
          </p:sp>
          <p:sp>
            <p:nvSpPr>
              <p:cNvPr id="33826" name="Text Box 2137"/>
              <p:cNvSpPr txBox="1">
                <a:spLocks noChangeArrowheads="1"/>
              </p:cNvSpPr>
              <p:nvPr/>
            </p:nvSpPr>
            <p:spPr bwMode="auto">
              <a:xfrm>
                <a:off x="4893" y="1745"/>
                <a:ext cx="16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827" name="Text Box 2138"/>
              <p:cNvSpPr txBox="1">
                <a:spLocks noChangeArrowheads="1"/>
              </p:cNvSpPr>
              <p:nvPr/>
            </p:nvSpPr>
            <p:spPr bwMode="auto">
              <a:xfrm>
                <a:off x="4808" y="2098"/>
                <a:ext cx="33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400K</a:t>
                </a:r>
              </a:p>
            </p:txBody>
          </p:sp>
          <p:sp>
            <p:nvSpPr>
              <p:cNvPr id="33828" name="Line 2139"/>
              <p:cNvSpPr>
                <a:spLocks noChangeShapeType="1"/>
              </p:cNvSpPr>
              <p:nvPr/>
            </p:nvSpPr>
            <p:spPr bwMode="auto">
              <a:xfrm>
                <a:off x="5132" y="357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9" name="Rectangle 2140"/>
              <p:cNvSpPr>
                <a:spLocks noChangeArrowheads="1"/>
              </p:cNvSpPr>
              <p:nvPr/>
            </p:nvSpPr>
            <p:spPr bwMode="auto">
              <a:xfrm>
                <a:off x="5132" y="3566"/>
                <a:ext cx="621" cy="4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0" name="Text Box 2141"/>
              <p:cNvSpPr txBox="1">
                <a:spLocks noChangeArrowheads="1"/>
              </p:cNvSpPr>
              <p:nvPr/>
            </p:nvSpPr>
            <p:spPr bwMode="auto">
              <a:xfrm>
                <a:off x="4747" y="2568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1000K</a:t>
                </a:r>
              </a:p>
            </p:txBody>
          </p:sp>
          <p:sp>
            <p:nvSpPr>
              <p:cNvPr id="33831" name="Text Box 2142"/>
              <p:cNvSpPr txBox="1">
                <a:spLocks noChangeArrowheads="1"/>
              </p:cNvSpPr>
              <p:nvPr/>
            </p:nvSpPr>
            <p:spPr bwMode="auto">
              <a:xfrm>
                <a:off x="4747" y="3117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2000K</a:t>
                </a:r>
              </a:p>
            </p:txBody>
          </p:sp>
          <p:sp>
            <p:nvSpPr>
              <p:cNvPr id="33832" name="Text Box 2143"/>
              <p:cNvSpPr txBox="1">
                <a:spLocks noChangeArrowheads="1"/>
              </p:cNvSpPr>
              <p:nvPr/>
            </p:nvSpPr>
            <p:spPr bwMode="auto">
              <a:xfrm>
                <a:off x="4747" y="3479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2300K</a:t>
                </a:r>
              </a:p>
            </p:txBody>
          </p:sp>
          <p:sp>
            <p:nvSpPr>
              <p:cNvPr id="33833" name="Text Box 2144"/>
              <p:cNvSpPr txBox="1">
                <a:spLocks noChangeArrowheads="1"/>
              </p:cNvSpPr>
              <p:nvPr/>
            </p:nvSpPr>
            <p:spPr bwMode="auto">
              <a:xfrm>
                <a:off x="4747" y="3906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2560K</a:t>
                </a:r>
              </a:p>
            </p:txBody>
          </p:sp>
          <p:sp>
            <p:nvSpPr>
              <p:cNvPr id="33834" name="Line 2145"/>
              <p:cNvSpPr>
                <a:spLocks noChangeShapeType="1"/>
              </p:cNvSpPr>
              <p:nvPr/>
            </p:nvSpPr>
            <p:spPr bwMode="auto">
              <a:xfrm>
                <a:off x="5141" y="3009"/>
                <a:ext cx="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Rectangle 2146"/>
              <p:cNvSpPr>
                <a:spLocks noChangeArrowheads="1"/>
              </p:cNvSpPr>
              <p:nvPr/>
            </p:nvSpPr>
            <p:spPr bwMode="auto">
              <a:xfrm>
                <a:off x="5148" y="3009"/>
                <a:ext cx="601" cy="21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6" name="Text Box 2147"/>
              <p:cNvSpPr txBox="1">
                <a:spLocks noChangeArrowheads="1"/>
              </p:cNvSpPr>
              <p:nvPr/>
            </p:nvSpPr>
            <p:spPr bwMode="auto">
              <a:xfrm>
                <a:off x="4738" y="2952"/>
                <a:ext cx="44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1700K</a:t>
                </a:r>
              </a:p>
            </p:txBody>
          </p:sp>
          <p:sp>
            <p:nvSpPr>
              <p:cNvPr id="33837" name="Text Box 2149"/>
              <p:cNvSpPr txBox="1">
                <a:spLocks noChangeArrowheads="1"/>
              </p:cNvSpPr>
              <p:nvPr/>
            </p:nvSpPr>
            <p:spPr bwMode="auto">
              <a:xfrm>
                <a:off x="5134" y="2711"/>
                <a:ext cx="5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P4</a:t>
                </a:r>
              </a:p>
            </p:txBody>
          </p:sp>
          <p:sp>
            <p:nvSpPr>
              <p:cNvPr id="33838" name="Line 2151"/>
              <p:cNvSpPr>
                <a:spLocks noChangeShapeType="1"/>
              </p:cNvSpPr>
              <p:nvPr/>
            </p:nvSpPr>
            <p:spPr bwMode="auto">
              <a:xfrm>
                <a:off x="5135" y="2539"/>
                <a:ext cx="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9" name="Text Box 2152"/>
              <p:cNvSpPr txBox="1">
                <a:spLocks noChangeArrowheads="1"/>
              </p:cNvSpPr>
              <p:nvPr/>
            </p:nvSpPr>
            <p:spPr bwMode="auto">
              <a:xfrm>
                <a:off x="4739" y="2449"/>
                <a:ext cx="33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0">
                    <a:solidFill>
                      <a:schemeClr val="tx1"/>
                    </a:solidFill>
                  </a:rPr>
                  <a:t>900K</a:t>
                </a:r>
              </a:p>
            </p:txBody>
          </p:sp>
          <p:sp>
            <p:nvSpPr>
              <p:cNvPr id="33840" name="Text Box 2153"/>
              <p:cNvSpPr txBox="1">
                <a:spLocks noChangeArrowheads="1"/>
              </p:cNvSpPr>
              <p:nvPr/>
            </p:nvSpPr>
            <p:spPr bwMode="auto">
              <a:xfrm>
                <a:off x="5177" y="2255"/>
                <a:ext cx="5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1"/>
                    </a:solidFill>
                  </a:rPr>
                  <a:t>P5</a:t>
                </a:r>
              </a:p>
            </p:txBody>
          </p:sp>
          <p:sp>
            <p:nvSpPr>
              <p:cNvPr id="33841" name="Rectangle 2154"/>
              <p:cNvSpPr>
                <a:spLocks noChangeArrowheads="1"/>
              </p:cNvSpPr>
              <p:nvPr/>
            </p:nvSpPr>
            <p:spPr bwMode="auto">
              <a:xfrm>
                <a:off x="5135" y="2526"/>
                <a:ext cx="625" cy="1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798" name="Rectangle 2157"/>
            <p:cNvSpPr>
              <a:spLocks noChangeArrowheads="1"/>
            </p:cNvSpPr>
            <p:nvPr/>
          </p:nvSpPr>
          <p:spPr bwMode="auto">
            <a:xfrm>
              <a:off x="2828" y="1665"/>
              <a:ext cx="625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2158"/>
            <p:cNvSpPr>
              <a:spLocks noChangeShapeType="1"/>
            </p:cNvSpPr>
            <p:nvPr/>
          </p:nvSpPr>
          <p:spPr bwMode="auto">
            <a:xfrm>
              <a:off x="2822" y="2038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2160"/>
            <p:cNvSpPr>
              <a:spLocks noChangeShapeType="1"/>
            </p:cNvSpPr>
            <p:nvPr/>
          </p:nvSpPr>
          <p:spPr bwMode="auto">
            <a:xfrm>
              <a:off x="2822" y="3057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Text Box 2161"/>
            <p:cNvSpPr txBox="1">
              <a:spLocks noChangeArrowheads="1"/>
            </p:cNvSpPr>
            <p:nvPr/>
          </p:nvSpPr>
          <p:spPr bwMode="auto">
            <a:xfrm>
              <a:off x="2985" y="1745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33802" name="Text Box 2162"/>
            <p:cNvSpPr txBox="1">
              <a:spLocks noChangeArrowheads="1"/>
            </p:cNvSpPr>
            <p:nvPr/>
          </p:nvSpPr>
          <p:spPr bwMode="auto">
            <a:xfrm>
              <a:off x="2843" y="2874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P3</a:t>
              </a:r>
            </a:p>
          </p:txBody>
        </p:sp>
        <p:sp>
          <p:nvSpPr>
            <p:cNvPr id="33803" name="Text Box 2163"/>
            <p:cNvSpPr txBox="1">
              <a:spLocks noChangeArrowheads="1"/>
            </p:cNvSpPr>
            <p:nvPr/>
          </p:nvSpPr>
          <p:spPr bwMode="auto">
            <a:xfrm>
              <a:off x="2586" y="158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804" name="Text Box 2164"/>
            <p:cNvSpPr txBox="1">
              <a:spLocks noChangeArrowheads="1"/>
            </p:cNvSpPr>
            <p:nvPr/>
          </p:nvSpPr>
          <p:spPr bwMode="auto">
            <a:xfrm>
              <a:off x="2501" y="1940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400K</a:t>
              </a:r>
            </a:p>
          </p:txBody>
        </p:sp>
        <p:sp>
          <p:nvSpPr>
            <p:cNvPr id="33805" name="Rectangle 2166"/>
            <p:cNvSpPr>
              <a:spLocks noChangeArrowheads="1"/>
            </p:cNvSpPr>
            <p:nvPr/>
          </p:nvSpPr>
          <p:spPr bwMode="auto">
            <a:xfrm>
              <a:off x="2825" y="3069"/>
              <a:ext cx="621" cy="8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68"/>
            <p:cNvSpPr txBox="1">
              <a:spLocks noChangeArrowheads="1"/>
            </p:cNvSpPr>
            <p:nvPr/>
          </p:nvSpPr>
          <p:spPr bwMode="auto">
            <a:xfrm>
              <a:off x="2440" y="2959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1900K</a:t>
              </a:r>
            </a:p>
          </p:txBody>
        </p:sp>
        <p:sp>
          <p:nvSpPr>
            <p:cNvPr id="33807" name="Text Box 2170"/>
            <p:cNvSpPr txBox="1">
              <a:spLocks noChangeArrowheads="1"/>
            </p:cNvSpPr>
            <p:nvPr/>
          </p:nvSpPr>
          <p:spPr bwMode="auto">
            <a:xfrm>
              <a:off x="2440" y="3748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2560K</a:t>
              </a:r>
            </a:p>
          </p:txBody>
        </p:sp>
        <p:sp>
          <p:nvSpPr>
            <p:cNvPr id="33808" name="Line 2171"/>
            <p:cNvSpPr>
              <a:spLocks noChangeShapeType="1"/>
            </p:cNvSpPr>
            <p:nvPr/>
          </p:nvSpPr>
          <p:spPr bwMode="auto">
            <a:xfrm>
              <a:off x="2834" y="2851"/>
              <a:ext cx="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Text Box 2173"/>
            <p:cNvSpPr txBox="1">
              <a:spLocks noChangeArrowheads="1"/>
            </p:cNvSpPr>
            <p:nvPr/>
          </p:nvSpPr>
          <p:spPr bwMode="auto">
            <a:xfrm>
              <a:off x="2431" y="2794"/>
              <a:ext cx="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1600K</a:t>
              </a:r>
            </a:p>
          </p:txBody>
        </p:sp>
        <p:sp>
          <p:nvSpPr>
            <p:cNvPr id="33810" name="Text Box 2174"/>
            <p:cNvSpPr txBox="1">
              <a:spLocks noChangeArrowheads="1"/>
            </p:cNvSpPr>
            <p:nvPr/>
          </p:nvSpPr>
          <p:spPr bwMode="auto">
            <a:xfrm>
              <a:off x="2827" y="2553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33811" name="Line 2175"/>
            <p:cNvSpPr>
              <a:spLocks noChangeShapeType="1"/>
            </p:cNvSpPr>
            <p:nvPr/>
          </p:nvSpPr>
          <p:spPr bwMode="auto">
            <a:xfrm>
              <a:off x="2828" y="2381"/>
              <a:ext cx="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176"/>
            <p:cNvSpPr txBox="1">
              <a:spLocks noChangeArrowheads="1"/>
            </p:cNvSpPr>
            <p:nvPr/>
          </p:nvSpPr>
          <p:spPr bwMode="auto">
            <a:xfrm>
              <a:off x="2432" y="2291"/>
              <a:ext cx="3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0">
                  <a:solidFill>
                    <a:schemeClr val="tx1"/>
                  </a:solidFill>
                </a:rPr>
                <a:t>900K</a:t>
              </a:r>
            </a:p>
          </p:txBody>
        </p:sp>
        <p:sp>
          <p:nvSpPr>
            <p:cNvPr id="33813" name="Text Box 2177"/>
            <p:cNvSpPr txBox="1">
              <a:spLocks noChangeArrowheads="1"/>
            </p:cNvSpPr>
            <p:nvPr/>
          </p:nvSpPr>
          <p:spPr bwMode="auto">
            <a:xfrm>
              <a:off x="2870" y="2097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P5</a:t>
              </a:r>
            </a:p>
          </p:txBody>
        </p:sp>
        <p:sp>
          <p:nvSpPr>
            <p:cNvPr id="33814" name="Text Box 2179"/>
            <p:cNvSpPr txBox="1">
              <a:spLocks noChangeArrowheads="1"/>
            </p:cNvSpPr>
            <p:nvPr/>
          </p:nvSpPr>
          <p:spPr bwMode="auto">
            <a:xfrm>
              <a:off x="2841" y="3274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660K</a:t>
              </a:r>
            </a:p>
          </p:txBody>
        </p:sp>
        <p:sp>
          <p:nvSpPr>
            <p:cNvPr id="33815" name="Text Box 2180"/>
            <p:cNvSpPr txBox="1">
              <a:spLocks noChangeArrowheads="1"/>
            </p:cNvSpPr>
            <p:nvPr/>
          </p:nvSpPr>
          <p:spPr bwMode="auto">
            <a:xfrm>
              <a:off x="594" y="2311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100K</a:t>
              </a:r>
            </a:p>
          </p:txBody>
        </p:sp>
        <p:sp>
          <p:nvSpPr>
            <p:cNvPr id="33816" name="Text Box 2181"/>
            <p:cNvSpPr txBox="1">
              <a:spLocks noChangeArrowheads="1"/>
            </p:cNvSpPr>
            <p:nvPr/>
          </p:nvSpPr>
          <p:spPr bwMode="auto">
            <a:xfrm>
              <a:off x="602" y="2814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300K</a:t>
              </a:r>
            </a:p>
          </p:txBody>
        </p:sp>
        <p:sp>
          <p:nvSpPr>
            <p:cNvPr id="33817" name="Text Box 2182"/>
            <p:cNvSpPr txBox="1">
              <a:spLocks noChangeArrowheads="1"/>
            </p:cNvSpPr>
            <p:nvPr/>
          </p:nvSpPr>
          <p:spPr bwMode="auto">
            <a:xfrm>
              <a:off x="586" y="3497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260K</a:t>
              </a:r>
            </a:p>
          </p:txBody>
        </p:sp>
        <p:sp>
          <p:nvSpPr>
            <p:cNvPr id="33818" name="AutoShape 2183"/>
            <p:cNvSpPr>
              <a:spLocks noChangeArrowheads="1"/>
            </p:cNvSpPr>
            <p:nvPr/>
          </p:nvSpPr>
          <p:spPr bwMode="auto">
            <a:xfrm>
              <a:off x="1432" y="2740"/>
              <a:ext cx="979" cy="189"/>
            </a:xfrm>
            <a:prstGeom prst="rightArrow">
              <a:avLst>
                <a:gd name="adj1" fmla="val 50000"/>
                <a:gd name="adj2" fmla="val 1294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184"/>
            <p:cNvSpPr txBox="1">
              <a:spLocks noChangeArrowheads="1"/>
            </p:cNvSpPr>
            <p:nvPr/>
          </p:nvSpPr>
          <p:spPr bwMode="auto">
            <a:xfrm>
              <a:off x="1632" y="2953"/>
              <a:ext cx="5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chemeClr val="tx1"/>
                  </a:solidFill>
                </a:rPr>
                <a:t>Compact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47800"/>
            <a:ext cx="7780337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Solution to external fragmentation</a:t>
            </a:r>
          </a:p>
          <a:p>
            <a:pPr lvl="1"/>
            <a:r>
              <a:rPr lang="en-US" sz="1800" dirty="0" smtClean="0"/>
              <a:t>Permit the logical address space of the process to be non contiguous, allowing a process to be allocated physical memory whenever the later is available.</a:t>
            </a:r>
          </a:p>
          <a:p>
            <a:pPr lvl="1"/>
            <a:r>
              <a:rPr lang="en-US" sz="1800" dirty="0" smtClean="0"/>
              <a:t>Paging is a solution.</a:t>
            </a:r>
          </a:p>
          <a:p>
            <a:r>
              <a:rPr lang="en-US" dirty="0" smtClean="0"/>
              <a:t>Logical address space of a process can be noncontiguous; process is allocated physical memory whenever the latter is available.</a:t>
            </a:r>
          </a:p>
          <a:p>
            <a:pPr lvl="1"/>
            <a:r>
              <a:rPr lang="en-US" sz="1800" dirty="0" smtClean="0"/>
              <a:t>Divide physical memory into fixed-sized blocks called </a:t>
            </a:r>
            <a:r>
              <a:rPr lang="en-US" sz="1800" b="1" dirty="0" smtClean="0"/>
              <a:t>frames</a:t>
            </a:r>
            <a:r>
              <a:rPr lang="en-US" sz="1800" dirty="0" smtClean="0"/>
              <a:t> (size is power of 2, between 512 bytes and 8192 bytes).</a:t>
            </a:r>
          </a:p>
          <a:p>
            <a:pPr lvl="1"/>
            <a:r>
              <a:rPr lang="en-US" sz="1800" dirty="0" smtClean="0"/>
              <a:t>Divide logical memory into blocks of same size called </a:t>
            </a:r>
            <a:r>
              <a:rPr lang="en-US" sz="1800" b="1" dirty="0" smtClean="0"/>
              <a:t>pages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Keep track of all free frames.</a:t>
            </a:r>
          </a:p>
          <a:p>
            <a:r>
              <a:rPr lang="en-US" dirty="0" smtClean="0"/>
              <a:t>To run a program of size </a:t>
            </a:r>
            <a:r>
              <a:rPr lang="en-US" i="1" dirty="0" smtClean="0"/>
              <a:t>n</a:t>
            </a:r>
            <a:r>
              <a:rPr lang="en-US" dirty="0" smtClean="0"/>
              <a:t> pages, need to find </a:t>
            </a:r>
            <a:r>
              <a:rPr lang="en-US" i="1" dirty="0" smtClean="0"/>
              <a:t>n</a:t>
            </a:r>
            <a:r>
              <a:rPr lang="en-US" dirty="0" smtClean="0"/>
              <a:t> free frames and load program.</a:t>
            </a:r>
          </a:p>
          <a:p>
            <a:r>
              <a:rPr lang="en-US" dirty="0" smtClean="0"/>
              <a:t>Set up a page table to translate logical to physical addresses. </a:t>
            </a:r>
          </a:p>
          <a:p>
            <a:r>
              <a:rPr lang="en-US" dirty="0" smtClean="0"/>
              <a:t>Internal fragmentation.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Translation Scheme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0513" y="1371600"/>
            <a:ext cx="7958137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Address generated by CPU is divided into: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Page number</a:t>
            </a:r>
            <a:r>
              <a:rPr lang="en-US" sz="1600" dirty="0" smtClean="0"/>
              <a:t> </a:t>
            </a:r>
            <a:r>
              <a:rPr lang="en-US" sz="1600" i="1" dirty="0" smtClean="0"/>
              <a:t>(p)</a:t>
            </a:r>
            <a:r>
              <a:rPr lang="en-US" sz="1600" dirty="0" smtClean="0"/>
              <a:t> – used as an index into a </a:t>
            </a:r>
            <a:r>
              <a:rPr lang="en-US" sz="1600" i="1" dirty="0" smtClean="0"/>
              <a:t>page</a:t>
            </a:r>
            <a:r>
              <a:rPr lang="en-US" sz="1600" dirty="0" smtClean="0"/>
              <a:t> </a:t>
            </a:r>
            <a:r>
              <a:rPr lang="en-US" sz="1600" i="1" dirty="0" smtClean="0"/>
              <a:t>table</a:t>
            </a:r>
            <a:r>
              <a:rPr lang="en-US" sz="1600" dirty="0" smtClean="0"/>
              <a:t> which contains base address of each page in physical memory.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Page offset</a:t>
            </a:r>
            <a:r>
              <a:rPr lang="en-US" sz="1600" dirty="0" smtClean="0"/>
              <a:t> </a:t>
            </a:r>
            <a:r>
              <a:rPr lang="en-US" sz="1600" i="1" dirty="0" smtClean="0"/>
              <a:t>(d)</a:t>
            </a:r>
            <a:r>
              <a:rPr lang="en-US" sz="1600" dirty="0" smtClean="0"/>
              <a:t> – combined with base address to define the physical memory address that is sent to the memory unit.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Page number is an index to the page table.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page table contains base address of each page in physical memory.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base address is combined  with the page offset to define the  physical address  that is sent to the memory unit.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size of a page is  typically a power of 2.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512 –8192 bytes per page.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 size of logical address space is 2</a:t>
            </a:r>
            <a:r>
              <a:rPr lang="en-US" sz="1800" baseline="30000" dirty="0" smtClean="0"/>
              <a:t>m</a:t>
            </a:r>
            <a:r>
              <a:rPr lang="en-US" sz="1800" dirty="0" smtClean="0"/>
              <a:t> and page size is 2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 address units.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Higher m-n bits designate the page number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n lower order bits indicate the page offset.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279525" y="5551488"/>
            <a:ext cx="5121275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3565525" y="55514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2078038" y="561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494213" y="5584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d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930400" y="6253163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m-n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4508500" y="6146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n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185738" y="61864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Page #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6489700" y="57038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Page offset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Address Translation Architecture </a:t>
            </a:r>
            <a:endParaRPr lang="en-US" sz="2400" smtClean="0"/>
          </a:p>
        </p:txBody>
      </p:sp>
      <p:pic>
        <p:nvPicPr>
          <p:cNvPr id="36867" name="Picture 1029"/>
          <p:cNvPicPr>
            <a:picLocks noChangeAspect="1" noChangeArrowheads="1"/>
          </p:cNvPicPr>
          <p:nvPr/>
        </p:nvPicPr>
        <p:blipFill>
          <a:blip r:embed="rId2"/>
          <a:srcRect l="1123" t="3032" r="2821" b="2776"/>
          <a:stretch>
            <a:fillRect/>
          </a:stretch>
        </p:blipFill>
        <p:spPr bwMode="auto">
          <a:xfrm>
            <a:off x="492125" y="1371600"/>
            <a:ext cx="7934325" cy="5591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 Example </a:t>
            </a:r>
            <a:endParaRPr lang="en-US" sz="2400" smtClean="0"/>
          </a:p>
        </p:txBody>
      </p:sp>
      <p:pic>
        <p:nvPicPr>
          <p:cNvPr id="37891" name="Picture 1028"/>
          <p:cNvPicPr>
            <a:picLocks noChangeAspect="1" noChangeArrowheads="1"/>
          </p:cNvPicPr>
          <p:nvPr/>
        </p:nvPicPr>
        <p:blipFill>
          <a:blip r:embed="rId2"/>
          <a:srcRect l="7840" t="800" r="7520" b="999"/>
          <a:stretch>
            <a:fillRect/>
          </a:stretch>
        </p:blipFill>
        <p:spPr bwMode="auto">
          <a:xfrm>
            <a:off x="460375" y="1144587"/>
            <a:ext cx="7821613" cy="38084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892" name="Rectangle 1029"/>
          <p:cNvSpPr>
            <a:spLocks noChangeArrowheads="1"/>
          </p:cNvSpPr>
          <p:nvPr/>
        </p:nvSpPr>
        <p:spPr bwMode="auto">
          <a:xfrm>
            <a:off x="290513" y="5105400"/>
            <a:ext cx="8853487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Page size= 4 bytes; Physical memory=32 bytes (8 pages)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 smtClean="0"/>
              <a:t>Logical </a:t>
            </a:r>
            <a:r>
              <a:rPr kumimoji="1" lang="en-US" b="0" dirty="0"/>
              <a:t>address 0 maps 1*4+0=4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3 maps to= 1*4+3=7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4 maps to =4*4+0=16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13 maps to= 7*4+1=29.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 Example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 l="21315" t="1199" r="22215" b="2017"/>
          <a:stretch>
            <a:fillRect/>
          </a:stretch>
        </p:blipFill>
        <p:spPr bwMode="auto">
          <a:xfrm>
            <a:off x="827088" y="1066800"/>
            <a:ext cx="7818437" cy="39893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90513" y="5181600"/>
            <a:ext cx="8853487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Page size= 4 bytes; Physical memory=32 bytes (8 pages</a:t>
            </a:r>
            <a:r>
              <a:rPr kumimoji="1" lang="en-US" b="0" dirty="0" smtClean="0"/>
              <a:t>)</a:t>
            </a:r>
            <a:endParaRPr kumimoji="1" lang="en-US" b="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0 maps 5*4+0=20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3 maps to= 5*4+3=23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4 maps to =6*4+0=24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Logical address 13 maps to= 2*4+1=9.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Frames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 l="1624" t="4521" r="2406" b="4019"/>
          <a:stretch>
            <a:fillRect/>
          </a:stretch>
        </p:blipFill>
        <p:spPr bwMode="auto">
          <a:xfrm>
            <a:off x="914400" y="2427287"/>
            <a:ext cx="7886700" cy="36687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357438" y="618648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</a:rPr>
              <a:t>Before allocation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813425" y="6186488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</a:rPr>
              <a:t>After allocation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90513" y="990600"/>
            <a:ext cx="885348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When a process arrives the size in pages is examined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Each page of process needs one frame.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0" dirty="0"/>
              <a:t>If n frames are available these are allocated, and page table is updated with frame number.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kumimoji="1" lang="en-US" b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Paging 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65113" y="1154112"/>
            <a:ext cx="8701087" cy="5551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Paging separates user’s view of memory and the actual physical memory.</a:t>
            </a:r>
          </a:p>
          <a:p>
            <a:r>
              <a:rPr lang="en-US" dirty="0" smtClean="0"/>
              <a:t>User program views memory as single contiguous space.</a:t>
            </a:r>
          </a:p>
          <a:p>
            <a:r>
              <a:rPr lang="en-US" dirty="0" smtClean="0"/>
              <a:t>In fact, user program is scattered throughout physical memory.</a:t>
            </a:r>
          </a:p>
          <a:p>
            <a:r>
              <a:rPr lang="en-US" dirty="0" smtClean="0"/>
              <a:t>OS maintains copy of the page table  for each process. This copy is used to translate logical addresses to physical addresses.</a:t>
            </a:r>
          </a:p>
          <a:p>
            <a:endParaRPr lang="en-US" dirty="0" smtClean="0"/>
          </a:p>
          <a:p>
            <a:r>
              <a:rPr lang="en-US" dirty="0" smtClean="0"/>
              <a:t>With paging we have no external fragmentation.</a:t>
            </a:r>
          </a:p>
          <a:p>
            <a:r>
              <a:rPr lang="en-US" dirty="0" smtClean="0"/>
              <a:t>We may have some internal fragmentation.</a:t>
            </a:r>
          </a:p>
          <a:p>
            <a:r>
              <a:rPr lang="en-US" dirty="0" smtClean="0"/>
              <a:t>In general, page sizes of 2K or 4K bytes.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issues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5113" y="1535112"/>
            <a:ext cx="8701087" cy="5551488"/>
          </a:xfrm>
        </p:spPr>
        <p:txBody>
          <a:bodyPr/>
          <a:lstStyle/>
          <a:p>
            <a:r>
              <a:rPr lang="en-US" dirty="0" smtClean="0"/>
              <a:t>Speed </a:t>
            </a:r>
          </a:p>
          <a:p>
            <a:r>
              <a:rPr lang="en-US" dirty="0" smtClean="0"/>
              <a:t>Space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2900" y="1600200"/>
            <a:ext cx="8428038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options: Page table can be kept in registers or main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Page table is kept in main memory due to bigger size.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Ex: address space = 2</a:t>
            </a:r>
            <a:r>
              <a:rPr lang="en-US" sz="1800" baseline="30000" dirty="0" smtClean="0"/>
              <a:t>32</a:t>
            </a:r>
            <a:r>
              <a:rPr lang="en-US" sz="1800" dirty="0" smtClean="0"/>
              <a:t> to 2</a:t>
            </a:r>
            <a:r>
              <a:rPr lang="en-US" sz="1800" baseline="30000" dirty="0" smtClean="0"/>
              <a:t>64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Page size= 2</a:t>
            </a:r>
            <a:r>
              <a:rPr lang="en-US" sz="1800" baseline="30000" dirty="0" smtClean="0"/>
              <a:t>12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Page table= 2</a:t>
            </a:r>
            <a:r>
              <a:rPr lang="en-US" sz="1800" baseline="30000" dirty="0" smtClean="0"/>
              <a:t>32</a:t>
            </a:r>
            <a:r>
              <a:rPr lang="en-US" sz="1800" dirty="0" smtClean="0"/>
              <a:t> / 2</a:t>
            </a:r>
            <a:r>
              <a:rPr lang="en-US" sz="1800" baseline="30000" dirty="0" smtClean="0"/>
              <a:t>12</a:t>
            </a:r>
            <a:r>
              <a:rPr lang="en-US" sz="1800" dirty="0" smtClean="0"/>
              <a:t>=2</a:t>
            </a:r>
            <a:r>
              <a:rPr lang="en-US" sz="1800" baseline="30000" dirty="0" smtClean="0"/>
              <a:t>20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If each entry consists of 4 bytes, the page table size = 4MB.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Page-table</a:t>
            </a:r>
            <a:r>
              <a:rPr lang="en-US" dirty="0" smtClean="0"/>
              <a:t> </a:t>
            </a:r>
            <a:r>
              <a:rPr lang="en-US" i="1" dirty="0" smtClean="0"/>
              <a:t>base register (</a:t>
            </a:r>
            <a:r>
              <a:rPr lang="en-US" dirty="0" smtClean="0"/>
              <a:t>PTBR) points to the page table.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Page-table length register</a:t>
            </a:r>
            <a:r>
              <a:rPr lang="en-US" dirty="0" smtClean="0"/>
              <a:t> (PRLR) indicates size of the page table.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PTBR, and PRLR are maintained in the registers.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Context switch means changing the contents of PTBR and PRLR.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this scheme every data/instruction access requires two memory accesses.  One for the page table and one for the data/instruction.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Memory access is slowed by a factor of  2.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Swapping might be better 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two memory access problem can be solved by the use of a special fast-lookup hardware cache called </a:t>
            </a:r>
            <a:r>
              <a:rPr lang="en-US" i="1" dirty="0" smtClean="0"/>
              <a:t>associative memory</a:t>
            </a:r>
            <a:r>
              <a:rPr lang="en-US" dirty="0" smtClean="0"/>
              <a:t> or </a:t>
            </a:r>
            <a:r>
              <a:rPr lang="en-US" i="1" dirty="0" smtClean="0"/>
              <a:t>translation look-aside buffers</a:t>
            </a:r>
            <a:r>
              <a:rPr lang="en-US" dirty="0" smtClean="0"/>
              <a:t> </a:t>
            </a:r>
            <a:r>
              <a:rPr lang="en-US" i="1" dirty="0" smtClean="0"/>
              <a:t>(TLBs)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Memory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3363" y="1719263"/>
            <a:ext cx="8594725" cy="4833937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Must provide memory protection at least for the interrupt vector and the interrupt service routines.</a:t>
            </a:r>
          </a:p>
          <a:p>
            <a:r>
              <a:rPr lang="en-US" sz="2400" dirty="0" smtClean="0">
                <a:ea typeface="ＭＳ Ｐゴシック" pitchFamily="34" charset="-128"/>
              </a:rPr>
              <a:t>In order to have memory protection, add two registers that determine the range of legal addresses a program may access: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Base register</a:t>
            </a:r>
            <a:r>
              <a:rPr lang="en-US" dirty="0" smtClean="0">
                <a:ea typeface="ＭＳ Ｐゴシック" pitchFamily="34" charset="-128"/>
              </a:rPr>
              <a:t> – holds the smallest legal physical memory address.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Limit register</a:t>
            </a:r>
            <a:r>
              <a:rPr lang="en-US" dirty="0" smtClean="0">
                <a:ea typeface="ＭＳ Ｐゴシック" pitchFamily="34" charset="-128"/>
              </a:rPr>
              <a:t> – contains the size of the range </a:t>
            </a:r>
          </a:p>
          <a:p>
            <a:r>
              <a:rPr lang="en-US" sz="2400" dirty="0" smtClean="0">
                <a:ea typeface="ＭＳ Ｐゴシック" pitchFamily="34" charset="-128"/>
              </a:rPr>
              <a:t>Memory outside the defined range is protected.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Translation look-aside buffer (TLB)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038" y="1446213"/>
            <a:ext cx="6467475" cy="5564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TLB is an associative memory – parallel search 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 set of associative registers is built of especially  high-speed memory.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Each register consists of two parts: key and value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When associative registers are presented with an item, it is compared with all keys simultaneously.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If corresponding field is found, corresponding field is output.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Associative registers contain only few of page table entries.</a:t>
            </a:r>
          </a:p>
          <a:p>
            <a:pPr marL="628650" lvl="1">
              <a:lnSpc>
                <a:spcPct val="80000"/>
              </a:lnSpc>
            </a:pPr>
            <a:r>
              <a:rPr lang="en-US" sz="1600" dirty="0" smtClean="0"/>
              <a:t>When a logical address is generated it is presented to a set of associative registers.</a:t>
            </a:r>
          </a:p>
          <a:p>
            <a:pPr marL="628650" lvl="1">
              <a:lnSpc>
                <a:spcPct val="80000"/>
              </a:lnSpc>
            </a:pPr>
            <a:r>
              <a:rPr lang="en-US" sz="1600" dirty="0" smtClean="0"/>
              <a:t>If yes, the page is returned.</a:t>
            </a:r>
          </a:p>
          <a:p>
            <a:pPr marL="628650" lvl="1">
              <a:lnSpc>
                <a:spcPct val="80000"/>
              </a:lnSpc>
            </a:pPr>
            <a:r>
              <a:rPr lang="en-US" sz="1600" dirty="0" smtClean="0"/>
              <a:t>Otherwise memory reference to page table mode. Then that page # is added to associative registers.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Address translation (A´, A´´)</a:t>
            </a:r>
          </a:p>
          <a:p>
            <a:pPr marL="628650" lvl="1">
              <a:lnSpc>
                <a:spcPct val="80000"/>
              </a:lnSpc>
            </a:pPr>
            <a:r>
              <a:rPr lang="en-US" sz="1600" dirty="0" smtClean="0"/>
              <a:t>If A´ is in associative register, get frame # out. </a:t>
            </a:r>
          </a:p>
          <a:p>
            <a:pPr marL="628650" lvl="1">
              <a:lnSpc>
                <a:spcPct val="80000"/>
              </a:lnSpc>
            </a:pPr>
            <a:r>
              <a:rPr lang="en-US" sz="1600" dirty="0" smtClean="0"/>
              <a:t>Otherwise get frame # from page table in memory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It may take 10 % longer than normal time.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% of time the page # is  found in the associative registers is called hit ratio.</a:t>
            </a:r>
          </a:p>
          <a:p>
            <a:pPr marL="628650" lvl="1">
              <a:lnSpc>
                <a:spcPct val="80000"/>
              </a:lnSpc>
            </a:pPr>
            <a:endParaRPr lang="en-US" sz="1600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532563" y="1370013"/>
            <a:ext cx="2397125" cy="1676400"/>
            <a:chOff x="1968" y="978"/>
            <a:chExt cx="1872" cy="1056"/>
          </a:xfrm>
        </p:grpSpPr>
        <p:sp>
          <p:nvSpPr>
            <p:cNvPr id="44037" name="Rectangle 4"/>
            <p:cNvSpPr>
              <a:spLocks noChangeArrowheads="1"/>
            </p:cNvSpPr>
            <p:nvPr/>
          </p:nvSpPr>
          <p:spPr bwMode="auto">
            <a:xfrm>
              <a:off x="1968" y="1266"/>
              <a:ext cx="18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2880" y="97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968" y="145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968" y="165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>
              <a:off x="1968" y="189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2160" y="1026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400" b="0">
                  <a:solidFill>
                    <a:schemeClr val="tx1"/>
                  </a:solidFill>
                </a:rPr>
                <a:t>Page #</a:t>
              </a: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3024" y="1026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400" b="0">
                  <a:solidFill>
                    <a:schemeClr val="tx1"/>
                  </a:solidFill>
                </a:rPr>
                <a:t>Frame #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Paging Hardware With TLB</a:t>
            </a:r>
            <a:endParaRPr lang="en-US" sz="2400" smtClean="0"/>
          </a:p>
        </p:txBody>
      </p:sp>
      <p:pic>
        <p:nvPicPr>
          <p:cNvPr id="45059" name="Picture 1027"/>
          <p:cNvPicPr>
            <a:picLocks noChangeAspect="1" noChangeArrowheads="1"/>
          </p:cNvPicPr>
          <p:nvPr/>
        </p:nvPicPr>
        <p:blipFill>
          <a:blip r:embed="rId2"/>
          <a:srcRect l="1364" t="1157" r="1537" b="1157"/>
          <a:stretch>
            <a:fillRect/>
          </a:stretch>
        </p:blipFill>
        <p:spPr bwMode="auto">
          <a:xfrm>
            <a:off x="539750" y="1122363"/>
            <a:ext cx="8243888" cy="51117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Effective Access Time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2788" y="1228725"/>
            <a:ext cx="7535862" cy="4813300"/>
          </a:xfrm>
        </p:spPr>
        <p:txBody>
          <a:bodyPr/>
          <a:lstStyle/>
          <a:p>
            <a:pPr>
              <a:tabLst>
                <a:tab pos="2063750" algn="l"/>
                <a:tab pos="2568575" algn="l"/>
              </a:tabLst>
            </a:pPr>
            <a:r>
              <a:rPr lang="en-US" smtClean="0"/>
              <a:t>If it takes 20 nsec to search  the associative registers and 100 nsec to access memory and hit ratio is 80 %, then,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smtClean="0"/>
              <a:t>Effective access time=hit ratio*Associate memory access time +miss ratio* memory access time.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smtClean="0"/>
              <a:t>0.80 * 120+0.20*220=140 nsec.</a:t>
            </a:r>
          </a:p>
          <a:p>
            <a:pPr lvl="2">
              <a:tabLst>
                <a:tab pos="2063750" algn="l"/>
                <a:tab pos="2568575" algn="l"/>
              </a:tabLst>
            </a:pPr>
            <a:r>
              <a:rPr lang="en-US" sz="1800" smtClean="0"/>
              <a:t>40 % slowdown.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n-US" smtClean="0"/>
              <a:t>For 98-percent hit ratio, we have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smtClean="0"/>
              <a:t>Effective access time= 98*120+0.02*220</a:t>
            </a:r>
          </a:p>
          <a:p>
            <a:pPr lvl="1"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en-US" sz="1800" smtClean="0"/>
              <a:t>                                       = 122 nanoseconds</a:t>
            </a:r>
          </a:p>
          <a:p>
            <a:pPr lvl="1"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en-US" sz="1800" smtClean="0"/>
              <a:t>				   =  22 % slowdown.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9575" y="1524000"/>
            <a:ext cx="8532813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protection implemented by associating protection bit with each frame.</a:t>
            </a:r>
          </a:p>
          <a:p>
            <a:r>
              <a:rPr lang="en-US" i="1" dirty="0" smtClean="0"/>
              <a:t>One bit can be assigned to indicate read and write or read-only</a:t>
            </a:r>
          </a:p>
          <a:p>
            <a:pPr lvl="1"/>
            <a:r>
              <a:rPr lang="en-US" sz="1800" i="1" dirty="0" smtClean="0"/>
              <a:t>An attempt to write read-only page causes hardware trap to OS.</a:t>
            </a:r>
          </a:p>
          <a:p>
            <a:r>
              <a:rPr lang="en-US" i="1" dirty="0" smtClean="0"/>
              <a:t>More bits can be added to provide read-only, read-write or execute-only protection.</a:t>
            </a:r>
          </a:p>
          <a:p>
            <a:r>
              <a:rPr lang="en-US" i="1" dirty="0" smtClean="0"/>
              <a:t>Valid-invalid</a:t>
            </a:r>
            <a:r>
              <a:rPr lang="en-US" dirty="0" smtClean="0"/>
              <a:t> bit attached to each entry in the page table:</a:t>
            </a:r>
          </a:p>
          <a:p>
            <a:pPr lvl="1"/>
            <a:r>
              <a:rPr lang="en-US" sz="1800" dirty="0" smtClean="0"/>
              <a:t>“valid” indicates that the associated page is in the process’ logical address space, and is thus a legal page.</a:t>
            </a:r>
          </a:p>
          <a:p>
            <a:pPr lvl="1"/>
            <a:r>
              <a:rPr lang="en-US" sz="1800" dirty="0" smtClean="0"/>
              <a:t>“invalid” indicates that the page is not in the process’ logical address space.</a:t>
            </a:r>
          </a:p>
          <a:p>
            <a:pPr lvl="1"/>
            <a:r>
              <a:rPr lang="en-US" sz="1800" dirty="0" smtClean="0"/>
              <a:t>Illegal addresses can be trapped with valid/invalid bit.</a:t>
            </a:r>
          </a:p>
          <a:p>
            <a:pPr lvl="1"/>
            <a:r>
              <a:rPr lang="en-US" sz="1800" dirty="0" smtClean="0"/>
              <a:t>Some systems implement page table length register (PTLR) in case of internal fragmentation.</a:t>
            </a:r>
          </a:p>
          <a:p>
            <a:pPr lvl="2"/>
            <a:r>
              <a:rPr lang="en-US" sz="1800" dirty="0" smtClean="0"/>
              <a:t>PTLR is used to check whether address is in valid range or not.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2250"/>
            <a:ext cx="8161337" cy="844550"/>
          </a:xfrm>
        </p:spPr>
        <p:txBody>
          <a:bodyPr>
            <a:normAutofit/>
          </a:bodyPr>
          <a:lstStyle/>
          <a:p>
            <a:r>
              <a:rPr lang="en-US" dirty="0" smtClean="0"/>
              <a:t>Valid (v) or Invalid (</a:t>
            </a:r>
            <a:r>
              <a:rPr lang="en-US" dirty="0" err="1" smtClean="0"/>
              <a:t>i</a:t>
            </a:r>
            <a:r>
              <a:rPr lang="en-US" dirty="0" smtClean="0"/>
              <a:t>) Bit In A Page Table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 l="8536" t="1071" r="8238" b="1254"/>
          <a:stretch>
            <a:fillRect/>
          </a:stretch>
        </p:blipFill>
        <p:spPr bwMode="auto">
          <a:xfrm>
            <a:off x="628650" y="1600200"/>
            <a:ext cx="8031163" cy="4757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Table: Space Issue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069263" cy="5518150"/>
          </a:xfrm>
        </p:spPr>
        <p:txBody>
          <a:bodyPr/>
          <a:lstStyle/>
          <a:p>
            <a:r>
              <a:rPr lang="en-US" sz="2400" dirty="0" smtClean="0"/>
              <a:t>Page table:</a:t>
            </a:r>
          </a:p>
          <a:p>
            <a:pPr lvl="1"/>
            <a:r>
              <a:rPr lang="en-US" sz="2000" dirty="0" smtClean="0"/>
              <a:t>Each process has a page table associated with it.</a:t>
            </a:r>
          </a:p>
          <a:p>
            <a:pPr lvl="1"/>
            <a:r>
              <a:rPr lang="en-US" sz="2000" dirty="0" smtClean="0"/>
              <a:t>The page table has a slot for each logical address regardless of its validity.</a:t>
            </a:r>
          </a:p>
          <a:p>
            <a:pPr lvl="1"/>
            <a:r>
              <a:rPr lang="en-US" sz="2000" dirty="0" smtClean="0"/>
              <a:t>Since table is sorted  by virtual address, OS  calculates the value directly.</a:t>
            </a:r>
          </a:p>
          <a:p>
            <a:pPr lvl="1"/>
            <a:r>
              <a:rPr lang="en-US" sz="2400" b="1" dirty="0" smtClean="0"/>
              <a:t>However</a:t>
            </a:r>
            <a:r>
              <a:rPr lang="en-US" sz="2000" dirty="0" smtClean="0"/>
              <a:t>, It consumes more space.</a:t>
            </a:r>
          </a:p>
          <a:p>
            <a:r>
              <a:rPr lang="en-US" sz="2400" dirty="0" smtClean="0"/>
              <a:t>Example regarding space issue: Modern computer systems support a very large address space: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to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Consider a system with 32-bit logical address space. If the page size is 4K, then the page table size is  2</a:t>
            </a:r>
            <a:r>
              <a:rPr lang="en-US" sz="2000" baseline="30000" dirty="0" smtClean="0"/>
              <a:t>12</a:t>
            </a:r>
            <a:r>
              <a:rPr lang="en-US" sz="2000" dirty="0" smtClean="0"/>
              <a:t> entries.</a:t>
            </a:r>
          </a:p>
          <a:p>
            <a:pPr lvl="1"/>
            <a:r>
              <a:rPr lang="en-US" sz="2000" dirty="0" smtClean="0"/>
              <a:t>If each entry consists of 4 bytes, then each process may need 4 mega bytes for a page table.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Table Structure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Hierarchical Paging</a:t>
            </a:r>
          </a:p>
          <a:p>
            <a:endParaRPr lang="en-US" smtClean="0"/>
          </a:p>
          <a:p>
            <a:r>
              <a:rPr lang="en-US" smtClean="0"/>
              <a:t>Hashed Page Tables</a:t>
            </a:r>
          </a:p>
          <a:p>
            <a:endParaRPr lang="en-US" smtClean="0"/>
          </a:p>
          <a:p>
            <a:r>
              <a:rPr lang="en-US" smtClean="0"/>
              <a:t>Inverted Page Tables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Page Tables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Modern computer systems support a very large address space: 2</a:t>
            </a:r>
            <a:r>
              <a:rPr lang="en-US" baseline="30000" smtClean="0"/>
              <a:t>32</a:t>
            </a:r>
            <a:r>
              <a:rPr lang="en-US" smtClean="0"/>
              <a:t> to 2</a:t>
            </a:r>
            <a:r>
              <a:rPr lang="en-US" baseline="30000" smtClean="0"/>
              <a:t>64</a:t>
            </a:r>
            <a:r>
              <a:rPr lang="en-US" smtClean="0"/>
              <a:t>.</a:t>
            </a:r>
          </a:p>
          <a:p>
            <a:pPr lvl="1"/>
            <a:r>
              <a:rPr lang="en-US" sz="1800" smtClean="0"/>
              <a:t>Consider a system with 32-bit logical address space. If the page size is 4K, then the page table size is  2</a:t>
            </a:r>
            <a:r>
              <a:rPr lang="en-US" sz="1800" baseline="30000" smtClean="0"/>
              <a:t>12</a:t>
            </a:r>
            <a:r>
              <a:rPr lang="en-US" sz="1800" smtClean="0"/>
              <a:t> entries.</a:t>
            </a:r>
          </a:p>
          <a:p>
            <a:pPr lvl="1"/>
            <a:r>
              <a:rPr lang="en-US" sz="1800" smtClean="0"/>
              <a:t>If each entry consists of 4 bytes, then each process may need 4 mega bytes.</a:t>
            </a:r>
          </a:p>
          <a:p>
            <a:r>
              <a:rPr lang="en-US" smtClean="0"/>
              <a:t>Solution: Break up the logical address space into multiple page tables.</a:t>
            </a:r>
          </a:p>
          <a:p>
            <a:endParaRPr lang="en-US" smtClean="0"/>
          </a:p>
          <a:p>
            <a:r>
              <a:rPr lang="en-US" smtClean="0"/>
              <a:t>A simple technique is a two-level page table.</a:t>
            </a:r>
          </a:p>
          <a:p>
            <a:pPr lvl="1"/>
            <a:r>
              <a:rPr lang="en-US" sz="1800" smtClean="0"/>
              <a:t>Page table itself is paged.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Paging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1950" y="1371600"/>
            <a:ext cx="710565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smtClean="0"/>
              <a:t>A logical address (on 32-bit machine with 4K page size) is divided into:</a:t>
            </a:r>
          </a:p>
          <a:p>
            <a:pPr marL="628650" lvl="1">
              <a:lnSpc>
                <a:spcPct val="90000"/>
              </a:lnSpc>
            </a:pPr>
            <a:r>
              <a:rPr lang="en-US" sz="1600" smtClean="0"/>
              <a:t>a page number consisting of 20 bits.</a:t>
            </a:r>
          </a:p>
          <a:p>
            <a:pPr marL="628650" lvl="1">
              <a:lnSpc>
                <a:spcPct val="90000"/>
              </a:lnSpc>
            </a:pPr>
            <a:r>
              <a:rPr lang="en-US" sz="1600" smtClean="0"/>
              <a:t>a page offset consisting of 12 bits.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Since the page table is paged, the page number is further divided into:</a:t>
            </a:r>
          </a:p>
          <a:p>
            <a:pPr marL="628650" lvl="1">
              <a:lnSpc>
                <a:spcPct val="90000"/>
              </a:lnSpc>
            </a:pPr>
            <a:r>
              <a:rPr lang="en-US" sz="1600" smtClean="0"/>
              <a:t>a 10-bit page number. </a:t>
            </a:r>
          </a:p>
          <a:p>
            <a:pPr marL="628650" lvl="1">
              <a:lnSpc>
                <a:spcPct val="90000"/>
              </a:lnSpc>
            </a:pPr>
            <a:r>
              <a:rPr lang="en-US" sz="1600" smtClean="0"/>
              <a:t>a 10-bit page offset.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Thus, a logical address is as follows: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where</a:t>
            </a:r>
            <a:r>
              <a:rPr lang="en-US" sz="1800" i="1" smtClean="0"/>
              <a:t> p</a:t>
            </a:r>
            <a:r>
              <a:rPr lang="en-US" sz="1800" i="1" baseline="-25000" smtClean="0"/>
              <a:t>i</a:t>
            </a:r>
            <a:r>
              <a:rPr lang="en-US" sz="1800" smtClean="0"/>
              <a:t> is an index into the outer page table, and </a:t>
            </a:r>
            <a:r>
              <a:rPr lang="en-US" sz="1800" i="1" smtClean="0"/>
              <a:t>p</a:t>
            </a:r>
            <a:r>
              <a:rPr lang="en-US" sz="1800" i="1" baseline="-25000" smtClean="0"/>
              <a:t>2</a:t>
            </a:r>
            <a:r>
              <a:rPr lang="en-US" sz="1800" smtClean="0"/>
              <a:t> is the displacement within the page of the outer page table.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667000" y="438150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505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300538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08250" y="39497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page number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371975" y="39624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895600" y="4408488"/>
            <a:ext cx="34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chemeClr val="tx1"/>
                </a:solidFill>
              </a:rPr>
              <a:t>p</a:t>
            </a:r>
            <a:r>
              <a:rPr lang="en-US" b="0" baseline="-25000">
                <a:solidFill>
                  <a:schemeClr val="tx1"/>
                </a:solidFill>
              </a:rPr>
              <a:t>i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670300" y="440055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chemeClr val="tx1"/>
                </a:solidFill>
              </a:rPr>
              <a:t>p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670425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chemeClr val="tx1"/>
                </a:solidFill>
              </a:rPr>
              <a:t>d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971800" y="50577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638550" y="5029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705350" y="5029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Page-Table Scheme</a:t>
            </a:r>
            <a:endParaRPr lang="en-US" sz="2400" smtClean="0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62150" y="1219200"/>
            <a:ext cx="4960938" cy="5181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is a central part of modern computer systems</a:t>
            </a:r>
          </a:p>
          <a:p>
            <a:r>
              <a:rPr lang="en-US" dirty="0" smtClean="0"/>
              <a:t>Large array of bytes and words each with its own address.</a:t>
            </a:r>
          </a:p>
          <a:p>
            <a:r>
              <a:rPr lang="en-US" dirty="0" smtClean="0"/>
              <a:t>CPU fetches and executes instructions</a:t>
            </a:r>
          </a:p>
          <a:p>
            <a:pPr lvl="1"/>
            <a:r>
              <a:rPr lang="en-US" sz="2300" dirty="0" smtClean="0"/>
              <a:t>After the operation, the result is stored back into memory</a:t>
            </a:r>
          </a:p>
          <a:p>
            <a:r>
              <a:rPr lang="en-US" dirty="0" smtClean="0"/>
              <a:t>Memory unit sees only stream of addresses.</a:t>
            </a:r>
          </a:p>
          <a:p>
            <a:r>
              <a:rPr lang="en-US" dirty="0" smtClean="0"/>
              <a:t>Program resides on the disk.</a:t>
            </a:r>
          </a:p>
          <a:p>
            <a:r>
              <a:rPr lang="en-US" dirty="0" smtClean="0"/>
              <a:t>Program must be brought into memory and placed within a process for it to be run.</a:t>
            </a:r>
          </a:p>
          <a:p>
            <a:r>
              <a:rPr lang="en-US" i="1" dirty="0" smtClean="0"/>
              <a:t>Input queue</a:t>
            </a:r>
            <a:r>
              <a:rPr lang="en-US" dirty="0" smtClean="0"/>
              <a:t> – collection of processes on the disk that are waiting to be brought into memory to run the program.</a:t>
            </a:r>
          </a:p>
          <a:p>
            <a:r>
              <a:rPr lang="en-US" dirty="0" smtClean="0"/>
              <a:t>User programs go through several steps before being run.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Address-Translation Scheme</a:t>
            </a:r>
            <a:endParaRPr lang="en-US" sz="24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28725"/>
            <a:ext cx="7029450" cy="8667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Address-translation scheme for a two-level 32-bit paging architecture</a:t>
            </a:r>
          </a:p>
        </p:txBody>
      </p:sp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241425" y="2211388"/>
            <a:ext cx="6929438" cy="29987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Address-Translation Scheme</a:t>
            </a:r>
            <a:endParaRPr lang="en-US" sz="2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28725"/>
            <a:ext cx="7029450" cy="40671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VAX 32-bit architecture supports a variation of two-level paging scheme</a:t>
            </a:r>
          </a:p>
          <a:p>
            <a:r>
              <a:rPr lang="en-US" smtClean="0"/>
              <a:t>SPARC 32 bit architecture supports 3-level paging scheme.</a:t>
            </a:r>
          </a:p>
          <a:p>
            <a:r>
              <a:rPr lang="en-US" smtClean="0"/>
              <a:t>32-bit Motorola 68030 supports a 4-level paging scheme. </a:t>
            </a:r>
          </a:p>
          <a:p>
            <a:r>
              <a:rPr lang="en-US" smtClean="0"/>
              <a:t>Tradeoff: size versus speed</a:t>
            </a:r>
          </a:p>
          <a:p>
            <a:pPr lvl="1"/>
            <a:r>
              <a:rPr lang="en-US" sz="1800" smtClean="0"/>
              <a:t>For 64-bit architectures hierarchical page tables are inappropriate.</a:t>
            </a:r>
          </a:p>
          <a:p>
            <a:pPr lvl="1"/>
            <a:r>
              <a:rPr lang="en-US" sz="1800" smtClean="0"/>
              <a:t>For example, the 64-bit UltraSPARC would require seven levels of paging.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Hashed Page Tables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4988" y="1082675"/>
            <a:ext cx="8074025" cy="5078413"/>
          </a:xfrm>
        </p:spPr>
        <p:txBody>
          <a:bodyPr/>
          <a:lstStyle/>
          <a:p>
            <a:r>
              <a:rPr lang="en-US" sz="2400" smtClean="0"/>
              <a:t>Common in address spaces &gt; 32 bits.</a:t>
            </a:r>
          </a:p>
          <a:p>
            <a:endParaRPr lang="en-US" sz="2400" smtClean="0"/>
          </a:p>
          <a:p>
            <a:r>
              <a:rPr lang="en-US" sz="2400" smtClean="0"/>
              <a:t>The virtual page number is hashed into a page table. This page table contains a chain of elements hashing to the same location.</a:t>
            </a:r>
          </a:p>
          <a:p>
            <a:endParaRPr lang="en-US" sz="2400" smtClean="0"/>
          </a:p>
          <a:p>
            <a:r>
              <a:rPr lang="en-US" sz="2400" smtClean="0"/>
              <a:t>Virtual page numbers are compared in this chain searching for a match. If a match is found, the corresponding physical frame is extracted.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Hashed Page Table</a:t>
            </a:r>
            <a:endParaRPr lang="en-US" sz="240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 l="1128" t="14386" r="943" b="14816"/>
          <a:stretch>
            <a:fillRect/>
          </a:stretch>
        </p:blipFill>
        <p:spPr bwMode="auto">
          <a:xfrm>
            <a:off x="828675" y="1458913"/>
            <a:ext cx="7426325" cy="40259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Page Table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733425"/>
            <a:ext cx="7369175" cy="2325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Page table: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Each process has a page table associated with it.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The page table has a slot for each logical address regardless of its validity.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Since table is sorted  by virtual address, OS  calculates the value directly.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It consumes more space.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Solution: Inverted page table</a:t>
            </a:r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1315" t="1199" r="22215" b="2017"/>
          <a:stretch>
            <a:fillRect/>
          </a:stretch>
        </p:blipFill>
        <p:spPr>
          <a:xfrm>
            <a:off x="474663" y="2952750"/>
            <a:ext cx="8167687" cy="3465513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Inverted Page Table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7363" y="746125"/>
            <a:ext cx="7761287" cy="5551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Solution: Inverted page table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One entry for each real page of memory.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Entry consists of the virtual address of the page stored in that real memory location, with information about the process that owns that page.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Decreases memory needed to store each page table, but increases time needed to search the table when a page reference occurs.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There is only one page table in the system.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Each virtual address space in the the system consists of  a triple &lt;Process-id, page #, offset&gt;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When a memory reference occurs part of &lt;process-id, page#&gt; is presented to memory subsystem.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 inverted page table is searched for a match.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Use hash table to limit the search to one — or at most a few — page-table entries.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It is implemented in 64-bit UltraSPARC and PowerPC.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Decreases amount of memory but increases time needed to search the table.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Inverted Page Table Architecture</a:t>
            </a:r>
            <a:endParaRPr lang="en-US" sz="2400" smtClean="0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0" y="749300"/>
            <a:ext cx="8831263" cy="55800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Pages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5113" y="666750"/>
            <a:ext cx="8648700" cy="5683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Advantage of paging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Paging allows sharing of common code.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One copy of read-only (reentrant) code shared among processes (i.e., text editors, compilers, window systems).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Shared code must appear in the same location in the logical address space of all processes.</a:t>
            </a:r>
            <a:br>
              <a:rPr lang="en-US" sz="1800" smtClean="0"/>
            </a:b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mtClean="0"/>
              <a:t>Private code and data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Each process keeps a separate copy of the code and data.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pages for the private code and data can appear anywhere in the logical address space.</a:t>
            </a:r>
          </a:p>
          <a:p>
            <a:pPr>
              <a:lnSpc>
                <a:spcPct val="90000"/>
              </a:lnSpc>
            </a:pPr>
            <a:r>
              <a:rPr lang="en-US" smtClean="0"/>
              <a:t>For example if a system supports text editor and supports 40 users. If the text editor consists of 150K and 50K of data space  we need 8000K for the 40 users.</a:t>
            </a:r>
          </a:p>
          <a:p>
            <a:pPr>
              <a:lnSpc>
                <a:spcPct val="90000"/>
              </a:lnSpc>
            </a:pPr>
            <a:r>
              <a:rPr lang="en-US" smtClean="0"/>
              <a:t>If the code reentrant it can be shared.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Reentrant code is non-self modifying code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It never changes during execution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Ex: compilers, window system, DBS and so on can be shared.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Pages Example</a:t>
            </a:r>
            <a:endParaRPr lang="en-US" sz="2400" smtClean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/>
          <a:srcRect l="1698" t="848" r="1698" b="850"/>
          <a:stretch>
            <a:fillRect/>
          </a:stretch>
        </p:blipFill>
        <p:spPr bwMode="auto">
          <a:xfrm>
            <a:off x="428625" y="1054100"/>
            <a:ext cx="8343900" cy="53816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106487"/>
            <a:ext cx="8728075" cy="544671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33563" algn="l"/>
              </a:tabLst>
            </a:pPr>
            <a:r>
              <a:rPr lang="en-US" sz="1800" dirty="0" smtClean="0"/>
              <a:t>Paging issues</a:t>
            </a:r>
          </a:p>
          <a:p>
            <a:pPr lvl="1">
              <a:lnSpc>
                <a:spcPct val="80000"/>
              </a:lnSpc>
              <a:tabLst>
                <a:tab pos="1833563" algn="l"/>
              </a:tabLst>
            </a:pPr>
            <a:r>
              <a:rPr lang="en-US" sz="1600" dirty="0" smtClean="0"/>
              <a:t>Space: Size of page table</a:t>
            </a:r>
          </a:p>
          <a:p>
            <a:pPr lvl="1">
              <a:lnSpc>
                <a:spcPct val="80000"/>
              </a:lnSpc>
              <a:tabLst>
                <a:tab pos="1833563" algn="l"/>
              </a:tabLst>
            </a:pPr>
            <a:r>
              <a:rPr lang="en-US" sz="1600" dirty="0" smtClean="0"/>
              <a:t>Searching time</a:t>
            </a:r>
          </a:p>
          <a:p>
            <a:pPr>
              <a:lnSpc>
                <a:spcPct val="80000"/>
              </a:lnSpc>
              <a:tabLst>
                <a:tab pos="1833563" algn="l"/>
              </a:tabLst>
            </a:pPr>
            <a:r>
              <a:rPr lang="en-US" sz="1800" dirty="0" smtClean="0"/>
              <a:t>Segmentation is a memory-management scheme that supports user view of memory. </a:t>
            </a:r>
          </a:p>
          <a:p>
            <a:pPr>
              <a:lnSpc>
                <a:spcPct val="80000"/>
              </a:lnSpc>
              <a:tabLst>
                <a:tab pos="1833563" algn="l"/>
              </a:tabLst>
            </a:pPr>
            <a:r>
              <a:rPr lang="en-US" sz="1800" dirty="0" smtClean="0"/>
              <a:t>Users prefer to view memory as a collection of variable-sized segments without any ordering.</a:t>
            </a:r>
          </a:p>
          <a:p>
            <a:pPr>
              <a:lnSpc>
                <a:spcPct val="80000"/>
              </a:lnSpc>
              <a:tabLst>
                <a:tab pos="1833563" algn="l"/>
              </a:tabLst>
            </a:pPr>
            <a:r>
              <a:rPr lang="en-US" sz="1800" dirty="0" smtClean="0"/>
              <a:t>Logical address space is a collection of segments.</a:t>
            </a:r>
          </a:p>
          <a:p>
            <a:pPr lvl="1">
              <a:lnSpc>
                <a:spcPct val="80000"/>
              </a:lnSpc>
              <a:tabLst>
                <a:tab pos="1833563" algn="l"/>
              </a:tabLst>
            </a:pPr>
            <a:r>
              <a:rPr lang="en-US" sz="1600" dirty="0" smtClean="0"/>
              <a:t>Each segment has name and length.</a:t>
            </a:r>
          </a:p>
          <a:p>
            <a:pPr lvl="1">
              <a:lnSpc>
                <a:spcPct val="80000"/>
              </a:lnSpc>
              <a:tabLst>
                <a:tab pos="1833563" algn="l"/>
              </a:tabLst>
            </a:pPr>
            <a:r>
              <a:rPr lang="en-US" sz="1600" dirty="0" smtClean="0"/>
              <a:t>The address specify segment name and length.</a:t>
            </a:r>
          </a:p>
          <a:p>
            <a:pPr>
              <a:lnSpc>
                <a:spcPct val="80000"/>
              </a:lnSpc>
              <a:tabLst>
                <a:tab pos="1833563" algn="l"/>
              </a:tabLst>
            </a:pPr>
            <a:r>
              <a:rPr lang="en-US" sz="1800" dirty="0" smtClean="0"/>
              <a:t>A program is a collection of segments.  A segment is a logical unit such as: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main program,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procedure,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function,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method,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object,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local variables, global variables,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common block,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stack,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1800" dirty="0" smtClean="0"/>
              <a:t>		symbol table, arrays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444500"/>
            <a:ext cx="7970837" cy="452438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Use of A Base and Limit Register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l="14474" t="1021" r="14644" b="1794"/>
          <a:stretch>
            <a:fillRect/>
          </a:stretch>
        </p:blipFill>
        <p:spPr bwMode="auto">
          <a:xfrm>
            <a:off x="2846388" y="1563688"/>
            <a:ext cx="3995737" cy="43830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User’s View of a Program</a:t>
            </a:r>
            <a:endParaRPr lang="en-US" sz="2400" smtClean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 l="21700" t="1469" r="21819" b="1843"/>
          <a:stretch>
            <a:fillRect/>
          </a:stretch>
        </p:blipFill>
        <p:spPr bwMode="auto">
          <a:xfrm>
            <a:off x="733425" y="1317625"/>
            <a:ext cx="7821613" cy="5464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View of Segmentation</a:t>
            </a:r>
          </a:p>
        </p:txBody>
      </p:sp>
      <p:sp>
        <p:nvSpPr>
          <p:cNvPr id="65539" name="Oval 1027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1028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541" name="Rectangle 1029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542" name="Rectangle 1030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543" name="Rectangle 1031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" name="Group 1035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65558" name="Rectangle 1032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9" name="Line 1033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36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65556" name="Rectangle 1037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7" name="Line 1038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9" name="Text Box 1039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550" name="Text Box 1040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5551" name="Rectangle 1041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Rectangle 1042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043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Text Box 1044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555" name="Text Box 1045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65545" name="Text Box 1046"/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user space </a:t>
            </a:r>
          </a:p>
        </p:txBody>
      </p:sp>
      <p:sp>
        <p:nvSpPr>
          <p:cNvPr id="65546" name="Text Box 1047"/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</a:rPr>
              <a:t>physical memory space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 Architecture 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830388" algn="l"/>
                <a:tab pos="2857500" algn="ctr"/>
              </a:tabLst>
            </a:pPr>
            <a:r>
              <a:rPr lang="en-US" smtClean="0"/>
              <a:t>Logical address consists of a two tuple: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smtClean="0"/>
              <a:t>		&lt;segment-number, offset&gt;,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i="1" smtClean="0"/>
              <a:t>Segment table</a:t>
            </a:r>
            <a:r>
              <a:rPr lang="en-US" smtClean="0"/>
              <a:t> – maps two-dimensional physical addresses; each table entry has: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sz="1800" smtClean="0"/>
              <a:t>base – contains the starting physical address where the segments reside in memory.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sz="1800" i="1" smtClean="0"/>
              <a:t>limit</a:t>
            </a:r>
            <a:r>
              <a:rPr lang="en-US" sz="1800" smtClean="0"/>
              <a:t> – specifies the length of the segment.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i="1" smtClean="0"/>
              <a:t>Segment-table base register (STBR)</a:t>
            </a:r>
            <a:r>
              <a:rPr lang="en-US" smtClean="0"/>
              <a:t> points to the segment table’s location in memory.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i="1" smtClean="0"/>
              <a:t>Segment-table length register (STLR)</a:t>
            </a:r>
            <a:r>
              <a:rPr lang="en-US" smtClean="0"/>
              <a:t> indicates number of segments used by a program;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smtClean="0"/>
              <a:t>	                  segment number </a:t>
            </a:r>
            <a:r>
              <a:rPr lang="en-US" i="1" smtClean="0"/>
              <a:t>s</a:t>
            </a:r>
            <a:r>
              <a:rPr lang="en-US" smtClean="0"/>
              <a:t> is legal if </a:t>
            </a:r>
            <a:r>
              <a:rPr lang="en-US" i="1" smtClean="0"/>
              <a:t>s</a:t>
            </a:r>
            <a:r>
              <a:rPr lang="en-US" smtClean="0"/>
              <a:t> &lt; STLR.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Segmentation Architecture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Relocation.</a:t>
            </a:r>
          </a:p>
          <a:p>
            <a:pPr lvl="1"/>
            <a:r>
              <a:rPr lang="en-US" sz="1800" smtClean="0"/>
              <a:t>dynamic</a:t>
            </a:r>
          </a:p>
          <a:p>
            <a:pPr lvl="1"/>
            <a:r>
              <a:rPr lang="en-US" sz="1800" smtClean="0"/>
              <a:t>by segment table </a:t>
            </a:r>
            <a:br>
              <a:rPr lang="en-US" sz="1800" smtClean="0"/>
            </a:br>
            <a:endParaRPr lang="en-US" sz="1800" smtClean="0"/>
          </a:p>
          <a:p>
            <a:r>
              <a:rPr lang="en-US" smtClean="0"/>
              <a:t>Sharing.</a:t>
            </a:r>
          </a:p>
          <a:p>
            <a:pPr lvl="1"/>
            <a:r>
              <a:rPr lang="en-US" sz="1800" smtClean="0"/>
              <a:t>shared segments</a:t>
            </a:r>
          </a:p>
          <a:p>
            <a:pPr lvl="1"/>
            <a:r>
              <a:rPr lang="en-US" sz="1800" smtClean="0"/>
              <a:t>same segment number </a:t>
            </a:r>
            <a:br>
              <a:rPr lang="en-US" sz="1800" smtClean="0"/>
            </a:br>
            <a:endParaRPr lang="en-US" sz="1800" smtClean="0"/>
          </a:p>
          <a:p>
            <a:r>
              <a:rPr lang="en-US" smtClean="0"/>
              <a:t>Allocation.</a:t>
            </a:r>
          </a:p>
          <a:p>
            <a:pPr lvl="1"/>
            <a:r>
              <a:rPr lang="en-US" sz="1800" smtClean="0"/>
              <a:t>first fit/best fit</a:t>
            </a:r>
          </a:p>
          <a:p>
            <a:pPr lvl="1"/>
            <a:r>
              <a:rPr lang="en-US" sz="1800" smtClean="0"/>
              <a:t>external fragmentation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Segmentation Architecture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6763" y="1228725"/>
            <a:ext cx="7769225" cy="41148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Protection.  With each entry in segment table associate:</a:t>
            </a:r>
          </a:p>
          <a:p>
            <a:pPr lvl="1"/>
            <a:r>
              <a:rPr lang="en-US" sz="2000" smtClean="0"/>
              <a:t>validation bit = 0 </a:t>
            </a:r>
            <a:r>
              <a:rPr lang="en-US" sz="2000" smtClean="0">
                <a:sym typeface="Symbol" pitchFamily="18" charset="2"/>
              </a:rPr>
              <a:t> illegal segment</a:t>
            </a:r>
          </a:p>
          <a:p>
            <a:pPr lvl="1"/>
            <a:r>
              <a:rPr lang="en-US" sz="2000" smtClean="0">
                <a:sym typeface="Symbol" pitchFamily="18" charset="2"/>
              </a:rPr>
              <a:t>read/write/execute privileges</a:t>
            </a:r>
          </a:p>
          <a:p>
            <a:r>
              <a:rPr lang="en-US" sz="2400" smtClean="0"/>
              <a:t>Protection bits associated with segments; code sharing occurs at segment level.</a:t>
            </a:r>
          </a:p>
          <a:p>
            <a:r>
              <a:rPr lang="en-US" sz="2400" smtClean="0"/>
              <a:t>Since segments vary in length, memory allocation is a dynamic storage-allocation problem.</a:t>
            </a:r>
          </a:p>
          <a:p>
            <a:r>
              <a:rPr lang="en-US" sz="2400" smtClean="0"/>
              <a:t>A segmentation example is shown in the following diagram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Segmentation Hardware</a:t>
            </a:r>
            <a:endParaRPr lang="en-US" sz="2400" smtClean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 l="934" t="5009" r="1572" b="4826"/>
          <a:stretch>
            <a:fillRect/>
          </a:stretch>
        </p:blipFill>
        <p:spPr bwMode="auto">
          <a:xfrm>
            <a:off x="1112838" y="1530350"/>
            <a:ext cx="6797675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Segmentation</a:t>
            </a:r>
            <a:endParaRPr lang="en-US" sz="2400" smtClean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 l="8005" t="1547" r="9166" b="1581"/>
          <a:stretch>
            <a:fillRect/>
          </a:stretch>
        </p:blipFill>
        <p:spPr bwMode="auto">
          <a:xfrm>
            <a:off x="498475" y="1263650"/>
            <a:ext cx="7119938" cy="51911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Sharing of Segments</a:t>
            </a:r>
            <a:endParaRPr lang="en-US" sz="2400" smtClean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 l="13220" t="877" r="12987" b="1785"/>
          <a:stretch>
            <a:fillRect/>
          </a:stretch>
        </p:blipFill>
        <p:spPr bwMode="auto">
          <a:xfrm>
            <a:off x="598488" y="1096963"/>
            <a:ext cx="7905750" cy="47593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Segmentation with Paging – MULTICS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MULTICS system solved problems of external fragmentation and lengthy search times by paging the segments.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Solution differs from pure segmentation in that the segment-table entry contains not the base address of the segment, but rather the base address of a </a:t>
            </a:r>
            <a:r>
              <a:rPr lang="en-US" i="1" smtClean="0"/>
              <a:t>page table</a:t>
            </a:r>
            <a:r>
              <a:rPr lang="en-US" smtClean="0"/>
              <a:t> for this segment.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MULTICS Address Translation Scheme</a:t>
            </a: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2"/>
          <a:srcRect l="6540" t="1048" r="6540" b="420"/>
          <a:stretch>
            <a:fillRect/>
          </a:stretch>
        </p:blipFill>
        <p:spPr bwMode="auto">
          <a:xfrm>
            <a:off x="2033588" y="1468437"/>
            <a:ext cx="5019675" cy="4551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Hardware Address Protection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l="519" t="23012" r="180" b="23203"/>
          <a:stretch>
            <a:fillRect/>
          </a:stretch>
        </p:blipFill>
        <p:spPr bwMode="auto">
          <a:xfrm>
            <a:off x="744538" y="1430338"/>
            <a:ext cx="6913562" cy="2976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Segmentation with Paging – Intel 386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7105650" cy="981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As shown in the following diagram, the Intel 386 uses segmentation with paging for memory management with a two-level paging scheme.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Intel 30386 Address Translation</a:t>
            </a:r>
            <a:endParaRPr lang="en-US" sz="2400" smtClean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 l="11971" t="856" r="11768" b="1712"/>
          <a:stretch>
            <a:fillRect/>
          </a:stretch>
        </p:blipFill>
        <p:spPr bwMode="auto">
          <a:xfrm>
            <a:off x="2117725" y="1217613"/>
            <a:ext cx="4773613" cy="48783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Memory Protection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4888" y="1349375"/>
            <a:ext cx="7029450" cy="4953000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When executing in monitor mode, the operating system has unrestricted access to both monitor and user’s memory.</a:t>
            </a:r>
          </a:p>
          <a:p>
            <a:r>
              <a:rPr lang="en-US" sz="3200" smtClean="0">
                <a:ea typeface="ＭＳ Ｐゴシック" pitchFamily="34" charset="-128"/>
              </a:rPr>
              <a:t>The load instructions for the </a:t>
            </a:r>
            <a:r>
              <a:rPr lang="en-US" sz="3200" i="1" smtClean="0">
                <a:ea typeface="ＭＳ Ｐゴシック" pitchFamily="34" charset="-128"/>
              </a:rPr>
              <a:t>base</a:t>
            </a:r>
            <a:r>
              <a:rPr lang="en-US" sz="3200" smtClean="0">
                <a:ea typeface="ＭＳ Ｐゴシック" pitchFamily="34" charset="-128"/>
              </a:rPr>
              <a:t> and </a:t>
            </a:r>
            <a:r>
              <a:rPr lang="en-US" sz="3200" i="1" smtClean="0">
                <a:ea typeface="ＭＳ Ｐゴシック" pitchFamily="34" charset="-128"/>
              </a:rPr>
              <a:t>limit</a:t>
            </a:r>
            <a:r>
              <a:rPr lang="en-US" sz="3200" smtClean="0">
                <a:ea typeface="ＭＳ Ｐゴシック" pitchFamily="34" charset="-128"/>
              </a:rPr>
              <a:t> registers are privileged instructions.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07975"/>
            <a:ext cx="8134350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Address binding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5125" y="1592263"/>
            <a:ext cx="8407400" cy="49609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systems allow user process to reside in any part of the physical memory.</a:t>
            </a:r>
          </a:p>
          <a:p>
            <a:r>
              <a:rPr lang="en-US" dirty="0" smtClean="0"/>
              <a:t>Address space starts at 00000; However,  the first address of user process may not start at 00000.</a:t>
            </a:r>
          </a:p>
          <a:p>
            <a:r>
              <a:rPr lang="en-US" dirty="0" smtClean="0"/>
              <a:t>So user program will go through several steps.</a:t>
            </a:r>
          </a:p>
          <a:p>
            <a:r>
              <a:rPr lang="en-US" dirty="0" smtClean="0"/>
              <a:t>Addresses in the source program are symbolic.</a:t>
            </a:r>
          </a:p>
          <a:p>
            <a:pPr lvl="1"/>
            <a:r>
              <a:rPr lang="en-US" sz="1800" dirty="0" smtClean="0"/>
              <a:t>Example: Count</a:t>
            </a:r>
          </a:p>
          <a:p>
            <a:r>
              <a:rPr lang="en-US" dirty="0" smtClean="0"/>
              <a:t>A compiler will bind these addresses  to re-locatable addresses.</a:t>
            </a:r>
          </a:p>
          <a:p>
            <a:pPr lvl="1"/>
            <a:r>
              <a:rPr lang="en-US" sz="1800" dirty="0" smtClean="0"/>
              <a:t>Example: 14 bytes from the beginning of the module.</a:t>
            </a:r>
          </a:p>
          <a:p>
            <a:r>
              <a:rPr lang="en-US" dirty="0" smtClean="0"/>
              <a:t>A linkage editor or a loader will bind these re-locatable addresses to absolute addresses.</a:t>
            </a:r>
          </a:p>
          <a:p>
            <a:r>
              <a:rPr lang="en-US" dirty="0" smtClean="0"/>
              <a:t>A binding is a mapping from one address space to another.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68</TotalTime>
  <Words>4376</Words>
  <Application>Microsoft Macintosh PowerPoint</Application>
  <PresentationFormat>On-screen Show (4:3)</PresentationFormat>
  <Paragraphs>595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Civic</vt:lpstr>
      <vt:lpstr>Memory Management</vt:lpstr>
      <vt:lpstr>Why?</vt:lpstr>
      <vt:lpstr>PowerPoint Presentation</vt:lpstr>
      <vt:lpstr>Memory Protection</vt:lpstr>
      <vt:lpstr>PowerPoint Presentation</vt:lpstr>
      <vt:lpstr>Use of A Base and Limit Register</vt:lpstr>
      <vt:lpstr>Hardware Address Protection </vt:lpstr>
      <vt:lpstr>Memory Protection</vt:lpstr>
      <vt:lpstr>Address binding</vt:lpstr>
      <vt:lpstr>Binding of Instructions and Data to Memory</vt:lpstr>
      <vt:lpstr>Multi-step Processing of a User Program </vt:lpstr>
      <vt:lpstr>Dynamic Loading</vt:lpstr>
      <vt:lpstr>Dynamic Linking</vt:lpstr>
      <vt:lpstr>Overlays</vt:lpstr>
      <vt:lpstr>Overlays for a Two-Pass Assembler</vt:lpstr>
      <vt:lpstr>Logical vs. Physical Address Space</vt:lpstr>
      <vt:lpstr>Memory-Management Unit (MMU)</vt:lpstr>
      <vt:lpstr>Dynamic relocation using a relocation register</vt:lpstr>
      <vt:lpstr>Swapping</vt:lpstr>
      <vt:lpstr>Schematic View of Swapping</vt:lpstr>
      <vt:lpstr>Swapping…</vt:lpstr>
      <vt:lpstr>Contiguous Allocation</vt:lpstr>
      <vt:lpstr>Hardware Support for Relocation and Limit Registers </vt:lpstr>
      <vt:lpstr>Contiguous Allocation (Cont.)</vt:lpstr>
      <vt:lpstr>Contiguous Allocation (Cont.)</vt:lpstr>
      <vt:lpstr>Contiguous Allocation (Cont.)</vt:lpstr>
      <vt:lpstr>Dynamic Storage-Allocation Problem</vt:lpstr>
      <vt:lpstr>Fragmentation</vt:lpstr>
      <vt:lpstr>Solution to fragmentation</vt:lpstr>
      <vt:lpstr>Compaction</vt:lpstr>
      <vt:lpstr>Paging</vt:lpstr>
      <vt:lpstr>Address Translation Scheme</vt:lpstr>
      <vt:lpstr>Address Translation Architecture </vt:lpstr>
      <vt:lpstr>Paging Example </vt:lpstr>
      <vt:lpstr>Paging Example</vt:lpstr>
      <vt:lpstr>Free Frames</vt:lpstr>
      <vt:lpstr>More about Paging </vt:lpstr>
      <vt:lpstr>Two issues </vt:lpstr>
      <vt:lpstr>Implementation of Page Table</vt:lpstr>
      <vt:lpstr>Translation look-aside buffer (TLB)</vt:lpstr>
      <vt:lpstr>Paging Hardware With TLB</vt:lpstr>
      <vt:lpstr>Effective Access Time</vt:lpstr>
      <vt:lpstr>Memory Protection</vt:lpstr>
      <vt:lpstr>Valid (v) or Invalid (i) Bit In A Page Table</vt:lpstr>
      <vt:lpstr>Page Table: Space Issue</vt:lpstr>
      <vt:lpstr>Page Table Structure</vt:lpstr>
      <vt:lpstr>Hierarchical Page Tables</vt:lpstr>
      <vt:lpstr>Two-Level Paging Example</vt:lpstr>
      <vt:lpstr>Two-Level Page-Table Scheme</vt:lpstr>
      <vt:lpstr>Address-Translation Scheme</vt:lpstr>
      <vt:lpstr>Address-Translation Scheme</vt:lpstr>
      <vt:lpstr>Hashed Page Tables</vt:lpstr>
      <vt:lpstr>Hashed Page Table</vt:lpstr>
      <vt:lpstr>Inverted Page Table</vt:lpstr>
      <vt:lpstr>Inverted Page Table</vt:lpstr>
      <vt:lpstr>Inverted Page Table Architecture</vt:lpstr>
      <vt:lpstr>Shared Pages</vt:lpstr>
      <vt:lpstr>Shared Pages Example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Architecture (Cont.)</vt:lpstr>
      <vt:lpstr>Segmentation Hardware</vt:lpstr>
      <vt:lpstr>Example of Segmentation</vt:lpstr>
      <vt:lpstr>Sharing of Segments</vt:lpstr>
      <vt:lpstr>Segmentation with Paging – MULTICS</vt:lpstr>
      <vt:lpstr>MULTICS Address Translation Scheme</vt:lpstr>
      <vt:lpstr>Segmentation with Paging – Intel 386</vt:lpstr>
      <vt:lpstr>Intel 30386 Address 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user</dc:creator>
  <cp:lastModifiedBy>Manish Shrivastava</cp:lastModifiedBy>
  <cp:revision>16</cp:revision>
  <dcterms:created xsi:type="dcterms:W3CDTF">2014-11-11T02:28:39Z</dcterms:created>
  <dcterms:modified xsi:type="dcterms:W3CDTF">2016-10-28T04:25:48Z</dcterms:modified>
</cp:coreProperties>
</file>