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3" r:id="rId20"/>
    <p:sldId id="274" r:id="rId21"/>
    <p:sldId id="275" r:id="rId22"/>
    <p:sldId id="276" r:id="rId23"/>
    <p:sldId id="277" r:id="rId24"/>
    <p:sldId id="284" r:id="rId25"/>
    <p:sldId id="278" r:id="rId26"/>
    <p:sldId id="279" r:id="rId27"/>
    <p:sldId id="280" r:id="rId28"/>
    <p:sldId id="281" r:id="rId29"/>
    <p:sldId id="282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5" r:id="rId42"/>
    <p:sldId id="306" r:id="rId43"/>
    <p:sldId id="307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97D1-2FC9-430E-812B-E009E6E569F8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824772-07A0-42E9-93CF-76C42A055A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97D1-2FC9-430E-812B-E009E6E569F8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4772-07A0-42E9-93CF-76C42A055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2824772-07A0-42E9-93CF-76C42A055A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97D1-2FC9-430E-812B-E009E6E569F8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97D1-2FC9-430E-812B-E009E6E569F8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2824772-07A0-42E9-93CF-76C42A055A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97D1-2FC9-430E-812B-E009E6E569F8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824772-07A0-42E9-93CF-76C42A055A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E7997D1-2FC9-430E-812B-E009E6E569F8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4772-07A0-42E9-93CF-76C42A055A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97D1-2FC9-430E-812B-E009E6E569F8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2824772-07A0-42E9-93CF-76C42A055A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97D1-2FC9-430E-812B-E009E6E569F8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2824772-07A0-42E9-93CF-76C42A055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97D1-2FC9-430E-812B-E009E6E569F8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824772-07A0-42E9-93CF-76C42A055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824772-07A0-42E9-93CF-76C42A055A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97D1-2FC9-430E-812B-E009E6E569F8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2824772-07A0-42E9-93CF-76C42A055A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E7997D1-2FC9-430E-812B-E009E6E569F8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E7997D1-2FC9-430E-812B-E009E6E569F8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824772-07A0-42E9-93CF-76C42A055A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Manish </a:t>
            </a:r>
            <a:r>
              <a:rPr lang="en-US" dirty="0" err="1" smtClean="0"/>
              <a:t>Shrivastava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 err="1" smtClean="0"/>
              <a:t>Syncronization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Bounded Buffer</a:t>
            </a:r>
          </a:p>
        </p:txBody>
      </p:sp>
      <p:sp>
        <p:nvSpPr>
          <p:cNvPr id="11267" name="Rectangle 205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If both the producer and consumer attempt to update the buffer concurrently, the assembly language statements may get interleaved.</a:t>
            </a:r>
          </a:p>
          <a:p>
            <a:endParaRPr lang="en-US" smtClean="0"/>
          </a:p>
          <a:p>
            <a:r>
              <a:rPr lang="en-US" smtClean="0"/>
              <a:t>Interleaving depends upon how the producer and consumer processes are scheduled.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Bounded Buffer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Assume </a:t>
            </a:r>
            <a:r>
              <a:rPr lang="en-US" b="1" smtClean="0"/>
              <a:t>counter</a:t>
            </a:r>
            <a:r>
              <a:rPr lang="en-US" smtClean="0"/>
              <a:t> is initially 5. One interleaving of statements is: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producer: </a:t>
            </a:r>
            <a:r>
              <a:rPr lang="en-US" b="1" smtClean="0"/>
              <a:t>register1 = counter</a:t>
            </a:r>
            <a:r>
              <a:rPr lang="en-US" smtClean="0"/>
              <a:t> (</a:t>
            </a:r>
            <a:r>
              <a:rPr lang="en-US" i="1" smtClean="0"/>
              <a:t>register1 = 5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producer: </a:t>
            </a:r>
            <a:r>
              <a:rPr lang="en-US" b="1" smtClean="0"/>
              <a:t>register1 = register1 + 1</a:t>
            </a:r>
            <a:r>
              <a:rPr lang="en-US" smtClean="0"/>
              <a:t> (</a:t>
            </a:r>
            <a:r>
              <a:rPr lang="en-US" i="1" smtClean="0"/>
              <a:t>register1 = 6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consumer: </a:t>
            </a:r>
            <a:r>
              <a:rPr lang="en-US" b="1" smtClean="0"/>
              <a:t>register2 = counter</a:t>
            </a:r>
            <a:r>
              <a:rPr lang="en-US" smtClean="0"/>
              <a:t> (</a:t>
            </a:r>
            <a:r>
              <a:rPr lang="en-US" i="1" smtClean="0"/>
              <a:t>register2 = 5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consumer: </a:t>
            </a:r>
            <a:r>
              <a:rPr lang="en-US" b="1" smtClean="0"/>
              <a:t>register2 = register2 – 1</a:t>
            </a:r>
            <a:r>
              <a:rPr lang="en-US" smtClean="0"/>
              <a:t> (</a:t>
            </a:r>
            <a:r>
              <a:rPr lang="en-US" i="1" smtClean="0"/>
              <a:t>register2 = 4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producer: </a:t>
            </a:r>
            <a:r>
              <a:rPr lang="en-US" b="1" smtClean="0"/>
              <a:t>counter = register1</a:t>
            </a:r>
            <a:r>
              <a:rPr lang="en-US" smtClean="0"/>
              <a:t> (</a:t>
            </a:r>
            <a:r>
              <a:rPr lang="en-US" i="1" smtClean="0"/>
              <a:t>counter = 6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consumer: </a:t>
            </a:r>
            <a:r>
              <a:rPr lang="en-US" b="1" smtClean="0"/>
              <a:t>counter = register2</a:t>
            </a:r>
            <a:r>
              <a:rPr lang="en-US" smtClean="0"/>
              <a:t> (</a:t>
            </a:r>
            <a:r>
              <a:rPr lang="en-US" i="1" smtClean="0"/>
              <a:t>counter = 4</a:t>
            </a:r>
            <a:r>
              <a:rPr lang="en-US" smtClean="0"/>
              <a:t>)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The value of </a:t>
            </a:r>
            <a:r>
              <a:rPr lang="en-US" b="1" smtClean="0"/>
              <a:t>count</a:t>
            </a:r>
            <a:r>
              <a:rPr lang="en-US" smtClean="0"/>
              <a:t> may be either 4 or 6, where the correct result should be 5.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solution to critical section problem must satisfy the following conditions.</a:t>
            </a:r>
          </a:p>
          <a:p>
            <a:pPr lvl="1"/>
            <a:r>
              <a:rPr lang="en-US" sz="2400" b="1" dirty="0" smtClean="0"/>
              <a:t>Mutual Exclusion</a:t>
            </a:r>
            <a:r>
              <a:rPr lang="en-US" sz="2400" dirty="0" smtClean="0"/>
              <a:t>.  If process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is executing in its critical section, then no other processes can be executing in their critical section.</a:t>
            </a:r>
          </a:p>
          <a:p>
            <a:pPr lvl="1"/>
            <a:r>
              <a:rPr lang="en-US" sz="2400" b="1" dirty="0" smtClean="0"/>
              <a:t>Progress</a:t>
            </a:r>
            <a:r>
              <a:rPr lang="en-US" sz="2400" dirty="0" smtClean="0"/>
              <a:t>.  At least one process requesting entry into CS will  be able to enter it if there is no other process in it..</a:t>
            </a:r>
          </a:p>
          <a:p>
            <a:pPr lvl="1"/>
            <a:r>
              <a:rPr lang="en-US" sz="2400" b="1" dirty="0" smtClean="0"/>
              <a:t>Bounded Waiting</a:t>
            </a:r>
            <a:r>
              <a:rPr lang="en-US" sz="2400" dirty="0" smtClean="0"/>
              <a:t>.  No process waits indefinitely to enter CS once it has requested  entry.</a:t>
            </a:r>
          </a:p>
          <a:p>
            <a:pPr lvl="2">
              <a:buClr>
                <a:schemeClr val="tx1"/>
              </a:buClr>
              <a:buSzPct val="125000"/>
              <a:buFont typeface="Wingdings 2" pitchFamily="18" charset="2"/>
              <a:buChar char=""/>
            </a:pPr>
            <a:r>
              <a:rPr lang="en-US" dirty="0" smtClean="0"/>
              <a:t>Assume that each process executes at a nonzero speed </a:t>
            </a:r>
          </a:p>
          <a:p>
            <a:pPr lvl="2">
              <a:buClr>
                <a:schemeClr val="tx1"/>
              </a:buClr>
              <a:buSzPct val="125000"/>
              <a:buFont typeface="Wingdings 2" pitchFamily="18" charset="2"/>
              <a:buChar char=""/>
            </a:pPr>
            <a:r>
              <a:rPr lang="en-US" dirty="0" smtClean="0"/>
              <a:t>No assumption concerning relative speed of the </a:t>
            </a:r>
            <a:r>
              <a:rPr lang="en-US" i="1" dirty="0" smtClean="0"/>
              <a:t>n</a:t>
            </a:r>
            <a:r>
              <a:rPr lang="en-US" dirty="0" smtClean="0"/>
              <a:t> processes.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Several kernel-level processes may active at a time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Example: Data structure “List of open files”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Kernel developers should ensure that OS is free from race conditions.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Two approaches are used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endParaRPr lang="en-US" sz="4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Non-preemptive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Non-preemptive kernel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 non-preemptive kernel does not allow a process running in the kernel mode to be preempted.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Kernel mode process runs until it exists kernel mode, blocks, or voluntarily yields the control of CPU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Free from race conditions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Preemptive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Preemptive kernel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 preemptive kernel allows a process to be pre-empted while it is running in kernel mode.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Should be carefully designed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Difficult to design especially in SMP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Why we prefer preemptive kernels ?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Suitable for real-time programming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More responsive as kernel mode process can not run for a longer time.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WINDOWS XP, WINDOWS 2000, Prior to LINUX 2.6 are non-preemptive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Solaris and IRIX are preemptive</a:t>
            </a:r>
            <a:endParaRPr lang="en-US" sz="4400" dirty="0" smtClean="0"/>
          </a:p>
          <a:p>
            <a:endParaRPr lang="en-US" sz="4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smtClean="0"/>
              <a:t>Mutual exclusion: Software approaches</a:t>
            </a:r>
          </a:p>
        </p:txBody>
      </p:sp>
      <p:sp>
        <p:nvSpPr>
          <p:cNvPr id="24578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36588" y="1000125"/>
            <a:ext cx="7802562" cy="5454650"/>
          </a:xfrm>
        </p:spPr>
        <p:txBody>
          <a:bodyPr/>
          <a:lstStyle/>
          <a:p>
            <a:r>
              <a:rPr lang="en-US" smtClean="0"/>
              <a:t>Software approaches can be implemented</a:t>
            </a:r>
          </a:p>
          <a:p>
            <a:r>
              <a:rPr lang="en-US" smtClean="0"/>
              <a:t>Assume elementary mutual exclusion at the memory access level.</a:t>
            </a:r>
          </a:p>
          <a:p>
            <a:pPr lvl="1"/>
            <a:r>
              <a:rPr lang="en-US" sz="1800" smtClean="0"/>
              <a:t>Simultaneous access to the same location in main memory  are serialized in some order.</a:t>
            </a:r>
          </a:p>
          <a:p>
            <a:r>
              <a:rPr lang="en-US" smtClean="0"/>
              <a:t>Beyond this, no other support in the hardware, OS, programming language is assumed.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175" y="322263"/>
            <a:ext cx="7772400" cy="84455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Two process solution : Dekker’s algorithm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439863"/>
            <a:ext cx="8277225" cy="4862512"/>
          </a:xfrm>
        </p:spPr>
        <p:txBody>
          <a:bodyPr>
            <a:normAutofit fontScale="92500"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2286000" algn="l"/>
                <a:tab pos="2630488" algn="l"/>
                <a:tab pos="2911475" algn="l"/>
              </a:tabLst>
              <a:defRPr/>
            </a:pPr>
            <a:r>
              <a:rPr lang="en-US" dirty="0" smtClean="0"/>
              <a:t>Reported by </a:t>
            </a:r>
            <a:r>
              <a:rPr lang="en-US" dirty="0" err="1" smtClean="0"/>
              <a:t>Dijkstra</a:t>
            </a:r>
            <a:r>
              <a:rPr lang="en-US" dirty="0" smtClean="0"/>
              <a:t>, 1965.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2286000" algn="l"/>
                <a:tab pos="2630488" algn="l"/>
                <a:tab pos="2911475" algn="l"/>
              </a:tabLst>
              <a:defRPr/>
            </a:pPr>
            <a:r>
              <a:rPr lang="en-US" dirty="0" smtClean="0"/>
              <a:t>Only 2  processes, 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 and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2286000" algn="l"/>
                <a:tab pos="2630488" algn="l"/>
                <a:tab pos="2911475" algn="l"/>
              </a:tabLst>
              <a:defRPr/>
            </a:pPr>
            <a:r>
              <a:rPr lang="en-US" dirty="0" smtClean="0"/>
              <a:t>General structure of process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(other process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pPr marL="365760" indent="-256032" fontAlgn="auto">
              <a:spcAft>
                <a:spcPts val="0"/>
              </a:spcAft>
              <a:buFont typeface="Monotype Sorts" pitchFamily="2" charset="2"/>
              <a:buNone/>
              <a:tabLst>
                <a:tab pos="2286000" algn="l"/>
                <a:tab pos="2630488" algn="l"/>
                <a:tab pos="2911475" algn="l"/>
              </a:tabLst>
              <a:defRPr/>
            </a:pPr>
            <a:r>
              <a:rPr lang="en-US" dirty="0" smtClean="0"/>
              <a:t>		</a:t>
            </a:r>
            <a:r>
              <a:rPr lang="en-US" b="1" dirty="0" smtClean="0"/>
              <a:t>do</a:t>
            </a:r>
            <a:r>
              <a:rPr lang="en-US" dirty="0" smtClean="0"/>
              <a:t> {</a:t>
            </a:r>
            <a:endParaRPr lang="en-US" b="1" dirty="0" smtClean="0"/>
          </a:p>
          <a:p>
            <a:pPr marL="365760" indent="-256032" fontAlgn="auto">
              <a:spcAft>
                <a:spcPts val="0"/>
              </a:spcAft>
              <a:buFont typeface="Monotype Sorts" pitchFamily="2" charset="2"/>
              <a:buNone/>
              <a:tabLst>
                <a:tab pos="2286000" algn="l"/>
                <a:tab pos="2630488" algn="l"/>
                <a:tab pos="2911475" algn="l"/>
              </a:tabLst>
              <a:defRPr/>
            </a:pPr>
            <a:r>
              <a:rPr lang="en-US" dirty="0" smtClean="0"/>
              <a:t>			</a:t>
            </a:r>
            <a:r>
              <a:rPr lang="en-US" i="1" dirty="0" smtClean="0"/>
              <a:t>entry section</a:t>
            </a:r>
          </a:p>
          <a:p>
            <a:pPr marL="365760" indent="-256032" fontAlgn="auto">
              <a:spcAft>
                <a:spcPts val="0"/>
              </a:spcAft>
              <a:buFont typeface="Monotype Sorts" pitchFamily="2" charset="2"/>
              <a:buNone/>
              <a:tabLst>
                <a:tab pos="2286000" algn="l"/>
                <a:tab pos="2630488" algn="l"/>
                <a:tab pos="2911475" algn="l"/>
              </a:tabLst>
              <a:defRPr/>
            </a:pPr>
            <a:r>
              <a:rPr lang="en-US" dirty="0" smtClean="0"/>
              <a:t>				critical section</a:t>
            </a:r>
          </a:p>
          <a:p>
            <a:pPr marL="365760" indent="-256032" fontAlgn="auto">
              <a:spcAft>
                <a:spcPts val="0"/>
              </a:spcAft>
              <a:buFont typeface="Monotype Sorts" pitchFamily="2" charset="2"/>
              <a:buNone/>
              <a:tabLst>
                <a:tab pos="2286000" algn="l"/>
                <a:tab pos="2630488" algn="l"/>
                <a:tab pos="2911475" algn="l"/>
              </a:tabLst>
              <a:defRPr/>
            </a:pPr>
            <a:r>
              <a:rPr lang="en-US" dirty="0" smtClean="0"/>
              <a:t>			</a:t>
            </a:r>
            <a:r>
              <a:rPr lang="en-US" i="1" dirty="0" smtClean="0"/>
              <a:t>exit section</a:t>
            </a:r>
            <a:endParaRPr lang="en-US" dirty="0" smtClean="0"/>
          </a:p>
          <a:p>
            <a:pPr marL="365760" indent="-256032" fontAlgn="auto">
              <a:spcAft>
                <a:spcPts val="0"/>
              </a:spcAft>
              <a:buFont typeface="Monotype Sorts" pitchFamily="2" charset="2"/>
              <a:buNone/>
              <a:tabLst>
                <a:tab pos="2286000" algn="l"/>
                <a:tab pos="2630488" algn="l"/>
                <a:tab pos="2911475" algn="l"/>
              </a:tabLst>
              <a:defRPr/>
            </a:pPr>
            <a:r>
              <a:rPr lang="en-US" dirty="0" smtClean="0"/>
              <a:t>				reminder section</a:t>
            </a:r>
          </a:p>
          <a:p>
            <a:pPr marL="365760" indent="-256032" fontAlgn="auto">
              <a:spcAft>
                <a:spcPts val="0"/>
              </a:spcAft>
              <a:buFont typeface="Monotype Sorts" pitchFamily="2" charset="2"/>
              <a:buNone/>
              <a:tabLst>
                <a:tab pos="2286000" algn="l"/>
                <a:tab pos="2630488" algn="l"/>
                <a:tab pos="2911475" algn="l"/>
              </a:tabLst>
              <a:defRPr/>
            </a:pPr>
            <a:r>
              <a:rPr lang="en-US" dirty="0" smtClean="0"/>
              <a:t>		} </a:t>
            </a:r>
            <a:r>
              <a:rPr lang="en-US" b="1" dirty="0" smtClean="0"/>
              <a:t>while (1)</a:t>
            </a:r>
            <a:r>
              <a:rPr lang="en-US" dirty="0" smtClean="0"/>
              <a:t>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2286000" algn="l"/>
                <a:tab pos="2630488" algn="l"/>
                <a:tab pos="2911475" algn="l"/>
              </a:tabLst>
              <a:defRPr/>
            </a:pPr>
            <a:r>
              <a:rPr lang="en-US" dirty="0" smtClean="0"/>
              <a:t>Processes may share some common variables to synchronize their actions.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smtClean="0"/>
              <a:t>Algorithm 1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46075" y="1144588"/>
            <a:ext cx="8278813" cy="558323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en-US" sz="2400" dirty="0" smtClean="0"/>
              <a:t>Shared variables: </a:t>
            </a:r>
          </a:p>
          <a:p>
            <a:pPr lvl="1">
              <a:lnSpc>
                <a:spcPct val="8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turn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>initially </a:t>
            </a:r>
            <a:r>
              <a:rPr lang="en-US" sz="2000" b="1" dirty="0" smtClean="0"/>
              <a:t>turn = 0</a:t>
            </a: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8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en-US" sz="2400" dirty="0" smtClean="0"/>
              <a:t>Turn variable 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Monotype Sorts" pitchFamily="2" charset="2"/>
              <a:buNone/>
              <a:tabLst>
                <a:tab pos="2005013" algn="l"/>
                <a:tab pos="2339975" algn="l"/>
                <a:tab pos="2630488" algn="l"/>
              </a:tabLst>
            </a:pPr>
            <a:r>
              <a:rPr lang="en-US" sz="2000" b="1" dirty="0" smtClean="0"/>
              <a:t>	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Monotype Sorts" pitchFamily="2" charset="2"/>
              <a:buNone/>
              <a:tabLst>
                <a:tab pos="2005013" algn="l"/>
                <a:tab pos="2339975" algn="l"/>
                <a:tab pos="2630488" algn="l"/>
              </a:tabLst>
            </a:pPr>
            <a:endParaRPr lang="en-US" sz="2000" b="1" dirty="0" smtClean="0"/>
          </a:p>
          <a:p>
            <a:pPr lvl="1">
              <a:lnSpc>
                <a:spcPct val="80000"/>
              </a:lnSpc>
              <a:buClr>
                <a:schemeClr val="tx1"/>
              </a:buClr>
              <a:buFont typeface="Monotype Sorts" pitchFamily="2" charset="2"/>
              <a:buNone/>
              <a:tabLst>
                <a:tab pos="2005013" algn="l"/>
                <a:tab pos="2339975" algn="l"/>
                <a:tab pos="2630488" algn="l"/>
              </a:tabLst>
            </a:pPr>
            <a:endParaRPr lang="en-US" sz="2000" b="1" dirty="0" smtClean="0"/>
          </a:p>
          <a:p>
            <a:pPr lvl="1">
              <a:lnSpc>
                <a:spcPct val="80000"/>
              </a:lnSpc>
              <a:buClr>
                <a:schemeClr val="tx1"/>
              </a:buClr>
              <a:buFont typeface="Monotype Sorts" pitchFamily="2" charset="2"/>
              <a:buNone/>
              <a:tabLst>
                <a:tab pos="2005013" algn="l"/>
                <a:tab pos="2339975" algn="l"/>
                <a:tab pos="2630488" algn="l"/>
              </a:tabLst>
            </a:pPr>
            <a:endParaRPr lang="en-US" sz="2000" b="1" dirty="0" smtClean="0"/>
          </a:p>
          <a:p>
            <a:pPr lvl="1">
              <a:lnSpc>
                <a:spcPct val="80000"/>
              </a:lnSpc>
              <a:buClr>
                <a:schemeClr val="tx1"/>
              </a:buClr>
              <a:buFont typeface="Monotype Sorts" pitchFamily="2" charset="2"/>
              <a:buNone/>
              <a:tabLst>
                <a:tab pos="2005013" algn="l"/>
                <a:tab pos="2339975" algn="l"/>
                <a:tab pos="2630488" algn="l"/>
              </a:tabLst>
            </a:pPr>
            <a:endParaRPr lang="en-US" sz="2000" b="1" dirty="0" smtClean="0"/>
          </a:p>
          <a:p>
            <a:pPr lvl="1">
              <a:lnSpc>
                <a:spcPct val="80000"/>
              </a:lnSpc>
              <a:buClr>
                <a:schemeClr val="tx1"/>
              </a:buClr>
              <a:buFont typeface="Monotype Sorts" pitchFamily="2" charset="2"/>
              <a:buNone/>
              <a:tabLst>
                <a:tab pos="2005013" algn="l"/>
                <a:tab pos="2339975" algn="l"/>
                <a:tab pos="2630488" algn="l"/>
              </a:tabLst>
            </a:pPr>
            <a:endParaRPr lang="en-US" sz="2000" b="1" dirty="0" smtClean="0"/>
          </a:p>
          <a:p>
            <a:pPr lvl="1">
              <a:lnSpc>
                <a:spcPct val="80000"/>
              </a:lnSpc>
              <a:buClr>
                <a:schemeClr val="tx1"/>
              </a:buClr>
              <a:buFont typeface="Monotype Sorts" pitchFamily="2" charset="2"/>
              <a:buNone/>
              <a:tabLst>
                <a:tab pos="2005013" algn="l"/>
                <a:tab pos="2339975" algn="l"/>
                <a:tab pos="2630488" algn="l"/>
              </a:tabLst>
            </a:pPr>
            <a:endParaRPr lang="en-US" sz="2000" b="1" dirty="0" smtClean="0"/>
          </a:p>
          <a:p>
            <a:pPr lvl="1">
              <a:lnSpc>
                <a:spcPct val="80000"/>
              </a:lnSpc>
              <a:buClr>
                <a:schemeClr val="tx1"/>
              </a:buClr>
              <a:buFont typeface="Monotype Sorts" pitchFamily="2" charset="2"/>
              <a:buNone/>
              <a:tabLst>
                <a:tab pos="2005013" algn="l"/>
                <a:tab pos="2339975" algn="l"/>
                <a:tab pos="2630488" algn="l"/>
              </a:tabLst>
            </a:pPr>
            <a:endParaRPr lang="en-US" sz="2000" b="1" dirty="0" smtClean="0"/>
          </a:p>
          <a:p>
            <a:pPr lvl="1">
              <a:lnSpc>
                <a:spcPct val="80000"/>
              </a:lnSpc>
              <a:buClr>
                <a:schemeClr val="tx1"/>
              </a:buClr>
              <a:buFont typeface="Monotype Sorts" pitchFamily="2" charset="2"/>
              <a:buNone/>
              <a:tabLst>
                <a:tab pos="2005013" algn="l"/>
                <a:tab pos="2339975" algn="l"/>
                <a:tab pos="2630488" algn="l"/>
              </a:tabLst>
            </a:pPr>
            <a:endParaRPr lang="en-US" sz="2000" b="1" dirty="0" smtClean="0"/>
          </a:p>
          <a:p>
            <a:pPr lvl="1">
              <a:lnSpc>
                <a:spcPct val="80000"/>
              </a:lnSpc>
              <a:buClr>
                <a:schemeClr val="tx1"/>
              </a:buClr>
              <a:buFont typeface="Monotype Sorts" pitchFamily="2" charset="2"/>
              <a:buNone/>
              <a:tabLst>
                <a:tab pos="2005013" algn="l"/>
                <a:tab pos="2339975" algn="l"/>
                <a:tab pos="2630488" algn="l"/>
              </a:tabLst>
            </a:pPr>
            <a:endParaRPr lang="en-US" sz="2000" dirty="0" smtClean="0"/>
          </a:p>
          <a:p>
            <a:pPr lvl="1">
              <a:lnSpc>
                <a:spcPct val="8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en-US" sz="2000" dirty="0" smtClean="0"/>
              <a:t>Shared variable </a:t>
            </a:r>
            <a:r>
              <a:rPr lang="en-US" sz="2000" i="1" dirty="0" smtClean="0"/>
              <a:t>turn</a:t>
            </a:r>
            <a:r>
              <a:rPr lang="en-US" sz="2000" dirty="0" smtClean="0"/>
              <a:t> indicates who is allowed to enter next, can enter if </a:t>
            </a:r>
            <a:r>
              <a:rPr lang="en-US" sz="2000" i="1" dirty="0" smtClean="0"/>
              <a:t>turn = me</a:t>
            </a:r>
            <a:endParaRPr lang="en-US" sz="2000" dirty="0" smtClean="0"/>
          </a:p>
          <a:p>
            <a:pPr lvl="1">
              <a:lnSpc>
                <a:spcPct val="8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en-US" sz="2000" dirty="0" smtClean="0"/>
              <a:t>On exit, point variable to other process</a:t>
            </a:r>
          </a:p>
          <a:p>
            <a:pPr lvl="1">
              <a:lnSpc>
                <a:spcPct val="8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en-US" sz="2000" dirty="0" smtClean="0"/>
              <a:t>Deadlock if other process never enters</a:t>
            </a:r>
          </a:p>
          <a:p>
            <a:pPr>
              <a:lnSpc>
                <a:spcPct val="80000"/>
              </a:lnSpc>
              <a:tabLst>
                <a:tab pos="2005013" algn="l"/>
                <a:tab pos="2339975" algn="l"/>
                <a:tab pos="2630488" algn="l"/>
              </a:tabLst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438400"/>
          <a:ext cx="7239001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3810001"/>
              </a:tblGrid>
              <a:tr h="370840">
                <a:tc>
                  <a:txBody>
                    <a:bodyPr/>
                    <a:lstStyle/>
                    <a:p>
                      <a:pPr lvl="1"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2005013" algn="l"/>
                          <a:tab pos="2339975" algn="l"/>
                          <a:tab pos="2630488" algn="l"/>
                        </a:tabLst>
                      </a:pPr>
                      <a:r>
                        <a:rPr lang="en-US" sz="2000" b="1" dirty="0" smtClean="0">
                          <a:latin typeface="Arial Rounded MT Bold" pitchFamily="34" charset="0"/>
                        </a:rPr>
                        <a:t>P0				</a:t>
                      </a:r>
                    </a:p>
                    <a:p>
                      <a:pPr lvl="1"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2005013" algn="l"/>
                          <a:tab pos="2339975" algn="l"/>
                          <a:tab pos="2630488" algn="l"/>
                        </a:tabLst>
                      </a:pPr>
                      <a:r>
                        <a:rPr lang="en-US" sz="2000" dirty="0" smtClean="0">
                          <a:latin typeface="Arial Rounded MT Bold" pitchFamily="34" charset="0"/>
                        </a:rPr>
                        <a:t>while (turn != 0) ;  </a:t>
                      </a:r>
                    </a:p>
                    <a:p>
                      <a:pPr lvl="1"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2005013" algn="l"/>
                          <a:tab pos="2339975" algn="l"/>
                          <a:tab pos="2630488" algn="l"/>
                        </a:tabLst>
                      </a:pPr>
                      <a:r>
                        <a:rPr lang="en-US" sz="2000" i="1" dirty="0" smtClean="0">
                          <a:latin typeface="Arial Rounded MT Bold" pitchFamily="34" charset="0"/>
                        </a:rPr>
                        <a:t>/* Do nothing */</a:t>
                      </a:r>
                    </a:p>
                    <a:p>
                      <a:pPr lvl="1"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2005013" algn="l"/>
                          <a:tab pos="2339975" algn="l"/>
                          <a:tab pos="2630488" algn="l"/>
                        </a:tabLst>
                      </a:pPr>
                      <a:endParaRPr lang="en-US" sz="2000" i="1" dirty="0" smtClean="0">
                        <a:latin typeface="Arial Rounded MT Bold" pitchFamily="34" charset="0"/>
                      </a:endParaRPr>
                    </a:p>
                    <a:p>
                      <a:pPr lvl="1"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2005013" algn="l"/>
                          <a:tab pos="2339975" algn="l"/>
                          <a:tab pos="2630488" algn="l"/>
                        </a:tabLst>
                      </a:pPr>
                      <a:endParaRPr lang="en-US" sz="2000" i="1" dirty="0" smtClean="0">
                        <a:latin typeface="Arial Rounded MT Bold" pitchFamily="34" charset="0"/>
                      </a:endParaRPr>
                    </a:p>
                    <a:p>
                      <a:pPr lvl="1"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2005013" algn="l"/>
                          <a:tab pos="2339975" algn="l"/>
                          <a:tab pos="2630488" algn="l"/>
                        </a:tabLst>
                      </a:pPr>
                      <a:r>
                        <a:rPr lang="en-US" sz="2000" i="1" dirty="0" smtClean="0">
                          <a:latin typeface="Arial Rounded MT Bold" pitchFamily="34" charset="0"/>
                        </a:rPr>
                        <a:t>critical section		</a:t>
                      </a:r>
                    </a:p>
                    <a:p>
                      <a:pPr lvl="1"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2005013" algn="l"/>
                          <a:tab pos="2339975" algn="l"/>
                          <a:tab pos="2630488" algn="l"/>
                        </a:tabLst>
                      </a:pPr>
                      <a:r>
                        <a:rPr lang="en-US" sz="2000" dirty="0" smtClean="0">
                          <a:latin typeface="Arial Rounded MT Bold" pitchFamily="34" charset="0"/>
                        </a:rPr>
                        <a:t>turn = 1;			</a:t>
                      </a:r>
                    </a:p>
                    <a:p>
                      <a:pPr lvl="1"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2005013" algn="l"/>
                          <a:tab pos="2339975" algn="l"/>
                          <a:tab pos="2630488" algn="l"/>
                        </a:tabLst>
                      </a:pPr>
                      <a:r>
                        <a:rPr lang="en-US" sz="2000" dirty="0" smtClean="0">
                          <a:latin typeface="Arial Rounded MT Bold" pitchFamily="34" charset="0"/>
                        </a:rPr>
                        <a:t>remainder section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Rounded MT Bold" pitchFamily="34" charset="0"/>
                        </a:rPr>
                        <a:t>P1</a:t>
                      </a:r>
                    </a:p>
                    <a:p>
                      <a:r>
                        <a:rPr lang="en-US" sz="2000" dirty="0" smtClean="0">
                          <a:latin typeface="Arial Rounded MT Bold" pitchFamily="34" charset="0"/>
                        </a:rPr>
                        <a:t>while (turn != 1);</a:t>
                      </a:r>
                    </a:p>
                    <a:p>
                      <a:r>
                        <a:rPr lang="en-US" sz="2000" i="1" dirty="0" smtClean="0">
                          <a:latin typeface="Arial Rounded MT Bold" pitchFamily="34" charset="0"/>
                        </a:rPr>
                        <a:t>/* Do nothing */</a:t>
                      </a:r>
                    </a:p>
                    <a:p>
                      <a:endParaRPr lang="en-US" sz="2000" i="1" dirty="0" smtClean="0">
                        <a:latin typeface="Arial Rounded MT Bold" pitchFamily="34" charset="0"/>
                      </a:endParaRPr>
                    </a:p>
                    <a:p>
                      <a:r>
                        <a:rPr lang="en-US" sz="2000" i="1" dirty="0" smtClean="0">
                          <a:latin typeface="Arial Rounded MT Bold" pitchFamily="34" charset="0"/>
                        </a:rPr>
                        <a:t>critical section</a:t>
                      </a:r>
                    </a:p>
                    <a:p>
                      <a:r>
                        <a:rPr lang="en-US" sz="2000" dirty="0" smtClean="0">
                          <a:latin typeface="Arial Rounded MT Bold" pitchFamily="34" charset="0"/>
                        </a:rPr>
                        <a:t>turn = 0;</a:t>
                      </a:r>
                      <a:endParaRPr lang="en-US" sz="2000" i="1" dirty="0" smtClean="0">
                        <a:latin typeface="Arial Rounded MT Bold" pitchFamily="34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 Rounded MT Bold" pitchFamily="34" charset="0"/>
                        </a:rPr>
                        <a:t>remainder section</a:t>
                      </a:r>
                    </a:p>
                    <a:p>
                      <a:endParaRPr lang="en-US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en-US" sz="2800" dirty="0" smtClean="0"/>
              <a:t>+Satisfies mutual exclusion: Only one process can enter in CS</a:t>
            </a:r>
          </a:p>
          <a:p>
            <a:pPr>
              <a:lnSpc>
                <a:spcPct val="8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en-US" sz="2800" dirty="0" smtClean="0"/>
              <a:t>-It does not satisfy the progress requirement, as it requires strict alternation of processes to enter CS.</a:t>
            </a:r>
          </a:p>
          <a:p>
            <a:pPr>
              <a:lnSpc>
                <a:spcPct val="8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en-US" sz="2800" dirty="0" smtClean="0"/>
              <a:t>The pace of execution is dictated by slower process.</a:t>
            </a:r>
          </a:p>
          <a:p>
            <a:pPr>
              <a:lnSpc>
                <a:spcPct val="8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en-US" sz="2800" dirty="0" smtClean="0"/>
              <a:t>If  turn=0, P1 is ready to enter into CS, P1 can not do so, even though P0 may be in the RS.</a:t>
            </a:r>
          </a:p>
          <a:p>
            <a:pPr>
              <a:lnSpc>
                <a:spcPct val="8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en-US" sz="2800" dirty="0" smtClean="0"/>
              <a:t>If one process fails in CS or RS, other process is blocked permanently.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Race condition</a:t>
            </a:r>
            <a:r>
              <a:rPr lang="en-US" dirty="0" smtClean="0"/>
              <a:t>: The situation where several processes access – and manipulate shared data concurrently. The final value of the shared data depends upon which process finishes last.</a:t>
            </a:r>
          </a:p>
          <a:p>
            <a:endParaRPr lang="en-US" dirty="0" smtClean="0"/>
          </a:p>
          <a:p>
            <a:r>
              <a:rPr lang="en-US" dirty="0" smtClean="0"/>
              <a:t>To prevent race conditions, concurrent processes must be </a:t>
            </a:r>
            <a:r>
              <a:rPr lang="en-US" b="1" dirty="0" smtClean="0"/>
              <a:t>synchronized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Algorithm 2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19088" y="1376363"/>
            <a:ext cx="8588375" cy="5634037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2400" dirty="0" smtClean="0"/>
              <a:t>Problem with Alg1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1600" dirty="0" smtClean="0"/>
              <a:t>It does not retain sufficient information about the state of each process.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1600" dirty="0" smtClean="0"/>
              <a:t>Alg1 remembers only which process is allowed to enter the CS.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2400" dirty="0" smtClean="0"/>
              <a:t>To solve this problem, variable turn is replaced by </a:t>
            </a:r>
            <a:r>
              <a:rPr lang="en-US" sz="2400" b="1" dirty="0" err="1" smtClean="0"/>
              <a:t>boolean</a:t>
            </a:r>
            <a:r>
              <a:rPr lang="en-US" sz="2400" b="1" dirty="0" smtClean="0"/>
              <a:t> flag[2]</a:t>
            </a:r>
            <a:r>
              <a:rPr lang="en-US" sz="2400" dirty="0" smtClean="0"/>
              <a:t>; flag[0] is for P0; and flag[1] is for P1.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2400" dirty="0" smtClean="0"/>
              <a:t>Each  process may examine the other’s flag but may not alter it.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2400" dirty="0" smtClean="0"/>
              <a:t>When a process wishes to enter CS, it periodically checks other’s flag  until that flag is false (other process is not in CS)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2400" dirty="0" smtClean="0"/>
              <a:t>The process sets its own flag true and enters CS.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2400" dirty="0" smtClean="0"/>
              <a:t>When it leaves CS, it sets its flag to false.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2403475" algn="l"/>
                <a:tab pos="2684463" algn="l"/>
                <a:tab pos="2974975" algn="l"/>
              </a:tabLst>
              <a:defRPr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Algorithm 2…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19088" y="1376363"/>
            <a:ext cx="8588375" cy="5634037"/>
          </a:xfrm>
        </p:spPr>
        <p:txBody>
          <a:bodyPr>
            <a:no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2000" dirty="0" smtClean="0"/>
              <a:t>initially </a:t>
            </a:r>
            <a:r>
              <a:rPr lang="en-US" sz="2000" b="1" dirty="0" smtClean="0"/>
              <a:t>flag [0] = flag [1] = false.</a:t>
            </a:r>
            <a:endParaRPr lang="en-US" sz="2000" dirty="0" smtClean="0">
              <a:sym typeface="Symbol" pitchFamily="18" charset="2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2000" b="1" dirty="0" smtClean="0"/>
              <a:t>P0				P1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Clr>
                <a:schemeClr val="tx1"/>
              </a:buClr>
              <a:buFont typeface="Monotype Sorts" pitchFamily="2" charset="2"/>
              <a:buNone/>
              <a:tabLst>
                <a:tab pos="2403475" algn="l"/>
                <a:tab pos="2684463" algn="l"/>
                <a:tab pos="2974975" algn="l"/>
              </a:tabLst>
              <a:defRPr/>
            </a:pPr>
            <a:endParaRPr lang="en-US" sz="1400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Clr>
                <a:schemeClr val="tx1"/>
              </a:buClr>
              <a:buFont typeface="Monotype Sorts" pitchFamily="2" charset="2"/>
              <a:buNone/>
              <a:tabLst>
                <a:tab pos="2403475" algn="l"/>
                <a:tab pos="2684463" algn="l"/>
                <a:tab pos="2974975" algn="l"/>
              </a:tabLst>
              <a:defRPr/>
            </a:pPr>
            <a:endParaRPr lang="en-US" sz="1400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Clr>
                <a:schemeClr val="tx1"/>
              </a:buClr>
              <a:buFont typeface="Monotype Sorts" pitchFamily="2" charset="2"/>
              <a:buNone/>
              <a:tabLst>
                <a:tab pos="2403475" algn="l"/>
                <a:tab pos="2684463" algn="l"/>
                <a:tab pos="2974975" algn="l"/>
              </a:tabLst>
              <a:defRPr/>
            </a:pPr>
            <a:endParaRPr lang="en-US" sz="1400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Clr>
                <a:schemeClr val="tx1"/>
              </a:buClr>
              <a:buFont typeface="Monotype Sorts" pitchFamily="2" charset="2"/>
              <a:buNone/>
              <a:tabLst>
                <a:tab pos="2403475" algn="l"/>
                <a:tab pos="2684463" algn="l"/>
                <a:tab pos="2974975" algn="l"/>
              </a:tabLst>
              <a:defRPr/>
            </a:pPr>
            <a:endParaRPr lang="en-US" sz="1400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Clr>
                <a:schemeClr val="tx1"/>
              </a:buClr>
              <a:buFont typeface="Monotype Sorts" pitchFamily="2" charset="2"/>
              <a:buNone/>
              <a:tabLst>
                <a:tab pos="2403475" algn="l"/>
                <a:tab pos="2684463" algn="l"/>
                <a:tab pos="2974975" algn="l"/>
              </a:tabLst>
              <a:defRPr/>
            </a:pPr>
            <a:endParaRPr lang="en-US" sz="1400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Clr>
                <a:schemeClr val="tx1"/>
              </a:buClr>
              <a:buFont typeface="Monotype Sorts" pitchFamily="2" charset="2"/>
              <a:buNone/>
              <a:tabLst>
                <a:tab pos="2403475" algn="l"/>
                <a:tab pos="2684463" algn="l"/>
                <a:tab pos="2974975" algn="l"/>
              </a:tabLst>
              <a:defRPr/>
            </a:pPr>
            <a:endParaRPr lang="en-US" sz="1400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Clr>
                <a:schemeClr val="tx1"/>
              </a:buClr>
              <a:buFont typeface="Monotype Sorts" pitchFamily="2" charset="2"/>
              <a:buNone/>
              <a:tabLst>
                <a:tab pos="2403475" algn="l"/>
                <a:tab pos="2684463" algn="l"/>
                <a:tab pos="2974975" algn="l"/>
              </a:tabLst>
              <a:defRPr/>
            </a:pPr>
            <a:endParaRPr lang="en-US" sz="1400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2000" dirty="0" smtClean="0"/>
              <a:t>Mutual exclusion is satisfied.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2000" dirty="0" smtClean="0"/>
              <a:t>If one process fails outside CS the other process is not blocked.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2000" dirty="0" smtClean="0"/>
              <a:t>Sometimes, the solution is worst than previous solution.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1400" dirty="0" smtClean="0"/>
              <a:t>It does not even </a:t>
            </a:r>
            <a:r>
              <a:rPr lang="en-US" sz="1400" b="1" dirty="0" smtClean="0"/>
              <a:t>guarantee ME.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1400" dirty="0" smtClean="0"/>
              <a:t>P0 executes the </a:t>
            </a:r>
            <a:r>
              <a:rPr lang="en-US" sz="1400" b="1" dirty="0" smtClean="0"/>
              <a:t>while</a:t>
            </a:r>
            <a:r>
              <a:rPr lang="en-US" sz="1400" dirty="0" smtClean="0"/>
              <a:t> statement and finds flag[1] set to false.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1400" dirty="0" smtClean="0"/>
              <a:t>P1 executes the </a:t>
            </a:r>
            <a:r>
              <a:rPr lang="en-US" sz="1400" b="1" dirty="0" smtClean="0"/>
              <a:t>while </a:t>
            </a:r>
            <a:r>
              <a:rPr lang="en-US" sz="1400" dirty="0" smtClean="0"/>
              <a:t>statement and finds flag[0] set to false.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1400" dirty="0" smtClean="0"/>
              <a:t>P0 sets flag[0] to true and enters its CS.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1400" dirty="0" smtClean="0"/>
              <a:t>P1 sets flag[1] to true and enters its CS.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057400"/>
          <a:ext cx="6096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621792" lvl="1" fontAlgn="auto">
                        <a:spcBef>
                          <a:spcPts val="324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2403475" algn="l"/>
                          <a:tab pos="2684463" algn="l"/>
                          <a:tab pos="2974975" algn="l"/>
                        </a:tabLst>
                        <a:defRPr/>
                      </a:pPr>
                      <a:r>
                        <a:rPr lang="en-US" sz="1800" dirty="0" smtClean="0"/>
                        <a:t>while ( flag[1] ) ;	</a:t>
                      </a:r>
                    </a:p>
                    <a:p>
                      <a:pPr marL="621792" lvl="1" fontAlgn="auto">
                        <a:spcBef>
                          <a:spcPts val="324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2403475" algn="l"/>
                          <a:tab pos="2684463" algn="l"/>
                          <a:tab pos="2974975" algn="l"/>
                        </a:tabLst>
                        <a:defRPr/>
                      </a:pPr>
                      <a:r>
                        <a:rPr lang="en-US" sz="1800" i="1" dirty="0" smtClean="0"/>
                        <a:t>/* Do nothing */</a:t>
                      </a:r>
                    </a:p>
                    <a:p>
                      <a:pPr marL="621792" lvl="1" fontAlgn="auto">
                        <a:spcBef>
                          <a:spcPts val="324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2403475" algn="l"/>
                          <a:tab pos="2684463" algn="l"/>
                          <a:tab pos="2974975" algn="l"/>
                        </a:tabLst>
                        <a:defRPr/>
                      </a:pPr>
                      <a:r>
                        <a:rPr lang="en-US" sz="1800" dirty="0" smtClean="0"/>
                        <a:t>flag[0] = true;		</a:t>
                      </a:r>
                    </a:p>
                    <a:p>
                      <a:pPr marL="621792" lvl="1" fontAlgn="auto">
                        <a:spcBef>
                          <a:spcPts val="324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2403475" algn="l"/>
                          <a:tab pos="2684463" algn="l"/>
                          <a:tab pos="2974975" algn="l"/>
                        </a:tabLst>
                        <a:defRPr/>
                      </a:pPr>
                      <a:r>
                        <a:rPr lang="en-US" sz="1800" i="1" dirty="0" smtClean="0"/>
                        <a:t>critical section		</a:t>
                      </a:r>
                    </a:p>
                    <a:p>
                      <a:pPr marL="621792" lvl="1" fontAlgn="auto">
                        <a:spcBef>
                          <a:spcPts val="324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2403475" algn="l"/>
                          <a:tab pos="2684463" algn="l"/>
                          <a:tab pos="2974975" algn="l"/>
                        </a:tabLst>
                        <a:defRPr/>
                      </a:pPr>
                      <a:r>
                        <a:rPr lang="en-US" sz="1800" dirty="0" smtClean="0"/>
                        <a:t>flag[0] = false;		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while ( flag[0] )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/* Do nothing */</a:t>
                      </a:r>
                    </a:p>
                    <a:p>
                      <a:r>
                        <a:rPr lang="en-US" sz="1800" dirty="0" smtClean="0"/>
                        <a:t>flag[1] = true;</a:t>
                      </a:r>
                    </a:p>
                    <a:p>
                      <a:r>
                        <a:rPr lang="en-US" sz="1800" i="1" dirty="0" smtClean="0"/>
                        <a:t>critical section</a:t>
                      </a:r>
                    </a:p>
                    <a:p>
                      <a:r>
                        <a:rPr lang="en-US" sz="1800" dirty="0" smtClean="0"/>
                        <a:t>flag[1] = false;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9488" y="244475"/>
            <a:ext cx="7065962" cy="8445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Algorithm 3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0500" y="1295400"/>
            <a:ext cx="8420100" cy="4745038"/>
          </a:xfrm>
        </p:spPr>
        <p:txBody>
          <a:bodyPr>
            <a:normAutofit fontScale="92500"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dirty="0" smtClean="0"/>
              <a:t>Interchange the first two statements.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dirty="0" smtClean="0"/>
              <a:t>Busy Flag Modified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370013" algn="l"/>
                <a:tab pos="1714500" algn="l"/>
                <a:tab pos="2005013" algn="l"/>
              </a:tabLst>
              <a:defRPr/>
            </a:pPr>
            <a:endParaRPr lang="en-US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370013" algn="l"/>
                <a:tab pos="1714500" algn="l"/>
                <a:tab pos="2005013" algn="l"/>
              </a:tabLst>
              <a:defRPr/>
            </a:pPr>
            <a:endParaRPr lang="en-US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370013" algn="l"/>
                <a:tab pos="1714500" algn="l"/>
                <a:tab pos="2005013" algn="l"/>
              </a:tabLst>
              <a:defRPr/>
            </a:pPr>
            <a:endParaRPr lang="en-US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370013" algn="l"/>
                <a:tab pos="1714500" algn="l"/>
                <a:tab pos="2005013" algn="l"/>
              </a:tabLst>
              <a:defRPr/>
            </a:pPr>
            <a:endParaRPr lang="en-US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370013" algn="l"/>
                <a:tab pos="1714500" algn="l"/>
                <a:tab pos="2005013" algn="l"/>
              </a:tabLst>
              <a:defRPr/>
            </a:pPr>
            <a:endParaRPr lang="en-US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dirty="0" smtClean="0"/>
              <a:t>Guarantees ME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dirty="0" smtClean="0"/>
              <a:t>Both processes set their flags  to true before either has executed  the </a:t>
            </a:r>
            <a:r>
              <a:rPr lang="en-US" b="1" dirty="0" smtClean="0"/>
              <a:t>while</a:t>
            </a:r>
            <a:r>
              <a:rPr lang="en-US" dirty="0" smtClean="0"/>
              <a:t> statement, then each will think the other has entered CS causing deadlock.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209800"/>
          <a:ext cx="6096000" cy="192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621792" lvl="1" fontAlgn="auto">
                        <a:spcBef>
                          <a:spcPts val="324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1370013" algn="l"/>
                          <a:tab pos="1714500" algn="l"/>
                          <a:tab pos="2005013" algn="l"/>
                        </a:tabLst>
                        <a:defRPr/>
                      </a:pPr>
                      <a:r>
                        <a:rPr lang="en-US" sz="1800" b="1" dirty="0" smtClean="0"/>
                        <a:t>	P0	</a:t>
                      </a:r>
                    </a:p>
                    <a:p>
                      <a:pPr marL="621792" lvl="1" fontAlgn="auto">
                        <a:spcBef>
                          <a:spcPts val="324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1370013" algn="l"/>
                          <a:tab pos="1714500" algn="l"/>
                          <a:tab pos="2005013" algn="l"/>
                        </a:tabLst>
                        <a:defRPr/>
                      </a:pPr>
                      <a:r>
                        <a:rPr lang="en-US" sz="1800" dirty="0" smtClean="0"/>
                        <a:t>flag[0] = true;	</a:t>
                      </a:r>
                    </a:p>
                    <a:p>
                      <a:pPr marL="621792" lvl="1" fontAlgn="auto">
                        <a:spcBef>
                          <a:spcPts val="324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1370013" algn="l"/>
                          <a:tab pos="1714500" algn="l"/>
                          <a:tab pos="2005013" algn="l"/>
                        </a:tabLst>
                        <a:defRPr/>
                      </a:pPr>
                      <a:r>
                        <a:rPr lang="en-US" sz="1800" dirty="0" smtClean="0"/>
                        <a:t>while ( flag[1] );	</a:t>
                      </a:r>
                    </a:p>
                    <a:p>
                      <a:pPr marL="621792" lvl="1" fontAlgn="auto">
                        <a:spcBef>
                          <a:spcPts val="324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1370013" algn="l"/>
                          <a:tab pos="1714500" algn="l"/>
                          <a:tab pos="2005013" algn="l"/>
                        </a:tabLst>
                        <a:defRPr/>
                      </a:pPr>
                      <a:r>
                        <a:rPr lang="en-US" sz="1800" i="1" dirty="0" smtClean="0"/>
                        <a:t>/* Do nothing */</a:t>
                      </a:r>
                    </a:p>
                    <a:p>
                      <a:pPr marL="621792" lvl="1" fontAlgn="auto">
                        <a:spcBef>
                          <a:spcPts val="324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1370013" algn="l"/>
                          <a:tab pos="1714500" algn="l"/>
                          <a:tab pos="2005013" algn="l"/>
                        </a:tabLst>
                        <a:defRPr/>
                      </a:pPr>
                      <a:r>
                        <a:rPr lang="en-US" sz="1800" i="1" dirty="0" smtClean="0"/>
                        <a:t>critical section	</a:t>
                      </a:r>
                    </a:p>
                    <a:p>
                      <a:pPr marL="621792" lvl="1" fontAlgn="auto">
                        <a:spcBef>
                          <a:spcPts val="324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1370013" algn="l"/>
                          <a:tab pos="1714500" algn="l"/>
                          <a:tab pos="2005013" algn="l"/>
                        </a:tabLst>
                        <a:defRPr/>
                      </a:pPr>
                      <a:r>
                        <a:rPr lang="en-US" sz="1800" dirty="0" smtClean="0"/>
                        <a:t>flag[0] = false;	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P1</a:t>
                      </a:r>
                    </a:p>
                    <a:p>
                      <a:r>
                        <a:rPr lang="en-US" sz="1800" dirty="0" smtClean="0"/>
                        <a:t>flag[1] = true;</a:t>
                      </a:r>
                    </a:p>
                    <a:p>
                      <a:r>
                        <a:rPr lang="en-US" sz="1800" dirty="0" smtClean="0"/>
                        <a:t>while ( flag[0] );</a:t>
                      </a:r>
                    </a:p>
                    <a:p>
                      <a:r>
                        <a:rPr lang="en-US" sz="1800" i="1" dirty="0" smtClean="0"/>
                        <a:t>/* Do nothing */</a:t>
                      </a:r>
                    </a:p>
                    <a:p>
                      <a:r>
                        <a:rPr lang="en-US" sz="1800" i="1" dirty="0" smtClean="0"/>
                        <a:t>critical section</a:t>
                      </a:r>
                    </a:p>
                    <a:p>
                      <a:r>
                        <a:rPr lang="en-US" sz="1800" dirty="0" smtClean="0"/>
                        <a:t>flag[1] = false;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2188" y="257175"/>
            <a:ext cx="7065962" cy="70326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Correct solution (1)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255588" y="933450"/>
            <a:ext cx="8421687" cy="5751513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dirty="0" smtClean="0"/>
              <a:t>Combining the key ideas of previous algorithms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dirty="0" smtClean="0"/>
              <a:t>Dekker’s Algorithm 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800" dirty="0" smtClean="0"/>
              <a:t>Use </a:t>
            </a:r>
            <a:r>
              <a:rPr lang="en-US" sz="1800" i="1" dirty="0" smtClean="0"/>
              <a:t>flags</a:t>
            </a:r>
            <a:r>
              <a:rPr lang="en-US" sz="1800" dirty="0" smtClean="0"/>
              <a:t> for mutual exclusion, </a:t>
            </a:r>
            <a:r>
              <a:rPr lang="en-US" sz="1800" i="1" dirty="0" smtClean="0"/>
              <a:t>turn</a:t>
            </a:r>
            <a:r>
              <a:rPr lang="en-US" sz="1800" dirty="0" smtClean="0"/>
              <a:t> variable to break deadlock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800" dirty="0" smtClean="0"/>
              <a:t>Handles mutual exclusion, deadlock, and starvation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Dekker’s Algorithm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dirty="0" smtClean="0"/>
              <a:t>Initial state:  flag[0]=flag[1]=false; turn=1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000" b="1" dirty="0" smtClean="0"/>
              <a:t>	</a:t>
            </a:r>
            <a:r>
              <a:rPr lang="en-US" sz="1200" b="1" dirty="0" smtClean="0"/>
              <a:t>P0					P1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200" dirty="0" smtClean="0"/>
              <a:t>flag[0] = true;					flag[1] = true;			           		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200" dirty="0" smtClean="0"/>
              <a:t>while ( flag[1] )				while ( flag[0])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200" dirty="0" smtClean="0"/>
              <a:t>	     if (turn==1)				if  (turn==0)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200" dirty="0" smtClean="0"/>
              <a:t>         {					    {	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200" dirty="0" smtClean="0"/>
              <a:t>            flag[0]=false;			      flag[1]=false;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200" dirty="0" smtClean="0"/>
              <a:t>		while (turn==1)		      while (turn==0)	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200" dirty="0" smtClean="0"/>
              <a:t>		    /* do nothing */			/* do nothing */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200" dirty="0" smtClean="0"/>
              <a:t>	      flag[0]=true;			        flag[1]=true;	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200" dirty="0" smtClean="0"/>
              <a:t>	}					    } 	 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200" i="1" dirty="0" smtClean="0"/>
              <a:t>/* critical section */				/* critical  section */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200" i="1" dirty="0" smtClean="0"/>
              <a:t>turn=1;					turn=0;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200" dirty="0" smtClean="0"/>
              <a:t>flag[0] = false;				flag[1] = false;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200" b="1" i="1" dirty="0" smtClean="0"/>
              <a:t>remainder section</a:t>
            </a:r>
            <a:r>
              <a:rPr lang="en-US" sz="1200" dirty="0" smtClean="0"/>
              <a:t>                      		</a:t>
            </a:r>
            <a:r>
              <a:rPr lang="en-US" sz="1200" b="1" i="1" dirty="0" smtClean="0"/>
              <a:t>remainder section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2188" y="257175"/>
            <a:ext cx="7065962" cy="70326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Correct solution (2)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5588" y="933450"/>
            <a:ext cx="8421687" cy="5751513"/>
          </a:xfrm>
        </p:spPr>
        <p:txBody>
          <a:bodyPr/>
          <a:lstStyle/>
          <a:p>
            <a:pPr>
              <a:tabLst>
                <a:tab pos="1370013" algn="l"/>
                <a:tab pos="1714500" algn="l"/>
                <a:tab pos="2005013" algn="l"/>
              </a:tabLst>
            </a:pPr>
            <a:r>
              <a:rPr lang="en-US" smtClean="0"/>
              <a:t>Peterson’s Algorithm </a:t>
            </a:r>
          </a:p>
          <a:p>
            <a:pPr>
              <a:tabLst>
                <a:tab pos="1370013" algn="l"/>
                <a:tab pos="1714500" algn="l"/>
                <a:tab pos="2005013" algn="l"/>
              </a:tabLst>
            </a:pPr>
            <a:r>
              <a:rPr lang="en-US" smtClean="0"/>
              <a:t>Initial state: flag[0]=flag[1]=false;</a:t>
            </a:r>
          </a:p>
          <a:p>
            <a:pPr lvl="1">
              <a:buClr>
                <a:schemeClr val="tx1"/>
              </a:buClr>
              <a:buFont typeface="Monotype Sorts" pitchFamily="2" charset="2"/>
              <a:buNone/>
              <a:tabLst>
                <a:tab pos="1370013" algn="l"/>
                <a:tab pos="1714500" algn="l"/>
                <a:tab pos="2005013" algn="l"/>
              </a:tabLst>
            </a:pPr>
            <a:r>
              <a:rPr lang="en-US" sz="1800" b="1" smtClean="0"/>
              <a:t>	P0					P1</a:t>
            </a:r>
          </a:p>
          <a:p>
            <a:pPr lvl="1">
              <a:buClr>
                <a:schemeClr val="tx1"/>
              </a:buClr>
              <a:buFont typeface="Monotype Sorts" pitchFamily="2" charset="2"/>
              <a:buNone/>
              <a:tabLst>
                <a:tab pos="1370013" algn="l"/>
                <a:tab pos="1714500" algn="l"/>
                <a:tab pos="2005013" algn="l"/>
              </a:tabLst>
            </a:pPr>
            <a:r>
              <a:rPr lang="en-US" sz="1800" smtClean="0"/>
              <a:t>flag[0] = true;			flag[1] = true;</a:t>
            </a:r>
          </a:p>
          <a:p>
            <a:pPr lvl="1">
              <a:buClr>
                <a:schemeClr val="tx1"/>
              </a:buClr>
              <a:buFont typeface="Monotype Sorts" pitchFamily="2" charset="2"/>
              <a:buNone/>
              <a:tabLst>
                <a:tab pos="1370013" algn="l"/>
                <a:tab pos="1714500" algn="l"/>
                <a:tab pos="2005013" algn="l"/>
              </a:tabLst>
            </a:pPr>
            <a:r>
              <a:rPr lang="en-US" sz="1800" smtClean="0"/>
              <a:t>turn = 1;			           		 turn = 0;</a:t>
            </a:r>
          </a:p>
          <a:p>
            <a:pPr lvl="1">
              <a:buClr>
                <a:schemeClr val="tx1"/>
              </a:buClr>
              <a:buFont typeface="Monotype Sorts" pitchFamily="2" charset="2"/>
              <a:buNone/>
              <a:tabLst>
                <a:tab pos="1370013" algn="l"/>
                <a:tab pos="1714500" algn="l"/>
                <a:tab pos="2005013" algn="l"/>
              </a:tabLst>
            </a:pPr>
            <a:r>
              <a:rPr lang="en-US" sz="1800" smtClean="0"/>
              <a:t>while ( flag[1] &amp;&amp; turn==1)	while ( flag[0] &amp;&amp; turn==0)</a:t>
            </a:r>
          </a:p>
          <a:p>
            <a:pPr lvl="1">
              <a:buClr>
                <a:schemeClr val="tx1"/>
              </a:buClr>
              <a:buFont typeface="Monotype Sorts" pitchFamily="2" charset="2"/>
              <a:buNone/>
              <a:tabLst>
                <a:tab pos="1370013" algn="l"/>
                <a:tab pos="1714500" algn="l"/>
                <a:tab pos="2005013" algn="l"/>
              </a:tabLst>
            </a:pPr>
            <a:r>
              <a:rPr lang="en-US" sz="1800" smtClean="0"/>
              <a:t>	 /* Do Nothing */;	  	 /*  Do nothing    */;</a:t>
            </a:r>
          </a:p>
          <a:p>
            <a:pPr lvl="1">
              <a:buClr>
                <a:schemeClr val="tx1"/>
              </a:buClr>
              <a:buFont typeface="Monotype Sorts" pitchFamily="2" charset="2"/>
              <a:buNone/>
              <a:tabLst>
                <a:tab pos="1370013" algn="l"/>
                <a:tab pos="1714500" algn="l"/>
                <a:tab pos="2005013" algn="l"/>
              </a:tabLst>
            </a:pPr>
            <a:r>
              <a:rPr lang="en-US" sz="1800" i="1" smtClean="0"/>
              <a:t>critical section			critical section</a:t>
            </a:r>
          </a:p>
          <a:p>
            <a:pPr lvl="1">
              <a:buClr>
                <a:schemeClr val="tx1"/>
              </a:buClr>
              <a:buFont typeface="Monotype Sorts" pitchFamily="2" charset="2"/>
              <a:buNone/>
              <a:tabLst>
                <a:tab pos="1370013" algn="l"/>
                <a:tab pos="1714500" algn="l"/>
                <a:tab pos="2005013" algn="l"/>
              </a:tabLst>
            </a:pPr>
            <a:r>
              <a:rPr lang="en-US" sz="1800" smtClean="0"/>
              <a:t>flag[0] = false;			flag[1] = false;</a:t>
            </a:r>
          </a:p>
          <a:p>
            <a:pPr lvl="1">
              <a:buClr>
                <a:schemeClr val="tx1"/>
              </a:buClr>
              <a:buFont typeface="Monotype Sorts" pitchFamily="2" charset="2"/>
              <a:buNone/>
              <a:tabLst>
                <a:tab pos="1370013" algn="l"/>
                <a:tab pos="1714500" algn="l"/>
                <a:tab pos="2005013" algn="l"/>
              </a:tabLst>
            </a:pPr>
            <a:r>
              <a:rPr lang="en-US" sz="1800" b="1" i="1" smtClean="0"/>
              <a:t>remainder section</a:t>
            </a:r>
            <a:r>
              <a:rPr lang="en-US" sz="1800" smtClean="0"/>
              <a:t>                      </a:t>
            </a:r>
            <a:r>
              <a:rPr lang="en-US" sz="1800" b="1" i="1" smtClean="0"/>
              <a:t>remainder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171575" y="0"/>
            <a:ext cx="7065963" cy="8445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Correct solution</a:t>
            </a:r>
          </a:p>
        </p:txBody>
      </p:sp>
      <p:sp>
        <p:nvSpPr>
          <p:cNvPr id="32770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293688" y="946150"/>
            <a:ext cx="8421687" cy="5751513"/>
          </a:xfrm>
        </p:spPr>
        <p:txBody>
          <a:bodyPr/>
          <a:lstStyle/>
          <a:p>
            <a:pPr>
              <a:tabLst>
                <a:tab pos="1370013" algn="l"/>
                <a:tab pos="1714500" algn="l"/>
                <a:tab pos="2005013" algn="l"/>
              </a:tabLst>
            </a:pPr>
            <a:r>
              <a:rPr lang="en-US" smtClean="0"/>
              <a:t>We need to show that</a:t>
            </a:r>
          </a:p>
          <a:p>
            <a:pPr lvl="1">
              <a:tabLst>
                <a:tab pos="1370013" algn="l"/>
                <a:tab pos="1714500" algn="l"/>
                <a:tab pos="2005013" algn="l"/>
              </a:tabLst>
            </a:pPr>
            <a:r>
              <a:rPr lang="en-US" sz="1800" smtClean="0"/>
              <a:t>ME is preserved</a:t>
            </a:r>
          </a:p>
          <a:p>
            <a:pPr lvl="1">
              <a:tabLst>
                <a:tab pos="1370013" algn="l"/>
                <a:tab pos="1714500" algn="l"/>
                <a:tab pos="2005013" algn="l"/>
              </a:tabLst>
            </a:pPr>
            <a:r>
              <a:rPr lang="en-US" sz="1800" smtClean="0"/>
              <a:t>The progress requirement is satisfied</a:t>
            </a:r>
          </a:p>
          <a:p>
            <a:pPr lvl="1">
              <a:tabLst>
                <a:tab pos="1370013" algn="l"/>
                <a:tab pos="1714500" algn="l"/>
                <a:tab pos="2005013" algn="l"/>
              </a:tabLst>
            </a:pPr>
            <a:r>
              <a:rPr lang="en-US" sz="1800" smtClean="0"/>
              <a:t>The bounded-waiting requirement is met.</a:t>
            </a:r>
          </a:p>
          <a:p>
            <a:pPr>
              <a:tabLst>
                <a:tab pos="1370013" algn="l"/>
                <a:tab pos="1714500" algn="l"/>
                <a:tab pos="2005013" algn="l"/>
              </a:tabLst>
            </a:pPr>
            <a:r>
              <a:rPr lang="en-US" b="1" smtClean="0"/>
              <a:t>ME is preserved</a:t>
            </a:r>
          </a:p>
          <a:p>
            <a:pPr lvl="1">
              <a:tabLst>
                <a:tab pos="1370013" algn="l"/>
                <a:tab pos="1714500" algn="l"/>
                <a:tab pos="2005013" algn="l"/>
              </a:tabLst>
            </a:pPr>
            <a:r>
              <a:rPr lang="en-US" sz="1800" smtClean="0"/>
              <a:t>If both processes enter the CS both flad[0]==flag[1]==true</a:t>
            </a:r>
          </a:p>
          <a:p>
            <a:pPr lvl="1">
              <a:tabLst>
                <a:tab pos="1370013" algn="l"/>
                <a:tab pos="1714500" algn="l"/>
                <a:tab pos="2005013" algn="l"/>
              </a:tabLst>
            </a:pPr>
            <a:r>
              <a:rPr lang="en-US" sz="1800" smtClean="0"/>
              <a:t>Both could not execute while loop successfully as turn is either 0 or 1.</a:t>
            </a:r>
          </a:p>
          <a:p>
            <a:pPr>
              <a:tabLst>
                <a:tab pos="1370013" algn="l"/>
                <a:tab pos="1714500" algn="l"/>
                <a:tab pos="2005013" algn="l"/>
              </a:tabLst>
            </a:pPr>
            <a:r>
              <a:rPr lang="en-US" b="1" smtClean="0"/>
              <a:t>Progress.</a:t>
            </a:r>
          </a:p>
          <a:p>
            <a:pPr lvl="1">
              <a:tabLst>
                <a:tab pos="1370013" algn="l"/>
                <a:tab pos="1714500" algn="l"/>
                <a:tab pos="2005013" algn="l"/>
              </a:tabLst>
            </a:pPr>
            <a:r>
              <a:rPr lang="en-US" sz="1800" smtClean="0"/>
              <a:t>While P1 exits CS it sets flag[1]=false, allowing P0 to enter CS.</a:t>
            </a:r>
          </a:p>
          <a:p>
            <a:pPr lvl="1">
              <a:tabLst>
                <a:tab pos="1370013" algn="l"/>
                <a:tab pos="1714500" algn="l"/>
                <a:tab pos="2005013" algn="l"/>
              </a:tabLst>
            </a:pPr>
            <a:r>
              <a:rPr lang="en-US" sz="1800" smtClean="0"/>
              <a:t>P1 and P0 will enter the CS (Progress)</a:t>
            </a:r>
          </a:p>
          <a:p>
            <a:pPr>
              <a:tabLst>
                <a:tab pos="1370013" algn="l"/>
                <a:tab pos="1714500" algn="l"/>
                <a:tab pos="2005013" algn="l"/>
              </a:tabLst>
            </a:pPr>
            <a:r>
              <a:rPr lang="en-US" b="1" smtClean="0"/>
              <a:t>Bounded waiting:</a:t>
            </a:r>
            <a:r>
              <a:rPr lang="en-US" smtClean="0"/>
              <a:t> P1 will enter the CS after at most one entry by P0 and vice versa.</a:t>
            </a:r>
          </a:p>
          <a:p>
            <a:pPr>
              <a:tabLst>
                <a:tab pos="1370013" algn="l"/>
                <a:tab pos="1714500" algn="l"/>
                <a:tab pos="2005013" algn="l"/>
              </a:tabLst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smtClean="0"/>
              <a:t>Multi-process solution: Bakery Algorithm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44488" y="1387475"/>
            <a:ext cx="7943850" cy="4862513"/>
          </a:xfrm>
        </p:spPr>
        <p:txBody>
          <a:bodyPr>
            <a:normAutofit fontScale="92500"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Based on scheduling algorithm commonly used in bakeries.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800" dirty="0" smtClean="0"/>
              <a:t>On entering the store the customer receives the number.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800" dirty="0" smtClean="0"/>
              <a:t>The customer with the lowest number is served.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800" dirty="0" smtClean="0"/>
              <a:t>Customers may receive the same number, then the process with the lowest name is served first.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Before entering its critical section, process receives a number. Holder of the smallest number enters the critical section.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If processes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j</a:t>
            </a:r>
            <a:r>
              <a:rPr lang="en-US" dirty="0" smtClean="0"/>
              <a:t> receive the same number, if </a:t>
            </a:r>
            <a:r>
              <a:rPr lang="en-US" i="1" dirty="0" err="1" smtClean="0"/>
              <a:t>i</a:t>
            </a:r>
            <a:r>
              <a:rPr lang="en-US" dirty="0" smtClean="0"/>
              <a:t> &lt; </a:t>
            </a:r>
            <a:r>
              <a:rPr lang="en-US" i="1" dirty="0" smtClean="0"/>
              <a:t>j</a:t>
            </a:r>
            <a:r>
              <a:rPr lang="en-US" dirty="0" smtClean="0"/>
              <a:t>, then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is served first; else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j</a:t>
            </a:r>
            <a:r>
              <a:rPr lang="en-US" dirty="0" smtClean="0"/>
              <a:t> is served first.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The numbering scheme always generates numbers in increasing order of enumeration; i.e., 1,2,3,3,3,3,4,5...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Bakery Algorithm </a:t>
            </a:r>
          </a:p>
        </p:txBody>
      </p:sp>
      <p:sp>
        <p:nvSpPr>
          <p:cNvPr id="34818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69900" y="1173163"/>
            <a:ext cx="8356600" cy="4694237"/>
          </a:xfrm>
        </p:spPr>
        <p:txBody>
          <a:bodyPr>
            <a:normAutofit lnSpcReduction="10000"/>
          </a:bodyPr>
          <a:lstStyle/>
          <a:p>
            <a:pPr>
              <a:tabLst>
                <a:tab pos="1316038" algn="l"/>
                <a:tab pos="1714500" algn="l"/>
              </a:tabLst>
            </a:pPr>
            <a:r>
              <a:rPr lang="en-US" dirty="0" err="1" smtClean="0"/>
              <a:t>var</a:t>
            </a:r>
            <a:r>
              <a:rPr lang="en-US" dirty="0" smtClean="0"/>
              <a:t>: choosing: array[0…n-1] of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</a:p>
          <a:p>
            <a:pPr>
              <a:tabLst>
                <a:tab pos="1316038" algn="l"/>
                <a:tab pos="1714500" algn="l"/>
              </a:tabLst>
            </a:pPr>
            <a:r>
              <a:rPr lang="en-US" dirty="0" smtClean="0"/>
              <a:t>Notation &lt;</a:t>
            </a:r>
            <a:r>
              <a:rPr lang="en-US" dirty="0" smtClean="0">
                <a:sym typeface="Symbol" pitchFamily="18" charset="2"/>
              </a:rPr>
              <a:t> lexicographical order (ticket #, process id #)</a:t>
            </a:r>
          </a:p>
          <a:p>
            <a:pPr lvl="1">
              <a:tabLst>
                <a:tab pos="1316038" algn="l"/>
                <a:tab pos="1714500" algn="l"/>
              </a:tabLst>
            </a:pPr>
            <a:r>
              <a:rPr lang="en-US" sz="1800" dirty="0" smtClean="0"/>
              <a:t>(</a:t>
            </a:r>
            <a:r>
              <a:rPr lang="en-US" sz="1800" i="1" dirty="0" err="1" smtClean="0"/>
              <a:t>a,b</a:t>
            </a:r>
            <a:r>
              <a:rPr lang="en-US" sz="1800" dirty="0" smtClean="0"/>
              <a:t>) &lt; </a:t>
            </a:r>
            <a:r>
              <a:rPr lang="en-US" sz="1800" i="1" dirty="0" err="1" smtClean="0"/>
              <a:t>c,d</a:t>
            </a:r>
            <a:r>
              <a:rPr lang="en-US" sz="1800" dirty="0" smtClean="0"/>
              <a:t>) if </a:t>
            </a:r>
            <a:r>
              <a:rPr lang="en-US" sz="1800" i="1" dirty="0" smtClean="0"/>
              <a:t>a</a:t>
            </a:r>
            <a:r>
              <a:rPr lang="en-US" sz="1800" dirty="0" smtClean="0"/>
              <a:t> &lt; </a:t>
            </a:r>
            <a:r>
              <a:rPr lang="en-US" sz="1800" i="1" dirty="0" smtClean="0"/>
              <a:t>c</a:t>
            </a:r>
            <a:r>
              <a:rPr lang="en-US" sz="1800" dirty="0" smtClean="0"/>
              <a:t> or if </a:t>
            </a:r>
            <a:r>
              <a:rPr lang="en-US" sz="1800" i="1" dirty="0" smtClean="0"/>
              <a:t>a</a:t>
            </a:r>
            <a:r>
              <a:rPr lang="en-US" sz="1800" dirty="0" smtClean="0"/>
              <a:t> = </a:t>
            </a:r>
            <a:r>
              <a:rPr lang="en-US" sz="1800" i="1" dirty="0" smtClean="0"/>
              <a:t>c</a:t>
            </a:r>
            <a:r>
              <a:rPr lang="en-US" sz="1800" dirty="0" smtClean="0"/>
              <a:t> and </a:t>
            </a:r>
            <a:r>
              <a:rPr lang="en-US" sz="1800" i="1" dirty="0" smtClean="0"/>
              <a:t>b </a:t>
            </a:r>
            <a:r>
              <a:rPr lang="en-US" sz="1800" dirty="0" smtClean="0"/>
              <a:t>&lt; </a:t>
            </a:r>
            <a:r>
              <a:rPr lang="en-US" sz="1800" i="1" dirty="0" smtClean="0"/>
              <a:t>d</a:t>
            </a:r>
            <a:endParaRPr lang="en-US" sz="1800" dirty="0" smtClean="0"/>
          </a:p>
          <a:p>
            <a:pPr lvl="1">
              <a:tabLst>
                <a:tab pos="1316038" algn="l"/>
                <a:tab pos="1714500" algn="l"/>
              </a:tabLst>
            </a:pPr>
            <a:r>
              <a:rPr lang="en-US" sz="1800" dirty="0" smtClean="0"/>
              <a:t>max (</a:t>
            </a:r>
            <a:r>
              <a:rPr lang="en-US" sz="1800" i="1" dirty="0" smtClean="0"/>
              <a:t>a</a:t>
            </a:r>
            <a:r>
              <a:rPr lang="en-US" sz="1800" i="1" baseline="-25000" dirty="0" smtClean="0"/>
              <a:t>0</a:t>
            </a:r>
            <a:r>
              <a:rPr lang="en-US" sz="1800" dirty="0" smtClean="0"/>
              <a:t>,…, </a:t>
            </a:r>
            <a:r>
              <a:rPr lang="en-US" sz="1800" i="1" dirty="0" smtClean="0"/>
              <a:t>a</a:t>
            </a:r>
            <a:r>
              <a:rPr lang="en-US" sz="1800" i="1" baseline="-25000" dirty="0" smtClean="0"/>
              <a:t>n</a:t>
            </a:r>
            <a:r>
              <a:rPr lang="en-US" sz="1800" baseline="-25000" dirty="0" smtClean="0"/>
              <a:t>-1</a:t>
            </a:r>
            <a:r>
              <a:rPr lang="en-US" sz="1800" dirty="0" smtClean="0"/>
              <a:t>) is a number, </a:t>
            </a:r>
            <a:r>
              <a:rPr lang="en-US" sz="1800" i="1" dirty="0" smtClean="0"/>
              <a:t>k</a:t>
            </a:r>
            <a:r>
              <a:rPr lang="en-US" sz="1800" dirty="0" smtClean="0"/>
              <a:t>, such that </a:t>
            </a:r>
            <a:r>
              <a:rPr lang="en-US" sz="1800" i="1" dirty="0" smtClean="0"/>
              <a:t>k</a:t>
            </a:r>
            <a:r>
              <a:rPr lang="en-US" sz="1800" dirty="0" smtClean="0"/>
              <a:t> </a:t>
            </a:r>
            <a:r>
              <a:rPr lang="en-US" sz="1800" dirty="0" smtClean="0">
                <a:sym typeface="Symbol" pitchFamily="18" charset="2"/>
              </a:rPr>
              <a:t></a:t>
            </a:r>
            <a:r>
              <a:rPr lang="en-US" sz="1800" i="1" dirty="0" smtClean="0">
                <a:sym typeface="Symbol" pitchFamily="18" charset="2"/>
              </a:rPr>
              <a:t> </a:t>
            </a:r>
            <a:r>
              <a:rPr lang="en-US" sz="1800" i="1" dirty="0" err="1" smtClean="0">
                <a:sym typeface="Symbol" pitchFamily="18" charset="2"/>
              </a:rPr>
              <a:t>a</a:t>
            </a:r>
            <a:r>
              <a:rPr lang="en-US" sz="1800" baseline="-25000" dirty="0" err="1" smtClean="0">
                <a:sym typeface="Symbol" pitchFamily="18" charset="2"/>
              </a:rPr>
              <a:t>i</a:t>
            </a:r>
            <a:r>
              <a:rPr lang="en-US" sz="1800" dirty="0" smtClean="0">
                <a:sym typeface="Symbol" pitchFamily="18" charset="2"/>
              </a:rPr>
              <a:t> for </a:t>
            </a:r>
            <a:r>
              <a:rPr lang="en-US" sz="1800" i="1" dirty="0" err="1" smtClean="0">
                <a:sym typeface="Symbol" pitchFamily="18" charset="2"/>
              </a:rPr>
              <a:t>i</a:t>
            </a:r>
            <a:r>
              <a:rPr lang="en-US" sz="1800" dirty="0" smtClean="0">
                <a:sym typeface="Symbol" pitchFamily="18" charset="2"/>
              </a:rPr>
              <a:t> =0, </a:t>
            </a:r>
            <a:br>
              <a:rPr lang="en-US" sz="1800" dirty="0" smtClean="0">
                <a:sym typeface="Symbol" pitchFamily="18" charset="2"/>
              </a:rPr>
            </a:br>
            <a:r>
              <a:rPr lang="en-US" sz="1800" dirty="0" smtClean="0">
                <a:sym typeface="Symbol" pitchFamily="18" charset="2"/>
              </a:rPr>
              <a:t>…, </a:t>
            </a:r>
            <a:r>
              <a:rPr lang="en-US" sz="1800" i="1" dirty="0" smtClean="0">
                <a:sym typeface="Symbol" pitchFamily="18" charset="2"/>
              </a:rPr>
              <a:t>n</a:t>
            </a:r>
            <a:r>
              <a:rPr lang="en-US" sz="1800" dirty="0" smtClean="0">
                <a:sym typeface="Symbol" pitchFamily="18" charset="2"/>
              </a:rPr>
              <a:t> – 1</a:t>
            </a:r>
            <a:endParaRPr lang="en-US" sz="1800" dirty="0" smtClean="0"/>
          </a:p>
          <a:p>
            <a:pPr>
              <a:tabLst>
                <a:tab pos="1316038" algn="l"/>
                <a:tab pos="1714500" algn="l"/>
              </a:tabLst>
            </a:pPr>
            <a:r>
              <a:rPr lang="en-US" dirty="0" smtClean="0"/>
              <a:t>Shared data</a:t>
            </a:r>
          </a:p>
          <a:p>
            <a:pPr>
              <a:buFont typeface="Monotype Sorts" pitchFamily="2" charset="2"/>
              <a:buNone/>
              <a:tabLst>
                <a:tab pos="1316038" algn="l"/>
                <a:tab pos="1714500" algn="l"/>
              </a:tabLst>
            </a:pPr>
            <a:r>
              <a:rPr lang="en-US" dirty="0" smtClean="0"/>
              <a:t>		</a:t>
            </a:r>
            <a:r>
              <a:rPr lang="en-US" b="1" dirty="0" err="1" smtClean="0"/>
              <a:t>boolean</a:t>
            </a:r>
            <a:r>
              <a:rPr lang="en-US" b="1" dirty="0" smtClean="0"/>
              <a:t> choosing[n]</a:t>
            </a:r>
            <a:r>
              <a:rPr lang="en-US" b="1" dirty="0" smtClean="0">
                <a:sym typeface="Symbol" pitchFamily="18" charset="2"/>
              </a:rPr>
              <a:t>;</a:t>
            </a:r>
          </a:p>
          <a:p>
            <a:pPr>
              <a:buFont typeface="Monotype Sorts" pitchFamily="2" charset="2"/>
              <a:buNone/>
              <a:tabLst>
                <a:tab pos="1316038" algn="l"/>
                <a:tab pos="1714500" algn="l"/>
              </a:tabLst>
            </a:pPr>
            <a:r>
              <a:rPr lang="en-US" b="1" dirty="0" smtClean="0">
                <a:sym typeface="Symbol" pitchFamily="18" charset="2"/>
              </a:rPr>
              <a:t>		</a:t>
            </a:r>
            <a:r>
              <a:rPr lang="en-US" b="1" dirty="0" err="1" smtClean="0">
                <a:sym typeface="Symbol" pitchFamily="18" charset="2"/>
              </a:rPr>
              <a:t>int</a:t>
            </a:r>
            <a:r>
              <a:rPr lang="en-US" b="1" dirty="0" smtClean="0">
                <a:sym typeface="Symbol" pitchFamily="18" charset="2"/>
              </a:rPr>
              <a:t> number[n];</a:t>
            </a:r>
          </a:p>
          <a:p>
            <a:pPr>
              <a:buFont typeface="Monotype Sorts" pitchFamily="2" charset="2"/>
              <a:buNone/>
              <a:tabLst>
                <a:tab pos="1316038" algn="l"/>
                <a:tab pos="1714500" algn="l"/>
              </a:tabLst>
            </a:pPr>
            <a:r>
              <a:rPr lang="en-US" dirty="0" smtClean="0">
                <a:sym typeface="Symbol" pitchFamily="18" charset="2"/>
              </a:rPr>
              <a:t>    Data structures are initialized to </a:t>
            </a:r>
            <a:r>
              <a:rPr lang="en-US" b="1" dirty="0" smtClean="0">
                <a:sym typeface="Symbol" pitchFamily="18" charset="2"/>
              </a:rPr>
              <a:t>false</a:t>
            </a:r>
            <a:r>
              <a:rPr lang="en-US" dirty="0" smtClean="0">
                <a:sym typeface="Symbol" pitchFamily="18" charset="2"/>
              </a:rPr>
              <a:t> and </a:t>
            </a:r>
            <a:r>
              <a:rPr lang="en-US" b="1" dirty="0" smtClean="0">
                <a:sym typeface="Symbol" pitchFamily="18" charset="2"/>
              </a:rPr>
              <a:t>0</a:t>
            </a:r>
            <a:r>
              <a:rPr lang="en-US" dirty="0" smtClean="0">
                <a:sym typeface="Symbol" pitchFamily="18" charset="2"/>
              </a:rPr>
              <a:t> respectively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Bakery Algorithm </a:t>
            </a:r>
          </a:p>
        </p:txBody>
      </p:sp>
      <p:sp>
        <p:nvSpPr>
          <p:cNvPr id="35842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228600" y="1119187"/>
            <a:ext cx="8277225" cy="57388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b="1" dirty="0" smtClean="0"/>
              <a:t>do { </a:t>
            </a:r>
            <a:endParaRPr lang="en-US" sz="1600" dirty="0" smtClean="0"/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dirty="0" smtClean="0"/>
              <a:t>	</a:t>
            </a:r>
            <a:r>
              <a:rPr lang="en-US" sz="1600" b="1" dirty="0" smtClean="0"/>
              <a:t>choosing[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] = true;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b="1" dirty="0" smtClean="0"/>
              <a:t>	number[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] = max(number[0], number[1], …, number [n – 1])+1;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b="1" dirty="0" smtClean="0"/>
              <a:t>	choosing[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] = false;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dirty="0" smtClean="0"/>
              <a:t>	</a:t>
            </a:r>
            <a:r>
              <a:rPr lang="en-US" sz="1600" b="1" dirty="0" smtClean="0"/>
              <a:t>for (j = 0; j &lt; n; j++) {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b="1" dirty="0" smtClean="0"/>
              <a:t>			while (choosing[j]) ;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b="1" dirty="0" smtClean="0"/>
              <a:t>			while ((number[j] !=</a:t>
            </a:r>
            <a:r>
              <a:rPr lang="en-US" sz="1600" b="1" dirty="0" smtClean="0">
                <a:sym typeface="Symbol" pitchFamily="18" charset="2"/>
              </a:rPr>
              <a:t> 0) &amp;&amp; (number[</a:t>
            </a:r>
            <a:r>
              <a:rPr lang="en-US" sz="1600" b="1" dirty="0" err="1" smtClean="0">
                <a:sym typeface="Symbol" pitchFamily="18" charset="2"/>
              </a:rPr>
              <a:t>j,j</a:t>
            </a:r>
            <a:r>
              <a:rPr lang="en-US" sz="1600" b="1" dirty="0" smtClean="0">
                <a:sym typeface="Symbol" pitchFamily="18" charset="2"/>
              </a:rPr>
              <a:t>] &lt; number[</a:t>
            </a:r>
            <a:r>
              <a:rPr lang="en-US" sz="1600" b="1" dirty="0" err="1" smtClean="0">
                <a:sym typeface="Symbol" pitchFamily="18" charset="2"/>
              </a:rPr>
              <a:t>i,i</a:t>
            </a:r>
            <a:r>
              <a:rPr lang="en-US" sz="1600" b="1" dirty="0" smtClean="0">
                <a:sym typeface="Symbol" pitchFamily="18" charset="2"/>
              </a:rPr>
              <a:t>])) 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b="1" dirty="0" smtClean="0">
                <a:sym typeface="Symbol" pitchFamily="18" charset="2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dirty="0" smtClean="0">
                <a:sym typeface="Symbol" pitchFamily="18" charset="2"/>
              </a:rPr>
              <a:t>		critical section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dirty="0" smtClean="0">
                <a:sym typeface="Symbol" pitchFamily="18" charset="2"/>
              </a:rPr>
              <a:t>	</a:t>
            </a:r>
            <a:r>
              <a:rPr lang="en-US" sz="1600" b="1" dirty="0" smtClean="0">
                <a:sym typeface="Symbol" pitchFamily="18" charset="2"/>
              </a:rPr>
              <a:t>number[</a:t>
            </a:r>
            <a:r>
              <a:rPr lang="en-US" sz="1600" b="1" dirty="0" err="1" smtClean="0">
                <a:sym typeface="Symbol" pitchFamily="18" charset="2"/>
              </a:rPr>
              <a:t>i</a:t>
            </a:r>
            <a:r>
              <a:rPr lang="en-US" sz="1600" b="1" dirty="0" smtClean="0">
                <a:sym typeface="Symbol" pitchFamily="18" charset="2"/>
              </a:rPr>
              <a:t>] = 0;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dirty="0" smtClean="0">
                <a:sym typeface="Symbol" pitchFamily="18" charset="2"/>
              </a:rPr>
              <a:t>		remainder section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b="1" dirty="0" smtClean="0">
                <a:sym typeface="Symbol" pitchFamily="18" charset="2"/>
              </a:rPr>
              <a:t>} while (1);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endParaRPr lang="en-US" sz="1600" b="1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b="1" dirty="0" smtClean="0">
                <a:sym typeface="Symbol" pitchFamily="18" charset="2"/>
              </a:rPr>
              <a:t>Consider Pi in its CS and </a:t>
            </a:r>
            <a:r>
              <a:rPr lang="en-US" sz="1600" b="1" dirty="0" err="1" smtClean="0">
                <a:sym typeface="Symbol" pitchFamily="18" charset="2"/>
              </a:rPr>
              <a:t>Pk</a:t>
            </a:r>
            <a:r>
              <a:rPr lang="en-US" sz="1600" b="1" dirty="0" smtClean="0">
                <a:sym typeface="Symbol" pitchFamily="18" charset="2"/>
              </a:rPr>
              <a:t> is trying to enter CS</a:t>
            </a:r>
          </a:p>
          <a:p>
            <a:pPr>
              <a:lnSpc>
                <a:spcPct val="90000"/>
              </a:lnSpc>
              <a:spcBef>
                <a:spcPct val="15000"/>
              </a:spcBef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dirty="0" smtClean="0"/>
              <a:t>When </a:t>
            </a:r>
            <a:r>
              <a:rPr lang="en-US" sz="1600" dirty="0" err="1" smtClean="0"/>
              <a:t>Pk</a:t>
            </a:r>
            <a:r>
              <a:rPr lang="en-US" sz="1600" dirty="0" smtClean="0"/>
              <a:t> enters second while statement for j=I, it finds that 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400" dirty="0" smtClean="0"/>
              <a:t>number[</a:t>
            </a:r>
            <a:r>
              <a:rPr lang="en-US" sz="1400" dirty="0" err="1" smtClean="0"/>
              <a:t>i</a:t>
            </a:r>
            <a:r>
              <a:rPr lang="en-US" sz="1400" dirty="0" smtClean="0"/>
              <a:t>]  </a:t>
            </a:r>
            <a:r>
              <a:rPr lang="en-US" sz="1400" dirty="0" smtClean="0">
                <a:sym typeface="Symbol" pitchFamily="18" charset="2"/>
              </a:rPr>
              <a:t> 0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400" dirty="0" smtClean="0">
                <a:sym typeface="Symbol" pitchFamily="18" charset="2"/>
              </a:rPr>
              <a:t>(number[</a:t>
            </a:r>
            <a:r>
              <a:rPr lang="en-US" sz="1400" dirty="0" err="1" smtClean="0">
                <a:sym typeface="Symbol" pitchFamily="18" charset="2"/>
              </a:rPr>
              <a:t>i</a:t>
            </a:r>
            <a:r>
              <a:rPr lang="en-US" sz="1400" dirty="0" smtClean="0">
                <a:sym typeface="Symbol" pitchFamily="18" charset="2"/>
              </a:rPr>
              <a:t>],</a:t>
            </a:r>
            <a:r>
              <a:rPr lang="en-US" sz="1400" dirty="0" err="1" smtClean="0">
                <a:sym typeface="Symbol" pitchFamily="18" charset="2"/>
              </a:rPr>
              <a:t>i</a:t>
            </a:r>
            <a:r>
              <a:rPr lang="en-US" sz="1400" dirty="0" smtClean="0">
                <a:sym typeface="Symbol" pitchFamily="18" charset="2"/>
              </a:rPr>
              <a:t>) &lt; (number[k].k)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400" dirty="0" smtClean="0">
                <a:sym typeface="Symbol" pitchFamily="18" charset="2"/>
              </a:rPr>
              <a:t>So it leaves until Pi leaves CS</a:t>
            </a:r>
          </a:p>
          <a:p>
            <a:pPr>
              <a:lnSpc>
                <a:spcPct val="90000"/>
              </a:lnSpc>
              <a:spcBef>
                <a:spcPct val="15000"/>
              </a:spcBef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dirty="0" smtClean="0">
                <a:sym typeface="Symbol" pitchFamily="18" charset="2"/>
              </a:rPr>
              <a:t>FCFS is followed.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Section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 processes all competing to use some shared data</a:t>
            </a:r>
          </a:p>
          <a:p>
            <a:r>
              <a:rPr lang="en-US" dirty="0" smtClean="0"/>
              <a:t>Each process has a code segment, called </a:t>
            </a:r>
            <a:r>
              <a:rPr lang="en-US" i="1" dirty="0" smtClean="0"/>
              <a:t>critical section</a:t>
            </a:r>
            <a:r>
              <a:rPr lang="en-US" dirty="0" smtClean="0"/>
              <a:t>, in which the shared data is accessed.</a:t>
            </a:r>
          </a:p>
          <a:p>
            <a:r>
              <a:rPr lang="en-US" dirty="0" smtClean="0"/>
              <a:t>Problem – ensure that when one process is executing in its critical section, no other process is allowed to execute in its critical section.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Mutual exclusion: hardware solution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lang="en-US" smtClean="0"/>
              <a:t>In the uni-processor system, it is sufficient to prevent a process from being interrupted.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lang="en-US" sz="1800" smtClean="0"/>
              <a:t>while (true){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lang="en-US" sz="1800" smtClean="0"/>
              <a:t>/* disable interrupts */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lang="en-US" sz="1800" smtClean="0"/>
              <a:t>/* Critical section */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lang="en-US" sz="1800" smtClean="0"/>
              <a:t>/* enable interrupts */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lang="en-US" sz="1800" smtClean="0"/>
              <a:t>/* remainder */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lang="en-US" sz="1800" smtClean="0"/>
              <a:t>}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lang="en-US" b="1" smtClean="0"/>
              <a:t>Since CS can not be interrupted ME is guaranteed.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lang="en-US" b="1" smtClean="0"/>
              <a:t>The efficiency decreases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lang="en-US" b="1" smtClean="0"/>
              <a:t>It can not work in multi-processor environments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lang="en-US" sz="1800" b="1" smtClean="0"/>
              <a:t>More than one process is executing at a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Special machine instructions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tabLst>
                <a:tab pos="744538" algn="l"/>
                <a:tab pos="1025525" algn="l"/>
                <a:tab pos="1260475" algn="l"/>
              </a:tabLst>
            </a:pPr>
            <a:r>
              <a:rPr lang="en-US" smtClean="0"/>
              <a:t>In multi-processor configuration, several processes share access to a common main memory.</a:t>
            </a:r>
          </a:p>
          <a:p>
            <a:pPr>
              <a:tabLst>
                <a:tab pos="744538" algn="l"/>
                <a:tab pos="1025525" algn="l"/>
                <a:tab pos="1260475" algn="l"/>
              </a:tabLst>
            </a:pPr>
            <a:r>
              <a:rPr lang="en-US" smtClean="0"/>
              <a:t>At the hardware level, access to a memory location excludes any other access to  that same memory location.</a:t>
            </a:r>
          </a:p>
          <a:p>
            <a:pPr>
              <a:tabLst>
                <a:tab pos="744538" algn="l"/>
                <a:tab pos="1025525" algn="l"/>
                <a:tab pos="1260475" algn="l"/>
              </a:tabLst>
            </a:pPr>
            <a:r>
              <a:rPr lang="en-US" smtClean="0"/>
              <a:t>Processor designers have proposed several machine instructions to carry out two actions atomically (single cycle).</a:t>
            </a:r>
          </a:p>
          <a:p>
            <a:pPr lvl="1">
              <a:tabLst>
                <a:tab pos="744538" algn="l"/>
                <a:tab pos="1025525" algn="l"/>
                <a:tab pos="1260475" algn="l"/>
              </a:tabLst>
            </a:pPr>
            <a:r>
              <a:rPr lang="en-US" sz="1800" b="1" smtClean="0"/>
              <a:t>Reading and writing</a:t>
            </a:r>
          </a:p>
          <a:p>
            <a:pPr lvl="1">
              <a:tabLst>
                <a:tab pos="744538" algn="l"/>
                <a:tab pos="1025525" algn="l"/>
                <a:tab pos="1260475" algn="l"/>
              </a:tabLst>
            </a:pPr>
            <a:r>
              <a:rPr lang="en-US" sz="1800" b="1" smtClean="0"/>
              <a:t>swapping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Test and set instruction</a:t>
            </a:r>
          </a:p>
        </p:txBody>
      </p:sp>
      <p:sp>
        <p:nvSpPr>
          <p:cNvPr id="38914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14325" y="1338263"/>
            <a:ext cx="8124825" cy="5595937"/>
          </a:xfrm>
        </p:spPr>
        <p:txBody>
          <a:bodyPr>
            <a:normAutofit/>
          </a:bodyPr>
          <a:lstStyle/>
          <a:p>
            <a:pPr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 smtClean="0"/>
              <a:t>Test and modify the content of a word atomically</a:t>
            </a:r>
          </a:p>
          <a:p>
            <a:pPr lvl="1"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1600" b="1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 err="1" smtClean="0"/>
              <a:t>testset</a:t>
            </a:r>
            <a:r>
              <a:rPr lang="en-US" sz="1600" dirty="0" smtClean="0"/>
              <a:t>  (</a:t>
            </a:r>
            <a:r>
              <a:rPr lang="en-US" sz="1600" dirty="0" err="1" smtClean="0"/>
              <a:t>int</a:t>
            </a:r>
            <a:r>
              <a:rPr lang="en-US" sz="1600" dirty="0" smtClean="0"/>
              <a:t>   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pPr lvl="1"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 smtClean="0"/>
              <a:t>{</a:t>
            </a:r>
          </a:p>
          <a:p>
            <a:pPr lvl="1"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 smtClean="0"/>
              <a:t> </a:t>
            </a:r>
            <a:r>
              <a:rPr lang="en-US" sz="1600" b="1" dirty="0" smtClean="0"/>
              <a:t>if</a:t>
            </a:r>
            <a:r>
              <a:rPr lang="en-US" sz="1600" dirty="0" smtClean="0"/>
              <a:t> (</a:t>
            </a:r>
            <a:r>
              <a:rPr lang="en-US" sz="1600" dirty="0" err="1" smtClean="0"/>
              <a:t>i</a:t>
            </a:r>
            <a:r>
              <a:rPr lang="en-US" sz="1600" dirty="0" smtClean="0"/>
              <a:t>==0)</a:t>
            </a:r>
          </a:p>
          <a:p>
            <a:pPr lvl="1"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 smtClean="0"/>
              <a:t>   {</a:t>
            </a:r>
          </a:p>
          <a:p>
            <a:pPr lvl="1"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 smtClean="0"/>
              <a:t>       </a:t>
            </a:r>
            <a:r>
              <a:rPr lang="en-US" sz="1600" dirty="0" err="1" smtClean="0"/>
              <a:t>i</a:t>
            </a:r>
            <a:r>
              <a:rPr lang="en-US" sz="1600" dirty="0" smtClean="0"/>
              <a:t>=1;</a:t>
            </a:r>
          </a:p>
          <a:p>
            <a:pPr lvl="1"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 smtClean="0"/>
              <a:t>     </a:t>
            </a:r>
            <a:r>
              <a:rPr lang="en-US" sz="1600" b="1" dirty="0" smtClean="0"/>
              <a:t>  return</a:t>
            </a:r>
            <a:r>
              <a:rPr lang="en-US" sz="1600" dirty="0" smtClean="0"/>
              <a:t> true;</a:t>
            </a:r>
          </a:p>
          <a:p>
            <a:pPr lvl="1"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 smtClean="0"/>
              <a:t>   }</a:t>
            </a:r>
          </a:p>
          <a:p>
            <a:pPr lvl="1"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 smtClean="0"/>
              <a:t>  </a:t>
            </a:r>
            <a:r>
              <a:rPr lang="en-US" sz="1600" b="1" dirty="0" smtClean="0"/>
              <a:t> else</a:t>
            </a:r>
          </a:p>
          <a:p>
            <a:pPr lvl="1"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 smtClean="0"/>
              <a:t>     {</a:t>
            </a:r>
          </a:p>
          <a:p>
            <a:pPr lvl="1"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 smtClean="0"/>
              <a:t>       </a:t>
            </a:r>
            <a:r>
              <a:rPr lang="en-US" sz="1600" b="1" dirty="0" smtClean="0"/>
              <a:t> return</a:t>
            </a:r>
            <a:r>
              <a:rPr lang="en-US" sz="1600" dirty="0" smtClean="0"/>
              <a:t> false</a:t>
            </a:r>
          </a:p>
          <a:p>
            <a:pPr lvl="1"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 smtClean="0"/>
              <a:t>      }</a:t>
            </a:r>
          </a:p>
          <a:p>
            <a:pPr lvl="1"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 smtClean="0"/>
              <a:t>} </a:t>
            </a:r>
            <a:br>
              <a:rPr lang="en-US" sz="1600" dirty="0" smtClean="0"/>
            </a:br>
            <a:endParaRPr lang="en-US" sz="1600" dirty="0" smtClean="0"/>
          </a:p>
          <a:p>
            <a:pPr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 smtClean="0"/>
              <a:t>This instruction sets the value of  ‘</a:t>
            </a:r>
            <a:r>
              <a:rPr lang="en-US" sz="1600" dirty="0" err="1" smtClean="0"/>
              <a:t>i</a:t>
            </a:r>
            <a:r>
              <a:rPr lang="en-US" sz="1600" dirty="0" smtClean="0"/>
              <a:t>’, if the value=0 and returns true. Otherwise the value is not changed and false is returned.</a:t>
            </a:r>
          </a:p>
          <a:p>
            <a:pPr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 smtClean="0"/>
              <a:t>		</a:t>
            </a:r>
            <a:endParaRPr 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Mutual Exclusion with Test-and-Set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8925" y="1366838"/>
            <a:ext cx="6929438" cy="5414962"/>
          </a:xfrm>
        </p:spPr>
        <p:txBody>
          <a:bodyPr>
            <a:noAutofit/>
          </a:bodyPr>
          <a:lstStyle/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tabLst>
                <a:tab pos="1433513" algn="l"/>
                <a:tab pos="1714500" algn="l"/>
                <a:tab pos="2058988" algn="l"/>
              </a:tabLst>
              <a:defRPr/>
            </a:pPr>
            <a:r>
              <a:rPr lang="en-US" sz="1800" dirty="0" smtClean="0"/>
              <a:t>Shared data: </a:t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b="1" dirty="0" err="1" smtClean="0"/>
              <a:t>boolean</a:t>
            </a:r>
            <a:r>
              <a:rPr lang="en-US" sz="1800" b="1" dirty="0" smtClean="0"/>
              <a:t> lock = false;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tabLst>
                <a:tab pos="1433513" algn="l"/>
                <a:tab pos="1714500" algn="l"/>
                <a:tab pos="2058988" algn="l"/>
              </a:tabLst>
              <a:defRPr/>
            </a:pPr>
            <a:r>
              <a:rPr lang="en-US" sz="1800" dirty="0" smtClean="0"/>
              <a:t>void </a:t>
            </a:r>
            <a:r>
              <a:rPr lang="en-US" sz="1800" i="1" dirty="0" smtClean="0"/>
              <a:t>P(</a:t>
            </a:r>
            <a:r>
              <a:rPr lang="en-US" sz="1800" i="1" dirty="0" err="1" smtClean="0"/>
              <a:t>int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)</a:t>
            </a:r>
            <a:endParaRPr lang="en-US" sz="1800" dirty="0" smtClean="0"/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tabLst>
                <a:tab pos="1433513" algn="l"/>
                <a:tab pos="1714500" algn="l"/>
                <a:tab pos="2058988" algn="l"/>
              </a:tabLst>
              <a:defRPr/>
            </a:pPr>
            <a:r>
              <a:rPr lang="en-US" sz="1800" dirty="0" smtClean="0"/>
              <a:t>	   </a:t>
            </a:r>
            <a:r>
              <a:rPr lang="en-US" sz="1800" b="1" dirty="0" smtClean="0"/>
              <a:t>do {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tabLst>
                <a:tab pos="1433513" algn="l"/>
                <a:tab pos="1714500" algn="l"/>
                <a:tab pos="2058988" algn="l"/>
              </a:tabLst>
              <a:defRPr/>
            </a:pPr>
            <a:r>
              <a:rPr lang="en-US" sz="1800" b="1" dirty="0" smtClean="0"/>
              <a:t>	 	while (</a:t>
            </a:r>
            <a:r>
              <a:rPr lang="en-US" sz="1800" b="1" dirty="0" err="1" smtClean="0"/>
              <a:t>TestAndSet</a:t>
            </a:r>
            <a:r>
              <a:rPr lang="en-US" sz="1800" b="1" dirty="0" smtClean="0"/>
              <a:t>(lock)==false) 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tabLst>
                <a:tab pos="1433513" algn="l"/>
                <a:tab pos="1714500" algn="l"/>
                <a:tab pos="2058988" algn="l"/>
              </a:tabLst>
              <a:defRPr/>
            </a:pPr>
            <a:r>
              <a:rPr lang="en-US" sz="1800" b="1" dirty="0" smtClean="0"/>
              <a:t>			/* do nothing*/;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tabLst>
                <a:tab pos="1433513" algn="l"/>
                <a:tab pos="1714500" algn="l"/>
                <a:tab pos="2058988" algn="l"/>
              </a:tabLst>
              <a:defRPr/>
            </a:pPr>
            <a:r>
              <a:rPr lang="en-US" sz="1800" b="1" dirty="0" smtClean="0"/>
              <a:t>			</a:t>
            </a:r>
            <a:r>
              <a:rPr lang="en-US" sz="1800" dirty="0" smtClean="0"/>
              <a:t>critical section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tabLst>
                <a:tab pos="1433513" algn="l"/>
                <a:tab pos="1714500" algn="l"/>
                <a:tab pos="2058988" algn="l"/>
              </a:tabLst>
              <a:defRPr/>
            </a:pPr>
            <a:r>
              <a:rPr lang="en-US" sz="1800" b="1" dirty="0" smtClean="0"/>
              <a:t>		lock = false;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tabLst>
                <a:tab pos="1433513" algn="l"/>
                <a:tab pos="1714500" algn="l"/>
                <a:tab pos="2058988" algn="l"/>
              </a:tabLst>
              <a:defRPr/>
            </a:pPr>
            <a:r>
              <a:rPr lang="en-US" sz="1800" b="1" dirty="0" smtClean="0"/>
              <a:t>			</a:t>
            </a:r>
            <a:r>
              <a:rPr lang="en-US" sz="1800" dirty="0" smtClean="0"/>
              <a:t>remainder section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tabLst>
                <a:tab pos="1433513" algn="l"/>
                <a:tab pos="1714500" algn="l"/>
                <a:tab pos="2058988" algn="l"/>
              </a:tabLst>
              <a:defRPr/>
            </a:pPr>
            <a:r>
              <a:rPr lang="en-US" sz="1800" b="1" dirty="0" smtClean="0"/>
              <a:t>	        }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tabLst>
                <a:tab pos="1433513" algn="l"/>
                <a:tab pos="1714500" algn="l"/>
                <a:tab pos="2058988" algn="l"/>
              </a:tabLst>
              <a:defRPr/>
            </a:pPr>
            <a:endParaRPr 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Test-and-Set: Correctness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93688" y="1446213"/>
            <a:ext cx="8520112" cy="564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Mutual exclusion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sz="1600" dirty="0"/>
              <a:t>A shared variable lock is set to false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sz="1600" dirty="0"/>
              <a:t>The only process Pi  that enters CS that finds lock as false and sets it to true.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sz="1600" dirty="0"/>
              <a:t>All other processes trying to enter  CS so   into a  busy waiting mode and finds lock as  false.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sz="1600" dirty="0"/>
              <a:t>When process leaves C it resents lock to false.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sz="1600" dirty="0"/>
              <a:t>When Pi exits lock is set to false so the next process </a:t>
            </a:r>
            <a:r>
              <a:rPr kumimoji="1" lang="en-US" sz="1600" dirty="0" err="1"/>
              <a:t>Pj</a:t>
            </a:r>
            <a:r>
              <a:rPr kumimoji="1" lang="en-US" sz="1600" dirty="0"/>
              <a:t> to execute instruction find test-and-set=false and will enter the CS.</a:t>
            </a:r>
            <a:endParaRPr kumimoji="1"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Progress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Trivially true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Unbounded waiting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Possible since depending on the timing of evaluating the test-and-set primitive.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Does not guarantee fairness.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Swap instruction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tabLst>
                <a:tab pos="744538" algn="l"/>
                <a:tab pos="1025525" algn="l"/>
                <a:tab pos="1260475" algn="l"/>
              </a:tabLst>
            </a:pPr>
            <a:r>
              <a:rPr lang="en-US" smtClean="0"/>
              <a:t>Atomically swap two variables.</a:t>
            </a:r>
            <a:br>
              <a:rPr lang="en-US" smtClean="0"/>
            </a:br>
            <a:endParaRPr lang="en-US" smtClean="0"/>
          </a:p>
          <a:p>
            <a:pPr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mtClean="0"/>
              <a:t>		</a:t>
            </a:r>
            <a:r>
              <a:rPr lang="en-US" b="1" smtClean="0"/>
              <a:t>void swap(boolean &amp;a, boolean &amp;b) {</a:t>
            </a:r>
          </a:p>
          <a:p>
            <a:pPr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b="1" smtClean="0"/>
              <a:t>			boolean temp = a;</a:t>
            </a:r>
          </a:p>
          <a:p>
            <a:pPr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b="1" smtClean="0"/>
              <a:t>			a = b;</a:t>
            </a:r>
          </a:p>
          <a:p>
            <a:pPr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b="1" smtClean="0"/>
              <a:t>			b = temp;</a:t>
            </a:r>
          </a:p>
          <a:p>
            <a:pPr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b="1" smtClean="0"/>
              <a:t>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Mutual Exclusion with Swap</a:t>
            </a:r>
          </a:p>
        </p:txBody>
      </p:sp>
      <p:sp>
        <p:nvSpPr>
          <p:cNvPr id="43010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433513" algn="l"/>
                <a:tab pos="1714500" algn="l"/>
                <a:tab pos="2058988" algn="l"/>
              </a:tabLst>
            </a:pPr>
            <a:r>
              <a:rPr lang="en-US" sz="1800" smtClean="0"/>
              <a:t>Shared data (initialized to </a:t>
            </a:r>
            <a:r>
              <a:rPr lang="en-US" sz="1800" b="1" smtClean="0"/>
              <a:t>false</a:t>
            </a:r>
            <a:r>
              <a:rPr lang="en-US" sz="1800" smtClean="0"/>
              <a:t>): </a:t>
            </a:r>
            <a:br>
              <a:rPr lang="en-US" sz="1800" smtClean="0"/>
            </a:br>
            <a:r>
              <a:rPr lang="en-US" sz="1800" smtClean="0"/>
              <a:t>	</a:t>
            </a:r>
            <a:r>
              <a:rPr lang="en-US" sz="1800" b="1" smtClean="0"/>
              <a:t>boolean lock;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sz="1600" b="1" smtClean="0"/>
              <a:t>		boolean waiting[n];</a:t>
            </a:r>
            <a:br>
              <a:rPr lang="en-US" sz="1600" b="1" smtClean="0"/>
            </a:br>
            <a:endParaRPr lang="en-US" sz="1600" b="1" smtClean="0"/>
          </a:p>
          <a:p>
            <a:pPr>
              <a:lnSpc>
                <a:spcPct val="90000"/>
              </a:lnSpc>
              <a:tabLst>
                <a:tab pos="1433513" algn="l"/>
                <a:tab pos="1714500" algn="l"/>
                <a:tab pos="2058988" algn="l"/>
              </a:tabLst>
            </a:pPr>
            <a:r>
              <a:rPr lang="en-US" sz="1800" smtClean="0"/>
              <a:t>Process </a:t>
            </a:r>
            <a:r>
              <a:rPr lang="en-US" sz="1800" i="1" smtClean="0"/>
              <a:t>P</a:t>
            </a:r>
            <a:r>
              <a:rPr lang="en-US" sz="1800" i="1" baseline="-25000" smtClean="0"/>
              <a:t>i</a:t>
            </a:r>
            <a:endParaRPr lang="en-US" sz="180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sz="1800" smtClean="0"/>
              <a:t>		</a:t>
            </a:r>
            <a:r>
              <a:rPr lang="en-US" sz="1800" b="1" smtClean="0"/>
              <a:t>do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sz="1800" b="1" smtClean="0"/>
              <a:t>			key = true;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sz="1800" b="1" smtClean="0"/>
              <a:t>			while (key == true)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sz="1800" b="1" smtClean="0"/>
              <a:t>					Swap(lock,key);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sz="1800" b="1" smtClean="0"/>
              <a:t>				</a:t>
            </a:r>
            <a:r>
              <a:rPr lang="en-US" sz="1800" smtClean="0"/>
              <a:t>critical section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sz="1800" b="1" smtClean="0"/>
              <a:t>			lock = false;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sz="1800" b="1" smtClean="0"/>
              <a:t>				</a:t>
            </a:r>
            <a:r>
              <a:rPr lang="en-US" sz="1800" smtClean="0"/>
              <a:t>remainder section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sz="1800" b="1" smtClean="0"/>
              <a:t>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SWAP: Correctness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93688" y="757238"/>
            <a:ext cx="8520112" cy="564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endParaRPr kumimoji="1" lang="en-US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/>
              <a:t>Similar to Test-and-set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/>
              <a:t>Mutual exclusion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/>
              <a:t>Progress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/>
              <a:t>Trivially true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/>
              <a:t>Unbounded waiting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/>
              <a:t>Possible since depending on the timing of evaluating the test-and-set primitive.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/>
              <a:t>Does not guarantee fairness.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Can we get bounded waiting ?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93688" y="1371600"/>
            <a:ext cx="8520112" cy="564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Introduce a </a:t>
            </a:r>
            <a:r>
              <a:rPr kumimoji="1" lang="en-US" b="1" dirty="0" err="1"/>
              <a:t>boolean</a:t>
            </a:r>
            <a:r>
              <a:rPr kumimoji="1" lang="en-US" b="1" dirty="0"/>
              <a:t> array called waiting of size n and </a:t>
            </a:r>
            <a:r>
              <a:rPr kumimoji="1" lang="en-US" b="1" dirty="0" err="1"/>
              <a:t>boolean</a:t>
            </a:r>
            <a:r>
              <a:rPr kumimoji="1" lang="en-US" b="1" dirty="0"/>
              <a:t> variable key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Entry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waiting[</a:t>
            </a:r>
            <a:r>
              <a:rPr kumimoji="1" lang="en-US" b="1" dirty="0" err="1"/>
              <a:t>i</a:t>
            </a:r>
            <a:r>
              <a:rPr kumimoji="1" lang="en-US" b="1" dirty="0"/>
              <a:t>]:=true;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key:=true;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while (waiting[</a:t>
            </a:r>
            <a:r>
              <a:rPr kumimoji="1" lang="en-US" b="1" dirty="0" err="1"/>
              <a:t>i</a:t>
            </a:r>
            <a:r>
              <a:rPr kumimoji="1" lang="en-US" b="1" dirty="0"/>
              <a:t>] and key ) do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rgbClr val="33CC33"/>
              </a:buClr>
              <a:buSzPct val="90000"/>
              <a:buFont typeface="Monotype Sorts" pitchFamily="2" charset="2"/>
              <a:buChar char="4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 smtClean="0"/>
              <a:t>Swap(&amp;</a:t>
            </a:r>
            <a:r>
              <a:rPr kumimoji="1" lang="en-US" b="1" dirty="0" err="1" smtClean="0"/>
              <a:t>key,&amp;lock</a:t>
            </a:r>
            <a:r>
              <a:rPr kumimoji="1" lang="en-US" b="1" smtClean="0"/>
              <a:t>)</a:t>
            </a:r>
            <a:endParaRPr kumimoji="1" lang="en-US" b="1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waiting[</a:t>
            </a:r>
            <a:r>
              <a:rPr kumimoji="1" lang="en-US" b="1" dirty="0" err="1"/>
              <a:t>i</a:t>
            </a:r>
            <a:r>
              <a:rPr kumimoji="1" lang="en-US" b="1" dirty="0"/>
              <a:t>]:=false;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execute CRITICAL SECTION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sz="2000" b="1" dirty="0"/>
              <a:t>Exit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Find the next process j that has waiting[j]=1 stepping through waiting.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Set waiting[j]:=false;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Process </a:t>
            </a:r>
            <a:r>
              <a:rPr kumimoji="1" lang="en-US" b="1" dirty="0" err="1"/>
              <a:t>P</a:t>
            </a:r>
            <a:r>
              <a:rPr kumimoji="1" lang="en-US" b="1" baseline="-25000" dirty="0" err="1"/>
              <a:t>j</a:t>
            </a:r>
            <a:r>
              <a:rPr kumimoji="1" lang="en-US" b="1" baseline="-25000" dirty="0"/>
              <a:t> </a:t>
            </a:r>
            <a:r>
              <a:rPr kumimoji="1" lang="en-US" b="1" dirty="0"/>
              <a:t>immediately enter the CS.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If no process exists, set lock=false;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Can we get bounded waiting ?....</a:t>
            </a:r>
          </a:p>
        </p:txBody>
      </p:sp>
      <p:sp>
        <p:nvSpPr>
          <p:cNvPr id="46083" name="Rectangle 2051"/>
          <p:cNvSpPr>
            <a:spLocks noChangeArrowheads="1"/>
          </p:cNvSpPr>
          <p:nvPr/>
        </p:nvSpPr>
        <p:spPr bwMode="auto">
          <a:xfrm>
            <a:off x="261938" y="1141412"/>
            <a:ext cx="8520112" cy="564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Every (interested) Pi executes </a:t>
            </a:r>
            <a:r>
              <a:rPr kumimoji="1" lang="en-US" b="1" dirty="0" err="1" smtClean="0"/>
              <a:t>test&amp;set</a:t>
            </a:r>
            <a:r>
              <a:rPr kumimoji="1" lang="en-US" b="1" dirty="0" smtClean="0"/>
              <a:t> </a:t>
            </a:r>
            <a:r>
              <a:rPr kumimoji="1" lang="en-US" b="1" dirty="0"/>
              <a:t>at least once.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Pi enters the critical section provided: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Key is false in which case there is no process in CS.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sz="2000" b="1" dirty="0"/>
              <a:t>Or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If it was waiting, because waiting[</a:t>
            </a:r>
            <a:r>
              <a:rPr kumimoji="1" lang="en-US" b="1" dirty="0" err="1"/>
              <a:t>i</a:t>
            </a:r>
            <a:r>
              <a:rPr kumimoji="1" lang="en-US" b="1" dirty="0"/>
              <a:t>] was reset to false by the unique process that was blocking it in the critical section.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Either of the above events occur exactly once and hence mutual exclusion.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Concurrent access to shared data may result in data inconsistency.</a:t>
            </a:r>
          </a:p>
          <a:p>
            <a:r>
              <a:rPr lang="en-US" sz="2400" dirty="0" smtClean="0"/>
              <a:t>Maintaining data consistency requires mechanisms to ensure the orderly execution of cooperating processes.</a:t>
            </a:r>
          </a:p>
          <a:p>
            <a:pPr lvl="1"/>
            <a:r>
              <a:rPr lang="en-US" sz="3200" dirty="0" smtClean="0"/>
              <a:t>Shared-memory solution to bounded-buffer problem allows at most </a:t>
            </a:r>
            <a:r>
              <a:rPr lang="en-US" sz="3200" i="1" dirty="0" smtClean="0"/>
              <a:t>n </a:t>
            </a:r>
            <a:r>
              <a:rPr lang="en-US" sz="3200" dirty="0" smtClean="0"/>
              <a:t>– 1 items in buffer at the same time.  A solution, where all </a:t>
            </a:r>
            <a:r>
              <a:rPr lang="en-US" sz="3200" i="1" dirty="0" smtClean="0"/>
              <a:t>N </a:t>
            </a:r>
            <a:r>
              <a:rPr lang="en-US" sz="3200" dirty="0" smtClean="0"/>
              <a:t>buffers are used is not simple.</a:t>
            </a:r>
          </a:p>
          <a:p>
            <a:pPr lvl="2"/>
            <a:r>
              <a:rPr lang="en-US" sz="1600" dirty="0" smtClean="0"/>
              <a:t>Suppose that we modify the producer-consumer code by adding a variable </a:t>
            </a:r>
            <a:r>
              <a:rPr lang="en-US" sz="1600" i="1" dirty="0" smtClean="0"/>
              <a:t>counter</a:t>
            </a:r>
            <a:r>
              <a:rPr lang="en-US" sz="1600" dirty="0" smtClean="0"/>
              <a:t>, initialized to 0 and incremented each time a new item is added to the buffer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smtClean="0"/>
              <a:t>Properties of machine instruction approach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30213" y="1149350"/>
            <a:ext cx="8008937" cy="5480050"/>
          </a:xfrm>
        </p:spPr>
        <p:txBody>
          <a:bodyPr/>
          <a:lstStyle/>
          <a:p>
            <a:pPr>
              <a:tabLst>
                <a:tab pos="1433513" algn="l"/>
                <a:tab pos="1714500" algn="l"/>
                <a:tab pos="2058988" algn="l"/>
              </a:tabLst>
            </a:pPr>
            <a:r>
              <a:rPr lang="en-US" dirty="0" smtClean="0"/>
              <a:t>+</a:t>
            </a:r>
            <a:r>
              <a:rPr lang="en-US" dirty="0" err="1" smtClean="0"/>
              <a:t>ve</a:t>
            </a:r>
            <a:endParaRPr lang="en-US" dirty="0" smtClean="0"/>
          </a:p>
          <a:p>
            <a:pPr lvl="1">
              <a:tabLst>
                <a:tab pos="1433513" algn="l"/>
                <a:tab pos="1714500" algn="l"/>
                <a:tab pos="2058988" algn="l"/>
              </a:tabLst>
            </a:pPr>
            <a:r>
              <a:rPr lang="en-US" sz="2000" dirty="0" smtClean="0"/>
              <a:t>Any number of processes</a:t>
            </a:r>
          </a:p>
          <a:p>
            <a:pPr lvl="1">
              <a:tabLst>
                <a:tab pos="1433513" algn="l"/>
                <a:tab pos="1714500" algn="l"/>
                <a:tab pos="2058988" algn="l"/>
              </a:tabLst>
            </a:pPr>
            <a:r>
              <a:rPr lang="en-US" sz="2000" dirty="0" smtClean="0"/>
              <a:t>Simple and easy</a:t>
            </a:r>
          </a:p>
          <a:p>
            <a:pPr lvl="1">
              <a:tabLst>
                <a:tab pos="1433513" algn="l"/>
                <a:tab pos="1714500" algn="l"/>
                <a:tab pos="2058988" algn="l"/>
              </a:tabLst>
            </a:pPr>
            <a:r>
              <a:rPr lang="en-US" sz="2000" dirty="0" smtClean="0"/>
              <a:t>Can support multiple CSs.</a:t>
            </a:r>
          </a:p>
          <a:p>
            <a:pPr>
              <a:tabLst>
                <a:tab pos="1433513" algn="l"/>
                <a:tab pos="1714500" algn="l"/>
                <a:tab pos="2058988" algn="l"/>
              </a:tabLst>
            </a:pPr>
            <a:r>
              <a:rPr lang="en-US" dirty="0" smtClean="0"/>
              <a:t>-</a:t>
            </a:r>
            <a:r>
              <a:rPr lang="en-US" dirty="0" err="1" smtClean="0"/>
              <a:t>ve</a:t>
            </a:r>
            <a:endParaRPr lang="en-US" dirty="0" smtClean="0"/>
          </a:p>
          <a:p>
            <a:pPr lvl="1">
              <a:tabLst>
                <a:tab pos="1433513" algn="l"/>
                <a:tab pos="1714500" algn="l"/>
                <a:tab pos="2058988" algn="l"/>
              </a:tabLst>
            </a:pPr>
            <a:r>
              <a:rPr lang="en-US" sz="2000" dirty="0" smtClean="0"/>
              <a:t>Busy waiting is employed</a:t>
            </a:r>
          </a:p>
          <a:p>
            <a:pPr lvl="2">
              <a:tabLst>
                <a:tab pos="1433513" algn="l"/>
                <a:tab pos="1714500" algn="l"/>
                <a:tab pos="2058988" algn="l"/>
              </a:tabLst>
            </a:pPr>
            <a:r>
              <a:rPr lang="en-US" sz="2000" dirty="0" smtClean="0"/>
              <a:t>The process is waiting and consuming processor time.</a:t>
            </a:r>
          </a:p>
          <a:p>
            <a:pPr lvl="1">
              <a:tabLst>
                <a:tab pos="1433513" algn="l"/>
                <a:tab pos="1714500" algn="l"/>
                <a:tab pos="2058988" algn="l"/>
              </a:tabLst>
            </a:pPr>
            <a:r>
              <a:rPr lang="en-US" sz="2000" dirty="0" smtClean="0"/>
              <a:t>Starvation is possible.</a:t>
            </a:r>
          </a:p>
          <a:p>
            <a:pPr lvl="2">
              <a:tabLst>
                <a:tab pos="1433513" algn="l"/>
                <a:tab pos="1714500" algn="l"/>
                <a:tab pos="2058988" algn="l"/>
              </a:tabLst>
            </a:pPr>
            <a:r>
              <a:rPr lang="en-US" sz="2000" dirty="0" smtClean="0"/>
              <a:t>The selection of waiting process is arbitrary.</a:t>
            </a:r>
          </a:p>
          <a:p>
            <a:pPr lvl="1">
              <a:tabLst>
                <a:tab pos="1433513" algn="l"/>
                <a:tab pos="1714500" algn="l"/>
                <a:tab pos="2058988" algn="l"/>
              </a:tabLst>
            </a:pPr>
            <a:r>
              <a:rPr lang="en-US" sz="2000" dirty="0" smtClean="0"/>
              <a:t>Deadlock is possible due to priority</a:t>
            </a:r>
          </a:p>
          <a:p>
            <a:pPr lvl="2">
              <a:tabLst>
                <a:tab pos="1433513" algn="l"/>
                <a:tab pos="1714500" algn="l"/>
                <a:tab pos="2058988" algn="l"/>
              </a:tabLst>
            </a:pPr>
            <a:r>
              <a:rPr lang="en-US" sz="2000" dirty="0" smtClean="0"/>
              <a:t>P1 enters CS and interrupted by higher priority process P2 which is trying to enter CS.</a:t>
            </a:r>
          </a:p>
          <a:p>
            <a:pPr lvl="2">
              <a:tabLst>
                <a:tab pos="1433513" algn="l"/>
                <a:tab pos="1714500" algn="l"/>
                <a:tab pos="2058988" algn="l"/>
              </a:tabLst>
            </a:pPr>
            <a:r>
              <a:rPr lang="en-US" sz="2000" dirty="0" smtClean="0"/>
              <a:t>P2 can not get CS unless P1 is out and P1 can not be dispatched due to low priority.</a:t>
            </a:r>
          </a:p>
          <a:p>
            <a:pPr>
              <a:tabLst>
                <a:tab pos="1433513" algn="l"/>
                <a:tab pos="1714500" algn="l"/>
                <a:tab pos="2058988" algn="l"/>
              </a:tabLst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Semaphores: Dijkstra; 1965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4813" y="954088"/>
            <a:ext cx="8382000" cy="5557837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597025" algn="l"/>
                <a:tab pos="2576513" algn="l"/>
              </a:tabLst>
              <a:defRPr/>
            </a:pPr>
            <a:r>
              <a:rPr lang="en-US" sz="2400" dirty="0" smtClean="0"/>
              <a:t>Two and more processes can cooperate by means of simple signals, such that a process is forced to stop at a specified place until it has received a specific signal.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597025" algn="l"/>
                <a:tab pos="2576513" algn="l"/>
              </a:tabLst>
              <a:defRPr/>
            </a:pPr>
            <a:r>
              <a:rPr lang="en-US" sz="2400" dirty="0" smtClean="0"/>
              <a:t>For signaling, special variables called semaphores are used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597025" algn="l"/>
                <a:tab pos="2576513" algn="l"/>
              </a:tabLst>
              <a:defRPr/>
            </a:pPr>
            <a:r>
              <a:rPr lang="en-US" sz="2400" dirty="0" smtClean="0"/>
              <a:t>A semaphore is a synchronization tool.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597025" algn="l"/>
                <a:tab pos="2576513" algn="l"/>
              </a:tabLst>
              <a:defRPr/>
            </a:pPr>
            <a:r>
              <a:rPr lang="en-US" sz="2400" dirty="0" smtClean="0"/>
              <a:t>A semaphore is an integer variable that is accessed only through two standard atomic operations: </a:t>
            </a:r>
            <a:r>
              <a:rPr lang="en-US" sz="2400" b="1" dirty="0" smtClean="0"/>
              <a:t>wait and signal</a:t>
            </a:r>
            <a:r>
              <a:rPr lang="en-US" sz="2400" dirty="0" smtClean="0"/>
              <a:t>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597025" algn="l"/>
                <a:tab pos="2576513" algn="l"/>
              </a:tabLst>
              <a:defRPr/>
            </a:pPr>
            <a:r>
              <a:rPr lang="en-US" sz="2400" dirty="0" smtClean="0"/>
              <a:t>To transmit a signal to semaphore S, a process executes  the primitive </a:t>
            </a:r>
            <a:r>
              <a:rPr lang="en-US" sz="2400" i="1" dirty="0" smtClean="0"/>
              <a:t>signal(S)</a:t>
            </a:r>
            <a:r>
              <a:rPr lang="en-US" sz="2400" dirty="0" smtClean="0"/>
              <a:t> primitive.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597025" algn="l"/>
                <a:tab pos="2576513" algn="l"/>
              </a:tabLst>
              <a:defRPr/>
            </a:pPr>
            <a:r>
              <a:rPr lang="en-US" sz="2400" dirty="0" smtClean="0">
                <a:sym typeface="Symbol" pitchFamily="18" charset="2"/>
              </a:rPr>
              <a:t>To receive a signal via semaphore S, the process executes </a:t>
            </a:r>
            <a:r>
              <a:rPr lang="en-US" sz="2400" i="1" dirty="0" smtClean="0">
                <a:sym typeface="Symbol" pitchFamily="18" charset="2"/>
              </a:rPr>
              <a:t>wait(S)</a:t>
            </a:r>
            <a:r>
              <a:rPr lang="en-US" sz="2400" dirty="0" smtClean="0">
                <a:sym typeface="Symbol" pitchFamily="18" charset="2"/>
              </a:rPr>
              <a:t> primitive.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219075"/>
            <a:ext cx="7772400" cy="8445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smtClean="0"/>
              <a:t>Semaphores: Dijkstra 1965</a:t>
            </a:r>
            <a:br>
              <a:rPr lang="en-US" sz="2800" smtClean="0"/>
            </a:br>
            <a:r>
              <a:rPr lang="en-US" sz="2800" smtClean="0"/>
              <a:t>Classical or first definition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90513" y="1323975"/>
            <a:ext cx="8653462" cy="46990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597025" algn="l"/>
                <a:tab pos="2576513" algn="l"/>
              </a:tabLst>
            </a:pPr>
            <a:r>
              <a:rPr lang="en-US" sz="1800" smtClean="0">
                <a:sym typeface="Symbol" pitchFamily="18" charset="2"/>
              </a:rPr>
              <a:t>A semaphore is initialized to a non-negative value</a:t>
            </a:r>
          </a:p>
          <a:p>
            <a:pPr>
              <a:lnSpc>
                <a:spcPct val="90000"/>
              </a:lnSpc>
              <a:tabLst>
                <a:tab pos="1597025" algn="l"/>
                <a:tab pos="2576513" algn="l"/>
              </a:tabLst>
            </a:pPr>
            <a:r>
              <a:rPr lang="en-US" sz="1800" smtClean="0">
                <a:sym typeface="Symbol" pitchFamily="18" charset="2"/>
              </a:rPr>
              <a:t>The</a:t>
            </a:r>
            <a:r>
              <a:rPr lang="en-US" sz="1800" b="1" smtClean="0">
                <a:sym typeface="Symbol" pitchFamily="18" charset="2"/>
              </a:rPr>
              <a:t> wait </a:t>
            </a:r>
            <a:r>
              <a:rPr lang="en-US" sz="1800" smtClean="0">
                <a:sym typeface="Symbol" pitchFamily="18" charset="2"/>
              </a:rPr>
              <a:t>operation decrements the semaphore value. If the integer value is negative the process waits.</a:t>
            </a:r>
          </a:p>
          <a:p>
            <a:pPr>
              <a:lnSpc>
                <a:spcPct val="90000"/>
              </a:lnSpc>
              <a:tabLst>
                <a:tab pos="1597025" algn="l"/>
                <a:tab pos="2576513" algn="l"/>
              </a:tabLst>
            </a:pPr>
            <a:r>
              <a:rPr lang="en-US" sz="1800" smtClean="0">
                <a:sym typeface="Symbol" pitchFamily="18" charset="2"/>
              </a:rPr>
              <a:t>The </a:t>
            </a:r>
            <a:r>
              <a:rPr lang="en-US" sz="1800" b="1" smtClean="0">
                <a:sym typeface="Symbol" pitchFamily="18" charset="2"/>
              </a:rPr>
              <a:t>signal </a:t>
            </a:r>
            <a:r>
              <a:rPr lang="en-US" sz="1800" smtClean="0">
                <a:sym typeface="Symbol" pitchFamily="18" charset="2"/>
              </a:rPr>
              <a:t>operation increments  the semaphore value. If the value is not positive, then process which is blocked by a wait operation is gets the access to CS.</a:t>
            </a:r>
          </a:p>
          <a:p>
            <a:pPr>
              <a:lnSpc>
                <a:spcPct val="90000"/>
              </a:lnSpc>
              <a:tabLst>
                <a:tab pos="1597025" algn="l"/>
                <a:tab pos="2576513" algn="l"/>
              </a:tabLst>
            </a:pPr>
            <a:r>
              <a:rPr lang="en-US" sz="1800" smtClean="0">
                <a:sym typeface="Symbol" pitchFamily="18" charset="2"/>
              </a:rPr>
              <a:t>The wait and signal are assumed to be atomic.</a:t>
            </a:r>
          </a:p>
          <a:p>
            <a:pPr>
              <a:lnSpc>
                <a:spcPct val="90000"/>
              </a:lnSpc>
              <a:tabLst>
                <a:tab pos="1597025" algn="l"/>
                <a:tab pos="2576513" algn="l"/>
              </a:tabLst>
            </a:pPr>
            <a:r>
              <a:rPr lang="en-US" sz="1800" smtClean="0"/>
              <a:t>Semaphore </a:t>
            </a:r>
            <a:r>
              <a:rPr lang="en-US" sz="1800" i="1" smtClean="0"/>
              <a:t>S</a:t>
            </a:r>
            <a:r>
              <a:rPr lang="en-US" sz="1800" smtClean="0"/>
              <a:t> – integer variable</a:t>
            </a:r>
          </a:p>
          <a:p>
            <a:pPr>
              <a:lnSpc>
                <a:spcPct val="90000"/>
              </a:lnSpc>
              <a:tabLst>
                <a:tab pos="1597025" algn="l"/>
                <a:tab pos="2576513" algn="l"/>
              </a:tabLst>
            </a:pPr>
            <a:r>
              <a:rPr lang="en-US" sz="1800" smtClean="0"/>
              <a:t>can only be accessed via two indivisible (atomic) operations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597025" algn="l"/>
                <a:tab pos="2576513" algn="l"/>
              </a:tabLst>
            </a:pPr>
            <a:r>
              <a:rPr lang="en-US" sz="1800" smtClean="0"/>
              <a:t>		</a:t>
            </a:r>
            <a:r>
              <a:rPr lang="en-US" sz="1800" i="1" smtClean="0"/>
              <a:t>wait</a:t>
            </a:r>
            <a:r>
              <a:rPr lang="en-US" sz="1800" smtClean="0"/>
              <a:t> (</a:t>
            </a:r>
            <a:r>
              <a:rPr lang="en-US" sz="1800" i="1" smtClean="0"/>
              <a:t>S</a:t>
            </a:r>
            <a:r>
              <a:rPr lang="en-US" sz="1800" smtClean="0"/>
              <a:t>):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597025" algn="l"/>
                <a:tab pos="2576513" algn="l"/>
              </a:tabLst>
            </a:pPr>
            <a:r>
              <a:rPr lang="en-US" sz="1800" smtClean="0"/>
              <a:t>			</a:t>
            </a:r>
            <a:r>
              <a:rPr lang="en-US" sz="1800" b="1" smtClean="0"/>
              <a:t>while </a:t>
            </a:r>
            <a:r>
              <a:rPr lang="en-US" sz="1800" b="1" i="1" smtClean="0"/>
              <a:t>S</a:t>
            </a:r>
            <a:r>
              <a:rPr lang="en-US" sz="1800" b="1" smtClean="0">
                <a:sym typeface="Symbol" pitchFamily="18" charset="2"/>
              </a:rPr>
              <a:t> 0 do </a:t>
            </a:r>
            <a:r>
              <a:rPr lang="en-US" sz="1800" b="1" i="1" smtClean="0">
                <a:sym typeface="Symbol" pitchFamily="18" charset="2"/>
              </a:rPr>
              <a:t>no-op</a:t>
            </a:r>
            <a:r>
              <a:rPr lang="en-US" sz="1800" b="1" smtClean="0">
                <a:sym typeface="Symbol" pitchFamily="18" charset="2"/>
              </a:rPr>
              <a:t>;</a:t>
            </a:r>
            <a:br>
              <a:rPr lang="en-US" sz="1800" b="1" smtClean="0">
                <a:sym typeface="Symbol" pitchFamily="18" charset="2"/>
              </a:rPr>
            </a:br>
            <a:r>
              <a:rPr lang="en-US" sz="1800" b="1" smtClean="0">
                <a:sym typeface="Symbol" pitchFamily="18" charset="2"/>
              </a:rPr>
              <a:t>			</a:t>
            </a:r>
            <a:r>
              <a:rPr lang="en-US" sz="1800" b="1" i="1" smtClean="0"/>
              <a:t>S</a:t>
            </a:r>
            <a:r>
              <a:rPr lang="en-US" sz="1800" b="1" smtClean="0"/>
              <a:t>--;</a:t>
            </a:r>
            <a:r>
              <a:rPr lang="en-US" sz="1800" b="1" smtClean="0">
                <a:sym typeface="Symbol" pitchFamily="18" charset="2"/>
              </a:rPr>
              <a:t/>
            </a:r>
            <a:br>
              <a:rPr lang="en-US" sz="1800" b="1" smtClean="0">
                <a:sym typeface="Symbol" pitchFamily="18" charset="2"/>
              </a:rPr>
            </a:br>
            <a:endParaRPr lang="en-US" sz="1800" b="1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597025" algn="l"/>
                <a:tab pos="2576513" algn="l"/>
              </a:tabLst>
            </a:pPr>
            <a:r>
              <a:rPr lang="en-US" sz="1800" smtClean="0">
                <a:sym typeface="Symbol" pitchFamily="18" charset="2"/>
              </a:rPr>
              <a:t>		</a:t>
            </a:r>
            <a:r>
              <a:rPr lang="en-US" sz="1800" i="1" smtClean="0">
                <a:sym typeface="Symbol" pitchFamily="18" charset="2"/>
              </a:rPr>
              <a:t>signal</a:t>
            </a:r>
            <a:r>
              <a:rPr lang="en-US" sz="1800" smtClean="0">
                <a:sym typeface="Symbol" pitchFamily="18" charset="2"/>
              </a:rPr>
              <a:t> (</a:t>
            </a:r>
            <a:r>
              <a:rPr lang="en-US" sz="1800" i="1" smtClean="0">
                <a:sym typeface="Symbol" pitchFamily="18" charset="2"/>
              </a:rPr>
              <a:t>S</a:t>
            </a:r>
            <a:r>
              <a:rPr lang="en-US" sz="1800" smtClean="0">
                <a:sym typeface="Symbol" pitchFamily="18" charset="2"/>
              </a:rPr>
              <a:t>):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597025" algn="l"/>
                <a:tab pos="2576513" algn="l"/>
              </a:tabLst>
            </a:pPr>
            <a:r>
              <a:rPr lang="en-US" sz="1800" smtClean="0">
                <a:sym typeface="Symbol" pitchFamily="18" charset="2"/>
              </a:rPr>
              <a:t>			</a:t>
            </a:r>
            <a:r>
              <a:rPr lang="en-US" sz="1800" b="1" i="1" smtClean="0">
                <a:sym typeface="Symbol" pitchFamily="18" charset="2"/>
              </a:rPr>
              <a:t>S++;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2525" y="171450"/>
            <a:ext cx="7248525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smtClean="0"/>
              <a:t>Critical Section of </a:t>
            </a:r>
            <a:r>
              <a:rPr lang="en-US" sz="2800" i="1" smtClean="0"/>
              <a:t>n</a:t>
            </a:r>
            <a:r>
              <a:rPr lang="en-US" sz="2800" smtClean="0"/>
              <a:t> Processes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84188" y="1060450"/>
            <a:ext cx="7667625" cy="5105400"/>
          </a:xfrm>
        </p:spPr>
        <p:txBody>
          <a:bodyPr>
            <a:normAutofit fontScale="92500" lnSpcReduction="10000"/>
          </a:bodyPr>
          <a:lstStyle/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 smtClean="0"/>
              <a:t>Shared data: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 b="1" smtClean="0"/>
              <a:t>	   semaphore mutex; // </a:t>
            </a:r>
            <a:r>
              <a:rPr lang="en-US" sz="2400" smtClean="0"/>
              <a:t>initially </a:t>
            </a:r>
            <a:r>
              <a:rPr lang="en-US" sz="2400" i="1" smtClean="0"/>
              <a:t>mutex</a:t>
            </a:r>
            <a:r>
              <a:rPr lang="en-US" sz="2400" smtClean="0"/>
              <a:t> = 1</a:t>
            </a:r>
            <a:br>
              <a:rPr lang="en-US" sz="2400" smtClean="0"/>
            </a:br>
            <a:endParaRPr lang="en-US" sz="2400" smtClean="0"/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 smtClean="0"/>
              <a:t>Process </a:t>
            </a:r>
            <a:r>
              <a:rPr lang="en-US" sz="2400" i="1" smtClean="0"/>
              <a:t>Pi: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b="1" smtClean="0"/>
              <a:t>do {</a:t>
            </a:r>
            <a:br>
              <a:rPr lang="en-US" sz="2400" b="1" smtClean="0"/>
            </a:br>
            <a:r>
              <a:rPr lang="en-US" sz="2400" b="1" smtClean="0"/>
              <a:t>    wait(mutex);</a:t>
            </a:r>
            <a:br>
              <a:rPr lang="en-US" sz="2400" b="1" smtClean="0"/>
            </a:br>
            <a:r>
              <a:rPr lang="en-US" sz="2400" b="1" smtClean="0"/>
              <a:t>        </a:t>
            </a:r>
            <a:r>
              <a:rPr lang="en-US" sz="2400" smtClean="0"/>
              <a:t>critical section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 b="1" smtClean="0"/>
              <a:t> 	    signal(mutex);</a:t>
            </a:r>
            <a:br>
              <a:rPr lang="en-US" sz="2400" b="1" smtClean="0"/>
            </a:br>
            <a:r>
              <a:rPr lang="en-US" sz="2400" b="1" smtClean="0"/>
              <a:t>       </a:t>
            </a:r>
            <a:r>
              <a:rPr lang="en-US" sz="2400" smtClean="0"/>
              <a:t> remainder section</a:t>
            </a:r>
            <a:br>
              <a:rPr lang="en-US" sz="2400" smtClean="0"/>
            </a:br>
            <a:r>
              <a:rPr lang="en-US" sz="2400" b="1" smtClean="0"/>
              <a:t>} while (1);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tabLst>
                <a:tab pos="2513013" algn="l"/>
                <a:tab pos="2857500" algn="l"/>
                <a:tab pos="3148013" algn="l"/>
              </a:tabLst>
              <a:defRPr/>
            </a:pPr>
            <a:endParaRPr lang="en-US" sz="2400" b="1" smtClean="0"/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 b="1" smtClean="0"/>
              <a:t>Modifications to the integer value  of the semaphore in the wait and signal operations must be executed indivisibly.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 b="1" i="1" baseline="-25000" smtClean="0"/>
              <a:t>	</a:t>
            </a:r>
            <a:r>
              <a:rPr lang="en-US" sz="2400" i="1" baseline="-25000" smtClean="0"/>
              <a:t>       </a:t>
            </a:r>
            <a:r>
              <a:rPr lang="en-US" sz="2400" baseline="-25000" smtClean="0"/>
              <a:t>   </a:t>
            </a:r>
            <a:r>
              <a:rPr lang="en-US" sz="2400" i="1" baseline="-25000" smtClean="0"/>
              <a:t/>
            </a:r>
            <a:br>
              <a:rPr lang="en-US" sz="2400" i="1" baseline="-25000" smtClean="0"/>
            </a:br>
            <a:r>
              <a:rPr lang="en-US" sz="2400" i="1" baseline="-25000" smtClean="0"/>
              <a:t/>
            </a:r>
            <a:br>
              <a:rPr lang="en-US" sz="2400" i="1" baseline="-25000" smtClean="0"/>
            </a:br>
            <a:endParaRPr lang="en-US" sz="2400" baseline="-25000" smtClean="0"/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 smtClean="0"/>
              <a:t>	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Semaphore Implementation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2263" y="1401763"/>
            <a:ext cx="8605837" cy="5532437"/>
          </a:xfrm>
        </p:spPr>
        <p:txBody>
          <a:bodyPr>
            <a:normAutofit/>
          </a:bodyPr>
          <a:lstStyle/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 smtClean="0"/>
              <a:t>The classical definition requires busy waiting.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 smtClean="0"/>
              <a:t>While a process is  in CS, the other process must loop continuously in the entry code.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 smtClean="0"/>
              <a:t>Busy waiting wastes CPU cycles.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 smtClean="0"/>
              <a:t>This type of semaphore is called spinlock: process spins while waiting for a lock.</a:t>
            </a:r>
          </a:p>
          <a:p>
            <a:pPr lvl="1"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400" dirty="0" smtClean="0"/>
              <a:t>Advantage of spinlock: no context switch</a:t>
            </a:r>
          </a:p>
          <a:p>
            <a:pPr lvl="1"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400" dirty="0" smtClean="0"/>
              <a:t>When locks are expected to be held for short times, spinlocks are useful.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 smtClean="0"/>
              <a:t>To overcome the need for busy waiting, we can modify the definition of the wait and signal semaphore operations.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 smtClean="0"/>
              <a:t>If a process executes wait operation and finds the semaphore operation is not positive, it must wait.</a:t>
            </a:r>
          </a:p>
          <a:p>
            <a:pPr lvl="1"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400" dirty="0" smtClean="0"/>
              <a:t>Rather than busy waiting it must block itself.</a:t>
            </a:r>
          </a:p>
          <a:p>
            <a:pPr lvl="1"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400" dirty="0" smtClean="0"/>
              <a:t>The </a:t>
            </a:r>
            <a:r>
              <a:rPr lang="en-US" sz="1400" b="1" dirty="0" smtClean="0"/>
              <a:t>block </a:t>
            </a:r>
            <a:r>
              <a:rPr lang="en-US" sz="1400" dirty="0" smtClean="0"/>
              <a:t>operation puts the process into waiting queue of semaphore and process is switched to waiting state. 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 smtClean="0"/>
              <a:t>A process that is blocked  waiting on a semaphore S, should be restarted  when some other process executes signal operation.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 smtClean="0"/>
              <a:t>The process is restarted with </a:t>
            </a:r>
            <a:r>
              <a:rPr lang="en-US" sz="1600" b="1" dirty="0" smtClean="0"/>
              <a:t>wakeup </a:t>
            </a:r>
            <a:r>
              <a:rPr lang="en-US" sz="1600" dirty="0" smtClean="0"/>
              <a:t>operation.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Semaphore Implementation</a:t>
            </a:r>
          </a:p>
        </p:txBody>
      </p:sp>
      <p:sp>
        <p:nvSpPr>
          <p:cNvPr id="52226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7975" y="1144588"/>
            <a:ext cx="8605838" cy="5532437"/>
          </a:xfrm>
        </p:spPr>
        <p:txBody>
          <a:bodyPr/>
          <a:lstStyle/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mtClean="0"/>
              <a:t>Define a semaphore as a record</a:t>
            </a:r>
          </a:p>
          <a:p>
            <a:pPr defTabSz="455613">
              <a:buFont typeface="Monotype Sorts" pitchFamily="2" charset="2"/>
              <a:buNone/>
              <a:tabLst>
                <a:tab pos="1370013" algn="l"/>
                <a:tab pos="3311525" algn="l"/>
                <a:tab pos="3602038" algn="l"/>
              </a:tabLst>
            </a:pPr>
            <a:r>
              <a:rPr lang="en-US" smtClean="0"/>
              <a:t>		</a:t>
            </a:r>
            <a:r>
              <a:rPr lang="en-US" b="1" smtClean="0"/>
              <a:t>typedef struct {</a:t>
            </a:r>
          </a:p>
          <a:p>
            <a:pPr defTabSz="455613">
              <a:buFont typeface="Monotype Sorts" pitchFamily="2" charset="2"/>
              <a:buNone/>
              <a:tabLst>
                <a:tab pos="1370013" algn="l"/>
                <a:tab pos="3311525" algn="l"/>
                <a:tab pos="3602038" algn="l"/>
              </a:tabLst>
            </a:pPr>
            <a:r>
              <a:rPr lang="en-US" b="1" smtClean="0"/>
              <a:t>		   int value;</a:t>
            </a:r>
            <a:br>
              <a:rPr lang="en-US" b="1" smtClean="0"/>
            </a:br>
            <a:r>
              <a:rPr lang="en-US" b="1" smtClean="0"/>
              <a:t>	   struct process *L;</a:t>
            </a:r>
            <a:br>
              <a:rPr lang="en-US" b="1" smtClean="0"/>
            </a:br>
            <a:r>
              <a:rPr lang="en-US" b="1" smtClean="0"/>
              <a:t>	} semaphore;</a:t>
            </a:r>
            <a:br>
              <a:rPr lang="en-US" b="1" smtClean="0"/>
            </a:br>
            <a:endParaRPr lang="en-US" smtClean="0"/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mtClean="0"/>
              <a:t>Assume two simple operations:</a:t>
            </a:r>
          </a:p>
          <a:p>
            <a:pPr lvl="1"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800" b="1" smtClean="0"/>
              <a:t>block</a:t>
            </a:r>
            <a:r>
              <a:rPr lang="en-US" sz="1800" smtClean="0"/>
              <a:t> suspends the process that invokes it.</a:t>
            </a:r>
          </a:p>
          <a:p>
            <a:pPr lvl="1"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800" b="1" smtClean="0"/>
              <a:t>wakeup(</a:t>
            </a:r>
            <a:r>
              <a:rPr lang="en-US" sz="1800" b="1" i="1" smtClean="0"/>
              <a:t>P</a:t>
            </a:r>
            <a:r>
              <a:rPr lang="en-US" sz="1800" b="1" smtClean="0"/>
              <a:t>)</a:t>
            </a:r>
            <a:r>
              <a:rPr lang="en-US" sz="1800" smtClean="0"/>
              <a:t> resumes the execution of a blocked process </a:t>
            </a:r>
            <a:r>
              <a:rPr lang="en-US" sz="1800" b="1" smtClean="0"/>
              <a:t>P</a:t>
            </a:r>
            <a:r>
              <a:rPr lang="en-US" sz="1800" smtClean="0"/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Implementation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0988" y="1295400"/>
            <a:ext cx="8401050" cy="45561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smtClean="0"/>
              <a:t>Semaphore operations now defined as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smtClean="0"/>
              <a:t>		</a:t>
            </a:r>
            <a:r>
              <a:rPr lang="en-US" sz="1800" i="1" smtClean="0"/>
              <a:t>wait</a:t>
            </a:r>
            <a:r>
              <a:rPr lang="en-US" sz="1800" smtClean="0"/>
              <a:t>(</a:t>
            </a:r>
            <a:r>
              <a:rPr lang="en-US" sz="1800" i="1" smtClean="0"/>
              <a:t>S</a:t>
            </a:r>
            <a:r>
              <a:rPr lang="en-US" sz="1800" smtClean="0"/>
              <a:t>):	</a:t>
            </a:r>
            <a:br>
              <a:rPr lang="en-US" sz="1800" smtClean="0"/>
            </a:br>
            <a:r>
              <a:rPr lang="en-US" sz="1800" smtClean="0"/>
              <a:t>		</a:t>
            </a:r>
            <a:r>
              <a:rPr lang="en-US" sz="1800" b="1" smtClean="0"/>
              <a:t>S.value--;</a:t>
            </a:r>
            <a:endParaRPr lang="en-US" sz="1800" b="1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 smtClean="0">
                <a:sym typeface="Symbol" pitchFamily="18" charset="2"/>
              </a:rPr>
              <a:t>			if (S.value &lt; 0) 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 smtClean="0">
                <a:sym typeface="Symbol" pitchFamily="18" charset="2"/>
              </a:rPr>
              <a:t>						</a:t>
            </a:r>
            <a:r>
              <a:rPr lang="en-US" sz="1800" smtClean="0">
                <a:sym typeface="Symbol" pitchFamily="18" charset="2"/>
              </a:rPr>
              <a:t>add this process to</a:t>
            </a:r>
            <a:r>
              <a:rPr lang="en-US" sz="1800" b="1" smtClean="0">
                <a:sym typeface="Symbol" pitchFamily="18" charset="2"/>
              </a:rPr>
              <a:t> S.L;</a:t>
            </a:r>
            <a:br>
              <a:rPr lang="en-US" sz="1800" b="1" smtClean="0">
                <a:sym typeface="Symbol" pitchFamily="18" charset="2"/>
              </a:rPr>
            </a:br>
            <a:r>
              <a:rPr lang="en-US" sz="1800" b="1" smtClean="0">
                <a:sym typeface="Symbol" pitchFamily="18" charset="2"/>
              </a:rPr>
              <a:t>					block;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 smtClean="0">
                <a:sym typeface="Symbol" pitchFamily="18" charset="2"/>
              </a:rPr>
              <a:t>			}</a:t>
            </a:r>
            <a:r>
              <a:rPr lang="en-US" sz="1800" smtClean="0">
                <a:sym typeface="Symbol" pitchFamily="18" charset="2"/>
              </a:rPr>
              <a:t/>
            </a:r>
            <a:br>
              <a:rPr lang="en-US" sz="1800" smtClean="0">
                <a:sym typeface="Symbol" pitchFamily="18" charset="2"/>
              </a:rPr>
            </a:br>
            <a:endParaRPr lang="en-US" sz="180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smtClean="0">
                <a:sym typeface="Symbol" pitchFamily="18" charset="2"/>
              </a:rPr>
              <a:t>		</a:t>
            </a:r>
            <a:r>
              <a:rPr lang="en-US" sz="1800" i="1" smtClean="0">
                <a:sym typeface="Symbol" pitchFamily="18" charset="2"/>
              </a:rPr>
              <a:t>signal</a:t>
            </a:r>
            <a:r>
              <a:rPr lang="en-US" sz="1800" smtClean="0">
                <a:sym typeface="Symbol" pitchFamily="18" charset="2"/>
              </a:rPr>
              <a:t>(</a:t>
            </a:r>
            <a:r>
              <a:rPr lang="en-US" sz="1800" i="1" smtClean="0">
                <a:sym typeface="Symbol" pitchFamily="18" charset="2"/>
              </a:rPr>
              <a:t>S</a:t>
            </a:r>
            <a:r>
              <a:rPr lang="en-US" sz="1800" smtClean="0">
                <a:sym typeface="Symbol" pitchFamily="18" charset="2"/>
              </a:rPr>
              <a:t>): </a:t>
            </a:r>
            <a:br>
              <a:rPr lang="en-US" sz="1800" smtClean="0">
                <a:sym typeface="Symbol" pitchFamily="18" charset="2"/>
              </a:rPr>
            </a:br>
            <a:r>
              <a:rPr lang="en-US" sz="1800" smtClean="0">
                <a:sym typeface="Symbol" pitchFamily="18" charset="2"/>
              </a:rPr>
              <a:t>		</a:t>
            </a:r>
            <a:r>
              <a:rPr lang="en-US" sz="1800" b="1" smtClean="0">
                <a:sym typeface="Symbol" pitchFamily="18" charset="2"/>
              </a:rPr>
              <a:t>S.value++;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 smtClean="0">
                <a:sym typeface="Symbol" pitchFamily="18" charset="2"/>
              </a:rPr>
              <a:t>			if (S.value &lt;= 0)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 smtClean="0">
                <a:sym typeface="Symbol" pitchFamily="18" charset="2"/>
              </a:rPr>
              <a:t>						</a:t>
            </a:r>
            <a:r>
              <a:rPr lang="en-US" sz="1800" smtClean="0">
                <a:sym typeface="Symbol" pitchFamily="18" charset="2"/>
              </a:rPr>
              <a:t>remove a process</a:t>
            </a:r>
            <a:r>
              <a:rPr lang="en-US" sz="1800" b="1" smtClean="0">
                <a:sym typeface="Symbol" pitchFamily="18" charset="2"/>
              </a:rPr>
              <a:t> P </a:t>
            </a:r>
            <a:r>
              <a:rPr lang="en-US" sz="1800" smtClean="0">
                <a:sym typeface="Symbol" pitchFamily="18" charset="2"/>
              </a:rPr>
              <a:t>from</a:t>
            </a:r>
            <a:r>
              <a:rPr lang="en-US" sz="1800" b="1" smtClean="0">
                <a:sym typeface="Symbol" pitchFamily="18" charset="2"/>
              </a:rPr>
              <a:t> S.L;</a:t>
            </a:r>
            <a:br>
              <a:rPr lang="en-US" sz="1800" b="1" smtClean="0">
                <a:sym typeface="Symbol" pitchFamily="18" charset="2"/>
              </a:rPr>
            </a:br>
            <a:r>
              <a:rPr lang="en-US" sz="1800" b="1" smtClean="0">
                <a:sym typeface="Symbol" pitchFamily="18" charset="2"/>
              </a:rPr>
              <a:t>					wakeup(P);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 smtClean="0">
                <a:sym typeface="Symbol" pitchFamily="18" charset="2"/>
              </a:rPr>
              <a:t>			}</a:t>
            </a:r>
          </a:p>
          <a:p>
            <a:pPr>
              <a:lnSpc>
                <a:spcPct val="90000"/>
              </a:lnSpc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 smtClean="0">
                <a:sym typeface="Symbol" pitchFamily="18" charset="2"/>
              </a:rPr>
              <a:t>Wait and signal operations are system calls.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14300"/>
            <a:ext cx="81534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smtClean="0"/>
              <a:t>Semaphore as a General Synchronization Tool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tabLst>
                <a:tab pos="2005013" algn="ctr"/>
                <a:tab pos="4518025" algn="ctr"/>
              </a:tabLst>
            </a:pPr>
            <a:r>
              <a:rPr lang="en-US" smtClean="0"/>
              <a:t>Execute </a:t>
            </a:r>
            <a:r>
              <a:rPr lang="en-US" i="1" smtClean="0"/>
              <a:t>B</a:t>
            </a:r>
            <a:r>
              <a:rPr lang="en-US" smtClean="0"/>
              <a:t> in </a:t>
            </a:r>
            <a:r>
              <a:rPr lang="en-US" i="1" smtClean="0"/>
              <a:t>P</a:t>
            </a:r>
            <a:r>
              <a:rPr lang="en-US" baseline="-25000" smtClean="0"/>
              <a:t>j</a:t>
            </a:r>
            <a:r>
              <a:rPr lang="en-US" smtClean="0"/>
              <a:t> only after </a:t>
            </a:r>
            <a:r>
              <a:rPr lang="en-US" i="1" smtClean="0"/>
              <a:t>A</a:t>
            </a:r>
            <a:r>
              <a:rPr lang="en-US" smtClean="0"/>
              <a:t> executed in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endParaRPr lang="en-US" i="1" smtClean="0"/>
          </a:p>
          <a:p>
            <a:pPr>
              <a:tabLst>
                <a:tab pos="2005013" algn="ctr"/>
                <a:tab pos="4518025" algn="ctr"/>
              </a:tabLst>
            </a:pPr>
            <a:r>
              <a:rPr lang="en-US" smtClean="0"/>
              <a:t>Use semaphore </a:t>
            </a:r>
            <a:r>
              <a:rPr lang="en-US" i="1" smtClean="0"/>
              <a:t>flag</a:t>
            </a:r>
            <a:r>
              <a:rPr lang="en-US" smtClean="0"/>
              <a:t> initialized to 0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smtClean="0"/>
              <a:t>Code:</a:t>
            </a: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i="1" smtClean="0"/>
              <a:t>		P</a:t>
            </a:r>
            <a:r>
              <a:rPr lang="en-US" i="1" baseline="-25000" smtClean="0"/>
              <a:t>i</a:t>
            </a:r>
            <a:r>
              <a:rPr lang="en-US" i="1" smtClean="0"/>
              <a:t>	P</a:t>
            </a:r>
            <a:r>
              <a:rPr lang="en-US" i="1" baseline="-25000" smtClean="0"/>
              <a:t>j</a:t>
            </a:r>
            <a:endParaRPr lang="en-US" i="1" smtClean="0"/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smtClean="0"/>
              <a:t>		 </a:t>
            </a:r>
            <a:r>
              <a:rPr lang="en-US" smtClean="0">
                <a:sym typeface="MT Extra" pitchFamily="18" charset="2"/>
              </a:rPr>
              <a:t></a:t>
            </a:r>
            <a:r>
              <a:rPr lang="en-US" smtClean="0"/>
              <a:t> </a:t>
            </a:r>
            <a:r>
              <a:rPr lang="en-US" smtClean="0">
                <a:sym typeface="MT Extra" pitchFamily="18" charset="2"/>
              </a:rPr>
              <a:t>	 </a:t>
            </a: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smtClean="0">
                <a:sym typeface="MT Extra" pitchFamily="18" charset="2"/>
              </a:rPr>
              <a:t>		</a:t>
            </a:r>
            <a:r>
              <a:rPr lang="en-US" i="1" smtClean="0">
                <a:sym typeface="MT Extra" pitchFamily="18" charset="2"/>
              </a:rPr>
              <a:t>A</a:t>
            </a:r>
            <a:r>
              <a:rPr lang="en-US" smtClean="0">
                <a:sym typeface="MT Extra" pitchFamily="18" charset="2"/>
              </a:rPr>
              <a:t>	</a:t>
            </a:r>
            <a:r>
              <a:rPr lang="en-US" i="1" smtClean="0">
                <a:sym typeface="MT Extra" pitchFamily="18" charset="2"/>
              </a:rPr>
              <a:t>wait</a:t>
            </a:r>
            <a:r>
              <a:rPr lang="en-US" smtClean="0">
                <a:sym typeface="MT Extra" pitchFamily="18" charset="2"/>
              </a:rPr>
              <a:t>(</a:t>
            </a:r>
            <a:r>
              <a:rPr lang="en-US" i="1" smtClean="0">
                <a:sym typeface="MT Extra" pitchFamily="18" charset="2"/>
              </a:rPr>
              <a:t>flag</a:t>
            </a:r>
            <a:r>
              <a:rPr lang="en-US" smtClean="0">
                <a:sym typeface="MT Extra" pitchFamily="18" charset="2"/>
              </a:rPr>
              <a:t>)</a:t>
            </a: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smtClean="0">
                <a:sym typeface="MT Extra" pitchFamily="18" charset="2"/>
              </a:rPr>
              <a:t>		</a:t>
            </a:r>
            <a:r>
              <a:rPr lang="en-US" i="1" smtClean="0">
                <a:sym typeface="MT Extra" pitchFamily="18" charset="2"/>
              </a:rPr>
              <a:t>signal</a:t>
            </a:r>
            <a:r>
              <a:rPr lang="en-US" smtClean="0">
                <a:sym typeface="MT Extra" pitchFamily="18" charset="2"/>
              </a:rPr>
              <a:t>(</a:t>
            </a:r>
            <a:r>
              <a:rPr lang="en-US" i="1" smtClean="0">
                <a:sym typeface="MT Extra" pitchFamily="18" charset="2"/>
              </a:rPr>
              <a:t>flag</a:t>
            </a:r>
            <a:r>
              <a:rPr lang="en-US" smtClean="0">
                <a:sym typeface="MT Extra" pitchFamily="18" charset="2"/>
              </a:rPr>
              <a:t>)	</a:t>
            </a:r>
            <a:r>
              <a:rPr lang="en-US" i="1" smtClean="0">
                <a:sym typeface="MT Extra" pitchFamily="18" charset="2"/>
              </a:rPr>
              <a:t>B</a:t>
            </a:r>
            <a:endParaRPr lang="en-US" smtClean="0">
              <a:sym typeface="MT Extra" pitchFamily="18" charset="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Deadlock and Starvation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tabLst>
                <a:tab pos="1887538" algn="ctr"/>
                <a:tab pos="4572000" algn="ctr"/>
              </a:tabLst>
            </a:pPr>
            <a:r>
              <a:rPr lang="en-US" sz="1800" b="1" smtClean="0"/>
              <a:t>Deadlock</a:t>
            </a:r>
            <a:r>
              <a:rPr lang="en-US" sz="1800" smtClean="0"/>
              <a:t> – two or more processes are waiting indefinitely for an event that can be caused by only one of the waiting processes.</a:t>
            </a:r>
          </a:p>
          <a:p>
            <a:pPr>
              <a:tabLst>
                <a:tab pos="1887538" algn="ctr"/>
                <a:tab pos="4572000" algn="ctr"/>
              </a:tabLst>
            </a:pPr>
            <a:r>
              <a:rPr lang="en-US" sz="1800" smtClean="0"/>
              <a:t>Let </a:t>
            </a:r>
            <a:r>
              <a:rPr lang="en-US" sz="1800" i="1" smtClean="0"/>
              <a:t>S</a:t>
            </a:r>
            <a:r>
              <a:rPr lang="en-US" sz="1800" smtClean="0"/>
              <a:t> and </a:t>
            </a:r>
            <a:r>
              <a:rPr lang="en-US" sz="1800" i="1" smtClean="0"/>
              <a:t>Q</a:t>
            </a:r>
            <a:r>
              <a:rPr lang="en-US" sz="1800" smtClean="0"/>
              <a:t> be two semaphores initialized to 1</a:t>
            </a:r>
          </a:p>
          <a:p>
            <a:pPr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sz="1800" smtClean="0"/>
              <a:t>		</a:t>
            </a:r>
            <a:r>
              <a:rPr lang="en-US" sz="1800" i="1" smtClean="0"/>
              <a:t>P</a:t>
            </a:r>
            <a:r>
              <a:rPr lang="en-US" sz="1800" i="1" baseline="-25000" smtClean="0"/>
              <a:t>0</a:t>
            </a:r>
            <a:r>
              <a:rPr lang="en-US" sz="1800" smtClean="0"/>
              <a:t>	</a:t>
            </a:r>
            <a:r>
              <a:rPr lang="en-US" sz="1800" i="1" smtClean="0"/>
              <a:t>P</a:t>
            </a:r>
            <a:r>
              <a:rPr lang="en-US" sz="1800" i="1" baseline="-25000" smtClean="0"/>
              <a:t>1</a:t>
            </a:r>
            <a:endParaRPr lang="en-US" sz="1800" i="1" smtClean="0"/>
          </a:p>
          <a:p>
            <a:pPr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sz="1800" smtClean="0"/>
              <a:t>		</a:t>
            </a:r>
            <a:r>
              <a:rPr lang="en-US" sz="1800" i="1" smtClean="0"/>
              <a:t>wait</a:t>
            </a:r>
            <a:r>
              <a:rPr lang="en-US" sz="1800" smtClean="0"/>
              <a:t>(</a:t>
            </a:r>
            <a:r>
              <a:rPr lang="en-US" sz="1800" i="1" smtClean="0"/>
              <a:t>S</a:t>
            </a:r>
            <a:r>
              <a:rPr lang="en-US" sz="1800" smtClean="0"/>
              <a:t>);	</a:t>
            </a:r>
            <a:r>
              <a:rPr lang="en-US" sz="1800" i="1" smtClean="0"/>
              <a:t>wait</a:t>
            </a:r>
            <a:r>
              <a:rPr lang="en-US" sz="1800" smtClean="0"/>
              <a:t>(</a:t>
            </a:r>
            <a:r>
              <a:rPr lang="en-US" sz="1800" i="1" smtClean="0"/>
              <a:t>Q</a:t>
            </a:r>
            <a:r>
              <a:rPr lang="en-US" sz="1800" smtClean="0"/>
              <a:t>);</a:t>
            </a:r>
          </a:p>
          <a:p>
            <a:pPr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sz="1800" smtClean="0"/>
              <a:t>		</a:t>
            </a:r>
            <a:r>
              <a:rPr lang="en-US" sz="1800" i="1" smtClean="0"/>
              <a:t>wait</a:t>
            </a:r>
            <a:r>
              <a:rPr lang="en-US" sz="1800" smtClean="0"/>
              <a:t>(</a:t>
            </a:r>
            <a:r>
              <a:rPr lang="en-US" sz="1800" i="1" smtClean="0"/>
              <a:t>Q</a:t>
            </a:r>
            <a:r>
              <a:rPr lang="en-US" sz="1800" smtClean="0"/>
              <a:t>);	</a:t>
            </a:r>
            <a:r>
              <a:rPr lang="en-US" sz="1800" i="1" smtClean="0"/>
              <a:t>wait</a:t>
            </a:r>
            <a:r>
              <a:rPr lang="en-US" sz="1800" smtClean="0"/>
              <a:t>(</a:t>
            </a:r>
            <a:r>
              <a:rPr lang="en-US" sz="1800" i="1" smtClean="0"/>
              <a:t>S</a:t>
            </a:r>
            <a:r>
              <a:rPr lang="en-US" sz="1800" smtClean="0"/>
              <a:t>);</a:t>
            </a:r>
          </a:p>
          <a:p>
            <a:pPr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sz="1800" smtClean="0"/>
              <a:t>		 </a:t>
            </a:r>
            <a:r>
              <a:rPr lang="en-US" sz="1800" smtClean="0">
                <a:sym typeface="MT Extra" pitchFamily="18" charset="2"/>
              </a:rPr>
              <a:t>	 </a:t>
            </a:r>
          </a:p>
          <a:p>
            <a:pPr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sz="1800" smtClean="0">
                <a:sym typeface="MT Extra" pitchFamily="18" charset="2"/>
              </a:rPr>
              <a:t>		</a:t>
            </a:r>
            <a:r>
              <a:rPr lang="en-US" sz="1800" i="1" smtClean="0">
                <a:sym typeface="MT Extra" pitchFamily="18" charset="2"/>
              </a:rPr>
              <a:t>signal</a:t>
            </a:r>
            <a:r>
              <a:rPr lang="en-US" sz="1800" smtClean="0">
                <a:sym typeface="MT Extra" pitchFamily="18" charset="2"/>
              </a:rPr>
              <a:t>(</a:t>
            </a:r>
            <a:r>
              <a:rPr lang="en-US" sz="1800" i="1" smtClean="0">
                <a:sym typeface="MT Extra" pitchFamily="18" charset="2"/>
              </a:rPr>
              <a:t>S</a:t>
            </a:r>
            <a:r>
              <a:rPr lang="en-US" sz="1800" smtClean="0">
                <a:sym typeface="MT Extra" pitchFamily="18" charset="2"/>
              </a:rPr>
              <a:t>);	</a:t>
            </a:r>
            <a:r>
              <a:rPr lang="en-US" sz="1800" i="1" smtClean="0">
                <a:sym typeface="MT Extra" pitchFamily="18" charset="2"/>
              </a:rPr>
              <a:t>signal</a:t>
            </a:r>
            <a:r>
              <a:rPr lang="en-US" sz="1800" smtClean="0">
                <a:sym typeface="MT Extra" pitchFamily="18" charset="2"/>
              </a:rPr>
              <a:t>(</a:t>
            </a:r>
            <a:r>
              <a:rPr lang="en-US" sz="1800" i="1" smtClean="0">
                <a:sym typeface="MT Extra" pitchFamily="18" charset="2"/>
              </a:rPr>
              <a:t>Q</a:t>
            </a:r>
            <a:r>
              <a:rPr lang="en-US" sz="1800" smtClean="0">
                <a:sym typeface="MT Extra" pitchFamily="18" charset="2"/>
              </a:rPr>
              <a:t>);</a:t>
            </a:r>
          </a:p>
          <a:p>
            <a:pPr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sz="1800" smtClean="0">
                <a:sym typeface="MT Extra" pitchFamily="18" charset="2"/>
              </a:rPr>
              <a:t>		</a:t>
            </a:r>
            <a:r>
              <a:rPr lang="en-US" sz="1800" i="1" smtClean="0">
                <a:sym typeface="MT Extra" pitchFamily="18" charset="2"/>
              </a:rPr>
              <a:t>signal</a:t>
            </a:r>
            <a:r>
              <a:rPr lang="en-US" sz="1800" smtClean="0">
                <a:sym typeface="MT Extra" pitchFamily="18" charset="2"/>
              </a:rPr>
              <a:t>(</a:t>
            </a:r>
            <a:r>
              <a:rPr lang="en-US" sz="1800" i="1" smtClean="0">
                <a:sym typeface="MT Extra" pitchFamily="18" charset="2"/>
              </a:rPr>
              <a:t>Q</a:t>
            </a:r>
            <a:r>
              <a:rPr lang="en-US" sz="1800" smtClean="0">
                <a:sym typeface="MT Extra" pitchFamily="18" charset="2"/>
              </a:rPr>
              <a:t>)	</a:t>
            </a:r>
            <a:r>
              <a:rPr lang="en-US" sz="1800" i="1" smtClean="0">
                <a:sym typeface="MT Extra" pitchFamily="18" charset="2"/>
              </a:rPr>
              <a:t>signal</a:t>
            </a:r>
            <a:r>
              <a:rPr lang="en-US" sz="1800" smtClean="0">
                <a:sym typeface="MT Extra" pitchFamily="18" charset="2"/>
              </a:rPr>
              <a:t>(</a:t>
            </a:r>
            <a:r>
              <a:rPr lang="en-US" sz="1800" i="1" smtClean="0">
                <a:sym typeface="MT Extra" pitchFamily="18" charset="2"/>
              </a:rPr>
              <a:t>S</a:t>
            </a:r>
            <a:r>
              <a:rPr lang="en-US" sz="1800" smtClean="0">
                <a:sym typeface="MT Extra" pitchFamily="18" charset="2"/>
              </a:rPr>
              <a:t>);</a:t>
            </a:r>
          </a:p>
          <a:p>
            <a:pPr>
              <a:tabLst>
                <a:tab pos="1887538" algn="ctr"/>
                <a:tab pos="4572000" algn="ctr"/>
              </a:tabLst>
            </a:pPr>
            <a:r>
              <a:rPr lang="en-US" sz="1800" b="1" smtClean="0">
                <a:sym typeface="MT Extra" pitchFamily="18" charset="2"/>
              </a:rPr>
              <a:t>Starvation</a:t>
            </a:r>
            <a:r>
              <a:rPr lang="en-US" sz="1800" smtClean="0">
                <a:sym typeface="MT Extra" pitchFamily="18" charset="2"/>
              </a:rPr>
              <a:t> </a:t>
            </a:r>
            <a:r>
              <a:rPr lang="en-US" sz="1800" smtClean="0"/>
              <a:t> – indefinite blocking.  A process may never be removed from the semaphore queue in which it is suspended.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Two Types of Semaphores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09700" y="1323975"/>
            <a:ext cx="6648450" cy="4114800"/>
          </a:xfrm>
        </p:spPr>
        <p:txBody>
          <a:bodyPr/>
          <a:lstStyle/>
          <a:p>
            <a:r>
              <a:rPr lang="en-US" i="1" smtClean="0"/>
              <a:t>Counting</a:t>
            </a:r>
            <a:r>
              <a:rPr lang="en-US" smtClean="0"/>
              <a:t> semaphore – integer value can range over an unrestricted domain.</a:t>
            </a:r>
          </a:p>
          <a:p>
            <a:r>
              <a:rPr lang="en-US" i="1" smtClean="0"/>
              <a:t>Binary</a:t>
            </a:r>
            <a:r>
              <a:rPr lang="en-US" smtClean="0"/>
              <a:t> semaphore – integer value can range only between 0 and 1; can be simpler to implement.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7925" y="209550"/>
            <a:ext cx="7129463" cy="4572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Bounded-Buffer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38263" y="974725"/>
            <a:ext cx="7029450" cy="4114800"/>
          </a:xfrm>
        </p:spPr>
        <p:txBody>
          <a:bodyPr/>
          <a:lstStyle/>
          <a:p>
            <a:r>
              <a:rPr lang="en-US" smtClean="0"/>
              <a:t>Shared data</a:t>
            </a:r>
            <a:br>
              <a:rPr lang="en-US" smtClean="0"/>
            </a:br>
            <a:endParaRPr lang="en-US" smtClean="0"/>
          </a:p>
          <a:p>
            <a:pPr lvl="3">
              <a:buFontTx/>
              <a:buNone/>
            </a:pPr>
            <a:r>
              <a:rPr lang="en-US" b="1" smtClean="0"/>
              <a:t>#define BUFFER_SIZE 10</a:t>
            </a:r>
          </a:p>
          <a:p>
            <a:pPr lvl="3">
              <a:buFontTx/>
              <a:buNone/>
            </a:pPr>
            <a:r>
              <a:rPr lang="en-US" b="1" smtClean="0"/>
              <a:t>typedef struct {</a:t>
            </a:r>
          </a:p>
          <a:p>
            <a:pPr lvl="3">
              <a:buFontTx/>
              <a:buNone/>
            </a:pPr>
            <a:r>
              <a:rPr lang="en-US" b="1" smtClean="0"/>
              <a:t>	. . .</a:t>
            </a:r>
          </a:p>
          <a:p>
            <a:pPr lvl="3">
              <a:buFontTx/>
              <a:buNone/>
            </a:pPr>
            <a:r>
              <a:rPr lang="en-US" b="1" smtClean="0"/>
              <a:t>} item</a:t>
            </a:r>
            <a:r>
              <a:rPr lang="en-US" smtClean="0"/>
              <a:t>;</a:t>
            </a:r>
          </a:p>
          <a:p>
            <a:pPr lvl="3">
              <a:buFontTx/>
              <a:buNone/>
            </a:pPr>
            <a:r>
              <a:rPr lang="en-US" b="1" smtClean="0"/>
              <a:t>item buffer[BUFFER_SIZE];</a:t>
            </a:r>
          </a:p>
          <a:p>
            <a:pPr lvl="3">
              <a:buFontTx/>
              <a:buNone/>
            </a:pPr>
            <a:r>
              <a:rPr lang="en-US" b="1" smtClean="0"/>
              <a:t>int in = 0;</a:t>
            </a:r>
          </a:p>
          <a:p>
            <a:pPr lvl="3">
              <a:buFontTx/>
              <a:buNone/>
            </a:pPr>
            <a:r>
              <a:rPr lang="en-US" b="1" smtClean="0"/>
              <a:t>int out = 0;</a:t>
            </a:r>
          </a:p>
          <a:p>
            <a:pPr lvl="3">
              <a:buFontTx/>
              <a:buNone/>
            </a:pPr>
            <a:r>
              <a:rPr lang="en-US" b="1" smtClean="0"/>
              <a:t>int counter = 0;</a:t>
            </a:r>
          </a:p>
          <a:p>
            <a:pPr lvl="3">
              <a:buFontTx/>
              <a:buNone/>
            </a:pPr>
            <a:endParaRPr lang="en-US" b="1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Binary Semaphores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0" y="1260475"/>
            <a:ext cx="4291013" cy="5673725"/>
          </a:xfrm>
        </p:spPr>
        <p:txBody>
          <a:bodyPr>
            <a:noAutofit/>
          </a:bodyPr>
          <a:lstStyle/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 smtClean="0"/>
              <a:t>A binary semaphore is a semaphore with an integer value that can range only between 0 and 1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 smtClean="0"/>
              <a:t>It is simple to implement.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 smtClean="0"/>
              <a:t>Type  binary semaphore =</a:t>
            </a:r>
            <a:r>
              <a:rPr lang="en-US" sz="2000" b="1" dirty="0" smtClean="0"/>
              <a:t>record</a:t>
            </a:r>
          </a:p>
          <a:p>
            <a:pPr lvl="3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400" dirty="0" smtClean="0"/>
              <a:t>    value:</a:t>
            </a:r>
            <a:r>
              <a:rPr lang="en-US" sz="1400" dirty="0" smtClean="0">
                <a:sym typeface="Wingdings" pitchFamily="2" charset="2"/>
              </a:rPr>
              <a:t>(0,1)</a:t>
            </a:r>
          </a:p>
          <a:p>
            <a:pPr lvl="3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400" dirty="0" smtClean="0">
                <a:sym typeface="Wingdings" pitchFamily="2" charset="2"/>
              </a:rPr>
              <a:t>   queue: list of processes</a:t>
            </a:r>
          </a:p>
          <a:p>
            <a:pPr lvl="3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400" b="1" dirty="0" smtClean="0">
                <a:sym typeface="Wingdings" pitchFamily="2" charset="2"/>
              </a:rPr>
              <a:t>end;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 err="1" smtClean="0"/>
              <a:t>var</a:t>
            </a:r>
            <a:r>
              <a:rPr lang="en-US" sz="2000" dirty="0" smtClean="0"/>
              <a:t> s: binary semaphore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err="1" smtClean="0"/>
              <a:t>waitB</a:t>
            </a:r>
            <a:r>
              <a:rPr lang="en-US" sz="2000" b="1" dirty="0" smtClean="0"/>
              <a:t>(s):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400" b="1" dirty="0" smtClean="0"/>
              <a:t>If</a:t>
            </a:r>
            <a:r>
              <a:rPr lang="en-US" sz="1400" dirty="0" smtClean="0"/>
              <a:t> </a:t>
            </a:r>
            <a:r>
              <a:rPr lang="en-US" sz="1400" dirty="0" err="1" smtClean="0"/>
              <a:t>s.value</a:t>
            </a:r>
            <a:r>
              <a:rPr lang="en-US" sz="1400" dirty="0" smtClean="0"/>
              <a:t>=1 </a:t>
            </a:r>
            <a:r>
              <a:rPr lang="en-US" sz="1400" b="1" dirty="0" smtClean="0"/>
              <a:t>then</a:t>
            </a:r>
          </a:p>
          <a:p>
            <a:pPr marL="859536" lvl="2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400" dirty="0" err="1" smtClean="0"/>
              <a:t>s.value</a:t>
            </a:r>
            <a:r>
              <a:rPr lang="en-US" sz="1400" dirty="0" smtClean="0"/>
              <a:t>=0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400" dirty="0" smtClean="0"/>
              <a:t>else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400" dirty="0" smtClean="0"/>
              <a:t> </a:t>
            </a:r>
            <a:r>
              <a:rPr lang="en-US" sz="1400" b="1" dirty="0" smtClean="0"/>
              <a:t>begin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400" dirty="0" smtClean="0"/>
              <a:t>	place this process in </a:t>
            </a:r>
            <a:r>
              <a:rPr lang="en-US" sz="1400" dirty="0" err="1" smtClean="0"/>
              <a:t>s.queue</a:t>
            </a:r>
            <a:r>
              <a:rPr lang="en-US" sz="1400" dirty="0" smtClean="0"/>
              <a:t>;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400" dirty="0" smtClean="0"/>
              <a:t>	block this process;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400" dirty="0" smtClean="0"/>
              <a:t> </a:t>
            </a:r>
            <a:r>
              <a:rPr lang="en-US" sz="1400" b="1" dirty="0" smtClean="0"/>
              <a:t>end;</a:t>
            </a:r>
          </a:p>
        </p:txBody>
      </p:sp>
      <p:sp>
        <p:nvSpPr>
          <p:cNvPr id="57348" name="Rectangle 1028"/>
          <p:cNvSpPr>
            <a:spLocks noChangeArrowheads="1"/>
          </p:cNvSpPr>
          <p:nvPr/>
        </p:nvSpPr>
        <p:spPr bwMode="auto">
          <a:xfrm>
            <a:off x="4440238" y="3306763"/>
            <a:ext cx="4291012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 err="1"/>
              <a:t>signalB</a:t>
            </a:r>
            <a:r>
              <a:rPr kumimoji="1" lang="en-US" b="1" dirty="0"/>
              <a:t>(s):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kumimoji="1" lang="en-US" sz="1600" b="1" dirty="0"/>
              <a:t>If </a:t>
            </a:r>
            <a:r>
              <a:rPr kumimoji="1" lang="en-US" sz="1600" dirty="0"/>
              <a:t> </a:t>
            </a:r>
            <a:r>
              <a:rPr kumimoji="1" lang="en-US" sz="1600" dirty="0" err="1"/>
              <a:t>s.queue</a:t>
            </a:r>
            <a:r>
              <a:rPr kumimoji="1" lang="en-US" sz="1600" dirty="0"/>
              <a:t> is empty   </a:t>
            </a:r>
            <a:r>
              <a:rPr kumimoji="1" lang="en-US" sz="1600" b="1" dirty="0"/>
              <a:t>then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kumimoji="1" lang="en-US" sz="1600" dirty="0"/>
              <a:t>   </a:t>
            </a:r>
            <a:r>
              <a:rPr kumimoji="1" lang="en-US" sz="1600" dirty="0" err="1"/>
              <a:t>s.value</a:t>
            </a:r>
            <a:r>
              <a:rPr kumimoji="1" lang="en-US" sz="1600" dirty="0"/>
              <a:t>=1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kumimoji="1" lang="en-US" sz="1600" b="1" dirty="0"/>
              <a:t>else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kumimoji="1" lang="en-US" sz="1600" dirty="0"/>
              <a:t>  </a:t>
            </a:r>
            <a:r>
              <a:rPr kumimoji="1" lang="en-US" sz="1600" b="1" dirty="0"/>
              <a:t>begin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kumimoji="1" lang="en-US" sz="1600" dirty="0"/>
              <a:t>      remove a  process from </a:t>
            </a:r>
            <a:r>
              <a:rPr kumimoji="1" lang="en-US" sz="1600" dirty="0" err="1"/>
              <a:t>s.queue</a:t>
            </a:r>
            <a:r>
              <a:rPr kumimoji="1" lang="en-US" sz="1600" dirty="0"/>
              <a:t>;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kumimoji="1" lang="en-US" sz="1600" dirty="0"/>
              <a:t>     place this process in the ready list.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kumimoji="1" lang="en-US" sz="1600" dirty="0"/>
              <a:t>  </a:t>
            </a:r>
            <a:r>
              <a:rPr kumimoji="1" lang="en-US" sz="1600" b="1" dirty="0"/>
              <a:t>end;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65100"/>
            <a:ext cx="843915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smtClean="0"/>
              <a:t>Implementing </a:t>
            </a:r>
            <a:r>
              <a:rPr lang="en-US" sz="2800" b="0" i="1" smtClean="0"/>
              <a:t>S</a:t>
            </a:r>
            <a:r>
              <a:rPr lang="en-US" sz="2800" smtClean="0"/>
              <a:t> as a Binary Semaphore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85738" y="731838"/>
            <a:ext cx="4210050" cy="5827712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2576513" algn="l"/>
                <a:tab pos="3030538" algn="l"/>
              </a:tabLst>
            </a:pPr>
            <a:r>
              <a:rPr lang="en-US" sz="1600" smtClean="0"/>
              <a:t>Can implement a counting semaphore </a:t>
            </a:r>
            <a:r>
              <a:rPr lang="en-US" sz="1600" i="1" smtClean="0"/>
              <a:t>S</a:t>
            </a:r>
            <a:r>
              <a:rPr lang="en-US" sz="1600" smtClean="0"/>
              <a:t> as a binary semaphore.</a:t>
            </a:r>
          </a:p>
          <a:p>
            <a:pPr>
              <a:lnSpc>
                <a:spcPct val="80000"/>
              </a:lnSpc>
              <a:tabLst>
                <a:tab pos="2576513" algn="l"/>
                <a:tab pos="3030538" algn="l"/>
              </a:tabLst>
            </a:pPr>
            <a:r>
              <a:rPr lang="en-US" sz="1600" smtClean="0"/>
              <a:t>Data structures: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600" b="1" smtClean="0"/>
              <a:t>	binary-semaphore S1, S2;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600" b="1" smtClean="0"/>
              <a:t>	int C:  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576513" algn="l"/>
                <a:tab pos="3030538" algn="l"/>
              </a:tabLst>
            </a:pPr>
            <a:r>
              <a:rPr lang="en-US" sz="1600" smtClean="0"/>
              <a:t>Initialization: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600" smtClean="0"/>
              <a:t>	  </a:t>
            </a:r>
            <a:r>
              <a:rPr lang="en-US" sz="1600" b="1" smtClean="0"/>
              <a:t>S1 = 1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600" b="1" smtClean="0"/>
              <a:t>	  S2 = 0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600" b="1" smtClean="0"/>
              <a:t>	C = </a:t>
            </a:r>
            <a:r>
              <a:rPr lang="en-US" sz="1600" smtClean="0"/>
              <a:t>initial value of semaphore</a:t>
            </a:r>
            <a:r>
              <a:rPr lang="en-US" sz="1600" b="1" smtClean="0"/>
              <a:t> S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endParaRPr lang="en-US" sz="1600" i="1" smtClean="0"/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576513" algn="l"/>
                <a:tab pos="3030538" algn="l"/>
              </a:tabLst>
            </a:pPr>
            <a:r>
              <a:rPr lang="en-US" sz="1400" i="1" smtClean="0"/>
              <a:t>wait</a:t>
            </a:r>
            <a:r>
              <a:rPr lang="en-US" sz="1400" smtClean="0"/>
              <a:t> operation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600" smtClean="0"/>
              <a:t>	         </a:t>
            </a:r>
            <a:r>
              <a:rPr lang="en-US" sz="1600" b="1" smtClean="0"/>
              <a:t>wait(S1);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600" b="1" smtClean="0"/>
              <a:t>	          C--;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600" b="1" smtClean="0"/>
              <a:t>	          if (C &lt; 0) {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600" b="1" smtClean="0"/>
              <a:t>	                 signal(S1);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600" b="1" smtClean="0"/>
              <a:t>	                 wait(S2);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600" b="1" smtClean="0"/>
              <a:t>	                       }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600" b="1" smtClean="0"/>
              <a:t>	          signal(S1);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600" smtClean="0"/>
              <a:t>		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576513" algn="l"/>
                <a:tab pos="3030538" algn="l"/>
              </a:tabLst>
            </a:pPr>
            <a:r>
              <a:rPr lang="en-US" sz="1400" i="1" smtClean="0"/>
              <a:t>signal</a:t>
            </a:r>
            <a:r>
              <a:rPr lang="en-US" sz="1400" smtClean="0"/>
              <a:t> operation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400" smtClean="0"/>
              <a:t>	  </a:t>
            </a:r>
            <a:r>
              <a:rPr lang="en-US" sz="1400" b="1" smtClean="0"/>
              <a:t>wait(S1);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400" b="1" smtClean="0"/>
              <a:t>	  C ++;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400" b="1" smtClean="0"/>
              <a:t>	  if (C &lt;=</a:t>
            </a:r>
            <a:r>
              <a:rPr lang="en-US" sz="1400" b="1" smtClean="0">
                <a:sym typeface="Symbol" pitchFamily="18" charset="2"/>
              </a:rPr>
              <a:t> 0)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400" b="1" smtClean="0">
                <a:sym typeface="Symbol" pitchFamily="18" charset="2"/>
              </a:rPr>
              <a:t>	    signal(S2);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400" b="1" smtClean="0">
                <a:sym typeface="Symbol" pitchFamily="18" charset="2"/>
              </a:rPr>
              <a:t>	else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400" b="1" smtClean="0">
                <a:sym typeface="Symbol" pitchFamily="18" charset="2"/>
              </a:rPr>
              <a:t>	signal(S1);</a:t>
            </a: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5386388" y="1030288"/>
            <a:ext cx="5691187" cy="582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2576513" algn="l"/>
                <a:tab pos="3030538" algn="l"/>
              </a:tabLst>
            </a:pPr>
            <a:endParaRPr kumimoji="1" lang="en-US" sz="1600" b="1">
              <a:sym typeface="Symbol" pitchFamily="18" charset="2"/>
            </a:endParaRPr>
          </a:p>
        </p:txBody>
      </p:sp>
      <p:sp>
        <p:nvSpPr>
          <p:cNvPr id="58373" name="Rectangle 7"/>
          <p:cNvSpPr>
            <a:spLocks noChangeArrowheads="1"/>
          </p:cNvSpPr>
          <p:nvPr/>
        </p:nvSpPr>
        <p:spPr bwMode="auto">
          <a:xfrm>
            <a:off x="5708650" y="728663"/>
            <a:ext cx="3435350" cy="582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kumimoji="1" lang="en-US" b="1" i="1"/>
              <a:t>Counting semaphores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kumimoji="1" lang="en-US" b="1" i="1"/>
              <a:t>wait</a:t>
            </a:r>
            <a:r>
              <a:rPr kumimoji="1" lang="en-US" b="1"/>
              <a:t>(</a:t>
            </a:r>
            <a:r>
              <a:rPr kumimoji="1" lang="en-US" b="1" i="1"/>
              <a:t>S</a:t>
            </a:r>
            <a:r>
              <a:rPr kumimoji="1" lang="en-US" b="1"/>
              <a:t>):	</a:t>
            </a:r>
            <a:br>
              <a:rPr kumimoji="1" lang="en-US" b="1"/>
            </a:br>
            <a:r>
              <a:rPr kumimoji="1" lang="en-US" b="1"/>
              <a:t>S.value--;</a:t>
            </a:r>
            <a:endParaRPr kumimoji="1" lang="en-US" b="1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	if (S.value &lt; 0) {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	      add this process to S.L;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	      block;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          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kumimoji="1" lang="en-US" b="1" i="1">
                <a:sym typeface="Symbol" pitchFamily="18" charset="2"/>
              </a:rPr>
              <a:t>signal</a:t>
            </a:r>
            <a:r>
              <a:rPr kumimoji="1" lang="en-US" b="1">
                <a:sym typeface="Symbol" pitchFamily="18" charset="2"/>
              </a:rPr>
              <a:t>(</a:t>
            </a:r>
            <a:r>
              <a:rPr kumimoji="1" lang="en-US" b="1" i="1">
                <a:sym typeface="Symbol" pitchFamily="18" charset="2"/>
              </a:rPr>
              <a:t>S</a:t>
            </a:r>
            <a:r>
              <a:rPr kumimoji="1" lang="en-US" b="1">
                <a:sym typeface="Symbol" pitchFamily="18" charset="2"/>
              </a:rPr>
              <a:t>): </a:t>
            </a:r>
            <a:br>
              <a:rPr kumimoji="1" lang="en-US" b="1">
                <a:sym typeface="Symbol" pitchFamily="18" charset="2"/>
              </a:rPr>
            </a:br>
            <a:r>
              <a:rPr kumimoji="1" lang="en-US" b="1">
                <a:sym typeface="Symbol" pitchFamily="18" charset="2"/>
              </a:rPr>
              <a:t>S.value++;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	if (S.value &lt;= 0)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	   remove a process P  from S.L;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         wakeup(P);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         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1143000" y="214313"/>
            <a:ext cx="7772400" cy="8445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Implementing wait() and signal() in Multi-processor Systems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23975"/>
            <a:ext cx="8358188" cy="4876800"/>
          </a:xfrm>
        </p:spPr>
        <p:txBody>
          <a:bodyPr/>
          <a:lstStyle/>
          <a:p>
            <a:r>
              <a:rPr lang="en-US" smtClean="0"/>
              <a:t>Disabling interrupts will not work.</a:t>
            </a:r>
          </a:p>
          <a:p>
            <a:r>
              <a:rPr lang="en-US" smtClean="0"/>
              <a:t>Spinlock is the solution</a:t>
            </a:r>
          </a:p>
          <a:p>
            <a:r>
              <a:rPr lang="en-US" smtClean="0"/>
              <a:t>With this we have moved busy waiting from entry section to critical sections of application programs.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Bounded-Buffer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8775" y="1323975"/>
            <a:ext cx="7609568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Producer process </a:t>
            </a:r>
          </a:p>
          <a:p>
            <a:pPr>
              <a:buFont typeface="Monotype Sorts" pitchFamily="2" charset="2"/>
              <a:buNone/>
            </a:pPr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>	</a:t>
            </a:r>
            <a:r>
              <a:rPr lang="en-US" b="1" dirty="0" smtClean="0"/>
              <a:t>item </a:t>
            </a:r>
            <a:r>
              <a:rPr lang="en-US" b="1" dirty="0" err="1" smtClean="0"/>
              <a:t>nextProduced</a:t>
            </a:r>
            <a:r>
              <a:rPr lang="en-US" b="1" dirty="0" smtClean="0"/>
              <a:t>;</a:t>
            </a:r>
            <a:br>
              <a:rPr lang="en-US" b="1" dirty="0" smtClean="0"/>
            </a:br>
            <a:endParaRPr lang="en-US" b="1" dirty="0" smtClean="0"/>
          </a:p>
          <a:p>
            <a:pPr>
              <a:buFont typeface="Monotype Sorts" pitchFamily="2" charset="2"/>
              <a:buNone/>
            </a:pPr>
            <a:r>
              <a:rPr lang="en-US" b="1" dirty="0" smtClean="0"/>
              <a:t>	while (1) {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/>
              <a:t>		while (counter == BUFFER_SIZE)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/>
              <a:t>			; /* do nothing */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/>
              <a:t>		buffer[in] = </a:t>
            </a:r>
            <a:r>
              <a:rPr lang="en-US" b="1" dirty="0" err="1" smtClean="0"/>
              <a:t>nextProduced</a:t>
            </a:r>
            <a:r>
              <a:rPr lang="en-US" b="1" dirty="0" smtClean="0"/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/>
              <a:t>		in = (in + 1) % BUFFER_SIZE;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/>
              <a:t>		counter++;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/>
              <a:t>	}</a:t>
            </a:r>
          </a:p>
          <a:p>
            <a:pPr>
              <a:buFont typeface="Monotype Sorts" pitchFamily="2" charset="2"/>
              <a:buNone/>
            </a:pPr>
            <a:endParaRPr lang="en-US" b="1" dirty="0" smtClean="0"/>
          </a:p>
          <a:p>
            <a:pPr lvl="4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Bounded-Buffer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smtClean="0"/>
              <a:t>Consumer process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800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smtClean="0"/>
              <a:t>	</a:t>
            </a:r>
            <a:r>
              <a:rPr lang="en-US" sz="1800" b="1" smtClean="0"/>
              <a:t>item nextConsumed;</a:t>
            </a:r>
            <a:br>
              <a:rPr lang="en-US" sz="1800" b="1" smtClean="0"/>
            </a:br>
            <a:endParaRPr lang="en-US" sz="1800" b="1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/>
              <a:t>	while (1)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/>
              <a:t>		while (counter == 0)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/>
              <a:t>			; /* do nothing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/>
              <a:t>		nextConsumed = buffer[out];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/>
              <a:t>		out = (out + 1) % BUFFER_SIZE;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/>
              <a:t>		counter--;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/>
              <a:t>	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800" b="1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/>
              <a:t>	</a:t>
            </a:r>
          </a:p>
          <a:p>
            <a:pPr lvl="4">
              <a:lnSpc>
                <a:spcPct val="90000"/>
              </a:lnSpc>
              <a:buFontTx/>
              <a:buNone/>
            </a:pPr>
            <a:endParaRPr lang="en-US" sz="1800" b="1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Bounded Buffer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Although, both the producer and consumer routines  are correct separately  they may not function correctly  when executed concurrently.</a:t>
            </a:r>
          </a:p>
          <a:p>
            <a:pPr>
              <a:lnSpc>
                <a:spcPct val="90000"/>
              </a:lnSpc>
            </a:pPr>
            <a:r>
              <a:rPr lang="en-US" smtClean="0"/>
              <a:t>The statements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b="1" smtClean="0"/>
              <a:t>counter++;</a:t>
            </a:r>
            <a:br>
              <a:rPr lang="en-US" b="1" smtClean="0"/>
            </a:br>
            <a:r>
              <a:rPr lang="en-US" b="1" smtClean="0"/>
              <a:t>counter--;</a:t>
            </a:r>
            <a:br>
              <a:rPr lang="en-US" b="1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must be performed </a:t>
            </a:r>
            <a:r>
              <a:rPr lang="en-US" i="1" smtClean="0"/>
              <a:t>atomically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Atomic operation means an operation that completes in its entirety without interruption.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Bounded Buffer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statement “</a:t>
            </a:r>
            <a:r>
              <a:rPr lang="en-US" b="1" dirty="0" smtClean="0"/>
              <a:t>counter++</a:t>
            </a:r>
            <a:r>
              <a:rPr lang="en-US" dirty="0" smtClean="0"/>
              <a:t>” may be implemented in machine language as: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register1 = counter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/>
              <a:t>	register1 = register1 + 1</a:t>
            </a:r>
            <a:br>
              <a:rPr lang="en-US" b="1" dirty="0" smtClean="0"/>
            </a:br>
            <a:r>
              <a:rPr lang="en-US" b="1" dirty="0" smtClean="0"/>
              <a:t>counter = register1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dirty="0" smtClean="0"/>
              <a:t>The statement “</a:t>
            </a:r>
            <a:r>
              <a:rPr lang="en-US" b="1" dirty="0" smtClean="0"/>
              <a:t>count—</a:t>
            </a:r>
            <a:r>
              <a:rPr lang="en-US" dirty="0" smtClean="0"/>
              <a:t>” may be implemented as: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register2 = counter</a:t>
            </a:r>
            <a:br>
              <a:rPr lang="en-US" b="1" dirty="0" smtClean="0"/>
            </a:br>
            <a:r>
              <a:rPr lang="en-US" b="1" dirty="0" smtClean="0"/>
              <a:t>register2 = register2 – 1</a:t>
            </a:r>
            <a:br>
              <a:rPr lang="en-US" b="1" dirty="0" smtClean="0"/>
            </a:br>
            <a:r>
              <a:rPr lang="en-US" b="1" dirty="0" smtClean="0"/>
              <a:t>counter = register2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98</TotalTime>
  <Words>2504</Words>
  <Application>Microsoft Macintosh PowerPoint</Application>
  <PresentationFormat>On-screen Show (4:3)</PresentationFormat>
  <Paragraphs>548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Civic</vt:lpstr>
      <vt:lpstr>Process Syncronization</vt:lpstr>
      <vt:lpstr>Race Condition</vt:lpstr>
      <vt:lpstr>Critical Section Problem</vt:lpstr>
      <vt:lpstr>Background</vt:lpstr>
      <vt:lpstr>Bounded-Buffer </vt:lpstr>
      <vt:lpstr>Bounded-Buffer </vt:lpstr>
      <vt:lpstr>Bounded-Buffer </vt:lpstr>
      <vt:lpstr>Bounded Buffer</vt:lpstr>
      <vt:lpstr>Bounded Buffer</vt:lpstr>
      <vt:lpstr>Bounded Buffer</vt:lpstr>
      <vt:lpstr>Bounded Buffer</vt:lpstr>
      <vt:lpstr>Solution</vt:lpstr>
      <vt:lpstr>Approaches</vt:lpstr>
      <vt:lpstr>Non-preemptive</vt:lpstr>
      <vt:lpstr>Preemptive</vt:lpstr>
      <vt:lpstr>Mutual exclusion: Software approaches</vt:lpstr>
      <vt:lpstr>Two process solution : Dekker’s algorithm</vt:lpstr>
      <vt:lpstr>Algorithm 1</vt:lpstr>
      <vt:lpstr>Slide 19</vt:lpstr>
      <vt:lpstr>Algorithm 2</vt:lpstr>
      <vt:lpstr>Algorithm 2…</vt:lpstr>
      <vt:lpstr>Algorithm 3</vt:lpstr>
      <vt:lpstr>Correct solution (1)</vt:lpstr>
      <vt:lpstr>Dekker’s Algorithm </vt:lpstr>
      <vt:lpstr>Correct solution (2)</vt:lpstr>
      <vt:lpstr>Correct solution</vt:lpstr>
      <vt:lpstr>Multi-process solution: Bakery Algorithm</vt:lpstr>
      <vt:lpstr>Bakery Algorithm </vt:lpstr>
      <vt:lpstr>Bakery Algorithm </vt:lpstr>
      <vt:lpstr>Mutual exclusion: hardware solution</vt:lpstr>
      <vt:lpstr>Special machine instructions</vt:lpstr>
      <vt:lpstr>Test and set instruction</vt:lpstr>
      <vt:lpstr>Mutual Exclusion with Test-and-Set</vt:lpstr>
      <vt:lpstr>Test-and-Set: Correctness</vt:lpstr>
      <vt:lpstr>Swap instruction</vt:lpstr>
      <vt:lpstr>Mutual Exclusion with Swap</vt:lpstr>
      <vt:lpstr>SWAP: Correctness</vt:lpstr>
      <vt:lpstr>Can we get bounded waiting ?</vt:lpstr>
      <vt:lpstr>Can we get bounded waiting ?....</vt:lpstr>
      <vt:lpstr>Properties of machine instruction approach</vt:lpstr>
      <vt:lpstr>Semaphores: Dijkstra; 1965</vt:lpstr>
      <vt:lpstr>Semaphores: Dijkstra 1965 Classical or first definition</vt:lpstr>
      <vt:lpstr>Critical Section of n Processes</vt:lpstr>
      <vt:lpstr>Semaphore Implementation</vt:lpstr>
      <vt:lpstr>Semaphore Implementation</vt:lpstr>
      <vt:lpstr>Implementation</vt:lpstr>
      <vt:lpstr>Semaphore as a General Synchronization Tool</vt:lpstr>
      <vt:lpstr>Deadlock and Starvation</vt:lpstr>
      <vt:lpstr>Two Types of Semaphores</vt:lpstr>
      <vt:lpstr>Binary Semaphores</vt:lpstr>
      <vt:lpstr>Implementing S as a Binary Semaphore</vt:lpstr>
      <vt:lpstr>Implementing wait() and signal() in Multi-processor Systems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Syncronization</dc:title>
  <dc:creator>user</dc:creator>
  <cp:lastModifiedBy>user</cp:lastModifiedBy>
  <cp:revision>32</cp:revision>
  <dcterms:created xsi:type="dcterms:W3CDTF">2014-10-07T02:44:24Z</dcterms:created>
  <dcterms:modified xsi:type="dcterms:W3CDTF">2016-09-27T05:14:00Z</dcterms:modified>
</cp:coreProperties>
</file>