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301" r:id="rId4"/>
    <p:sldId id="302" r:id="rId5"/>
    <p:sldId id="257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5DAE558-F788-487B-A60B-9CB0DF3FE9C9}" type="datetimeFigureOut">
              <a:rPr lang="en-US" smtClean="0"/>
              <a:pPr/>
              <a:t>14/10/16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2E74D6-D4A7-448F-9A30-66918208FA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Manish </a:t>
            </a:r>
            <a:r>
              <a:rPr lang="en-US" dirty="0" err="1" smtClean="0"/>
              <a:t>Shrivastava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Synchronization: Semaphores and Monitors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It is an high level synchronization construct.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A monitor is a software module consisting of  one or more procedures, an initialization sequence and local data.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Main characteristics</a:t>
            </a:r>
          </a:p>
          <a:p>
            <a:pPr marL="800100" lvl="1" indent="-342900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AutoNum type="arabicPeriod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sz="2000" dirty="0"/>
              <a:t>The local data variables are accessible only by the monitor’s procedures and not by any external procedure.</a:t>
            </a:r>
          </a:p>
          <a:p>
            <a:pPr marL="800100" lvl="1" indent="-342900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AutoNum type="arabicPeriod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sz="2000" dirty="0"/>
              <a:t>A process enters monitor by entering one of its procedures.</a:t>
            </a:r>
          </a:p>
          <a:p>
            <a:pPr marL="800100" lvl="1" indent="-342900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AutoNum type="arabicPeriod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sz="2000" dirty="0"/>
              <a:t>Only one process  may be executing (active)  in the monitor at any time; any other process  that has invoked  the monitor is suspended while  waiting for the monitor to become available.</a:t>
            </a:r>
          </a:p>
          <a:p>
            <a:pPr marL="381000" indent="-381000">
              <a:lnSpc>
                <a:spcPct val="90000"/>
              </a:lnSpc>
              <a:buFontTx/>
              <a:buChar char="•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1&amp;2 </a:t>
            </a:r>
            <a:r>
              <a:rPr lang="en-US" dirty="0">
                <a:sym typeface="Wingdings" pitchFamily="2" charset="2"/>
              </a:rPr>
              <a:t> object oriented characteristics.</a:t>
            </a:r>
          </a:p>
          <a:p>
            <a:pPr marL="381000" indent="-381000">
              <a:lnSpc>
                <a:spcPct val="90000"/>
              </a:lnSpc>
              <a:buFontTx/>
              <a:buChar char="•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>
                <a:sym typeface="Wingdings" pitchFamily="2" charset="2"/>
              </a:rPr>
              <a:t>By enforcing one procedure at a time, the  monitor enforces ME facility.</a:t>
            </a:r>
            <a:endParaRPr lang="en-US" dirty="0"/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endParaRPr lang="en-US" dirty="0"/>
          </a:p>
          <a:p>
            <a:pPr marL="800100" lvl="1" indent="-342900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High-level synchronization construct that allows the safe sharing of an abstract data type among concurrent processes.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A shared data resource can be protected by placing in the monitor.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			</a:t>
            </a:r>
            <a:r>
              <a:rPr lang="en-US" b="1" dirty="0"/>
              <a:t>monitor </a:t>
            </a:r>
            <a:r>
              <a:rPr lang="en-US" b="1" i="1" dirty="0" err="1"/>
              <a:t>monitor</a:t>
            </a:r>
            <a:r>
              <a:rPr lang="en-US" b="1" i="1" dirty="0"/>
              <a:t>-name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i="1" dirty="0"/>
              <a:t>			</a:t>
            </a:r>
            <a:r>
              <a:rPr lang="en-US" b="1" dirty="0"/>
              <a:t>{</a:t>
            </a:r>
            <a:endParaRPr lang="en-US" i="1" dirty="0"/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				shared variable declarations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				</a:t>
            </a:r>
            <a:r>
              <a:rPr lang="en-US" b="1" dirty="0"/>
              <a:t>procedure body</a:t>
            </a:r>
            <a:r>
              <a:rPr lang="en-US" dirty="0"/>
              <a:t> </a:t>
            </a:r>
            <a:r>
              <a:rPr lang="en-US" i="1" dirty="0"/>
              <a:t>P1</a:t>
            </a:r>
            <a:r>
              <a:rPr lang="en-US" dirty="0"/>
              <a:t> </a:t>
            </a:r>
            <a:r>
              <a:rPr lang="en-US" b="1" dirty="0"/>
              <a:t>(…) {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dirty="0"/>
              <a:t>					. . 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dirty="0"/>
              <a:t>				}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				</a:t>
            </a: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b="1" dirty="0"/>
              <a:t>body</a:t>
            </a:r>
            <a:r>
              <a:rPr lang="en-US" dirty="0"/>
              <a:t> </a:t>
            </a:r>
            <a:r>
              <a:rPr lang="en-US" i="1" dirty="0"/>
              <a:t>P2 </a:t>
            </a:r>
            <a:r>
              <a:rPr lang="en-US" b="1" dirty="0"/>
              <a:t>(…) {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dirty="0"/>
              <a:t>					. . 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dirty="0"/>
              <a:t>				} 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	</a:t>
            </a:r>
            <a:r>
              <a:rPr lang="en-US" dirty="0">
                <a:sym typeface="MT Extra" pitchFamily="18" charset="2"/>
              </a:rPr>
              <a:t>			</a:t>
            </a:r>
            <a:r>
              <a:rPr lang="en-US" b="1" dirty="0">
                <a:sym typeface="MT Extra" pitchFamily="18" charset="2"/>
              </a:rPr>
              <a:t>procedure body</a:t>
            </a:r>
            <a:r>
              <a:rPr lang="en-US" dirty="0">
                <a:sym typeface="MT Extra" pitchFamily="18" charset="2"/>
              </a:rPr>
              <a:t> </a:t>
            </a:r>
            <a:r>
              <a:rPr lang="en-US" i="1" dirty="0" err="1">
                <a:sym typeface="MT Extra" pitchFamily="18" charset="2"/>
              </a:rPr>
              <a:t>Pn</a:t>
            </a:r>
            <a:r>
              <a:rPr lang="en-US" dirty="0">
                <a:sym typeface="MT Extra" pitchFamily="18" charset="2"/>
              </a:rPr>
              <a:t> </a:t>
            </a:r>
            <a:r>
              <a:rPr lang="en-US" b="1" dirty="0">
                <a:sym typeface="MT Extra" pitchFamily="18" charset="2"/>
              </a:rPr>
              <a:t>(…) {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dirty="0">
                <a:sym typeface="MT Extra" pitchFamily="18" charset="2"/>
              </a:rPr>
              <a:t>					 . . 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dirty="0">
                <a:sym typeface="MT Extra" pitchFamily="18" charset="2"/>
              </a:rPr>
              <a:t>				} 			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>
                <a:sym typeface="MT Extra" pitchFamily="18" charset="2"/>
              </a:rPr>
              <a:t>				</a:t>
            </a:r>
            <a:r>
              <a:rPr lang="en-US" b="1" dirty="0">
                <a:sym typeface="MT Extra" pitchFamily="18" charset="2"/>
              </a:rPr>
              <a:t>{</a:t>
            </a:r>
            <a:endParaRPr lang="en-US" dirty="0">
              <a:sym typeface="MT Extra" pitchFamily="18" charset="2"/>
            </a:endParaRP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>
                <a:sym typeface="MT Extra" pitchFamily="18" charset="2"/>
              </a:rPr>
              <a:t>					initialization code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>
                <a:sym typeface="MT Extra" pitchFamily="18" charset="2"/>
              </a:rPr>
              <a:t>				</a:t>
            </a:r>
            <a:r>
              <a:rPr lang="en-US" b="1" dirty="0">
                <a:sym typeface="MT Extra" pitchFamily="18" charset="2"/>
              </a:rPr>
              <a:t>}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b="1" dirty="0">
                <a:sym typeface="MT Extra" pitchFamily="18" charset="2"/>
              </a:rPr>
              <a:t>			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3030538" algn="ctr"/>
              </a:tabLst>
            </a:pPr>
            <a:r>
              <a:rPr lang="en-US" sz="2800" dirty="0" smtClean="0"/>
              <a:t>To allow a process to wait within the monitor, a </a:t>
            </a:r>
            <a:r>
              <a:rPr lang="en-US" sz="2800" b="1" dirty="0" smtClean="0"/>
              <a:t>condition</a:t>
            </a:r>
            <a:r>
              <a:rPr lang="en-US" sz="2800" dirty="0" smtClean="0"/>
              <a:t> variable must be declared, as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sz="2800" dirty="0" smtClean="0"/>
              <a:t>		</a:t>
            </a:r>
            <a:r>
              <a:rPr lang="en-US" sz="2800" b="1" dirty="0" smtClean="0"/>
              <a:t>condition x, y;</a:t>
            </a:r>
          </a:p>
          <a:p>
            <a:pPr>
              <a:lnSpc>
                <a:spcPct val="90000"/>
              </a:lnSpc>
              <a:tabLst>
                <a:tab pos="3030538" algn="ctr"/>
              </a:tabLst>
            </a:pPr>
            <a:r>
              <a:rPr lang="en-US" sz="2800" dirty="0" smtClean="0"/>
              <a:t>Condition variable can only be used with the operations </a:t>
            </a:r>
            <a:r>
              <a:rPr lang="en-US" sz="2800" b="1" dirty="0" smtClean="0"/>
              <a:t>wait</a:t>
            </a:r>
            <a:r>
              <a:rPr lang="en-US" sz="2800" dirty="0" smtClean="0"/>
              <a:t> and </a:t>
            </a:r>
            <a:r>
              <a:rPr lang="en-US" sz="2800" b="1" dirty="0" smtClean="0"/>
              <a:t>signal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  <a:tabLst>
                <a:tab pos="3030538" algn="ctr"/>
              </a:tabLst>
            </a:pPr>
            <a:r>
              <a:rPr lang="en-US" sz="2400" dirty="0" smtClean="0"/>
              <a:t>The operation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sz="2400" dirty="0" smtClean="0"/>
              <a:t>		</a:t>
            </a:r>
            <a:r>
              <a:rPr lang="en-US" sz="2400" b="1" dirty="0" err="1" smtClean="0"/>
              <a:t>x.wait</a:t>
            </a:r>
            <a:r>
              <a:rPr lang="en-US" sz="2400" b="1" dirty="0" smtClean="0"/>
              <a:t>();</a:t>
            </a:r>
            <a:br>
              <a:rPr lang="en-US" sz="2400" b="1" dirty="0" smtClean="0"/>
            </a:br>
            <a:r>
              <a:rPr lang="en-US" sz="2400" dirty="0" smtClean="0"/>
              <a:t>means that the process invoking this operation is suspended until another process invokes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030538" algn="ctr"/>
              </a:tabLst>
            </a:pPr>
            <a:r>
              <a:rPr lang="en-US" sz="2400" dirty="0" smtClean="0"/>
              <a:t>		</a:t>
            </a:r>
            <a:r>
              <a:rPr lang="en-US" sz="2400" b="1" dirty="0" err="1" smtClean="0"/>
              <a:t>x.signal</a:t>
            </a:r>
            <a:r>
              <a:rPr lang="en-US" sz="2400" b="1" dirty="0" smtClean="0"/>
              <a:t>();</a:t>
            </a:r>
          </a:p>
          <a:p>
            <a:pPr lvl="1">
              <a:lnSpc>
                <a:spcPct val="90000"/>
              </a:lnSpc>
              <a:tabLst>
                <a:tab pos="3030538" algn="ctr"/>
              </a:tabLst>
            </a:pPr>
            <a:r>
              <a:rPr lang="en-US" sz="2400" dirty="0" smtClean="0"/>
              <a:t>The </a:t>
            </a:r>
            <a:r>
              <a:rPr lang="en-US" sz="2400" b="1" dirty="0" err="1" smtClean="0"/>
              <a:t>x.signal</a:t>
            </a:r>
            <a:r>
              <a:rPr lang="en-US" sz="2400" dirty="0" smtClean="0"/>
              <a:t> operation resumes exactly one suspended process.  If no process is suspended, then the </a:t>
            </a:r>
            <a:r>
              <a:rPr lang="en-US" sz="2400" b="1" dirty="0" smtClean="0"/>
              <a:t>signal</a:t>
            </a:r>
            <a:r>
              <a:rPr lang="en-US" sz="2400" dirty="0" smtClean="0"/>
              <a:t> operation has no effect.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View of a Monitor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16399" b="16399"/>
          <a:stretch>
            <a:fillRect/>
          </a:stretch>
        </p:blipFill>
        <p:spPr bwMode="auto"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With Condition Variables</a:t>
            </a:r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t="16399" b="16399"/>
          <a:stretch>
            <a:fillRect/>
          </a:stretch>
        </p:blipFill>
        <p:spPr bwMode="auto"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In case of monitors, the monitor construct itself provides ME, but synchronization is provided by the programmer.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In case of semaphore, both ME and synchronization are provided by the programmer.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Also , in case of monitors also, it is possible to make mistakes  in the synchronization of monitors.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For example if </a:t>
            </a:r>
            <a:r>
              <a:rPr lang="en-US" dirty="0" smtClean="0"/>
              <a:t>signal </a:t>
            </a:r>
            <a:r>
              <a:rPr lang="en-US" dirty="0"/>
              <a:t>function is omitted, the processes entering corresponding  queue are permanently hung up.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However, since all synchronization functions are confined to monitor, it is easier to verify the synchronization and detect bugs.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Once a monitor is correctly programmed, access to the protected resource is correct from all processes.</a:t>
            </a:r>
          </a:p>
          <a:p>
            <a:pPr marL="381000" indent="-381000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023938" algn="l"/>
                <a:tab pos="1601788" algn="l"/>
                <a:tab pos="2120900" algn="l"/>
                <a:tab pos="2395538" algn="l"/>
              </a:tabLst>
              <a:defRPr/>
            </a:pPr>
            <a:r>
              <a:rPr lang="en-US" dirty="0"/>
              <a:t>With semaphores, resources access is correct only if all of the processes  that access the resource are programmed correctly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smtClean="0"/>
              <a:t>Dining Philosophers Example</a:t>
            </a:r>
            <a:br>
              <a:rPr lang="en-US" sz="2400" smtClean="0"/>
            </a:br>
            <a:r>
              <a:rPr lang="en-US" sz="2400" smtClean="0"/>
              <a:t>Deadlock free solution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81125"/>
            <a:ext cx="7634288" cy="5019675"/>
          </a:xfrm>
        </p:spPr>
        <p:txBody>
          <a:bodyPr/>
          <a:lstStyle/>
          <a:p>
            <a:pPr>
              <a:spcBef>
                <a:spcPct val="15000"/>
              </a:spcBef>
              <a:tabLst>
                <a:tab pos="519113" algn="l"/>
                <a:tab pos="966788" algn="l"/>
              </a:tabLst>
            </a:pPr>
            <a:r>
              <a:rPr lang="en-US" sz="2400" b="1" dirty="0" smtClean="0"/>
              <a:t>A philosopher is allowed to pick up his chopsticks only if both of them were available.</a:t>
            </a:r>
          </a:p>
          <a:p>
            <a:pPr>
              <a:spcBef>
                <a:spcPct val="15000"/>
              </a:spcBef>
              <a:tabLst>
                <a:tab pos="519113" algn="l"/>
                <a:tab pos="966788" algn="l"/>
              </a:tabLst>
            </a:pPr>
            <a:r>
              <a:rPr lang="en-US" sz="2400" b="1" dirty="0" smtClean="0"/>
              <a:t>We introduce three states:</a:t>
            </a:r>
          </a:p>
          <a:p>
            <a:pPr lvl="1">
              <a:spcBef>
                <a:spcPct val="15000"/>
              </a:spcBef>
              <a:tabLst>
                <a:tab pos="519113" algn="l"/>
                <a:tab pos="966788" algn="l"/>
              </a:tabLst>
            </a:pPr>
            <a:r>
              <a:rPr lang="en-US" sz="2000" b="1" dirty="0" err="1" smtClean="0"/>
              <a:t>Enum</a:t>
            </a:r>
            <a:r>
              <a:rPr lang="en-US" sz="2000" b="1" dirty="0" smtClean="0"/>
              <a:t> {thinking, hungry, eating} state[5]</a:t>
            </a:r>
          </a:p>
          <a:p>
            <a:pPr>
              <a:spcBef>
                <a:spcPct val="15000"/>
              </a:spcBef>
              <a:tabLst>
                <a:tab pos="519113" algn="l"/>
                <a:tab pos="966788" algn="l"/>
              </a:tabLst>
            </a:pPr>
            <a:r>
              <a:rPr lang="en-US" sz="2400" b="1" dirty="0" smtClean="0"/>
              <a:t>Philosopher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can set   the variable state[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]=eating only if her two neighbors  are not eating: (state[(i+4)%5]!=eating) and (state(i+1)%5)!=eating)</a:t>
            </a:r>
          </a:p>
          <a:p>
            <a:pPr>
              <a:spcBef>
                <a:spcPct val="15000"/>
              </a:spcBef>
              <a:tabLst>
                <a:tab pos="519113" algn="l"/>
                <a:tab pos="966788" algn="l"/>
              </a:tabLst>
            </a:pPr>
            <a:r>
              <a:rPr lang="en-US" sz="2400" b="1" dirty="0" smtClean="0"/>
              <a:t>We also declare condition self[5];</a:t>
            </a:r>
          </a:p>
          <a:p>
            <a:pPr lvl="1">
              <a:spcBef>
                <a:spcPct val="15000"/>
              </a:spcBef>
              <a:tabLst>
                <a:tab pos="519113" algn="l"/>
                <a:tab pos="966788" algn="l"/>
              </a:tabLst>
            </a:pPr>
            <a:r>
              <a:rPr lang="en-US" sz="2000" b="1" dirty="0" smtClean="0"/>
              <a:t>Philosopher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can delay himself when he is hungry, but unable to obtain the chopsticks he needs.</a:t>
            </a:r>
          </a:p>
          <a:p>
            <a:pPr lvl="1">
              <a:spcBef>
                <a:spcPct val="15000"/>
              </a:spcBef>
              <a:tabLst>
                <a:tab pos="519113" algn="l"/>
                <a:tab pos="966788" algn="l"/>
              </a:tabLst>
            </a:pPr>
            <a:endParaRPr lang="en-US" sz="2000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Dining Philosophers Example</a:t>
            </a:r>
            <a:br>
              <a:rPr lang="en-US" sz="2400" dirty="0" smtClean="0"/>
            </a:br>
            <a:r>
              <a:rPr lang="en-US" sz="2400" dirty="0" smtClean="0"/>
              <a:t>Deadlock free solution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01725" y="1981200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monitor </a:t>
            </a:r>
            <a:r>
              <a:rPr lang="en-US" sz="1800" b="1" dirty="0" err="1" smtClean="0"/>
              <a:t>dp</a:t>
            </a:r>
            <a:r>
              <a:rPr lang="en-US" sz="1800" b="1" dirty="0" smtClean="0"/>
              <a:t>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enum</a:t>
            </a:r>
            <a:r>
              <a:rPr lang="en-US" sz="1800" b="1" dirty="0" smtClean="0"/>
              <a:t> {thinking, hungry, eating} state[5];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condition self[5];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void pickup(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 		// following slides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void putdown(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 	// following slides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void test(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 		// following slides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endParaRPr lang="en-US" sz="1800" b="1" dirty="0" smtClean="0"/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void init()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	for 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= 0;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&lt; 5;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++)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		state[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 = thinking;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519113" algn="l"/>
                <a:tab pos="966788" algn="l"/>
              </a:tabLst>
            </a:pPr>
            <a:r>
              <a:rPr lang="en-US" sz="1800" b="1" dirty="0" smtClean="0"/>
              <a:t>	}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Dining Philosophers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752600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dirty="0" smtClean="0"/>
              <a:t>	</a:t>
            </a:r>
            <a:r>
              <a:rPr lang="en-US" sz="1800" b="1" dirty="0" smtClean="0"/>
              <a:t>void pickup(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state[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 = hungry;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test[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]; // if left and right of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 are not eating, then eat.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if (state[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 != eating)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	self[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].wait();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endParaRPr lang="en-US" sz="1800" b="1" dirty="0" smtClean="0"/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void putdown(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state[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 = thinking;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// test left and right neighbors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test((i+4) % 5);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	test((i+1) % 5);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</a:pPr>
            <a:r>
              <a:rPr lang="en-US" sz="1800" b="1" dirty="0" smtClean="0"/>
              <a:t>	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Dining Philosophers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133600"/>
            <a:ext cx="7029450" cy="4114800"/>
          </a:xfrm>
        </p:spPr>
        <p:txBody>
          <a:bodyPr>
            <a:normAutofit fontScale="92500"/>
          </a:bodyPr>
          <a:lstStyle/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dirty="0" smtClean="0"/>
              <a:t>	</a:t>
            </a:r>
            <a:r>
              <a:rPr lang="en-US" b="1" dirty="0" smtClean="0"/>
              <a:t>void test(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) {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if ( (state[(I + 4) % 5] != eating) &amp;&amp;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  (state[</a:t>
            </a:r>
            <a:r>
              <a:rPr lang="en-US" b="1" dirty="0" err="1" smtClean="0"/>
              <a:t>i</a:t>
            </a:r>
            <a:r>
              <a:rPr lang="en-US" b="1" dirty="0" smtClean="0"/>
              <a:t>] == hungry) &amp;&amp;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  (state[(</a:t>
            </a:r>
            <a:r>
              <a:rPr lang="en-US" b="1" dirty="0" err="1" smtClean="0"/>
              <a:t>i</a:t>
            </a:r>
            <a:r>
              <a:rPr lang="en-US" b="1" dirty="0" smtClean="0"/>
              <a:t> + 1) % 5] != eating)) {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	state[</a:t>
            </a:r>
            <a:r>
              <a:rPr lang="en-US" b="1" dirty="0" err="1" smtClean="0"/>
              <a:t>i</a:t>
            </a:r>
            <a:r>
              <a:rPr lang="en-US" b="1" dirty="0" smtClean="0"/>
              <a:t>] = eating;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	self[</a:t>
            </a:r>
            <a:r>
              <a:rPr lang="en-US" b="1" dirty="0" err="1" smtClean="0"/>
              <a:t>i</a:t>
            </a:r>
            <a:r>
              <a:rPr lang="en-US" b="1" dirty="0" smtClean="0"/>
              <a:t>].signal();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}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}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Dining-Philosophers Problem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0013" algn="l"/>
                <a:tab pos="1541463" algn="l"/>
              </a:tabLst>
              <a:defRPr/>
            </a:pPr>
            <a:r>
              <a:rPr lang="en-US" dirty="0" smtClean="0"/>
              <a:t>Five philosophers spend their lives thinking and eating.</a:t>
            </a:r>
          </a:p>
          <a:p>
            <a:pPr>
              <a:tabLst>
                <a:tab pos="1370013" algn="l"/>
                <a:tab pos="1541463" algn="l"/>
              </a:tabLst>
              <a:defRPr/>
            </a:pPr>
            <a:r>
              <a:rPr lang="en-US" dirty="0" smtClean="0"/>
              <a:t>They share a common circular table  surrounded by five chairs.</a:t>
            </a:r>
          </a:p>
          <a:p>
            <a:pPr>
              <a:tabLst>
                <a:tab pos="1370013" algn="l"/>
                <a:tab pos="1541463" algn="l"/>
              </a:tabLst>
              <a:defRPr/>
            </a:pPr>
            <a:r>
              <a:rPr lang="en-US" dirty="0" smtClean="0"/>
              <a:t>Five single chopsticks  are available.</a:t>
            </a:r>
          </a:p>
          <a:p>
            <a:pPr>
              <a:tabLst>
                <a:tab pos="1370013" algn="l"/>
                <a:tab pos="1541463" algn="l"/>
              </a:tabLst>
              <a:defRPr/>
            </a:pPr>
            <a:r>
              <a:rPr lang="en-US" dirty="0" smtClean="0"/>
              <a:t>Whenever a philosopher wants to eat, he tries to pick up two chopsticks  that are closest to him/her.</a:t>
            </a:r>
          </a:p>
          <a:p>
            <a:pPr>
              <a:tabLst>
                <a:tab pos="1370013" algn="l"/>
                <a:tab pos="1541463" algn="l"/>
              </a:tabLst>
              <a:defRPr/>
            </a:pPr>
            <a:r>
              <a:rPr lang="en-US" dirty="0" smtClean="0"/>
              <a:t>A philosopher can not pick the chopstick in the hand of neighbor.</a:t>
            </a:r>
          </a:p>
          <a:p>
            <a:pPr>
              <a:tabLst>
                <a:tab pos="1370013" algn="l"/>
                <a:tab pos="1541463" algn="l"/>
              </a:tabLst>
              <a:defRPr/>
            </a:pPr>
            <a:r>
              <a:rPr lang="en-US" dirty="0" smtClean="0"/>
              <a:t>After finishing, the philosopher puts back the chopsticks and starts thinking.</a:t>
            </a:r>
          </a:p>
          <a:p>
            <a:pPr>
              <a:tabLst>
                <a:tab pos="1370013" algn="l"/>
                <a:tab pos="1541463" algn="l"/>
              </a:tabLst>
              <a:defRPr/>
            </a:pPr>
            <a:endParaRPr lang="en-US" dirty="0" smtClean="0"/>
          </a:p>
          <a:p>
            <a:pPr>
              <a:tabLst>
                <a:tab pos="1370013" algn="l"/>
                <a:tab pos="1541463" algn="l"/>
              </a:tabLst>
              <a:defRPr/>
            </a:pPr>
            <a:r>
              <a:rPr lang="en-US" dirty="0" smtClean="0"/>
              <a:t>It is simple representation of  the need to allocate  several resources among several processes in a </a:t>
            </a:r>
            <a:r>
              <a:rPr lang="en-US" b="1" dirty="0" smtClean="0"/>
              <a:t>deadlock and starvation free manner.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Dining Philosophers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752600"/>
            <a:ext cx="7029450" cy="4114800"/>
          </a:xfrm>
        </p:spPr>
        <p:txBody>
          <a:bodyPr>
            <a:normAutofit fontScale="85000" lnSpcReduction="20000"/>
          </a:bodyPr>
          <a:lstStyle/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dirty="0" smtClean="0"/>
              <a:t>	</a:t>
            </a:r>
            <a:r>
              <a:rPr lang="en-US" b="1" dirty="0" err="1" smtClean="0"/>
              <a:t>dp.pickup</a:t>
            </a:r>
            <a:r>
              <a:rPr lang="en-US" b="1" dirty="0"/>
              <a:t>(</a:t>
            </a:r>
            <a:r>
              <a:rPr lang="en-US" b="1" dirty="0" err="1" smtClean="0"/>
              <a:t>i</a:t>
            </a:r>
            <a:r>
              <a:rPr lang="en-US" b="1" dirty="0"/>
              <a:t>)</a:t>
            </a:r>
            <a:r>
              <a:rPr lang="en-US" b="1" dirty="0" smtClean="0"/>
              <a:t>;</a:t>
            </a:r>
            <a:endParaRPr lang="en-US" b="1" dirty="0" smtClean="0"/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….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eat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….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</a:t>
            </a:r>
            <a:r>
              <a:rPr lang="en-US" b="1" dirty="0" err="1" smtClean="0"/>
              <a:t>dp.putdown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endParaRPr lang="en-US" b="1" dirty="0" smtClean="0"/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endParaRPr lang="en-US" b="1" dirty="0" smtClean="0"/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It is easy to show that no two neighbors are eating simultaneously and no deadlocks will occur.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Wingdings 3"/>
              <a:buChar char=""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However, it is possible for a philosopher to starve to death.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909638" algn="l"/>
                <a:tab pos="1544638" algn="l"/>
                <a:tab pos="2120900" algn="l"/>
                <a:tab pos="3203575" algn="l"/>
              </a:tabLst>
              <a:defRPr/>
            </a:pPr>
            <a:r>
              <a:rPr lang="en-US" b="1" dirty="0" smtClean="0"/>
              <a:t>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-9525"/>
            <a:ext cx="7715250" cy="8445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Monitor Implementation Using Semaphores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447800"/>
            <a:ext cx="7029450" cy="411480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Variables 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		</a:t>
            </a:r>
            <a:r>
              <a:rPr lang="en-US" sz="1800" b="1" dirty="0" smtClean="0"/>
              <a:t>semaphore </a:t>
            </a:r>
            <a:r>
              <a:rPr lang="en-US" sz="1800" b="1" dirty="0" err="1" smtClean="0"/>
              <a:t>mutex</a:t>
            </a:r>
            <a:r>
              <a:rPr lang="en-US" sz="1800" b="1" dirty="0" smtClean="0"/>
              <a:t>;  // (initially  = 1)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b="1" dirty="0" smtClean="0"/>
              <a:t>		semaphore next;     // (initially  = 0)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b="1" dirty="0" smtClean="0"/>
              <a:t>	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next-count = 0;</a:t>
            </a:r>
            <a:br>
              <a:rPr lang="en-US" sz="1800" b="1" dirty="0" smtClean="0"/>
            </a:br>
            <a:r>
              <a:rPr lang="en-US" sz="1800" b="1" dirty="0" smtClean="0"/>
              <a:t>	// number of processes suspended on next.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Each external procedure </a:t>
            </a:r>
            <a:r>
              <a:rPr lang="en-US" sz="1800" b="1" i="1" dirty="0" smtClean="0"/>
              <a:t>F</a:t>
            </a:r>
            <a:r>
              <a:rPr lang="en-US" sz="1800" dirty="0" smtClean="0"/>
              <a:t> will be replaced by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			</a:t>
            </a:r>
            <a:r>
              <a:rPr lang="en-US" sz="1800" b="1" dirty="0" smtClean="0"/>
              <a:t>wait(</a:t>
            </a:r>
            <a:r>
              <a:rPr lang="en-US" sz="1800" b="1" dirty="0" err="1" smtClean="0"/>
              <a:t>mutex</a:t>
            </a:r>
            <a:r>
              <a:rPr lang="en-US" sz="1800" b="1" dirty="0" smtClean="0"/>
              <a:t>);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			     …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			  body of </a:t>
            </a:r>
            <a:r>
              <a:rPr lang="en-US" sz="1800" i="1" dirty="0" smtClean="0"/>
              <a:t>F</a:t>
            </a:r>
            <a:r>
              <a:rPr lang="en-US" sz="1800" dirty="0" smtClean="0"/>
              <a:t>;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			     …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			</a:t>
            </a:r>
            <a:r>
              <a:rPr lang="en-US" sz="1800" b="1" dirty="0" smtClean="0"/>
              <a:t>if (next-count &gt; 0)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b="1" dirty="0" smtClean="0"/>
              <a:t>				signal(next)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b="1" dirty="0" smtClean="0"/>
              <a:t>			else </a:t>
            </a:r>
          </a:p>
          <a:p>
            <a:pPr marL="365760" indent="-256032" fontAlgn="auto">
              <a:lnSpc>
                <a:spcPct val="90000"/>
              </a:lnSpc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b="1" dirty="0" smtClean="0"/>
              <a:t>				signal(</a:t>
            </a:r>
            <a:r>
              <a:rPr lang="en-US" sz="1800" b="1" dirty="0" err="1" smtClean="0"/>
              <a:t>mutex</a:t>
            </a:r>
            <a:r>
              <a:rPr lang="en-US" sz="1800" b="1" dirty="0" smtClean="0"/>
              <a:t>);</a:t>
            </a:r>
            <a:br>
              <a:rPr lang="en-US" sz="1800" b="1" dirty="0" smtClean="0"/>
            </a:br>
            <a:endParaRPr lang="en-US" sz="1800" b="1" dirty="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1890713" algn="l"/>
                <a:tab pos="2338388" algn="l"/>
                <a:tab pos="2511425" algn="l"/>
              </a:tabLst>
              <a:defRPr/>
            </a:pPr>
            <a:r>
              <a:rPr lang="en-US" sz="1800" dirty="0" smtClean="0"/>
              <a:t>Mutual exclusion within a monitor is ensured.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Monitor Implementation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sz="1800" smtClean="0"/>
              <a:t>For each condition variable </a:t>
            </a:r>
            <a:r>
              <a:rPr lang="en-US" sz="1800" b="1" i="1" smtClean="0"/>
              <a:t>x</a:t>
            </a:r>
            <a:r>
              <a:rPr lang="en-US" sz="1800" smtClean="0"/>
              <a:t>, we 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smtClean="0"/>
              <a:t>		</a:t>
            </a:r>
            <a:r>
              <a:rPr lang="en-US" sz="1800" b="1" smtClean="0"/>
              <a:t>semaphore x-sem;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int x-count = 0;</a:t>
            </a:r>
            <a:br>
              <a:rPr lang="en-US" sz="1800" b="1" smtClean="0"/>
            </a:br>
            <a:endParaRPr lang="en-US" sz="1800" b="1" smtClean="0"/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sz="1800" smtClean="0"/>
              <a:t>The operation </a:t>
            </a:r>
            <a:r>
              <a:rPr lang="en-US" sz="1800" b="1" smtClean="0"/>
              <a:t>x.wait </a:t>
            </a:r>
            <a:r>
              <a:rPr lang="en-US" sz="1800" smtClean="0"/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smtClean="0"/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smtClean="0"/>
              <a:t>		</a:t>
            </a:r>
            <a:r>
              <a:rPr lang="en-US" sz="1800" b="1" smtClean="0"/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if (next-count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	signal(mutex);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wait(x-sem);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sz="1800" b="1" smtClean="0"/>
              <a:t>	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Monitor Implementation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smtClean="0"/>
              <a:t>The operation </a:t>
            </a:r>
            <a:r>
              <a:rPr lang="en-US" b="1" smtClean="0"/>
              <a:t>x.signal</a:t>
            </a:r>
            <a:r>
              <a:rPr lang="en-US" smtClean="0"/>
              <a:t> can be implemented as:</a:t>
            </a:r>
            <a:br>
              <a:rPr lang="en-US" smtClean="0"/>
            </a:br>
            <a:endParaRPr lang="en-US" smtClean="0"/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smtClean="0"/>
              <a:t>		</a:t>
            </a:r>
            <a:r>
              <a:rPr lang="en-US" b="1" smtClean="0"/>
              <a:t>if (x-count &gt; 0) {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b="1" smtClean="0"/>
              <a:t>			next-count++;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b="1" smtClean="0"/>
              <a:t>			signal(x-sem);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b="1" smtClean="0"/>
              <a:t>			wait(next);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b="1" smtClean="0"/>
              <a:t>			next-count--;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b="1" smtClean="0"/>
              <a:t>		}</a:t>
            </a:r>
          </a:p>
          <a:p>
            <a:pPr marL="365760" indent="-256032" fontAlgn="auto">
              <a:spcBef>
                <a:spcPct val="15000"/>
              </a:spcBef>
              <a:spcAft>
                <a:spcPts val="0"/>
              </a:spcAft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  <a:defRPr/>
            </a:pPr>
            <a:r>
              <a:rPr lang="en-US" b="1" smtClean="0"/>
              <a:t>		</a:t>
            </a:r>
            <a:r>
              <a:rPr lang="en-US" smtClean="0"/>
              <a:t>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Monitor Implementation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029450" cy="411480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i="1" dirty="0" smtClean="0"/>
              <a:t>Conditional-wait</a:t>
            </a:r>
            <a:r>
              <a:rPr lang="en-US" dirty="0" smtClean="0"/>
              <a:t> construct: </a:t>
            </a:r>
            <a:r>
              <a:rPr lang="en-US" b="1" dirty="0" err="1" smtClean="0"/>
              <a:t>x.wait</a:t>
            </a:r>
            <a:r>
              <a:rPr lang="en-US" b="1" dirty="0" smtClean="0"/>
              <a:t>(c);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b="1" dirty="0" smtClean="0"/>
              <a:t>c</a:t>
            </a:r>
            <a:r>
              <a:rPr lang="en-US" sz="1800" dirty="0" smtClean="0"/>
              <a:t> – integer expression evaluated when the </a:t>
            </a:r>
            <a:r>
              <a:rPr lang="en-US" sz="1800" b="1" dirty="0" smtClean="0"/>
              <a:t>wait</a:t>
            </a:r>
            <a:r>
              <a:rPr lang="en-US" sz="1800" dirty="0" smtClean="0"/>
              <a:t> operation is executed.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value of </a:t>
            </a:r>
            <a:r>
              <a:rPr lang="en-US" sz="1800" b="1" dirty="0" smtClean="0"/>
              <a:t>c</a:t>
            </a:r>
            <a:r>
              <a:rPr lang="en-US" sz="1800" dirty="0" smtClean="0"/>
              <a:t> (a </a:t>
            </a:r>
            <a:r>
              <a:rPr lang="en-US" sz="1800" i="1" dirty="0" smtClean="0"/>
              <a:t>priority number</a:t>
            </a:r>
            <a:r>
              <a:rPr lang="en-US" sz="1800" dirty="0" smtClean="0"/>
              <a:t>) stored with the name of the process that is suspended.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when </a:t>
            </a:r>
            <a:r>
              <a:rPr lang="en-US" sz="1800" b="1" dirty="0" err="1" smtClean="0"/>
              <a:t>x.signal</a:t>
            </a:r>
            <a:r>
              <a:rPr lang="en-US" sz="1800" b="1" dirty="0" smtClean="0"/>
              <a:t> </a:t>
            </a:r>
            <a:r>
              <a:rPr lang="en-US" sz="1800" dirty="0" smtClean="0"/>
              <a:t>is executed, process with smallest associated priority number is resumed next.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Check two conditions to establish correctness of system: 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User processes must always make their calls on the monitor in a correct sequence.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1800" dirty="0" smtClean="0"/>
              <a:t>Must ensure that an uncooperative process does not ignore the mutual-exclusion gateway provided by the monitor, and try to access the shared resource directly, without using the access protocols.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Dining-Philosophers Problem 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9184" t="1529" r="9151" b="710"/>
          <a:stretch>
            <a:fillRect/>
          </a:stretch>
        </p:blipFill>
        <p:spPr bwMode="auto">
          <a:xfrm>
            <a:off x="2208388" y="1481138"/>
            <a:ext cx="4727224" cy="45259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Dining-Philosophers Problem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dirty="0" smtClean="0"/>
              <a:t>Shared data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dirty="0" smtClean="0"/>
              <a:t>		</a:t>
            </a:r>
            <a:r>
              <a:rPr lang="en-US" sz="2800" b="1" dirty="0" smtClean="0"/>
              <a:t>semaphore chopstick[5];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dirty="0" smtClean="0"/>
              <a:t>		Initially all values are 1</a:t>
            </a:r>
          </a:p>
          <a:p>
            <a:pPr>
              <a:lnSpc>
                <a:spcPct val="80000"/>
              </a:lnSpc>
              <a:tabLst>
                <a:tab pos="2005013" algn="l"/>
                <a:tab pos="2232025" algn="l"/>
                <a:tab pos="2459038" algn="l"/>
              </a:tabLst>
            </a:pPr>
            <a:endParaRPr lang="en-US" sz="2800" dirty="0" smtClean="0"/>
          </a:p>
          <a:p>
            <a:pPr>
              <a:lnSpc>
                <a:spcPct val="80000"/>
              </a:lnSpc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dirty="0" smtClean="0"/>
              <a:t>Philosopher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: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dirty="0" smtClean="0"/>
              <a:t>		</a:t>
            </a:r>
            <a:r>
              <a:rPr lang="en-US" sz="2800" b="1" dirty="0" smtClean="0"/>
              <a:t>do 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wait(chopstick[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wait(chopstick[(i+1) % 5])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	</a:t>
            </a:r>
            <a:r>
              <a:rPr lang="en-US" sz="2800" dirty="0" smtClean="0"/>
              <a:t>eat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signal(chopstick[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signal(chopstick[(i+1) % 5]);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	</a:t>
            </a:r>
            <a:r>
              <a:rPr lang="en-US" sz="2800" dirty="0" smtClean="0"/>
              <a:t>think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	 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			} while (1);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endParaRPr lang="en-US" sz="2800" b="1" dirty="0" smtClean="0"/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endParaRPr lang="en-US" sz="2800" b="1" dirty="0" smtClean="0"/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r>
              <a:rPr lang="en-US" sz="2800" b="1" dirty="0" smtClean="0"/>
              <a:t>The solution creates a deadlock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05013" algn="l"/>
                <a:tab pos="2232025" algn="l"/>
                <a:tab pos="2459038" algn="l"/>
              </a:tabLst>
            </a:pPr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dirty="0"/>
              <a:t>wait and signal operations are atomic.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dirty="0"/>
              <a:t>Good Solution: implement through hardware or firmware.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dirty="0"/>
              <a:t>Other solutions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dirty="0"/>
              <a:t>Ensure that </a:t>
            </a:r>
            <a:r>
              <a:rPr lang="en-US" sz="1800" dirty="0" smtClean="0"/>
              <a:t>only one </a:t>
            </a:r>
            <a:r>
              <a:rPr lang="en-US" sz="1800" dirty="0"/>
              <a:t>process manipulates “wait” and “signal” operations.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dirty="0"/>
              <a:t>One can use Dekker’s algorithm or Peterson’s algorithm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dirty="0"/>
              <a:t>Substantial processing overhead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dirty="0"/>
              <a:t>Use one of the hardware supported schemes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dirty="0"/>
              <a:t>Test and set 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dirty="0"/>
              <a:t>disabling interrupts  (single processor)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sz="3600" dirty="0"/>
              <a:t>The wait and signal code is very short the amount of busy waiting involved is short.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possible implementations of Semaphores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8671977"/>
              </p:ext>
            </p:extLst>
          </p:nvPr>
        </p:nvGraphicFramePr>
        <p:xfrm>
          <a:off x="301625" y="1527175"/>
          <a:ext cx="8504238" cy="512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Wait(s)</a:t>
                      </a:r>
                    </a:p>
                    <a:p>
                      <a:r>
                        <a:rPr lang="en-US" sz="1200" dirty="0" smtClean="0"/>
                        <a:t>{	</a:t>
                      </a:r>
                    </a:p>
                    <a:p>
                      <a:r>
                        <a:rPr lang="en-US" sz="1200" dirty="0" smtClean="0"/>
                        <a:t>    while(!</a:t>
                      </a:r>
                      <a:r>
                        <a:rPr lang="en-US" sz="1200" dirty="0" err="1" smtClean="0"/>
                        <a:t>testset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s.flag</a:t>
                      </a:r>
                      <a:r>
                        <a:rPr lang="en-US" sz="1200" dirty="0" smtClean="0"/>
                        <a:t>))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       /* do nothing */</a:t>
                      </a:r>
                    </a:p>
                    <a:p>
                      <a:r>
                        <a:rPr lang="en-US" sz="1200" dirty="0" smtClean="0"/>
                        <a:t>     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--;</a:t>
                      </a:r>
                    </a:p>
                    <a:p>
                      <a:r>
                        <a:rPr lang="en-US" sz="1200" dirty="0" smtClean="0"/>
                        <a:t>     if  (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 &lt;0) </a:t>
                      </a:r>
                    </a:p>
                    <a:p>
                      <a:r>
                        <a:rPr lang="en-US" sz="1200" dirty="0" smtClean="0"/>
                        <a:t>        {</a:t>
                      </a:r>
                    </a:p>
                    <a:p>
                      <a:r>
                        <a:rPr lang="en-US" sz="1200" dirty="0" smtClean="0"/>
                        <a:t>         place this process in </a:t>
                      </a:r>
                      <a:r>
                        <a:rPr lang="en-US" sz="1200" dirty="0" err="1" smtClean="0"/>
                        <a:t>s.queue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         block this process (set </a:t>
                      </a:r>
                      <a:r>
                        <a:rPr lang="en-US" sz="1200" dirty="0" err="1" smtClean="0"/>
                        <a:t>s.flag</a:t>
                      </a:r>
                      <a:r>
                        <a:rPr lang="en-US" sz="1200" dirty="0" smtClean="0"/>
                        <a:t> to 0)</a:t>
                      </a:r>
                    </a:p>
                    <a:p>
                      <a:r>
                        <a:rPr lang="en-US" sz="1200" dirty="0" smtClean="0"/>
                        <a:t>        }</a:t>
                      </a:r>
                    </a:p>
                    <a:p>
                      <a:r>
                        <a:rPr lang="en-US" sz="1200" dirty="0" smtClean="0"/>
                        <a:t>     else</a:t>
                      </a:r>
                    </a:p>
                    <a:p>
                      <a:r>
                        <a:rPr lang="en-US" sz="1200" dirty="0" smtClean="0"/>
                        <a:t>        </a:t>
                      </a:r>
                      <a:r>
                        <a:rPr lang="en-US" sz="1200" dirty="0" err="1" smtClean="0"/>
                        <a:t>s.flag</a:t>
                      </a:r>
                      <a:r>
                        <a:rPr lang="en-US" sz="1200" dirty="0" smtClean="0"/>
                        <a:t>=0;</a:t>
                      </a:r>
                    </a:p>
                    <a:p>
                      <a:r>
                        <a:rPr lang="en-US" sz="1200" dirty="0" smtClean="0"/>
                        <a:t> }</a:t>
                      </a:r>
                    </a:p>
                    <a:p>
                      <a:endParaRPr lang="en-US" sz="1200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Wait(s)</a:t>
                      </a:r>
                    </a:p>
                    <a:p>
                      <a:r>
                        <a:rPr lang="en-US" sz="1200" dirty="0" smtClean="0"/>
                        <a:t>{	</a:t>
                      </a:r>
                    </a:p>
                    <a:p>
                      <a:r>
                        <a:rPr lang="en-US" sz="1200" dirty="0" smtClean="0"/>
                        <a:t>    Inhibit interrupts</a:t>
                      </a:r>
                    </a:p>
                    <a:p>
                      <a:r>
                        <a:rPr lang="en-US" sz="1200" dirty="0" smtClean="0"/>
                        <a:t>     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--;</a:t>
                      </a:r>
                    </a:p>
                    <a:p>
                      <a:r>
                        <a:rPr lang="en-US" sz="1200" dirty="0" smtClean="0"/>
                        <a:t>     if  (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 &lt;0) </a:t>
                      </a:r>
                    </a:p>
                    <a:p>
                      <a:r>
                        <a:rPr lang="en-US" sz="1200" dirty="0" smtClean="0"/>
                        <a:t>        {</a:t>
                      </a:r>
                    </a:p>
                    <a:p>
                      <a:r>
                        <a:rPr lang="en-US" sz="1200" dirty="0" smtClean="0"/>
                        <a:t>         place this process in </a:t>
                      </a:r>
                      <a:r>
                        <a:rPr lang="en-US" sz="1200" dirty="0" err="1" smtClean="0"/>
                        <a:t>s.queue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         block this process allow interrupts</a:t>
                      </a:r>
                    </a:p>
                    <a:p>
                      <a:r>
                        <a:rPr lang="en-US" sz="1200" dirty="0" smtClean="0"/>
                        <a:t>        }</a:t>
                      </a:r>
                    </a:p>
                    <a:p>
                      <a:r>
                        <a:rPr lang="en-US" sz="1200" dirty="0" smtClean="0"/>
                        <a:t>     else</a:t>
                      </a:r>
                    </a:p>
                    <a:p>
                      <a:r>
                        <a:rPr lang="en-US" sz="1200" dirty="0" smtClean="0"/>
                        <a:t>        allow interrupts;</a:t>
                      </a:r>
                    </a:p>
                    <a:p>
                      <a:r>
                        <a:rPr lang="en-US" sz="1200" dirty="0" smtClean="0"/>
                        <a:t> }</a:t>
                      </a:r>
                    </a:p>
                    <a:p>
                      <a:endParaRPr lang="en-US" sz="1200" dirty="0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Signal(s)</a:t>
                      </a:r>
                    </a:p>
                    <a:p>
                      <a:r>
                        <a:rPr lang="en-US" sz="1200" dirty="0" smtClean="0"/>
                        <a:t>{	</a:t>
                      </a:r>
                    </a:p>
                    <a:p>
                      <a:r>
                        <a:rPr lang="en-US" sz="1200" dirty="0" smtClean="0"/>
                        <a:t>    while(!</a:t>
                      </a:r>
                      <a:r>
                        <a:rPr lang="en-US" sz="1200" dirty="0" err="1" smtClean="0"/>
                        <a:t>testset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s.flag</a:t>
                      </a:r>
                      <a:r>
                        <a:rPr lang="en-US" sz="1200" dirty="0" smtClean="0"/>
                        <a:t>))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        /* do nothing */</a:t>
                      </a:r>
                    </a:p>
                    <a:p>
                      <a:r>
                        <a:rPr lang="en-US" sz="1200" dirty="0" smtClean="0"/>
                        <a:t>     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++;</a:t>
                      </a:r>
                    </a:p>
                    <a:p>
                      <a:r>
                        <a:rPr lang="en-US" sz="1200" dirty="0" smtClean="0"/>
                        <a:t>     if  (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 &lt;= 0) </a:t>
                      </a:r>
                    </a:p>
                    <a:p>
                      <a:r>
                        <a:rPr lang="en-US" sz="1200" dirty="0" smtClean="0"/>
                        <a:t>        {</a:t>
                      </a:r>
                    </a:p>
                    <a:p>
                      <a:r>
                        <a:rPr lang="en-US" sz="1200" dirty="0" smtClean="0"/>
                        <a:t>         remove a process P from  </a:t>
                      </a:r>
                      <a:r>
                        <a:rPr lang="en-US" sz="1200" dirty="0" err="1" smtClean="0"/>
                        <a:t>s.queue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         Place a process P in the ready list</a:t>
                      </a:r>
                    </a:p>
                    <a:p>
                      <a:r>
                        <a:rPr lang="en-US" sz="1200" dirty="0" smtClean="0"/>
                        <a:t>        }</a:t>
                      </a:r>
                    </a:p>
                    <a:p>
                      <a:r>
                        <a:rPr lang="en-US" sz="1200" dirty="0" smtClean="0"/>
                        <a:t>        </a:t>
                      </a:r>
                      <a:r>
                        <a:rPr lang="en-US" sz="1200" dirty="0" err="1" smtClean="0"/>
                        <a:t>s.flag</a:t>
                      </a:r>
                      <a:r>
                        <a:rPr lang="en-US" sz="1200" dirty="0" smtClean="0"/>
                        <a:t>=0;</a:t>
                      </a:r>
                    </a:p>
                    <a:p>
                      <a:r>
                        <a:rPr lang="en-US" sz="1200" dirty="0" smtClean="0"/>
                        <a:t> }</a:t>
                      </a:r>
                    </a:p>
                    <a:p>
                      <a:endParaRPr lang="en-US" sz="1200" dirty="0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Signal(s)</a:t>
                      </a:r>
                    </a:p>
                    <a:p>
                      <a:r>
                        <a:rPr lang="en-US" sz="1200" dirty="0" smtClean="0"/>
                        <a:t>{	</a:t>
                      </a:r>
                    </a:p>
                    <a:p>
                      <a:r>
                        <a:rPr lang="en-US" sz="1200" dirty="0" smtClean="0"/>
                        <a:t>    Inhibit interrupts;</a:t>
                      </a:r>
                    </a:p>
                    <a:p>
                      <a:r>
                        <a:rPr lang="en-US" sz="1200" dirty="0" smtClean="0"/>
                        <a:t>     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++;</a:t>
                      </a:r>
                    </a:p>
                    <a:p>
                      <a:r>
                        <a:rPr lang="en-US" sz="1200" dirty="0" smtClean="0"/>
                        <a:t>     if  (</a:t>
                      </a:r>
                      <a:r>
                        <a:rPr lang="en-US" sz="1200" dirty="0" err="1" smtClean="0"/>
                        <a:t>s.count</a:t>
                      </a:r>
                      <a:r>
                        <a:rPr lang="en-US" sz="1200" dirty="0" smtClean="0"/>
                        <a:t> &lt;= 0) </a:t>
                      </a:r>
                    </a:p>
                    <a:p>
                      <a:r>
                        <a:rPr lang="en-US" sz="1200" dirty="0" smtClean="0"/>
                        <a:t>        {</a:t>
                      </a:r>
                    </a:p>
                    <a:p>
                      <a:r>
                        <a:rPr lang="en-US" sz="1200" dirty="0" smtClean="0"/>
                        <a:t>         remove a process P from  </a:t>
                      </a:r>
                      <a:r>
                        <a:rPr lang="en-US" sz="1200" dirty="0" err="1" smtClean="0"/>
                        <a:t>s.queue</a:t>
                      </a:r>
                      <a:r>
                        <a:rPr lang="en-US" sz="1200" dirty="0" smtClean="0"/>
                        <a:t>;</a:t>
                      </a:r>
                    </a:p>
                    <a:p>
                      <a:r>
                        <a:rPr lang="en-US" sz="1200" dirty="0" smtClean="0"/>
                        <a:t>         Place a process P in the ready list</a:t>
                      </a:r>
                    </a:p>
                    <a:p>
                      <a:r>
                        <a:rPr lang="en-US" sz="1200" dirty="0" smtClean="0"/>
                        <a:t>        }</a:t>
                      </a:r>
                    </a:p>
                    <a:p>
                      <a:r>
                        <a:rPr lang="en-US" sz="1200" dirty="0" smtClean="0"/>
                        <a:t>        allow interrupts;</a:t>
                      </a:r>
                    </a:p>
                    <a:p>
                      <a:r>
                        <a:rPr lang="en-US" sz="1200" dirty="0" smtClean="0"/>
                        <a:t> }</a:t>
                      </a:r>
                    </a:p>
                    <a:p>
                      <a:endParaRPr lang="en-US" sz="1200" dirty="0"/>
                    </a:p>
                  </a:txBody>
                  <a:tcPr marL="94492" marR="94492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3148013" algn="ctr"/>
              </a:tabLst>
            </a:pPr>
            <a:r>
              <a:rPr lang="en-US" dirty="0" smtClean="0"/>
              <a:t>Incorrect use may result in timing errors</a:t>
            </a:r>
          </a:p>
          <a:p>
            <a:pPr>
              <a:tabLst>
                <a:tab pos="3148013" algn="ctr"/>
              </a:tabLst>
            </a:pPr>
            <a:r>
              <a:rPr lang="en-US" dirty="0" smtClean="0"/>
              <a:t>These errors are difficult to detect as these occur if  only particular  sequence occurs.</a:t>
            </a:r>
          </a:p>
          <a:p>
            <a:pPr>
              <a:tabLst>
                <a:tab pos="3148013" algn="ctr"/>
              </a:tabLst>
            </a:pPr>
            <a:r>
              <a:rPr lang="en-US" dirty="0" smtClean="0"/>
              <a:t>Missing or reverse order.</a:t>
            </a:r>
          </a:p>
          <a:p>
            <a:pPr>
              <a:tabLst>
                <a:tab pos="3148013" algn="ctr"/>
              </a:tabLst>
            </a:pPr>
            <a:r>
              <a:rPr lang="en-US" dirty="0" smtClean="0"/>
              <a:t>It is difficult to produce correct program using semaphores.</a:t>
            </a:r>
          </a:p>
          <a:p>
            <a:pPr>
              <a:tabLst>
                <a:tab pos="3148013" algn="ctr"/>
              </a:tabLst>
            </a:pPr>
            <a:r>
              <a:rPr lang="en-US" dirty="0" smtClean="0"/>
              <a:t>The wait and signal operations are scattered throughout the program and it is difficult to see overall effect of these operations on the semaphores.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semaphores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dirty="0"/>
              <a:t>Problems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dirty="0"/>
              <a:t>Suppose a process interchanges the order  in which wait and signal operations on the semaphore are executed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dirty="0"/>
              <a:t>		signal (</a:t>
            </a:r>
            <a:r>
              <a:rPr lang="en-US" sz="1800" dirty="0" err="1"/>
              <a:t>mutex</a:t>
            </a:r>
            <a:r>
              <a:rPr lang="en-US" sz="1800" dirty="0"/>
              <a:t>)	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dirty="0"/>
              <a:t>		CS	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dirty="0"/>
              <a:t>		wait (</a:t>
            </a:r>
            <a:r>
              <a:rPr lang="en-US" sz="1800" dirty="0" err="1"/>
              <a:t>mutex</a:t>
            </a:r>
            <a:r>
              <a:rPr lang="en-US" sz="1800" dirty="0"/>
              <a:t>)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endParaRPr lang="en-US" sz="1800" dirty="0"/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dirty="0"/>
              <a:t>Several processes may be executing in their CS simultaneously.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dirty="0"/>
              <a:t>Suppose that a process replaces signal(</a:t>
            </a:r>
            <a:r>
              <a:rPr lang="en-US" sz="1800" dirty="0" err="1"/>
              <a:t>mutex</a:t>
            </a:r>
            <a:r>
              <a:rPr lang="en-US" sz="1800" dirty="0"/>
              <a:t>) with wait(</a:t>
            </a:r>
            <a:r>
              <a:rPr lang="en-US" sz="1800" dirty="0" err="1"/>
              <a:t>mutex</a:t>
            </a:r>
            <a:r>
              <a:rPr lang="en-US" sz="1800" dirty="0"/>
              <a:t>)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dirty="0"/>
              <a:t>		signal (</a:t>
            </a:r>
            <a:r>
              <a:rPr lang="en-US" sz="1800" dirty="0" err="1"/>
              <a:t>mutex</a:t>
            </a:r>
            <a:r>
              <a:rPr lang="en-US" sz="1800" dirty="0"/>
              <a:t>)	wait(</a:t>
            </a:r>
            <a:r>
              <a:rPr lang="en-US" sz="1800" dirty="0" err="1"/>
              <a:t>mutex</a:t>
            </a:r>
            <a:r>
              <a:rPr lang="en-US" sz="1800" dirty="0"/>
              <a:t>)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dirty="0"/>
              <a:t>		CS		</a:t>
            </a:r>
            <a:r>
              <a:rPr lang="en-US" sz="1800" dirty="0" err="1"/>
              <a:t>CS</a:t>
            </a:r>
            <a:endParaRPr lang="en-US" sz="1800" dirty="0"/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r>
              <a:rPr lang="en-US" sz="1800" dirty="0"/>
              <a:t>		signal (</a:t>
            </a:r>
            <a:r>
              <a:rPr lang="en-US" sz="1800" dirty="0" err="1"/>
              <a:t>mutex</a:t>
            </a:r>
            <a:r>
              <a:rPr lang="en-US" sz="1800" dirty="0"/>
              <a:t>)	wait(</a:t>
            </a:r>
            <a:r>
              <a:rPr lang="en-US" sz="1800" dirty="0" err="1"/>
              <a:t>mutex</a:t>
            </a:r>
            <a:r>
              <a:rPr lang="en-US" sz="1800" dirty="0"/>
              <a:t>)</a:t>
            </a:r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dirty="0"/>
              <a:t>Deadlock will occur.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tabLst>
                <a:tab pos="3148013" algn="ctr"/>
              </a:tabLst>
              <a:defRPr/>
            </a:pPr>
            <a:r>
              <a:rPr lang="en-US" sz="1800" dirty="0"/>
              <a:t>Suppose a process omits wait(</a:t>
            </a:r>
            <a:r>
              <a:rPr lang="en-US" sz="1800" dirty="0" err="1"/>
              <a:t>mutex</a:t>
            </a:r>
            <a:r>
              <a:rPr lang="en-US" sz="1800" dirty="0"/>
              <a:t>) or signal(</a:t>
            </a:r>
            <a:r>
              <a:rPr lang="en-US" sz="1800" dirty="0" err="1"/>
              <a:t>mutex</a:t>
            </a:r>
            <a:r>
              <a:rPr lang="en-US" sz="1800" dirty="0"/>
              <a:t>) or both.</a:t>
            </a:r>
          </a:p>
          <a:p>
            <a:pPr marL="859536" lvl="2" fontAlgn="auto">
              <a:lnSpc>
                <a:spcPct val="90000"/>
              </a:lnSpc>
              <a:spcAft>
                <a:spcPts val="0"/>
              </a:spcAft>
              <a:buFont typeface="Wingdings 2"/>
              <a:buChar char=""/>
              <a:tabLst>
                <a:tab pos="3148013" algn="ctr"/>
              </a:tabLst>
              <a:defRPr/>
            </a:pPr>
            <a:r>
              <a:rPr lang="en-US" sz="1800" dirty="0"/>
              <a:t>ME is violated or deadlock occurs.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tabLst>
                <a:tab pos="3148013" algn="ctr"/>
              </a:tabLst>
              <a:defRPr/>
            </a:pPr>
            <a:r>
              <a:rPr lang="en-US" dirty="0"/>
              <a:t>A  critical region and monitor concept is introduced to address this problem</a:t>
            </a:r>
          </a:p>
          <a:p>
            <a:pPr marL="621792" lvl="1" fontAlgn="auto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Monotype Sorts" pitchFamily="2" charset="2"/>
              <a:buNone/>
              <a:tabLst>
                <a:tab pos="3148013" algn="ctr"/>
              </a:tabLst>
              <a:defRPr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level synchronization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3148013" algn="ctr"/>
              </a:tabLst>
            </a:pPr>
            <a:r>
              <a:rPr lang="en-US" dirty="0" smtClean="0"/>
              <a:t>To deal with the type of errors caused by semaphores,  high-level constructs have been introduced. </a:t>
            </a:r>
          </a:p>
          <a:p>
            <a:pPr lvl="1">
              <a:tabLst>
                <a:tab pos="3148013" algn="ctr"/>
              </a:tabLst>
            </a:pPr>
            <a:r>
              <a:rPr lang="en-US" sz="1800" dirty="0" smtClean="0"/>
              <a:t>Critical region</a:t>
            </a:r>
          </a:p>
          <a:p>
            <a:pPr lvl="1">
              <a:tabLst>
                <a:tab pos="3148013" algn="ctr"/>
              </a:tabLst>
            </a:pPr>
            <a:r>
              <a:rPr lang="en-US" sz="1800" dirty="0" smtClean="0"/>
              <a:t>Monitor</a:t>
            </a:r>
          </a:p>
          <a:p>
            <a:pPr>
              <a:tabLst>
                <a:tab pos="3148013" algn="ctr"/>
              </a:tabLst>
            </a:pPr>
            <a:r>
              <a:rPr lang="en-US" dirty="0" smtClean="0"/>
              <a:t>Assumption</a:t>
            </a:r>
          </a:p>
          <a:p>
            <a:pPr lvl="1">
              <a:tabLst>
                <a:tab pos="3148013" algn="ctr"/>
              </a:tabLst>
            </a:pPr>
            <a:r>
              <a:rPr lang="en-US" sz="1800" dirty="0" smtClean="0"/>
              <a:t>Process contains some local data</a:t>
            </a:r>
          </a:p>
          <a:p>
            <a:pPr lvl="1">
              <a:tabLst>
                <a:tab pos="3148013" algn="ctr"/>
              </a:tabLst>
            </a:pPr>
            <a:r>
              <a:rPr lang="en-US" sz="1800" dirty="0" smtClean="0"/>
              <a:t>Local data can be accessed  by only the sequential program that is encapsulated within the same process.</a:t>
            </a:r>
          </a:p>
          <a:p>
            <a:pPr lvl="1">
              <a:tabLst>
                <a:tab pos="3148013" algn="ctr"/>
              </a:tabLst>
            </a:pPr>
            <a:r>
              <a:rPr lang="en-US" sz="1800" dirty="0" smtClean="0"/>
              <a:t>Process can not access the local data of another process.</a:t>
            </a:r>
          </a:p>
          <a:p>
            <a:pPr lvl="1">
              <a:buFont typeface="Monotype Sorts" pitchFamily="2" charset="2"/>
              <a:buNone/>
              <a:tabLst>
                <a:tab pos="3148013" algn="ctr"/>
              </a:tabLst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</TotalTime>
  <Words>955</Words>
  <Application>Microsoft Macintosh PowerPoint</Application>
  <PresentationFormat>On-screen Show (4:3)</PresentationFormat>
  <Paragraphs>272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Synchronization: Semaphores and Monitors</vt:lpstr>
      <vt:lpstr>Dining-Philosophers Problem </vt:lpstr>
      <vt:lpstr>Dining-Philosophers Problem </vt:lpstr>
      <vt:lpstr>Dining-Philosophers Problem </vt:lpstr>
      <vt:lpstr>Implementation of Semaphores</vt:lpstr>
      <vt:lpstr>Two possible implementations of Semaphores</vt:lpstr>
      <vt:lpstr>Problem with semaphores</vt:lpstr>
      <vt:lpstr>Problem with semaphores (cont.)</vt:lpstr>
      <vt:lpstr>High level synchronization constructs</vt:lpstr>
      <vt:lpstr>Monitors</vt:lpstr>
      <vt:lpstr>Monitors</vt:lpstr>
      <vt:lpstr>Monitors</vt:lpstr>
      <vt:lpstr>Schematic View of a Monitor</vt:lpstr>
      <vt:lpstr>Monitor With Condition Variables</vt:lpstr>
      <vt:lpstr>Monitors</vt:lpstr>
      <vt:lpstr>Dining Philosophers Example Deadlock free solution</vt:lpstr>
      <vt:lpstr>Dining Philosophers Example Deadlock free solution</vt:lpstr>
      <vt:lpstr>Dining Philosophers</vt:lpstr>
      <vt:lpstr>Dining Philosophers</vt:lpstr>
      <vt:lpstr>Dining Philosophers</vt:lpstr>
      <vt:lpstr>Monitor Implementation Using Semaphores</vt:lpstr>
      <vt:lpstr>Monitor Implementation</vt:lpstr>
      <vt:lpstr>Monitor Implementation</vt:lpstr>
      <vt:lpstr>Monitor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Synchronization: Semaphores and Monitors</dc:title>
  <dc:creator>user</dc:creator>
  <cp:lastModifiedBy>Manish Shrivastava</cp:lastModifiedBy>
  <cp:revision>8</cp:revision>
  <dcterms:created xsi:type="dcterms:W3CDTF">2014-10-31T02:34:00Z</dcterms:created>
  <dcterms:modified xsi:type="dcterms:W3CDTF">2016-10-14T04:04:43Z</dcterms:modified>
</cp:coreProperties>
</file>