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09700" y="1323975"/>
            <a:ext cx="7029450" cy="4114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5C5ED96-87D9-46A5-98F2-5CFC0DAA86CF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16392EF-9D4A-442B-8CF7-03F422224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Shrivastava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Two Types of Semaphores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09700" y="1323975"/>
            <a:ext cx="6648450" cy="4114800"/>
          </a:xfrm>
        </p:spPr>
        <p:txBody>
          <a:bodyPr/>
          <a:lstStyle/>
          <a:p>
            <a:r>
              <a:rPr lang="en-US" i="1" smtClean="0"/>
              <a:t>Counting</a:t>
            </a:r>
            <a:r>
              <a:rPr lang="en-US" smtClean="0"/>
              <a:t> semaphore – integer value can range over an unrestricted domain.</a:t>
            </a:r>
          </a:p>
          <a:p>
            <a:r>
              <a:rPr lang="en-US" i="1" smtClean="0"/>
              <a:t>Binary</a:t>
            </a:r>
            <a:r>
              <a:rPr lang="en-US" smtClean="0"/>
              <a:t> semaphore – integer value can range only between 0 and 1; can be simpler to implement.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Binary Semaphores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0" y="804863"/>
            <a:ext cx="4291013" cy="5673725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A binary semaphore is a semaphore with an integer value that can range only between 0 and 1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It is simple to implement.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Type  binary semaphore =</a:t>
            </a:r>
            <a:r>
              <a:rPr lang="en-US" b="1" smtClean="0"/>
              <a:t>record</a:t>
            </a:r>
          </a:p>
          <a:p>
            <a:pPr lvl="3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smtClean="0"/>
              <a:t>    value:</a:t>
            </a:r>
            <a:r>
              <a:rPr lang="en-US" sz="1800" smtClean="0">
                <a:sym typeface="Wingdings" pitchFamily="2" charset="2"/>
              </a:rPr>
              <a:t>(0,1)</a:t>
            </a:r>
          </a:p>
          <a:p>
            <a:pPr lvl="3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ym typeface="Wingdings" pitchFamily="2" charset="2"/>
              </a:rPr>
              <a:t>   queue: list of processes</a:t>
            </a:r>
          </a:p>
          <a:p>
            <a:pPr lvl="3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smtClean="0">
                <a:sym typeface="Wingdings" pitchFamily="2" charset="2"/>
              </a:rPr>
              <a:t>end;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var s: binary semaphore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waitB(s):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b="1" smtClean="0"/>
              <a:t>If</a:t>
            </a:r>
            <a:r>
              <a:rPr lang="en-US" sz="1800" smtClean="0"/>
              <a:t> s.value=1 </a:t>
            </a:r>
            <a:r>
              <a:rPr lang="en-US" sz="1800" b="1" smtClean="0"/>
              <a:t>then</a:t>
            </a:r>
          </a:p>
          <a:p>
            <a:pPr marL="859536" lvl="2"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/>
              <a:t>s.value=0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/>
              <a:t>else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/>
              <a:t> </a:t>
            </a:r>
            <a:r>
              <a:rPr lang="en-US" sz="1800" b="1" smtClean="0"/>
              <a:t>begin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/>
              <a:t>	place this process in s.queue;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/>
              <a:t>	block this process;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smtClean="0"/>
              <a:t> </a:t>
            </a:r>
            <a:r>
              <a:rPr lang="en-US" sz="1800" b="1" smtClean="0"/>
              <a:t>end;</a:t>
            </a:r>
          </a:p>
        </p:txBody>
      </p:sp>
      <p:sp>
        <p:nvSpPr>
          <p:cNvPr id="57348" name="Rectangle 1028"/>
          <p:cNvSpPr>
            <a:spLocks noChangeArrowheads="1"/>
          </p:cNvSpPr>
          <p:nvPr/>
        </p:nvSpPr>
        <p:spPr bwMode="auto">
          <a:xfrm>
            <a:off x="4440238" y="3306763"/>
            <a:ext cx="4291012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1"/>
              <a:t>signalB(s):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 b="1"/>
              <a:t>If </a:t>
            </a:r>
            <a:r>
              <a:rPr kumimoji="1" lang="en-US" sz="1600"/>
              <a:t> s.queue is empty   </a:t>
            </a:r>
            <a:r>
              <a:rPr kumimoji="1" lang="en-US" sz="1600" b="1"/>
              <a:t>then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/>
              <a:t>   s.value=1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 b="1"/>
              <a:t>else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/>
              <a:t>  </a:t>
            </a:r>
            <a:r>
              <a:rPr kumimoji="1" lang="en-US" sz="1600" b="1"/>
              <a:t>begin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/>
              <a:t>      remove a  process from s.queue;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/>
              <a:t>     place this process in the ready list.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kumimoji="1" lang="en-US" sz="1600"/>
              <a:t>  </a:t>
            </a:r>
            <a:r>
              <a:rPr kumimoji="1" lang="en-US" sz="1600" b="1"/>
              <a:t>end;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65100"/>
            <a:ext cx="843915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Implementing </a:t>
            </a:r>
            <a:r>
              <a:rPr lang="en-US" sz="2800" b="0" i="1" smtClean="0"/>
              <a:t>S</a:t>
            </a:r>
            <a:r>
              <a:rPr lang="en-US" sz="2800" smtClean="0"/>
              <a:t> as a Binary Semaphore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5738" y="731838"/>
            <a:ext cx="4210050" cy="582771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576513" algn="l"/>
                <a:tab pos="3030538" algn="l"/>
              </a:tabLst>
            </a:pPr>
            <a:r>
              <a:rPr lang="en-US" sz="1600" smtClean="0"/>
              <a:t>Can implement a counting semaphore </a:t>
            </a:r>
            <a:r>
              <a:rPr lang="en-US" sz="1600" i="1" smtClean="0"/>
              <a:t>S</a:t>
            </a:r>
            <a:r>
              <a:rPr lang="en-US" sz="1600" smtClean="0"/>
              <a:t> as a binary semaphore.</a:t>
            </a:r>
          </a:p>
          <a:p>
            <a:pPr>
              <a:lnSpc>
                <a:spcPct val="80000"/>
              </a:lnSpc>
              <a:tabLst>
                <a:tab pos="2576513" algn="l"/>
                <a:tab pos="3030538" algn="l"/>
              </a:tabLst>
            </a:pPr>
            <a:r>
              <a:rPr lang="en-US" sz="1600" smtClean="0"/>
              <a:t>Data structures: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binary-semaphore S1, S2;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int C:  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600" smtClean="0"/>
              <a:t>Initialization: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smtClean="0"/>
              <a:t>	  </a:t>
            </a:r>
            <a:r>
              <a:rPr lang="en-US" sz="1600" b="1" smtClean="0"/>
              <a:t>S1 = 1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S2 = 0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C = </a:t>
            </a:r>
            <a:r>
              <a:rPr lang="en-US" sz="1600" smtClean="0"/>
              <a:t>initial value of semaphore</a:t>
            </a:r>
            <a:r>
              <a:rPr lang="en-US" sz="1600" b="1" smtClean="0"/>
              <a:t> S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endParaRPr lang="en-US" sz="1600" i="1" smtClean="0"/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400" i="1" smtClean="0"/>
              <a:t>wait</a:t>
            </a:r>
            <a:r>
              <a:rPr lang="en-US" sz="1400" smtClean="0"/>
              <a:t> operation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smtClean="0"/>
              <a:t>	         </a:t>
            </a:r>
            <a:r>
              <a:rPr lang="en-US" sz="1600" b="1" smtClean="0"/>
              <a:t>wait(S1);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C--;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if (C &lt; 0)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       signal(S1);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       wait(S2);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            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b="1" smtClean="0"/>
              <a:t>	          signal(S1);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600" smtClean="0"/>
              <a:t>		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400" i="1" smtClean="0"/>
              <a:t>signal</a:t>
            </a:r>
            <a:r>
              <a:rPr lang="en-US" sz="1400" smtClean="0"/>
              <a:t> operation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smtClean="0"/>
              <a:t>	  </a:t>
            </a:r>
            <a:r>
              <a:rPr lang="en-US" sz="1400" b="1" smtClean="0"/>
              <a:t>wait(S1);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/>
              <a:t>	  C ++;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/>
              <a:t>	  if (C &lt;=</a:t>
            </a:r>
            <a:r>
              <a:rPr lang="en-US" sz="1400" b="1" smtClean="0">
                <a:sym typeface="Symbol" pitchFamily="18" charset="2"/>
              </a:rPr>
              <a:t> 0)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>
                <a:sym typeface="Symbol" pitchFamily="18" charset="2"/>
              </a:rPr>
              <a:t>	    signal(S2);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>
                <a:sym typeface="Symbol" pitchFamily="18" charset="2"/>
              </a:rPr>
              <a:t>	else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lang="en-US" sz="1400" b="1" smtClean="0">
                <a:sym typeface="Symbol" pitchFamily="18" charset="2"/>
              </a:rPr>
              <a:t>	signal(S1);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5386388" y="1030288"/>
            <a:ext cx="5691187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2576513" algn="l"/>
                <a:tab pos="3030538" algn="l"/>
              </a:tabLst>
            </a:pPr>
            <a:endParaRPr kumimoji="1" lang="en-US" sz="1600" b="1">
              <a:sym typeface="Symbol" pitchFamily="18" charset="2"/>
            </a:endParaRP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5708650" y="728663"/>
            <a:ext cx="3435350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 i="1"/>
              <a:t>Counting semaphores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 i="1"/>
              <a:t>wait</a:t>
            </a:r>
            <a:r>
              <a:rPr kumimoji="1" lang="en-US" b="1"/>
              <a:t>(</a:t>
            </a:r>
            <a:r>
              <a:rPr kumimoji="1" lang="en-US" b="1" i="1"/>
              <a:t>S</a:t>
            </a:r>
            <a:r>
              <a:rPr kumimoji="1" lang="en-US" b="1"/>
              <a:t>):	</a:t>
            </a:r>
            <a:br>
              <a:rPr kumimoji="1" lang="en-US" b="1"/>
            </a:br>
            <a:r>
              <a:rPr kumimoji="1" lang="en-US" b="1"/>
              <a:t>S.value--;</a:t>
            </a:r>
            <a:endParaRPr kumimoji="1" lang="en-US" b="1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if (S.value &lt; 0) 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   add this process to S.L;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   block;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 i="1">
                <a:sym typeface="Symbol" pitchFamily="18" charset="2"/>
              </a:rPr>
              <a:t>signal</a:t>
            </a:r>
            <a:r>
              <a:rPr kumimoji="1" lang="en-US" b="1">
                <a:sym typeface="Symbol" pitchFamily="18" charset="2"/>
              </a:rPr>
              <a:t>(</a:t>
            </a:r>
            <a:r>
              <a:rPr kumimoji="1" lang="en-US" b="1" i="1">
                <a:sym typeface="Symbol" pitchFamily="18" charset="2"/>
              </a:rPr>
              <a:t>S</a:t>
            </a:r>
            <a:r>
              <a:rPr kumimoji="1" lang="en-US" b="1">
                <a:sym typeface="Symbol" pitchFamily="18" charset="2"/>
              </a:rPr>
              <a:t>): </a:t>
            </a:r>
            <a:br>
              <a:rPr kumimoji="1" lang="en-US" b="1">
                <a:sym typeface="Symbol" pitchFamily="18" charset="2"/>
              </a:rPr>
            </a:br>
            <a:r>
              <a:rPr kumimoji="1" lang="en-US" b="1">
                <a:sym typeface="Symbol" pitchFamily="18" charset="2"/>
              </a:rPr>
              <a:t>S.value++;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if (S.value &lt;= 0)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remove a process P  from S.L;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wakeup(P);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143000" y="214313"/>
            <a:ext cx="7772400" cy="8445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Implementing wait() and signal() in Multi-processor Systems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23975"/>
            <a:ext cx="8358188" cy="4876800"/>
          </a:xfrm>
        </p:spPr>
        <p:txBody>
          <a:bodyPr/>
          <a:lstStyle/>
          <a:p>
            <a:r>
              <a:rPr lang="en-US" smtClean="0"/>
              <a:t>Disabling interrupts will not work.</a:t>
            </a:r>
          </a:p>
          <a:p>
            <a:r>
              <a:rPr lang="en-US" smtClean="0"/>
              <a:t>Spinlock is the solution</a:t>
            </a:r>
          </a:p>
          <a:p>
            <a:r>
              <a:rPr lang="en-US" smtClean="0"/>
              <a:t>With this we have moved busy waiting from entry section to critical sections of application programs.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-12700"/>
            <a:ext cx="7772400" cy="8445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Classical Problems of Synchronization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Bounded-Buffer Problem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Readers and Writers Problem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Dining-Philosophers 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Bounded-Buffer Problem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640763" cy="5335588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058988" algn="l"/>
                <a:tab pos="2459038" algn="l"/>
              </a:tabLst>
              <a:defRPr/>
            </a:pPr>
            <a:r>
              <a:rPr lang="en-US" dirty="0" smtClean="0"/>
              <a:t>Used to to illustrate the power of synchronization techniques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058988" algn="l"/>
                <a:tab pos="2459038" algn="l"/>
              </a:tabLst>
              <a:defRPr/>
            </a:pPr>
            <a:r>
              <a:rPr lang="en-US" dirty="0" smtClean="0"/>
              <a:t>We assume that the buffer consists of n buffers, each capable of holding an item.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058988" algn="l"/>
                <a:tab pos="2459038" algn="l"/>
              </a:tabLst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mutex</a:t>
            </a:r>
            <a:r>
              <a:rPr lang="en-US" dirty="0" smtClean="0"/>
              <a:t> semaphore provides mutual exclusion access to buffer which is initialized to the value 1.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058988" algn="l"/>
                <a:tab pos="2459038" algn="l"/>
              </a:tabLst>
              <a:defRPr/>
            </a:pPr>
            <a:r>
              <a:rPr lang="en-US" dirty="0" smtClean="0"/>
              <a:t>The </a:t>
            </a:r>
            <a:r>
              <a:rPr lang="en-US" b="1" dirty="0" smtClean="0"/>
              <a:t>empty</a:t>
            </a:r>
            <a:r>
              <a:rPr lang="en-US" dirty="0" smtClean="0"/>
              <a:t> and </a:t>
            </a:r>
            <a:r>
              <a:rPr lang="en-US" b="1" dirty="0" smtClean="0"/>
              <a:t>full </a:t>
            </a:r>
            <a:r>
              <a:rPr lang="en-US" dirty="0" smtClean="0"/>
              <a:t>semaphores count the  number of empty and full buffers which are initialized to n and zero respectively.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058988" algn="l"/>
                <a:tab pos="2459038" algn="l"/>
              </a:tabLst>
              <a:defRPr/>
            </a:pPr>
            <a:r>
              <a:rPr lang="en-US" dirty="0" smtClean="0"/>
              <a:t>Shared data</a:t>
            </a:r>
            <a:br>
              <a:rPr lang="en-US" dirty="0" smtClean="0"/>
            </a:br>
            <a:r>
              <a:rPr lang="en-US" b="1" dirty="0" smtClean="0"/>
              <a:t>semaphore full, empty, </a:t>
            </a:r>
            <a:r>
              <a:rPr lang="en-US" b="1" dirty="0" err="1" smtClean="0"/>
              <a:t>mutex</a:t>
            </a:r>
            <a:r>
              <a:rPr lang="en-US" b="1" dirty="0" smtClean="0"/>
              <a:t>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2058988" algn="l"/>
                <a:tab pos="2459038" algn="l"/>
              </a:tabLst>
              <a:defRPr/>
            </a:pPr>
            <a:r>
              <a:rPr lang="en-US" dirty="0" smtClean="0"/>
              <a:t>Initially:</a:t>
            </a:r>
            <a:br>
              <a:rPr lang="en-US" dirty="0" smtClean="0"/>
            </a:br>
            <a:r>
              <a:rPr lang="en-US" b="1" dirty="0" smtClean="0"/>
              <a:t>full = 0, empty = n, </a:t>
            </a:r>
            <a:r>
              <a:rPr lang="en-US" b="1" dirty="0" err="1" smtClean="0"/>
              <a:t>mutex</a:t>
            </a:r>
            <a:r>
              <a:rPr lang="en-US" b="1" dirty="0" smtClean="0"/>
              <a:t> =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Bounded-Buffer Problem Producer Process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endParaRPr lang="en-US" sz="1800" smtClean="0"/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smtClean="0"/>
              <a:t>		</a:t>
            </a:r>
            <a:r>
              <a:rPr lang="en-US" sz="1800" b="1" smtClean="0"/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	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</a:t>
            </a:r>
            <a:r>
              <a:rPr lang="en-US" sz="1800" smtClean="0"/>
              <a:t>produce an item in</a:t>
            </a:r>
            <a:r>
              <a:rPr lang="en-US" sz="1800" b="1" smtClean="0"/>
              <a:t> nextp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wait(empty);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wait(mutex);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</a:t>
            </a:r>
            <a:r>
              <a:rPr lang="en-US" sz="1800" smtClean="0"/>
              <a:t>add</a:t>
            </a:r>
            <a:r>
              <a:rPr lang="en-US" sz="1800" b="1" smtClean="0"/>
              <a:t> nextp </a:t>
            </a:r>
            <a:r>
              <a:rPr lang="en-US" sz="1800" smtClean="0"/>
              <a:t>to buffer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signal(mutex);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	signal(full);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	} while (1);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1800" b="1" smtClean="0"/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Bounded-Buffer Problem Consumer Process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700" y="706438"/>
            <a:ext cx="8162925" cy="5697537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endParaRPr lang="en-US" smtClean="0"/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smtClean="0"/>
              <a:t>		</a:t>
            </a:r>
            <a:r>
              <a:rPr lang="en-US" b="1" smtClean="0"/>
              <a:t>do { 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wait(full)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wait(mutex);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	 …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</a:t>
            </a:r>
            <a:r>
              <a:rPr lang="en-US" smtClean="0"/>
              <a:t>remove an item from buffer to</a:t>
            </a:r>
            <a:r>
              <a:rPr lang="en-US" b="1" smtClean="0"/>
              <a:t> nextc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	 …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signal(mutex);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signal(empty);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	 …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</a:t>
            </a:r>
            <a:r>
              <a:rPr lang="en-US" smtClean="0"/>
              <a:t>consume the item in</a:t>
            </a:r>
            <a:r>
              <a:rPr lang="en-US" b="1" smtClean="0"/>
              <a:t> nextc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		 …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		} while (1);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597025" algn="l"/>
                <a:tab pos="1941513" algn="l"/>
                <a:tab pos="2286000" algn="l"/>
              </a:tabLst>
              <a:defRPr/>
            </a:pPr>
            <a:endParaRPr lang="en-US" b="1" smtClean="0"/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1597025" algn="l"/>
                <a:tab pos="1941513" algn="l"/>
                <a:tab pos="2286000" algn="l"/>
              </a:tabLst>
              <a:defRPr/>
            </a:pPr>
            <a:r>
              <a:rPr lang="en-US" b="1" smtClean="0"/>
              <a:t>Producer is producing full buffers for the consumer and consumer is producing empty buffers for the consumer.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Readers-Writers Problem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9900" y="1389063"/>
            <a:ext cx="8432800" cy="5621337"/>
          </a:xfrm>
        </p:spPr>
        <p:txBody>
          <a:bodyPr>
            <a:normAutofit fontScale="85000" lnSpcReduction="10000"/>
          </a:bodyPr>
          <a:lstStyle/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Problem: A data object (file or record) is shared among several concurrent processes.</a:t>
            </a:r>
          </a:p>
          <a:p>
            <a:pPr marL="621792" lvl="1" fontAlgn="auto">
              <a:spcBef>
                <a:spcPct val="15000"/>
              </a:spcBef>
              <a:spcAft>
                <a:spcPts val="0"/>
              </a:spcAft>
              <a:buFont typeface="Verdana"/>
              <a:buChar char="◦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sz="1800" dirty="0" smtClean="0"/>
              <a:t>Some want to read and others want to update it.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b="1" dirty="0" smtClean="0"/>
              <a:t>Readers:</a:t>
            </a:r>
            <a:r>
              <a:rPr lang="en-US" dirty="0" smtClean="0"/>
              <a:t> processes interested in reading.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b="1" dirty="0" smtClean="0"/>
              <a:t>Writers:</a:t>
            </a:r>
            <a:r>
              <a:rPr lang="en-US" dirty="0" smtClean="0"/>
              <a:t> processes interested in writing.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Two readers can access shared data object simultaneously.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But a writer and reader can access shared data object simultaneously</a:t>
            </a:r>
          </a:p>
          <a:p>
            <a:pPr marL="621792" lvl="1" fontAlgn="auto">
              <a:spcBef>
                <a:spcPct val="15000"/>
              </a:spcBef>
              <a:spcAft>
                <a:spcPts val="0"/>
              </a:spcAft>
              <a:buFont typeface="Verdana"/>
              <a:buChar char="◦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sz="1800" dirty="0" smtClean="0"/>
              <a:t>problems may occur!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To protect from these problems, writers should have an exclusive access to the shared object. 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This synchronization problem is referred to as readers-writers problem.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It is a different kind of synchronization problem.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The readers-writers problem has several variations.</a:t>
            </a:r>
          </a:p>
          <a:p>
            <a:pPr marL="621792" lvl="1" fontAlgn="auto">
              <a:spcBef>
                <a:spcPct val="15000"/>
              </a:spcBef>
              <a:spcAft>
                <a:spcPts val="0"/>
              </a:spcAft>
              <a:buFont typeface="Verdana"/>
              <a:buChar char="◦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sz="1800" dirty="0" smtClean="0"/>
              <a:t>Simple one: No reader will be kept waiting unless writer has obtained permission to write.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Readers-Writers Problem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9900" y="1617663"/>
            <a:ext cx="8432800" cy="5621337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Semaphores used: </a:t>
            </a:r>
            <a:r>
              <a:rPr lang="en-US" b="1" dirty="0" err="1" smtClean="0"/>
              <a:t>mutex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wrt</a:t>
            </a:r>
            <a:endParaRPr lang="en-US" b="1" dirty="0" smtClean="0"/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The semaphore </a:t>
            </a:r>
            <a:r>
              <a:rPr lang="en-US" b="1" dirty="0" err="1" smtClean="0"/>
              <a:t>wrt</a:t>
            </a:r>
            <a:r>
              <a:rPr lang="en-US" dirty="0" smtClean="0"/>
              <a:t> is common to reader and writer. 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Semaphore </a:t>
            </a:r>
            <a:r>
              <a:rPr lang="en-US" b="1" dirty="0" err="1" smtClean="0"/>
              <a:t>mutex</a:t>
            </a:r>
            <a:r>
              <a:rPr lang="en-US" dirty="0" smtClean="0"/>
              <a:t> is used to update </a:t>
            </a:r>
            <a:r>
              <a:rPr lang="en-US" b="1" dirty="0" err="1" smtClean="0"/>
              <a:t>readcount</a:t>
            </a:r>
            <a:r>
              <a:rPr lang="en-US" dirty="0" smtClean="0"/>
              <a:t>.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b="1" dirty="0" err="1" smtClean="0"/>
              <a:t>readcount</a:t>
            </a:r>
            <a:r>
              <a:rPr lang="en-US" dirty="0" smtClean="0"/>
              <a:t> keeps track of how many are reading the object.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endParaRPr lang="en-US" dirty="0" smtClean="0"/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Shared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semaphore </a:t>
            </a:r>
            <a:r>
              <a:rPr lang="en-US" b="1" dirty="0" err="1" smtClean="0"/>
              <a:t>mutex</a:t>
            </a:r>
            <a:r>
              <a:rPr lang="en-US" b="1" dirty="0" smtClean="0"/>
              <a:t>, </a:t>
            </a:r>
            <a:r>
              <a:rPr lang="en-US" b="1" dirty="0" err="1" smtClean="0"/>
              <a:t>wrt</a:t>
            </a:r>
            <a:r>
              <a:rPr lang="en-US" b="1" dirty="0" smtClean="0"/>
              <a:t>;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Initially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mutex</a:t>
            </a:r>
            <a:r>
              <a:rPr lang="en-US" b="1" dirty="0" smtClean="0"/>
              <a:t> = 1, </a:t>
            </a:r>
            <a:r>
              <a:rPr lang="en-US" b="1" dirty="0" err="1" smtClean="0"/>
              <a:t>wrt</a:t>
            </a:r>
            <a:r>
              <a:rPr lang="en-US" b="1" dirty="0" smtClean="0"/>
              <a:t> = 1, </a:t>
            </a:r>
            <a:r>
              <a:rPr lang="en-US" b="1" dirty="0" err="1" smtClean="0"/>
              <a:t>readcount</a:t>
            </a:r>
            <a:r>
              <a:rPr lang="en-US" b="1" dirty="0" smtClean="0"/>
              <a:t> = 0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		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2232025" algn="l"/>
                <a:tab pos="2513013" algn="l"/>
                <a:tab pos="2857500" algn="l"/>
              </a:tabLst>
              <a:defRPr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Semaphores: Dijkstra; 1965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4813" y="1676400"/>
            <a:ext cx="8382000" cy="5557837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000" dirty="0" smtClean="0"/>
              <a:t>Two and more processes can cooperate by means of simple signals, such that a process is forced to stop at a specified place until it has received a specific signal.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000" dirty="0" smtClean="0"/>
              <a:t>For signaling, special variables called semaphores are used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000" dirty="0" smtClean="0"/>
              <a:t>A semaphore is a synchronization tool.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000" dirty="0" smtClean="0"/>
              <a:t>A semaphore is an integer variable that is accessed only through two standard atomic operations: </a:t>
            </a:r>
            <a:r>
              <a:rPr lang="en-US" sz="2000" b="1" dirty="0" smtClean="0"/>
              <a:t>wait and signal</a:t>
            </a:r>
            <a:r>
              <a:rPr lang="en-US" sz="2000" dirty="0" smtClean="0"/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000" dirty="0" smtClean="0"/>
              <a:t>To transmit a signal to semaphore S, a process executes  the primitive </a:t>
            </a:r>
            <a:r>
              <a:rPr lang="en-US" sz="2000" i="1" dirty="0" smtClean="0"/>
              <a:t>signal(S)</a:t>
            </a:r>
            <a:r>
              <a:rPr lang="en-US" sz="2000" dirty="0" smtClean="0"/>
              <a:t> primitive.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000" dirty="0" smtClean="0">
                <a:sym typeface="Symbol" pitchFamily="18" charset="2"/>
              </a:rPr>
              <a:t>To receive a signal via semaphore S, the process executes </a:t>
            </a:r>
            <a:r>
              <a:rPr lang="en-US" sz="2000" i="1" dirty="0" smtClean="0">
                <a:sym typeface="Symbol" pitchFamily="18" charset="2"/>
              </a:rPr>
              <a:t>wait(S)</a:t>
            </a:r>
            <a:r>
              <a:rPr lang="en-US" sz="2000" dirty="0" smtClean="0">
                <a:sym typeface="Symbol" pitchFamily="18" charset="2"/>
              </a:rPr>
              <a:t> primitive.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Readers-Writers Problem Writer Process</a:t>
            </a:r>
          </a:p>
        </p:txBody>
      </p:sp>
      <p:sp>
        <p:nvSpPr>
          <p:cNvPr id="66562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US" i="1" smtClean="0"/>
              <a:t>		</a:t>
            </a:r>
            <a:r>
              <a:rPr lang="en-US" b="1" smtClean="0"/>
              <a:t>wait(wrt);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US" b="1" smtClean="0"/>
              <a:t>				 …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US" b="1" smtClean="0"/>
              <a:t>			</a:t>
            </a:r>
            <a:r>
              <a:rPr lang="en-US" smtClean="0"/>
              <a:t>writing is performed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US" b="1" smtClean="0"/>
              <a:t>				 …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US" b="1" smtClean="0"/>
              <a:t>		signal(wrt);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Readers-Writers Problem Reader Process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447800"/>
            <a:ext cx="702945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1600" smtClean="0"/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smtClean="0"/>
              <a:t>		</a:t>
            </a:r>
            <a:r>
              <a:rPr lang="en-US" sz="1600" b="1" smtClean="0"/>
              <a:t>wait(mutex);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		readcount++;	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		if (readcount ==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				wait(wrt);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		signal(mutex);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	</a:t>
            </a:r>
            <a:r>
              <a:rPr lang="en-US" sz="1600" smtClean="0"/>
              <a:t>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smtClean="0"/>
              <a:t>			reading is performed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smtClean="0"/>
              <a:t>	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smtClean="0"/>
              <a:t>		</a:t>
            </a:r>
            <a:r>
              <a:rPr lang="en-US" sz="1600" b="1" smtClean="0"/>
              <a:t>wait(mutex);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		readcount--;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		if (readcount ==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			signal(wrt);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		signal(mutex):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1600" b="1" smtClean="0"/>
          </a:p>
          <a:p>
            <a:pPr>
              <a:lnSpc>
                <a:spcPct val="80000"/>
              </a:lnSpc>
              <a:tabLst>
                <a:tab pos="1941513" algn="l"/>
                <a:tab pos="2168525" algn="l"/>
                <a:tab pos="2459038" algn="l"/>
              </a:tabLst>
            </a:pPr>
            <a:r>
              <a:rPr lang="en-US" sz="1600" b="1" smtClean="0"/>
              <a:t>Writers can be starved if there is a continuous sequence of readers.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1600" b="1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Readers-Writers Problem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9900" y="1389063"/>
            <a:ext cx="8432800" cy="5621337"/>
          </a:xfrm>
        </p:spPr>
        <p:txBody>
          <a:bodyPr/>
          <a:lstStyle/>
          <a:p>
            <a:pPr>
              <a:spcBef>
                <a:spcPct val="15000"/>
              </a:spcBef>
              <a:tabLst>
                <a:tab pos="2232025" algn="l"/>
                <a:tab pos="2513013" algn="l"/>
                <a:tab pos="2857500" algn="l"/>
              </a:tabLst>
            </a:pPr>
            <a:r>
              <a:rPr lang="en-US" dirty="0" smtClean="0"/>
              <a:t>Can the producer/consumer problem is considered as case of the readers/writers problem with a writer is a producer and reader is a consumer ?</a:t>
            </a:r>
          </a:p>
          <a:p>
            <a:pPr>
              <a:spcBef>
                <a:spcPct val="15000"/>
              </a:spcBef>
              <a:tabLst>
                <a:tab pos="2232025" algn="l"/>
                <a:tab pos="2513013" algn="l"/>
                <a:tab pos="2857500" algn="l"/>
              </a:tabLst>
            </a:pPr>
            <a:r>
              <a:rPr lang="en-US" dirty="0" smtClean="0"/>
              <a:t>The answer is no</a:t>
            </a:r>
          </a:p>
          <a:p>
            <a:pPr>
              <a:spcBef>
                <a:spcPct val="15000"/>
              </a:spcBef>
              <a:tabLst>
                <a:tab pos="2232025" algn="l"/>
                <a:tab pos="2513013" algn="l"/>
                <a:tab pos="2857500" algn="l"/>
              </a:tabLst>
            </a:pPr>
            <a:r>
              <a:rPr lang="en-US" dirty="0" smtClean="0"/>
              <a:t>The producer is not just a writer</a:t>
            </a:r>
          </a:p>
          <a:p>
            <a:pPr lvl="1">
              <a:spcBef>
                <a:spcPct val="15000"/>
              </a:spcBef>
              <a:tabLst>
                <a:tab pos="2232025" algn="l"/>
                <a:tab pos="2513013" algn="l"/>
                <a:tab pos="2857500" algn="l"/>
              </a:tabLst>
            </a:pPr>
            <a:r>
              <a:rPr lang="en-US" sz="1800" dirty="0" smtClean="0"/>
              <a:t>It must read queue pointers to determine where to write the next item and it must determine if the buffer is full. </a:t>
            </a:r>
          </a:p>
          <a:p>
            <a:pPr>
              <a:spcBef>
                <a:spcPct val="15000"/>
              </a:spcBef>
              <a:tabLst>
                <a:tab pos="2232025" algn="l"/>
                <a:tab pos="2513013" algn="l"/>
                <a:tab pos="2857500" algn="l"/>
              </a:tabLst>
            </a:pPr>
            <a:r>
              <a:rPr lang="en-US" dirty="0" smtClean="0"/>
              <a:t>Similarly the consumer is not a reader</a:t>
            </a:r>
          </a:p>
          <a:p>
            <a:pPr lvl="1">
              <a:spcBef>
                <a:spcPct val="15000"/>
              </a:spcBef>
              <a:tabLst>
                <a:tab pos="2232025" algn="l"/>
                <a:tab pos="2513013" algn="l"/>
                <a:tab pos="2857500" algn="l"/>
              </a:tabLst>
            </a:pPr>
            <a:r>
              <a:rPr lang="en-US" sz="1800" dirty="0" smtClean="0"/>
              <a:t>It must adjust queue pointers to show that it has removed a unit from the buffer.</a:t>
            </a:r>
          </a:p>
          <a:p>
            <a:pPr>
              <a:spcBef>
                <a:spcPct val="15000"/>
              </a:spcBef>
              <a:tabLst>
                <a:tab pos="2232025" algn="l"/>
                <a:tab pos="2513013" algn="l"/>
                <a:tab pos="2857500" algn="l"/>
              </a:tabLst>
            </a:pPr>
            <a:endParaRPr lang="en-US" dirty="0" smtClean="0"/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2232025" algn="l"/>
                <a:tab pos="2513013" algn="l"/>
                <a:tab pos="2857500" algn="l"/>
              </a:tabLst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Dining-Philosophers Problem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3988" y="820738"/>
            <a:ext cx="5316537" cy="5741987"/>
          </a:xfrm>
        </p:spPr>
        <p:txBody>
          <a:bodyPr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541463" algn="l"/>
              </a:tabLst>
              <a:defRPr/>
            </a:pPr>
            <a:r>
              <a:rPr lang="en-US" smtClean="0"/>
              <a:t>Five philosophers spend their lives thinking and eating.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541463" algn="l"/>
              </a:tabLst>
              <a:defRPr/>
            </a:pPr>
            <a:r>
              <a:rPr lang="en-US" smtClean="0"/>
              <a:t>They share a common circular table  surrounded by five chairs.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541463" algn="l"/>
              </a:tabLst>
              <a:defRPr/>
            </a:pPr>
            <a:r>
              <a:rPr lang="en-US" smtClean="0"/>
              <a:t>Five single chopsticks  are available.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541463" algn="l"/>
              </a:tabLst>
              <a:defRPr/>
            </a:pPr>
            <a:r>
              <a:rPr lang="en-US" smtClean="0"/>
              <a:t>Whenever a philosopher wants to eat, he tries to pick up two chopsticks  that are closest to him/her.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541463" algn="l"/>
              </a:tabLst>
              <a:defRPr/>
            </a:pPr>
            <a:r>
              <a:rPr lang="en-US" smtClean="0"/>
              <a:t>A philosopher can not pick the chopstick in the hand of neighbor.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541463" algn="l"/>
              </a:tabLst>
              <a:defRPr/>
            </a:pPr>
            <a:r>
              <a:rPr lang="en-US" smtClean="0"/>
              <a:t>After finishing, the philosopher puts back the chopsticks and starts thinking.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541463" algn="l"/>
              </a:tabLst>
              <a:defRPr/>
            </a:pPr>
            <a:endParaRPr lang="en-US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0013" algn="l"/>
                <a:tab pos="1541463" algn="l"/>
              </a:tabLst>
              <a:defRPr/>
            </a:pPr>
            <a:r>
              <a:rPr lang="en-US" smtClean="0"/>
              <a:t>It is simple representation of  the need to allocate  several resources among several processes in a </a:t>
            </a:r>
            <a:r>
              <a:rPr lang="en-US" b="1" smtClean="0"/>
              <a:t>deadlock and starvation free manner.</a:t>
            </a:r>
          </a:p>
        </p:txBody>
      </p:sp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2"/>
          <a:srcRect l="9184" t="1529" r="9151" b="710"/>
          <a:stretch>
            <a:fillRect/>
          </a:stretch>
        </p:blipFill>
        <p:spPr bwMode="auto">
          <a:xfrm>
            <a:off x="5610225" y="1374775"/>
            <a:ext cx="3336925" cy="31956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Dining-Philosophers Problem 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9313" y="1039813"/>
            <a:ext cx="7170737" cy="54673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smtClean="0"/>
              <a:t>Shared data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smtClean="0"/>
              <a:t>		</a:t>
            </a:r>
            <a:r>
              <a:rPr lang="en-US" sz="1800" b="1" smtClean="0"/>
              <a:t>semaphore chopstick[5];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smtClean="0"/>
              <a:t>		Initially all values are 1</a:t>
            </a:r>
          </a:p>
          <a:p>
            <a:pPr>
              <a:lnSpc>
                <a:spcPct val="80000"/>
              </a:lnSpc>
              <a:tabLst>
                <a:tab pos="2005013" algn="l"/>
                <a:tab pos="2232025" algn="l"/>
                <a:tab pos="2459038" algn="l"/>
              </a:tabLst>
            </a:pPr>
            <a:endParaRPr lang="en-US" sz="1800" smtClean="0"/>
          </a:p>
          <a:p>
            <a:pPr>
              <a:lnSpc>
                <a:spcPct val="80000"/>
              </a:lnSpc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smtClean="0"/>
              <a:t>Philosopher </a:t>
            </a:r>
            <a:r>
              <a:rPr lang="en-US" sz="1800" i="1" smtClean="0"/>
              <a:t>i</a:t>
            </a:r>
            <a:r>
              <a:rPr lang="en-US" sz="1800" smtClean="0"/>
              <a:t>: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smtClean="0"/>
              <a:t>		</a:t>
            </a:r>
            <a:r>
              <a:rPr lang="en-US" sz="1800" b="1" smtClean="0"/>
              <a:t>do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wait(chopstick[i])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wait(chopstick[(i+1) % 5])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	</a:t>
            </a:r>
            <a:r>
              <a:rPr lang="en-US" sz="1800" smtClean="0"/>
              <a:t>eat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signal(chopstick[i]);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signal(chopstick[(i+1) % 5]);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	</a:t>
            </a:r>
            <a:r>
              <a:rPr lang="en-US" sz="1800" smtClean="0"/>
              <a:t>think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			} while (1);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05013" algn="l"/>
                <a:tab pos="2232025" algn="l"/>
                <a:tab pos="2459038" algn="l"/>
              </a:tabLst>
            </a:pPr>
            <a:endParaRPr lang="en-US" sz="1800" b="1" smtClean="0"/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05013" algn="l"/>
                <a:tab pos="2232025" algn="l"/>
                <a:tab pos="2459038" algn="l"/>
              </a:tabLst>
            </a:pPr>
            <a:endParaRPr lang="en-US" sz="1800" b="1" smtClean="0"/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05013" algn="l"/>
                <a:tab pos="2232025" algn="l"/>
                <a:tab pos="2459038" algn="l"/>
              </a:tabLst>
            </a:pPr>
            <a:r>
              <a:rPr lang="en-US" sz="1800" b="1" smtClean="0"/>
              <a:t>The solution creates a deadlock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05013" algn="l"/>
                <a:tab pos="2232025" algn="l"/>
                <a:tab pos="2459038" algn="l"/>
              </a:tabLst>
            </a:pPr>
            <a:endParaRPr lang="en-US" sz="1800" b="1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4191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Barbershop Problem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42975"/>
            <a:ext cx="8213725" cy="5857875"/>
          </a:xfrm>
        </p:spPr>
        <p:txBody>
          <a:bodyPr/>
          <a:lstStyle/>
          <a:p>
            <a:r>
              <a:rPr lang="en-US" smtClean="0"/>
              <a:t>3 barbers, each with a barber chair</a:t>
            </a:r>
          </a:p>
          <a:p>
            <a:pPr lvl="1"/>
            <a:r>
              <a:rPr lang="en-US" sz="1800" smtClean="0"/>
              <a:t>Haircuts may take varying amounts of time</a:t>
            </a:r>
          </a:p>
          <a:p>
            <a:r>
              <a:rPr lang="en-US" smtClean="0"/>
              <a:t>Sofa can hold 4 customers, max of 20 in shop </a:t>
            </a:r>
          </a:p>
          <a:p>
            <a:r>
              <a:rPr lang="en-US" smtClean="0"/>
              <a:t>Customers wait outside if necessary</a:t>
            </a:r>
          </a:p>
          <a:p>
            <a:r>
              <a:rPr lang="en-US" smtClean="0"/>
              <a:t>When a chair is empty:</a:t>
            </a:r>
          </a:p>
          <a:p>
            <a:pPr lvl="1"/>
            <a:r>
              <a:rPr lang="en-US" sz="1800" smtClean="0"/>
              <a:t>Customer sitting longest on sofa is served</a:t>
            </a:r>
          </a:p>
          <a:p>
            <a:pPr lvl="1"/>
            <a:r>
              <a:rPr lang="en-US" sz="1800" smtClean="0"/>
              <a:t>Customer standing the longest sits down</a:t>
            </a:r>
          </a:p>
          <a:p>
            <a:r>
              <a:rPr lang="en-US" smtClean="0"/>
              <a:t>After haircut, go to cashier for payment</a:t>
            </a:r>
          </a:p>
          <a:p>
            <a:pPr lvl="1"/>
            <a:r>
              <a:rPr lang="en-US" sz="1800" smtClean="0"/>
              <a:t>Only one cash register</a:t>
            </a:r>
          </a:p>
          <a:p>
            <a:pPr lvl="1"/>
            <a:r>
              <a:rPr lang="en-US" sz="1800" smtClean="0"/>
              <a:t>Algorithm has a separate cashier, but often barbers also take payment</a:t>
            </a:r>
          </a:p>
          <a:p>
            <a:pPr lvl="2"/>
            <a:r>
              <a:rPr lang="en-US" sz="1800" smtClean="0"/>
              <a:t>This is also a critical section</a:t>
            </a:r>
            <a:endParaRPr lang="en-US" sz="16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4191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Barbershop Problem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663" y="400050"/>
            <a:ext cx="8680450" cy="6457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The main body of the program activates  50 customers, 3 barbers, and the cashier process. Synchronization operators.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Shop and sofa capacity: the capacity of shop  and the capacity of the sofa  are governed by the semaphores </a:t>
            </a:r>
            <a:r>
              <a:rPr lang="en-US" sz="1600" b="1" smtClean="0"/>
              <a:t>max_capacity </a:t>
            </a:r>
            <a:r>
              <a:rPr lang="en-US" sz="1600" smtClean="0"/>
              <a:t>and </a:t>
            </a:r>
            <a:r>
              <a:rPr lang="en-US" sz="1600" b="1" smtClean="0"/>
              <a:t>sofa.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When customer enters max_capacity decremented by one.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When a customer leaves it is incremented.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Wait and signal operations are surround  the actions of sitting and getting_up from sofa.</a:t>
            </a:r>
          </a:p>
          <a:p>
            <a:pPr lvl="1">
              <a:lnSpc>
                <a:spcPct val="80000"/>
              </a:lnSpc>
            </a:pPr>
            <a:r>
              <a:rPr lang="en-US" sz="1600" b="1" smtClean="0"/>
              <a:t>Barber chair capacity: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There are three barber chairs; the semaphore barber_chair assures that no more than three customers attempt to obtain service at a time.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A customer will not get up from the sofa until at least one chair is free.</a:t>
            </a:r>
          </a:p>
          <a:p>
            <a:pPr lvl="1">
              <a:lnSpc>
                <a:spcPct val="80000"/>
              </a:lnSpc>
            </a:pPr>
            <a:r>
              <a:rPr lang="en-US" sz="1600" b="1" smtClean="0"/>
              <a:t>Ensuring customers are in the barber chair:</a:t>
            </a:r>
            <a:r>
              <a:rPr lang="en-US" sz="1600" smtClean="0"/>
              <a:t> The semaphore cust_ready  provides a wakeup signal  for a sleeping barber indicating that  the customer has just taken the chair.</a:t>
            </a:r>
          </a:p>
          <a:p>
            <a:pPr lvl="1">
              <a:lnSpc>
                <a:spcPct val="80000"/>
              </a:lnSpc>
            </a:pPr>
            <a:r>
              <a:rPr lang="en-US" sz="1600" b="1" smtClean="0"/>
              <a:t>Holding customers in barber chair:</a:t>
            </a:r>
            <a:r>
              <a:rPr lang="en-US" sz="1600" smtClean="0"/>
              <a:t> once seated  the customer remain in the chair until the barber gives the signal that haircut is complete, using the semaphore finished.</a:t>
            </a:r>
          </a:p>
          <a:p>
            <a:pPr lvl="1">
              <a:lnSpc>
                <a:spcPct val="80000"/>
              </a:lnSpc>
            </a:pPr>
            <a:r>
              <a:rPr lang="en-US" sz="1600" b="1" smtClean="0"/>
              <a:t>Limiting one customer to a barber chair:</a:t>
            </a:r>
            <a:r>
              <a:rPr lang="en-US" sz="1600" smtClean="0"/>
              <a:t> the semaphore barber_chair is intended to limit the number of customers in barber chairs to three. The semaphore leave_b_chair  is used to synchronize sitting.</a:t>
            </a:r>
          </a:p>
          <a:p>
            <a:pPr lvl="1">
              <a:lnSpc>
                <a:spcPct val="80000"/>
              </a:lnSpc>
            </a:pPr>
            <a:r>
              <a:rPr lang="en-US" sz="1600" b="1" smtClean="0"/>
              <a:t>Paying and receiving:</a:t>
            </a:r>
            <a:r>
              <a:rPr lang="en-US" sz="1600" smtClean="0"/>
              <a:t> payment and receipt semaphores are used   to synchronize the operations.</a:t>
            </a:r>
          </a:p>
          <a:p>
            <a:pPr lvl="1">
              <a:lnSpc>
                <a:spcPct val="80000"/>
              </a:lnSpc>
            </a:pPr>
            <a:r>
              <a:rPr lang="en-US" sz="1600" b="1" smtClean="0"/>
              <a:t>Coordinating barber and cashier functions:</a:t>
            </a:r>
            <a:r>
              <a:rPr lang="en-US" sz="1600" smtClean="0"/>
              <a:t> To save money the barber shop does not employ a separate cashier. Each barber is required to perform that task when not cutting hair. The semaphore coord ensures the barbers perform only one task at a time.</a:t>
            </a:r>
          </a:p>
          <a:p>
            <a:pPr lvl="1"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</a:pPr>
            <a:endParaRPr lang="en-US" sz="16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Barbershop Problem</a:t>
            </a:r>
          </a:p>
        </p:txBody>
      </p:sp>
      <p:graphicFrame>
        <p:nvGraphicFramePr>
          <p:cNvPr id="158794" name="Group 1098"/>
          <p:cNvGraphicFramePr>
            <a:graphicFrameLocks noGrp="1"/>
          </p:cNvGraphicFramePr>
          <p:nvPr>
            <p:ph type="tbl" idx="1"/>
          </p:nvPr>
        </p:nvGraphicFramePr>
        <p:xfrm>
          <a:off x="234950" y="927100"/>
          <a:ext cx="8599488" cy="5305425"/>
        </p:xfrm>
        <a:graphic>
          <a:graphicData uri="http://schemas.openxmlformats.org/drawingml/2006/table">
            <a:tbl>
              <a:tblPr/>
              <a:tblGrid>
                <a:gridCol w="1665288"/>
                <a:gridCol w="3803650"/>
                <a:gridCol w="313055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Semaphore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Wait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Signal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max_capacity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Customer waits for a room to enter shop.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Exiting customer signals customer waiting to 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sofa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Customer waits for seat on sofa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Customer leaving sofa signals customer waiting for sofa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barber_chair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Customer waits for empty barber chair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Barber signals when that barber’s chair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Cust_read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Barber waits until customer is in the chair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Customer signals barber that customer is in the chair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finished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Customer waits until  his haircut is complete.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Barber signals when done cutting hair of his customer.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leave_b_chair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Barber waits until customer gets up from the chair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Customer signals barber when customer gets up from chair.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payment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Cashier waits for a customer to pay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Customer signals cashier that he has paid.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receipt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Customer waits for a receipt for a payment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Cashier signals that payment has been accepted.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Wait for a barber resource to be free to be free perform either the hair cutting or cashiering function.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Signal that a barber resource is free.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57150"/>
            <a:ext cx="8458200" cy="457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smtClean="0"/>
              <a:t> Barbershop</a:t>
            </a:r>
            <a:endParaRPr lang="en-US" smtClean="0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406400" y="392113"/>
            <a:ext cx="6286500" cy="689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charset="0"/>
              </a:rPr>
              <a:t>program 	barbershop1;</a:t>
            </a:r>
          </a:p>
          <a:p>
            <a:r>
              <a:rPr lang="en-US" sz="1400">
                <a:latin typeface="Times New Roman" charset="0"/>
              </a:rPr>
              <a:t>var	max_capacity: semaphore (:=20);</a:t>
            </a:r>
          </a:p>
          <a:p>
            <a:r>
              <a:rPr lang="en-US" sz="1400">
                <a:latin typeface="Times New Roman" charset="0"/>
              </a:rPr>
              <a:t>	sofa: semaphore (:=4);</a:t>
            </a:r>
          </a:p>
          <a:p>
            <a:r>
              <a:rPr lang="en-US" sz="1400">
                <a:latin typeface="Times New Roman" charset="0"/>
              </a:rPr>
              <a:t>	barber_chair, coord: semaphore (:=3);</a:t>
            </a:r>
          </a:p>
          <a:p>
            <a:r>
              <a:rPr lang="en-US" sz="1400">
                <a:latin typeface="Times New Roman" charset="0"/>
              </a:rPr>
              <a:t>	cust_ready, leave_b_chair, payment, receipt: semaphore (:=0)</a:t>
            </a:r>
          </a:p>
          <a:p>
            <a:endParaRPr lang="en-US" sz="1400">
              <a:latin typeface="Times New Roman" charset="0"/>
            </a:endParaRPr>
          </a:p>
          <a:p>
            <a:r>
              <a:rPr lang="en-US" sz="1400">
                <a:latin typeface="Times New Roman" charset="0"/>
              </a:rPr>
              <a:t>procedure customer;	        procedure barber;		procedure cashier;</a:t>
            </a:r>
          </a:p>
          <a:p>
            <a:r>
              <a:rPr lang="en-US" sz="1400">
                <a:latin typeface="Times New Roman" charset="0"/>
              </a:rPr>
              <a:t>var custnr: integer;	        var b_cust: integer		begin</a:t>
            </a:r>
          </a:p>
          <a:p>
            <a:r>
              <a:rPr lang="en-US" sz="1400">
                <a:latin typeface="Times New Roman" charset="0"/>
              </a:rPr>
              <a:t>begin		        begin			    repeat</a:t>
            </a:r>
          </a:p>
          <a:p>
            <a:r>
              <a:rPr lang="en-US" sz="1400">
                <a:latin typeface="Times New Roman" charset="0"/>
              </a:rPr>
              <a:t>    wait (max_capacity );	            repeat		        wait( payment );</a:t>
            </a:r>
          </a:p>
          <a:p>
            <a:r>
              <a:rPr lang="en-US" sz="1400">
                <a:latin typeface="Times New Roman" charset="0"/>
              </a:rPr>
              <a:t>    enter shop;	                wait( cust_ready );	        wait( coord );</a:t>
            </a:r>
          </a:p>
          <a:p>
            <a:r>
              <a:rPr lang="en-US" sz="1400">
                <a:latin typeface="Times New Roman" charset="0"/>
              </a:rPr>
              <a:t>    		                			        accept payment;</a:t>
            </a:r>
          </a:p>
          <a:p>
            <a:r>
              <a:rPr lang="en-US" sz="1400">
                <a:latin typeface="Times New Roman" charset="0"/>
              </a:rPr>
              <a:t>    		                			        signal( coord );</a:t>
            </a:r>
          </a:p>
          <a:p>
            <a:r>
              <a:rPr lang="en-US" sz="1400">
                <a:latin typeface="Times New Roman" charset="0"/>
              </a:rPr>
              <a:t>    		                			        signal( receipt );</a:t>
            </a:r>
          </a:p>
          <a:p>
            <a:r>
              <a:rPr lang="en-US" sz="1400">
                <a:latin typeface="Times New Roman" charset="0"/>
              </a:rPr>
              <a:t>		                wait( coord );		    forever</a:t>
            </a:r>
          </a:p>
          <a:p>
            <a:r>
              <a:rPr lang="en-US" sz="1400">
                <a:latin typeface="Times New Roman" charset="0"/>
              </a:rPr>
              <a:t>    wait( sofa );	                cut hair;		end;</a:t>
            </a:r>
          </a:p>
          <a:p>
            <a:r>
              <a:rPr lang="en-US" sz="1400">
                <a:latin typeface="Times New Roman" charset="0"/>
              </a:rPr>
              <a:t>    sit on sofa;	                signal( coord );</a:t>
            </a:r>
          </a:p>
          <a:p>
            <a:r>
              <a:rPr lang="en-US" sz="1400">
                <a:latin typeface="Times New Roman" charset="0"/>
              </a:rPr>
              <a:t>    wait( barber_chair );	                signal( finsihed[b_cust] );</a:t>
            </a:r>
          </a:p>
          <a:p>
            <a:r>
              <a:rPr lang="en-US" sz="1400">
                <a:latin typeface="Times New Roman" charset="0"/>
              </a:rPr>
              <a:t>    get up from sofa;	                wait( leave_b_chair );</a:t>
            </a:r>
          </a:p>
          <a:p>
            <a:r>
              <a:rPr lang="en-US" sz="1400">
                <a:latin typeface="Times New Roman" charset="0"/>
              </a:rPr>
              <a:t>    signal( sofa );	                signal( barber_chair );</a:t>
            </a:r>
          </a:p>
          <a:p>
            <a:r>
              <a:rPr lang="en-US" sz="1400">
                <a:latin typeface="Times New Roman" charset="0"/>
              </a:rPr>
              <a:t>    sit in barber chair;	            forever</a:t>
            </a:r>
          </a:p>
          <a:p>
            <a:r>
              <a:rPr lang="en-US" sz="1400">
                <a:latin typeface="Times New Roman" charset="0"/>
              </a:rPr>
              <a:t>    wait( mutex2 );	        end;</a:t>
            </a:r>
          </a:p>
          <a:p>
            <a:r>
              <a:rPr lang="en-US" sz="1400">
                <a:latin typeface="Times New Roman" charset="0"/>
              </a:rPr>
              <a:t>   signal( cust_ready );</a:t>
            </a:r>
          </a:p>
          <a:p>
            <a:r>
              <a:rPr lang="en-US" sz="1400">
                <a:latin typeface="Times New Roman" charset="0"/>
              </a:rPr>
              <a:t>    wait( finished[custnr] );</a:t>
            </a:r>
          </a:p>
          <a:p>
            <a:r>
              <a:rPr lang="en-US" sz="1400">
                <a:latin typeface="Times New Roman" charset="0"/>
              </a:rPr>
              <a:t>    leave barber chair;</a:t>
            </a:r>
          </a:p>
          <a:p>
            <a:r>
              <a:rPr lang="en-US" sz="1400">
                <a:latin typeface="Times New Roman" charset="0"/>
              </a:rPr>
              <a:t>    signal( leave_b_chair );</a:t>
            </a:r>
          </a:p>
          <a:p>
            <a:r>
              <a:rPr lang="en-US" sz="1400">
                <a:latin typeface="Times New Roman" charset="0"/>
              </a:rPr>
              <a:t>    pay;</a:t>
            </a:r>
          </a:p>
          <a:p>
            <a:r>
              <a:rPr lang="en-US" sz="1400">
                <a:latin typeface="Times New Roman" charset="0"/>
              </a:rPr>
              <a:t>    signal( payment );</a:t>
            </a:r>
          </a:p>
          <a:p>
            <a:r>
              <a:rPr lang="en-US" sz="1400">
                <a:latin typeface="Times New Roman" charset="0"/>
              </a:rPr>
              <a:t>    wait( receipt );</a:t>
            </a:r>
          </a:p>
          <a:p>
            <a:r>
              <a:rPr lang="en-US" sz="1400">
                <a:latin typeface="Times New Roman" charset="0"/>
              </a:rPr>
              <a:t>    exit shop;</a:t>
            </a:r>
          </a:p>
          <a:p>
            <a:r>
              <a:rPr lang="en-US" sz="1400">
                <a:latin typeface="Times New Roman" charset="0"/>
              </a:rPr>
              <a:t>    signal( max_capacity );</a:t>
            </a:r>
          </a:p>
          <a:p>
            <a:r>
              <a:rPr lang="en-US" sz="1400">
                <a:latin typeface="Times New Roman" charset="0"/>
              </a:rPr>
              <a:t>end;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567363" y="4935538"/>
            <a:ext cx="3152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Void main()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count=0;</a:t>
            </a:r>
          </a:p>
          <a:p>
            <a:r>
              <a:rPr lang="en-US" sz="1200"/>
              <a:t>Parbegin {customer… 50 times,…customer,</a:t>
            </a:r>
          </a:p>
          <a:p>
            <a:r>
              <a:rPr lang="en-US" sz="1200"/>
              <a:t>Barber, barber,barber, cashier)</a:t>
            </a:r>
          </a:p>
          <a:p>
            <a:r>
              <a:rPr lang="en-US" sz="120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4191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Barbershop Problem</a:t>
            </a:r>
          </a:p>
        </p:txBody>
      </p:sp>
      <p:sp>
        <p:nvSpPr>
          <p:cNvPr id="75778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81000" y="400050"/>
            <a:ext cx="6851650" cy="6400800"/>
          </a:xfrm>
        </p:spPr>
        <p:txBody>
          <a:bodyPr/>
          <a:lstStyle/>
          <a:p>
            <a:r>
              <a:rPr lang="en-US" smtClean="0"/>
              <a:t>The preceding solution is unfair.</a:t>
            </a:r>
          </a:p>
          <a:p>
            <a:r>
              <a:rPr lang="en-US" smtClean="0"/>
              <a:t>The customers are servers in the order they enter the shop.</a:t>
            </a:r>
          </a:p>
          <a:p>
            <a:r>
              <a:rPr lang="en-US" smtClean="0"/>
              <a:t>If one barber is very fast and one of the customer is quite bald.</a:t>
            </a:r>
          </a:p>
          <a:p>
            <a:r>
              <a:rPr lang="en-US" smtClean="0"/>
              <a:t>The problem can be solved with more semaphores.</a:t>
            </a:r>
          </a:p>
          <a:p>
            <a:pPr lvl="1"/>
            <a:r>
              <a:rPr lang="en-US" sz="1600" smtClean="0"/>
              <a:t>We assign unique customer number is  to each customer.</a:t>
            </a:r>
          </a:p>
          <a:p>
            <a:pPr lvl="1"/>
            <a:r>
              <a:rPr lang="en-US" sz="1600" smtClean="0"/>
              <a:t>The semaphore mutex1 protects access to global variable count.</a:t>
            </a:r>
          </a:p>
          <a:p>
            <a:r>
              <a:rPr lang="en-US" sz="1800" smtClean="0"/>
              <a:t>The semaphore finished is refined to be an array of 50 semaphores.</a:t>
            </a:r>
          </a:p>
          <a:p>
            <a:pPr lvl="1"/>
            <a:r>
              <a:rPr lang="en-US" sz="1600" smtClean="0"/>
              <a:t>Once a customer seated  in a barber chair, he executes wait(finished[custnt]) to wait in his own unique semaphore.</a:t>
            </a:r>
          </a:p>
          <a:p>
            <a:r>
              <a:rPr lang="en-US" sz="1800" smtClean="0"/>
              <a:t>Please see the solution in Willium Stallling book (pp 229-234)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219075"/>
            <a:ext cx="7772400" cy="8445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Semaphores: Dijkstra 1965</a:t>
            </a:r>
            <a:br>
              <a:rPr lang="en-US" sz="2800" smtClean="0"/>
            </a:br>
            <a:r>
              <a:rPr lang="en-US" sz="2800" smtClean="0"/>
              <a:t>Classical or first definition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0513" y="1323975"/>
            <a:ext cx="8653462" cy="4699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 smtClean="0">
                <a:sym typeface="Symbol" pitchFamily="18" charset="2"/>
              </a:rPr>
              <a:t>A semaphore is initialized to a non-negative value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 smtClean="0">
                <a:sym typeface="Symbol" pitchFamily="18" charset="2"/>
              </a:rPr>
              <a:t>The</a:t>
            </a:r>
            <a:r>
              <a:rPr lang="en-US" sz="1800" b="1" dirty="0" smtClean="0">
                <a:sym typeface="Symbol" pitchFamily="18" charset="2"/>
              </a:rPr>
              <a:t> wait </a:t>
            </a:r>
            <a:r>
              <a:rPr lang="en-US" sz="1800" dirty="0" smtClean="0">
                <a:sym typeface="Symbol" pitchFamily="18" charset="2"/>
              </a:rPr>
              <a:t>operation decrements the semaphore value. If the integer value is negative the process waits.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 smtClean="0">
                <a:sym typeface="Symbol" pitchFamily="18" charset="2"/>
              </a:rPr>
              <a:t>The </a:t>
            </a:r>
            <a:r>
              <a:rPr lang="en-US" sz="1800" b="1" dirty="0" smtClean="0">
                <a:sym typeface="Symbol" pitchFamily="18" charset="2"/>
              </a:rPr>
              <a:t>signal </a:t>
            </a:r>
            <a:r>
              <a:rPr lang="en-US" sz="1800" dirty="0" smtClean="0">
                <a:sym typeface="Symbol" pitchFamily="18" charset="2"/>
              </a:rPr>
              <a:t>operation increments  the semaphore value. If the value is not positive, then process which is blocked by a wait operation is gets the access to CS.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 smtClean="0">
                <a:sym typeface="Symbol" pitchFamily="18" charset="2"/>
              </a:rPr>
              <a:t>The wait and signal are assumed to be atomic.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 smtClean="0"/>
              <a:t>Semaphore </a:t>
            </a:r>
            <a:r>
              <a:rPr lang="en-US" sz="1800" i="1" dirty="0" smtClean="0"/>
              <a:t>S</a:t>
            </a:r>
            <a:r>
              <a:rPr lang="en-US" sz="1800" dirty="0" smtClean="0"/>
              <a:t> – integer variable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 smtClean="0"/>
              <a:t>Can only be accessed via two indivisible (atomic) operations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sz="1800" dirty="0" smtClean="0"/>
              <a:t>		</a:t>
            </a:r>
            <a:r>
              <a:rPr lang="en-US" sz="1800" i="1" dirty="0" smtClean="0"/>
              <a:t>wait</a:t>
            </a:r>
            <a:r>
              <a:rPr lang="en-US" sz="1800" dirty="0" smtClean="0"/>
              <a:t> (</a:t>
            </a:r>
            <a:r>
              <a:rPr lang="en-US" sz="1800" i="1" dirty="0" smtClean="0"/>
              <a:t>S</a:t>
            </a:r>
            <a:r>
              <a:rPr lang="en-US" sz="1800" dirty="0" smtClean="0"/>
              <a:t>):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sz="1800" dirty="0" smtClean="0"/>
              <a:t>			</a:t>
            </a:r>
            <a:r>
              <a:rPr lang="en-US" sz="1800" b="1" dirty="0" smtClean="0"/>
              <a:t>while </a:t>
            </a:r>
            <a:r>
              <a:rPr lang="en-US" sz="1800" b="1" i="1" dirty="0" smtClean="0"/>
              <a:t>S</a:t>
            </a:r>
            <a:r>
              <a:rPr lang="en-US" sz="1800" b="1" dirty="0" smtClean="0">
                <a:sym typeface="Symbol" pitchFamily="18" charset="2"/>
              </a:rPr>
              <a:t> 0 do </a:t>
            </a:r>
            <a:r>
              <a:rPr lang="en-US" sz="1800" b="1" i="1" dirty="0" smtClean="0">
                <a:sym typeface="Symbol" pitchFamily="18" charset="2"/>
              </a:rPr>
              <a:t>no-op</a:t>
            </a:r>
            <a:r>
              <a:rPr lang="en-US" sz="1800" b="1" dirty="0" smtClean="0">
                <a:sym typeface="Symbol" pitchFamily="18" charset="2"/>
              </a:rPr>
              <a:t>;</a:t>
            </a:r>
            <a:br>
              <a:rPr lang="en-US" sz="1800" b="1" dirty="0" smtClean="0">
                <a:sym typeface="Symbol" pitchFamily="18" charset="2"/>
              </a:rPr>
            </a:br>
            <a:r>
              <a:rPr lang="en-US" sz="1800" b="1" dirty="0" smtClean="0">
                <a:sym typeface="Symbol" pitchFamily="18" charset="2"/>
              </a:rPr>
              <a:t>			</a:t>
            </a:r>
            <a:r>
              <a:rPr lang="en-US" sz="1800" b="1" i="1" dirty="0" smtClean="0"/>
              <a:t>S</a:t>
            </a:r>
            <a:r>
              <a:rPr lang="en-US" sz="1800" b="1" dirty="0" smtClean="0"/>
              <a:t>--;</a:t>
            </a:r>
            <a:r>
              <a:rPr lang="en-US" sz="1800" b="1" dirty="0" smtClean="0">
                <a:sym typeface="Symbol" pitchFamily="18" charset="2"/>
              </a:rPr>
              <a:t/>
            </a:r>
            <a:br>
              <a:rPr lang="en-US" sz="1800" b="1" dirty="0" smtClean="0">
                <a:sym typeface="Symbol" pitchFamily="18" charset="2"/>
              </a:rPr>
            </a:br>
            <a:endParaRPr lang="en-US" sz="18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i="1" dirty="0" smtClean="0">
                <a:sym typeface="Symbol" pitchFamily="18" charset="2"/>
              </a:rPr>
              <a:t>signal</a:t>
            </a:r>
            <a:r>
              <a:rPr lang="en-US" sz="1800" dirty="0" smtClean="0">
                <a:sym typeface="Symbol" pitchFamily="18" charset="2"/>
              </a:rPr>
              <a:t> (</a:t>
            </a:r>
            <a:r>
              <a:rPr lang="en-US" sz="1800" i="1" dirty="0" smtClean="0">
                <a:sym typeface="Symbol" pitchFamily="18" charset="2"/>
              </a:rPr>
              <a:t>S</a:t>
            </a:r>
            <a:r>
              <a:rPr lang="en-US" sz="1800" dirty="0" smtClean="0">
                <a:sym typeface="Symbol" pitchFamily="18" charset="2"/>
              </a:rPr>
              <a:t>):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sz="1800" dirty="0" smtClean="0">
                <a:sym typeface="Symbol" pitchFamily="18" charset="2"/>
              </a:rPr>
              <a:t>			</a:t>
            </a:r>
            <a:r>
              <a:rPr lang="en-US" sz="1800" b="1" i="1" dirty="0" smtClean="0">
                <a:sym typeface="Symbol" pitchFamily="18" charset="2"/>
              </a:rPr>
              <a:t>S++;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-57150"/>
            <a:ext cx="8458200" cy="457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smtClean="0"/>
              <a:t>Fair Barbershop</a:t>
            </a:r>
            <a:endParaRPr lang="en-US" smtClean="0"/>
          </a:p>
        </p:txBody>
      </p:sp>
      <p:sp>
        <p:nvSpPr>
          <p:cNvPr id="76803" name="Text Box 2051"/>
          <p:cNvSpPr txBox="1">
            <a:spLocks noChangeArrowheads="1"/>
          </p:cNvSpPr>
          <p:nvPr/>
        </p:nvSpPr>
        <p:spPr bwMode="auto">
          <a:xfrm>
            <a:off x="406400" y="392113"/>
            <a:ext cx="6346825" cy="778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Times New Roman" charset="0"/>
              </a:rPr>
              <a:t>program 	barbershop2;</a:t>
            </a:r>
          </a:p>
          <a:p>
            <a:r>
              <a:rPr lang="en-US" sz="1000">
                <a:latin typeface="Times New Roman" charset="0"/>
              </a:rPr>
              <a:t>var	max_capacity: semaphore (:=20);</a:t>
            </a:r>
          </a:p>
          <a:p>
            <a:r>
              <a:rPr lang="en-US" sz="1000">
                <a:latin typeface="Times New Roman" charset="0"/>
              </a:rPr>
              <a:t>	sofa: semaphore (:=4);</a:t>
            </a:r>
          </a:p>
          <a:p>
            <a:r>
              <a:rPr lang="en-US" sz="1000">
                <a:latin typeface="Times New Roman" charset="0"/>
              </a:rPr>
              <a:t>	barber_chair, coord: semaphore (:=3);</a:t>
            </a:r>
          </a:p>
          <a:p>
            <a:r>
              <a:rPr lang="en-US" sz="1000">
                <a:latin typeface="Times New Roman" charset="0"/>
              </a:rPr>
              <a:t>	mutex1, mutex2: semaphore (:=1);</a:t>
            </a:r>
          </a:p>
          <a:p>
            <a:r>
              <a:rPr lang="en-US" sz="1000">
                <a:latin typeface="Times New Roman" charset="0"/>
              </a:rPr>
              <a:t>	cust_ready, leave_b_chair, payment, receipt: semaphore (:=0)</a:t>
            </a:r>
          </a:p>
          <a:p>
            <a:r>
              <a:rPr lang="en-US" sz="1000">
                <a:latin typeface="Times New Roman" charset="0"/>
              </a:rPr>
              <a:t>	finished: array [1..50] of semaphore (:=0);</a:t>
            </a:r>
          </a:p>
          <a:p>
            <a:r>
              <a:rPr lang="en-US" sz="1000">
                <a:latin typeface="Times New Roman" charset="0"/>
              </a:rPr>
              <a:t>	count: integer;</a:t>
            </a:r>
          </a:p>
          <a:p>
            <a:endParaRPr lang="en-US" sz="1400">
              <a:latin typeface="Times New Roman" charset="0"/>
            </a:endParaRPr>
          </a:p>
          <a:p>
            <a:r>
              <a:rPr lang="en-US" sz="1400">
                <a:latin typeface="Times New Roman" charset="0"/>
              </a:rPr>
              <a:t>procedure customer;	        procedure barber;		procedure cashier;</a:t>
            </a:r>
          </a:p>
          <a:p>
            <a:r>
              <a:rPr lang="en-US" sz="1400">
                <a:latin typeface="Times New Roman" charset="0"/>
              </a:rPr>
              <a:t>var custnr: integer;	        var b_cust: integer		begin</a:t>
            </a:r>
          </a:p>
          <a:p>
            <a:r>
              <a:rPr lang="en-US" sz="1400">
                <a:latin typeface="Times New Roman" charset="0"/>
              </a:rPr>
              <a:t>begin		        begin			    repeat</a:t>
            </a:r>
          </a:p>
          <a:p>
            <a:r>
              <a:rPr lang="en-US" sz="1400">
                <a:latin typeface="Times New Roman" charset="0"/>
              </a:rPr>
              <a:t>    wait (max_capacity );	            repeat		        wait( payment );</a:t>
            </a:r>
          </a:p>
          <a:p>
            <a:r>
              <a:rPr lang="en-US" sz="1400">
                <a:latin typeface="Times New Roman" charset="0"/>
              </a:rPr>
              <a:t>    enter shop;	                wait( cust_ready );	        wait( coord );</a:t>
            </a:r>
          </a:p>
          <a:p>
            <a:r>
              <a:rPr lang="en-US" sz="1400">
                <a:latin typeface="Times New Roman" charset="0"/>
              </a:rPr>
              <a:t>    wait( mutex1 );	                wait( mutex2 );		        accept payment;</a:t>
            </a:r>
          </a:p>
          <a:p>
            <a:r>
              <a:rPr lang="en-US" sz="1400">
                <a:latin typeface="Times New Roman" charset="0"/>
              </a:rPr>
              <a:t>    count := count + 1;	                dequeue1( b_cust );	        signal( coord );</a:t>
            </a:r>
          </a:p>
          <a:p>
            <a:r>
              <a:rPr lang="en-US" sz="1400">
                <a:latin typeface="Times New Roman" charset="0"/>
              </a:rPr>
              <a:t>    custnr := count;	                signal( mutex2 );	        signal( receipt );</a:t>
            </a:r>
          </a:p>
          <a:p>
            <a:r>
              <a:rPr lang="en-US" sz="1400">
                <a:latin typeface="Times New Roman" charset="0"/>
              </a:rPr>
              <a:t>    signal( mutex1 );	                wait( coord );		    forever</a:t>
            </a:r>
          </a:p>
          <a:p>
            <a:r>
              <a:rPr lang="en-US" sz="1400">
                <a:latin typeface="Times New Roman" charset="0"/>
              </a:rPr>
              <a:t>    wait( sofa );	                cut hair;		end;</a:t>
            </a:r>
          </a:p>
          <a:p>
            <a:r>
              <a:rPr lang="en-US" sz="1400">
                <a:latin typeface="Times New Roman" charset="0"/>
              </a:rPr>
              <a:t>    sit on sofa;	                signal( coord );</a:t>
            </a:r>
          </a:p>
          <a:p>
            <a:r>
              <a:rPr lang="en-US" sz="1400">
                <a:latin typeface="Times New Roman" charset="0"/>
              </a:rPr>
              <a:t>    wait( barber_chair );	                signal( finsihed[b_cust] );</a:t>
            </a:r>
          </a:p>
          <a:p>
            <a:r>
              <a:rPr lang="en-US" sz="1400">
                <a:latin typeface="Times New Roman" charset="0"/>
              </a:rPr>
              <a:t>    get up from sofa;	                wait( leave_b_chair );</a:t>
            </a:r>
          </a:p>
          <a:p>
            <a:r>
              <a:rPr lang="en-US" sz="1400">
                <a:latin typeface="Times New Roman" charset="0"/>
              </a:rPr>
              <a:t>    signal( sofa );	                signal( barber_chair );</a:t>
            </a:r>
          </a:p>
          <a:p>
            <a:r>
              <a:rPr lang="en-US" sz="1400">
                <a:latin typeface="Times New Roman" charset="0"/>
              </a:rPr>
              <a:t>    sit in barber chair;	            forever</a:t>
            </a:r>
          </a:p>
          <a:p>
            <a:r>
              <a:rPr lang="en-US" sz="1400">
                <a:latin typeface="Times New Roman" charset="0"/>
              </a:rPr>
              <a:t>    wait( mutex2 );	        end;</a:t>
            </a:r>
          </a:p>
          <a:p>
            <a:r>
              <a:rPr lang="en-US" sz="1400">
                <a:latin typeface="Times New Roman" charset="0"/>
              </a:rPr>
              <a:t>    enqueue1( custnr );</a:t>
            </a:r>
          </a:p>
          <a:p>
            <a:r>
              <a:rPr lang="en-US" sz="1400">
                <a:latin typeface="Times New Roman" charset="0"/>
              </a:rPr>
              <a:t>    signal( cust_ready );</a:t>
            </a:r>
          </a:p>
          <a:p>
            <a:r>
              <a:rPr lang="en-US" sz="1400">
                <a:latin typeface="Times New Roman" charset="0"/>
              </a:rPr>
              <a:t>    signal( mutex2 );</a:t>
            </a:r>
          </a:p>
          <a:p>
            <a:r>
              <a:rPr lang="en-US" sz="1400">
                <a:latin typeface="Times New Roman" charset="0"/>
              </a:rPr>
              <a:t>    wait( finished[custnr] );</a:t>
            </a:r>
          </a:p>
          <a:p>
            <a:r>
              <a:rPr lang="en-US" sz="1400">
                <a:latin typeface="Times New Roman" charset="0"/>
              </a:rPr>
              <a:t>    leave barber chair;</a:t>
            </a:r>
          </a:p>
          <a:p>
            <a:r>
              <a:rPr lang="en-US" sz="1400">
                <a:latin typeface="Times New Roman" charset="0"/>
              </a:rPr>
              <a:t>    signal( leave_b_chair );</a:t>
            </a:r>
          </a:p>
          <a:p>
            <a:r>
              <a:rPr lang="en-US" sz="1400">
                <a:latin typeface="Times New Roman" charset="0"/>
              </a:rPr>
              <a:t>    pay;</a:t>
            </a:r>
          </a:p>
          <a:p>
            <a:r>
              <a:rPr lang="en-US" sz="1400">
                <a:latin typeface="Times New Roman" charset="0"/>
              </a:rPr>
              <a:t>    signal( payment );</a:t>
            </a:r>
          </a:p>
          <a:p>
            <a:r>
              <a:rPr lang="en-US" sz="1400">
                <a:latin typeface="Times New Roman" charset="0"/>
              </a:rPr>
              <a:t>    wait( receipt );</a:t>
            </a:r>
          </a:p>
          <a:p>
            <a:r>
              <a:rPr lang="en-US" sz="1400">
                <a:latin typeface="Times New Roman" charset="0"/>
              </a:rPr>
              <a:t>    exit shop;</a:t>
            </a:r>
          </a:p>
          <a:p>
            <a:r>
              <a:rPr lang="en-US" sz="1400">
                <a:latin typeface="Times New Roman" charset="0"/>
              </a:rPr>
              <a:t>    signal( max_capacity );</a:t>
            </a:r>
          </a:p>
          <a:p>
            <a:r>
              <a:rPr lang="en-US" sz="1400">
                <a:latin typeface="Times New Roman" charset="0"/>
              </a:rPr>
              <a:t>end;</a:t>
            </a:r>
          </a:p>
        </p:txBody>
      </p:sp>
      <p:sp>
        <p:nvSpPr>
          <p:cNvPr id="76804" name="Text Box 2052"/>
          <p:cNvSpPr txBox="1">
            <a:spLocks noChangeArrowheads="1"/>
          </p:cNvSpPr>
          <p:nvPr/>
        </p:nvSpPr>
        <p:spPr bwMode="auto">
          <a:xfrm>
            <a:off x="5567363" y="4935538"/>
            <a:ext cx="3152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Void main()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count=0;</a:t>
            </a:r>
          </a:p>
          <a:p>
            <a:r>
              <a:rPr lang="en-US" sz="1200"/>
              <a:t>Parbegin {customer… 50 times,…customer,</a:t>
            </a:r>
          </a:p>
          <a:p>
            <a:r>
              <a:rPr lang="en-US" sz="1200"/>
              <a:t>Barber, barber,barber, cashier)</a:t>
            </a:r>
          </a:p>
          <a:p>
            <a:r>
              <a:rPr lang="en-US" sz="1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Implementation of Semaphores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9450" y="1181100"/>
            <a:ext cx="7759700" cy="5184775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smtClean="0"/>
              <a:t>wait and signal operations are atomic.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smtClean="0"/>
              <a:t>Good Solution: implement through hardware or firmware.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smtClean="0"/>
              <a:t>Other solutions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smtClean="0"/>
              <a:t>Ensure that only process manipulates “wait” and “signal” operations.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smtClean="0"/>
              <a:t>One can use Dekker’s algorithm or Peterson’s algorithm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smtClean="0"/>
              <a:t>Substantial processing overhead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smtClean="0"/>
              <a:t>Use one of the hardware supported schemes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smtClean="0"/>
              <a:t>Test and set 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smtClean="0"/>
              <a:t>disabling interrupts  (single processor)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sz="3600" smtClean="0"/>
              <a:t>The wait and signal code is very short the amount of busy waiting involved is short.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Two possible implementations of Semaphores</a:t>
            </a: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596900" y="1023938"/>
            <a:ext cx="2830513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Wait(s)</a:t>
            </a:r>
          </a:p>
          <a:p>
            <a:r>
              <a:rPr lang="en-US" sz="1200"/>
              <a:t>{	</a:t>
            </a:r>
          </a:p>
          <a:p>
            <a:r>
              <a:rPr lang="en-US" sz="1200"/>
              <a:t>    while(!testset(s.flag)</a:t>
            </a:r>
          </a:p>
          <a:p>
            <a:r>
              <a:rPr lang="en-US" sz="1200"/>
              <a:t>        /* do nothing */</a:t>
            </a:r>
          </a:p>
          <a:p>
            <a:r>
              <a:rPr lang="en-US" sz="1200"/>
              <a:t>     s.count--;</a:t>
            </a:r>
          </a:p>
          <a:p>
            <a:r>
              <a:rPr lang="en-US" sz="1200"/>
              <a:t>     if  (s.count &lt;0) 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place this process in s.queue;</a:t>
            </a:r>
          </a:p>
          <a:p>
            <a:r>
              <a:rPr lang="en-US" sz="1200"/>
              <a:t>         block this process (set s.flag to 0)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 else</a:t>
            </a:r>
          </a:p>
          <a:p>
            <a:r>
              <a:rPr lang="en-US" sz="1200"/>
              <a:t>        s.flag=0;</a:t>
            </a:r>
          </a:p>
          <a:p>
            <a:r>
              <a:rPr lang="en-US" sz="1200"/>
              <a:t> }</a:t>
            </a:r>
          </a:p>
        </p:txBody>
      </p:sp>
      <p:sp>
        <p:nvSpPr>
          <p:cNvPr id="78852" name="Text Box 6"/>
          <p:cNvSpPr txBox="1">
            <a:spLocks noChangeArrowheads="1"/>
          </p:cNvSpPr>
          <p:nvPr/>
        </p:nvSpPr>
        <p:spPr bwMode="auto">
          <a:xfrm>
            <a:off x="800100" y="4057650"/>
            <a:ext cx="29448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Signal(s)</a:t>
            </a:r>
          </a:p>
          <a:p>
            <a:r>
              <a:rPr lang="en-US" sz="1200"/>
              <a:t>{	</a:t>
            </a:r>
          </a:p>
          <a:p>
            <a:r>
              <a:rPr lang="en-US" sz="1200"/>
              <a:t>    while(!testset(s.flag)</a:t>
            </a:r>
          </a:p>
          <a:p>
            <a:r>
              <a:rPr lang="en-US" sz="1200"/>
              <a:t>        /* do nothing */</a:t>
            </a:r>
          </a:p>
          <a:p>
            <a:r>
              <a:rPr lang="en-US" sz="1200"/>
              <a:t>     s.count++;</a:t>
            </a:r>
          </a:p>
          <a:p>
            <a:r>
              <a:rPr lang="en-US" sz="1200"/>
              <a:t>     if  (s.count &lt;= 0) 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remove a process P from  s.queue;</a:t>
            </a:r>
          </a:p>
          <a:p>
            <a:r>
              <a:rPr lang="en-US" sz="1200"/>
              <a:t>         Place a process P in the ready list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    s.flag=0;</a:t>
            </a:r>
          </a:p>
          <a:p>
            <a:r>
              <a:rPr lang="en-US" sz="1200"/>
              <a:t> }</a:t>
            </a:r>
          </a:p>
        </p:txBody>
      </p:sp>
      <p:sp>
        <p:nvSpPr>
          <p:cNvPr id="78853" name="Text Box 7"/>
          <p:cNvSpPr txBox="1">
            <a:spLocks noChangeArrowheads="1"/>
          </p:cNvSpPr>
          <p:nvPr/>
        </p:nvSpPr>
        <p:spPr bwMode="auto">
          <a:xfrm>
            <a:off x="5208588" y="1025525"/>
            <a:ext cx="28384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Wait(s)</a:t>
            </a:r>
          </a:p>
          <a:p>
            <a:r>
              <a:rPr lang="en-US" sz="1200"/>
              <a:t>{	</a:t>
            </a:r>
          </a:p>
          <a:p>
            <a:r>
              <a:rPr lang="en-US" sz="1200"/>
              <a:t>    Inhibit interrupts</a:t>
            </a:r>
          </a:p>
          <a:p>
            <a:r>
              <a:rPr lang="en-US" sz="1200"/>
              <a:t>     s.count--;</a:t>
            </a:r>
          </a:p>
          <a:p>
            <a:r>
              <a:rPr lang="en-US" sz="1200"/>
              <a:t>     if  (s.count &lt;0) 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place this process in s.queue;</a:t>
            </a:r>
          </a:p>
          <a:p>
            <a:r>
              <a:rPr lang="en-US" sz="1200"/>
              <a:t>         block this process allow interrupts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 else</a:t>
            </a:r>
          </a:p>
          <a:p>
            <a:r>
              <a:rPr lang="en-US" sz="1200"/>
              <a:t>        allow interrupts;</a:t>
            </a:r>
          </a:p>
          <a:p>
            <a:r>
              <a:rPr lang="en-US" sz="1200"/>
              <a:t> }</a:t>
            </a:r>
          </a:p>
        </p:txBody>
      </p:sp>
      <p:sp>
        <p:nvSpPr>
          <p:cNvPr id="78854" name="Text Box 8"/>
          <p:cNvSpPr txBox="1">
            <a:spLocks noChangeArrowheads="1"/>
          </p:cNvSpPr>
          <p:nvPr/>
        </p:nvSpPr>
        <p:spPr bwMode="auto">
          <a:xfrm>
            <a:off x="5222875" y="3822700"/>
            <a:ext cx="2944813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Signal(s)</a:t>
            </a:r>
          </a:p>
          <a:p>
            <a:r>
              <a:rPr lang="en-US" sz="1200"/>
              <a:t>{	</a:t>
            </a:r>
          </a:p>
          <a:p>
            <a:r>
              <a:rPr lang="en-US" sz="1200"/>
              <a:t>    Inhibit interrupts;</a:t>
            </a:r>
          </a:p>
          <a:p>
            <a:r>
              <a:rPr lang="en-US" sz="1200"/>
              <a:t>     s.count++;</a:t>
            </a:r>
          </a:p>
          <a:p>
            <a:r>
              <a:rPr lang="en-US" sz="1200"/>
              <a:t>     if  (s.count &lt;= 0) </a:t>
            </a:r>
          </a:p>
          <a:p>
            <a:r>
              <a:rPr lang="en-US" sz="1200"/>
              <a:t>        {</a:t>
            </a:r>
          </a:p>
          <a:p>
            <a:r>
              <a:rPr lang="en-US" sz="1200"/>
              <a:t>         remove a process P from  s.queue;</a:t>
            </a:r>
          </a:p>
          <a:p>
            <a:r>
              <a:rPr lang="en-US" sz="1200"/>
              <a:t>         Place a process P in the ready list</a:t>
            </a:r>
          </a:p>
          <a:p>
            <a:r>
              <a:rPr lang="en-US" sz="1200"/>
              <a:t>        }</a:t>
            </a:r>
          </a:p>
          <a:p>
            <a:r>
              <a:rPr lang="en-US" sz="1200"/>
              <a:t>        allow interrupts;</a:t>
            </a:r>
          </a:p>
          <a:p>
            <a:r>
              <a:rPr lang="en-US" sz="1200"/>
              <a:t> }</a:t>
            </a:r>
          </a:p>
        </p:txBody>
      </p:sp>
      <p:sp>
        <p:nvSpPr>
          <p:cNvPr id="78855" name="Text Box 9"/>
          <p:cNvSpPr txBox="1">
            <a:spLocks noChangeArrowheads="1"/>
          </p:cNvSpPr>
          <p:nvPr/>
        </p:nvSpPr>
        <p:spPr bwMode="auto">
          <a:xfrm>
            <a:off x="5532438" y="6132513"/>
            <a:ext cx="234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With Interrupts</a:t>
            </a:r>
          </a:p>
        </p:txBody>
      </p:sp>
      <p:sp>
        <p:nvSpPr>
          <p:cNvPr id="78856" name="Text Box 10"/>
          <p:cNvSpPr txBox="1">
            <a:spLocks noChangeArrowheads="1"/>
          </p:cNvSpPr>
          <p:nvPr/>
        </p:nvSpPr>
        <p:spPr bwMode="auto">
          <a:xfrm>
            <a:off x="534988" y="6376988"/>
            <a:ext cx="368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With TestSet Instruction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Problem with semaphores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50875" y="1173163"/>
            <a:ext cx="7759700" cy="5684837"/>
          </a:xfrm>
        </p:spPr>
        <p:txBody>
          <a:bodyPr/>
          <a:lstStyle/>
          <a:p>
            <a:pPr>
              <a:tabLst>
                <a:tab pos="3148013" algn="ctr"/>
              </a:tabLst>
            </a:pPr>
            <a:r>
              <a:rPr lang="en-US" smtClean="0"/>
              <a:t>Incorrect use may result in timing errors</a:t>
            </a:r>
          </a:p>
          <a:p>
            <a:pPr>
              <a:tabLst>
                <a:tab pos="3148013" algn="ctr"/>
              </a:tabLst>
            </a:pPr>
            <a:r>
              <a:rPr lang="en-US" smtClean="0"/>
              <a:t>These errors are difficult to detect as these occur if  only particular  sequence occurs.</a:t>
            </a:r>
          </a:p>
          <a:p>
            <a:pPr>
              <a:tabLst>
                <a:tab pos="3148013" algn="ctr"/>
              </a:tabLst>
            </a:pPr>
            <a:r>
              <a:rPr lang="en-US" smtClean="0"/>
              <a:t>Missing or reverse order.</a:t>
            </a:r>
          </a:p>
          <a:p>
            <a:pPr>
              <a:tabLst>
                <a:tab pos="3148013" algn="ctr"/>
              </a:tabLst>
            </a:pPr>
            <a:r>
              <a:rPr lang="en-US" smtClean="0"/>
              <a:t>It is difficult to produce correct program using semaphores.</a:t>
            </a:r>
          </a:p>
          <a:p>
            <a:pPr>
              <a:tabLst>
                <a:tab pos="3148013" algn="ctr"/>
              </a:tabLst>
            </a:pPr>
            <a:r>
              <a:rPr lang="en-US" smtClean="0"/>
              <a:t>The wait and signal operations are scattered throughout the program and it is difficult to see overall effect of these operations on the semaphores.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Problem with semaphores (cont.)</a:t>
            </a:r>
          </a:p>
        </p:txBody>
      </p:sp>
      <p:sp>
        <p:nvSpPr>
          <p:cNvPr id="73731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665163" y="1173163"/>
            <a:ext cx="7759700" cy="5684837"/>
          </a:xfrm>
        </p:spPr>
        <p:txBody>
          <a:bodyPr>
            <a:normAutofit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smtClean="0"/>
              <a:t>Problems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smtClean="0"/>
              <a:t>Suppose a process interchanges the order  in which wait and signal operations on the semaphore are executed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smtClean="0"/>
              <a:t>		signal (mutex)	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smtClean="0"/>
              <a:t>		CS	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smtClean="0"/>
              <a:t>		wait (mutex)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endParaRPr lang="en-US" sz="1800" smtClean="0"/>
          </a:p>
          <a:p>
            <a:pPr marL="859536" lvl="2" fontAlgn="auto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smtClean="0"/>
              <a:t>Several processes may be executing in their CS simultaneously.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smtClean="0"/>
              <a:t>Suppose that a process replaces signal(mutex) with wait(mutex)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smtClean="0"/>
              <a:t>		signal (mutex)	wait(mutex)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smtClean="0"/>
              <a:t>		CS		CS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smtClean="0"/>
              <a:t>		signal (mutex)	wait(mutex)</a:t>
            </a:r>
          </a:p>
          <a:p>
            <a:pPr marL="859536" lvl="2" fontAlgn="auto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smtClean="0"/>
              <a:t>Deadlock will occur.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smtClean="0"/>
              <a:t>Suppose a process omits wait(mutex) or signal(mutex) or both.</a:t>
            </a:r>
          </a:p>
          <a:p>
            <a:pPr marL="859536" lvl="2" fontAlgn="auto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smtClean="0"/>
              <a:t>ME is violated or deadlock occurs.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smtClean="0"/>
              <a:t>A  critical region and monitor concept is introduced to address this problem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endParaRPr lang="en-US" sz="1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525" y="171450"/>
            <a:ext cx="7248525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Critical Section of </a:t>
            </a:r>
            <a:r>
              <a:rPr lang="en-US" sz="2800" i="1" smtClean="0"/>
              <a:t>n</a:t>
            </a:r>
            <a:r>
              <a:rPr lang="en-US" sz="2800" smtClean="0"/>
              <a:t> Processes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4188" y="1447800"/>
            <a:ext cx="7667625" cy="5105400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dirty="0" smtClean="0"/>
              <a:t>Shared data: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dirty="0" smtClean="0"/>
              <a:t>	   semaphore </a:t>
            </a:r>
            <a:r>
              <a:rPr lang="en-US" sz="2400" b="1" dirty="0" err="1" smtClean="0"/>
              <a:t>mutex</a:t>
            </a:r>
            <a:r>
              <a:rPr lang="en-US" sz="2400" b="1" dirty="0" smtClean="0"/>
              <a:t>; // </a:t>
            </a:r>
            <a:r>
              <a:rPr lang="en-US" sz="2400" dirty="0" smtClean="0"/>
              <a:t>initially </a:t>
            </a:r>
            <a:r>
              <a:rPr lang="en-US" sz="2400" i="1" dirty="0" err="1" smtClean="0"/>
              <a:t>mutex</a:t>
            </a:r>
            <a:r>
              <a:rPr lang="en-US" sz="2400" dirty="0" smtClean="0"/>
              <a:t> = 1</a:t>
            </a:r>
            <a:br>
              <a:rPr lang="en-US" sz="2400" dirty="0" smtClean="0"/>
            </a:br>
            <a:endParaRPr lang="en-US" sz="2400" dirty="0" smtClean="0"/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dirty="0" smtClean="0"/>
              <a:t>Process </a:t>
            </a:r>
            <a:r>
              <a:rPr lang="en-US" sz="2400" i="1" dirty="0" smtClean="0"/>
              <a:t>Pi: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do {</a:t>
            </a:r>
            <a:br>
              <a:rPr lang="en-US" sz="2400" b="1" dirty="0" smtClean="0"/>
            </a:br>
            <a:r>
              <a:rPr lang="en-US" sz="2400" b="1" dirty="0" smtClean="0"/>
              <a:t>    wait(</a:t>
            </a:r>
            <a:r>
              <a:rPr lang="en-US" sz="2400" b="1" dirty="0" err="1" smtClean="0"/>
              <a:t>mutex</a:t>
            </a:r>
            <a:r>
              <a:rPr lang="en-US" sz="2400" b="1" dirty="0" smtClean="0"/>
              <a:t>);</a:t>
            </a:r>
            <a:br>
              <a:rPr lang="en-US" sz="2400" b="1" dirty="0" smtClean="0"/>
            </a:br>
            <a:r>
              <a:rPr lang="en-US" sz="2400" b="1" dirty="0" smtClean="0"/>
              <a:t>        </a:t>
            </a:r>
            <a:r>
              <a:rPr lang="en-US" sz="2400" dirty="0" smtClean="0"/>
              <a:t>critical section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dirty="0" smtClean="0"/>
              <a:t> 	    signal(</a:t>
            </a:r>
            <a:r>
              <a:rPr lang="en-US" sz="2400" b="1" dirty="0" err="1" smtClean="0"/>
              <a:t>mutex</a:t>
            </a:r>
            <a:r>
              <a:rPr lang="en-US" sz="2400" b="1" dirty="0" smtClean="0"/>
              <a:t>);</a:t>
            </a:r>
            <a:br>
              <a:rPr lang="en-US" sz="2400" b="1" dirty="0" smtClean="0"/>
            </a:br>
            <a:r>
              <a:rPr lang="en-US" sz="2400" b="1" dirty="0" smtClean="0"/>
              <a:t>       </a:t>
            </a:r>
            <a:r>
              <a:rPr lang="en-US" sz="2400" dirty="0" smtClean="0"/>
              <a:t> remainder section</a:t>
            </a:r>
            <a:br>
              <a:rPr lang="en-US" sz="2400" dirty="0" smtClean="0"/>
            </a:br>
            <a:r>
              <a:rPr lang="en-US" sz="2400" b="1" dirty="0" smtClean="0"/>
              <a:t>} while (1);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endParaRPr lang="en-US" sz="2400" b="1" dirty="0" smtClean="0"/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dirty="0" smtClean="0"/>
              <a:t>Modifications to the integer value  of the semaphore in the wait and signal operations must be executed indivisibly.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i="1" baseline="-25000" dirty="0" smtClean="0"/>
              <a:t>	</a:t>
            </a:r>
            <a:r>
              <a:rPr lang="en-US" sz="2400" i="1" baseline="-25000" dirty="0" smtClean="0"/>
              <a:t>       </a:t>
            </a:r>
            <a:r>
              <a:rPr lang="en-US" sz="2400" baseline="-25000" dirty="0" smtClean="0"/>
              <a:t>   </a:t>
            </a:r>
            <a:r>
              <a:rPr lang="en-US" sz="2400" i="1" baseline="-25000" dirty="0" smtClean="0"/>
              <a:t/>
            </a:r>
            <a:br>
              <a:rPr lang="en-US" sz="2400" i="1" baseline="-25000" dirty="0" smtClean="0"/>
            </a:br>
            <a:r>
              <a:rPr lang="en-US" sz="2400" i="1" baseline="-25000" dirty="0" smtClean="0"/>
              <a:t/>
            </a:r>
            <a:br>
              <a:rPr lang="en-US" sz="2400" i="1" baseline="-25000" dirty="0" smtClean="0"/>
            </a:br>
            <a:endParaRPr lang="en-US" sz="2400" baseline="-25000" dirty="0" smtClean="0"/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dirty="0" smtClean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Semaphore Implementation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2263" y="1401763"/>
            <a:ext cx="8605837" cy="5532437"/>
          </a:xfrm>
        </p:spPr>
        <p:txBody>
          <a:bodyPr>
            <a:normAutofit/>
          </a:bodyPr>
          <a:lstStyle/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The classical definition requires busy waiting.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While a process </a:t>
            </a:r>
            <a:r>
              <a:rPr lang="en-US" sz="1600" smtClean="0"/>
              <a:t>is in </a:t>
            </a:r>
            <a:r>
              <a:rPr lang="en-US" sz="1600" dirty="0" smtClean="0"/>
              <a:t>CS, the other process must loop continuously in the entry code.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Busy waiting wastes CPU cycles.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This type of semaphore is called spinlock: process spins while waiting for a lock.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 smtClean="0"/>
              <a:t>Advantage of spinlock: no context switch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 smtClean="0"/>
              <a:t>When locks are expected to be held for short times, spinlocks are useful.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To overcome the need for busy waiting, we can modify the definition of the wait and signal semaphore operations.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If a process executes wait operation and finds the semaphore operation is not positive, it must wait.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 smtClean="0"/>
              <a:t>Rather than busy waiting it must block itself.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 smtClean="0"/>
              <a:t>The </a:t>
            </a:r>
            <a:r>
              <a:rPr lang="en-US" sz="1400" b="1" dirty="0" smtClean="0"/>
              <a:t>block </a:t>
            </a:r>
            <a:r>
              <a:rPr lang="en-US" sz="1400" dirty="0" smtClean="0"/>
              <a:t>operation puts the process into waiting queue of semaphore and process is switched to waiting state. 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A process that is blocked  waiting on a semaphore S, should be restarted  when some other process executes signal operation.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 smtClean="0"/>
              <a:t>The process is restarted with </a:t>
            </a:r>
            <a:r>
              <a:rPr lang="en-US" sz="1600" b="1" dirty="0" smtClean="0"/>
              <a:t>wakeup </a:t>
            </a:r>
            <a:r>
              <a:rPr lang="en-US" sz="1600" dirty="0" smtClean="0"/>
              <a:t>operation.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Semaphore Implementation</a:t>
            </a:r>
          </a:p>
        </p:txBody>
      </p:sp>
      <p:sp>
        <p:nvSpPr>
          <p:cNvPr id="52226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7975" y="1144588"/>
            <a:ext cx="8605838" cy="5532437"/>
          </a:xfrm>
        </p:spPr>
        <p:txBody>
          <a:bodyPr/>
          <a:lstStyle/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mtClean="0"/>
              <a:t>Define a semaphore as a record</a:t>
            </a:r>
          </a:p>
          <a:p>
            <a:pPr defTabSz="455613">
              <a:buFont typeface="Monotype Sorts" pitchFamily="2" charset="2"/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smtClean="0"/>
              <a:t>		</a:t>
            </a:r>
            <a:r>
              <a:rPr lang="en-US" b="1" smtClean="0"/>
              <a:t>typedef struct {</a:t>
            </a:r>
          </a:p>
          <a:p>
            <a:pPr defTabSz="455613">
              <a:buFont typeface="Monotype Sorts" pitchFamily="2" charset="2"/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b="1" smtClean="0"/>
              <a:t>		   int value;</a:t>
            </a:r>
            <a:br>
              <a:rPr lang="en-US" b="1" smtClean="0"/>
            </a:br>
            <a:r>
              <a:rPr lang="en-US" b="1" smtClean="0"/>
              <a:t>	   struct process *L;</a:t>
            </a:r>
            <a:br>
              <a:rPr lang="en-US" b="1" smtClean="0"/>
            </a:br>
            <a:r>
              <a:rPr lang="en-US" b="1" smtClean="0"/>
              <a:t>	} semaphore;</a:t>
            </a:r>
            <a:br>
              <a:rPr lang="en-US" b="1" smtClean="0"/>
            </a:br>
            <a:endParaRPr lang="en-US" smtClean="0"/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mtClean="0"/>
              <a:t>Assume two simple operations: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800" b="1" smtClean="0"/>
              <a:t>block</a:t>
            </a:r>
            <a:r>
              <a:rPr lang="en-US" sz="1800" smtClean="0"/>
              <a:t> suspends the process that invokes it.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800" b="1" smtClean="0"/>
              <a:t>wakeup(</a:t>
            </a:r>
            <a:r>
              <a:rPr lang="en-US" sz="1800" b="1" i="1" smtClean="0"/>
              <a:t>P</a:t>
            </a:r>
            <a:r>
              <a:rPr lang="en-US" sz="1800" b="1" smtClean="0"/>
              <a:t>)</a:t>
            </a:r>
            <a:r>
              <a:rPr lang="en-US" sz="1800" smtClean="0"/>
              <a:t> resumes the execution of a blocked process </a:t>
            </a:r>
            <a:r>
              <a:rPr lang="en-US" sz="1800" b="1" smtClean="0"/>
              <a:t>P</a:t>
            </a:r>
            <a:r>
              <a:rPr lang="en-US" sz="180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Implementation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0988" y="1295400"/>
            <a:ext cx="8401050" cy="45561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smtClean="0"/>
              <a:t>Semaphore operations now defined as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smtClean="0"/>
              <a:t>	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S</a:t>
            </a:r>
            <a:r>
              <a:rPr lang="en-US" sz="1800" smtClean="0"/>
              <a:t>):	</a:t>
            </a:r>
            <a:br>
              <a:rPr lang="en-US" sz="1800" smtClean="0"/>
            </a:br>
            <a:r>
              <a:rPr lang="en-US" sz="1800" smtClean="0"/>
              <a:t>		</a:t>
            </a:r>
            <a:r>
              <a:rPr lang="en-US" sz="1800" b="1" smtClean="0"/>
              <a:t>S.value--;</a:t>
            </a:r>
            <a:endParaRPr lang="en-US" sz="1800" b="1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if (S.value &lt; 0)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			</a:t>
            </a:r>
            <a:r>
              <a:rPr lang="en-US" sz="1800" smtClean="0">
                <a:sym typeface="Symbol" pitchFamily="18" charset="2"/>
              </a:rPr>
              <a:t>add this process to</a:t>
            </a:r>
            <a:r>
              <a:rPr lang="en-US" sz="1800" b="1" smtClean="0">
                <a:sym typeface="Symbol" pitchFamily="18" charset="2"/>
              </a:rPr>
              <a:t> S.L;</a:t>
            </a:r>
            <a:br>
              <a:rPr lang="en-US" sz="1800" b="1" smtClean="0">
                <a:sym typeface="Symbol" pitchFamily="18" charset="2"/>
              </a:rPr>
            </a:br>
            <a:r>
              <a:rPr lang="en-US" sz="1800" b="1" smtClean="0">
                <a:sym typeface="Symbol" pitchFamily="18" charset="2"/>
              </a:rPr>
              <a:t>					block;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}</a:t>
            </a:r>
            <a:r>
              <a:rPr lang="en-US" sz="1800" smtClean="0">
                <a:sym typeface="Symbol" pitchFamily="18" charset="2"/>
              </a:rPr>
              <a:t/>
            </a:r>
            <a:br>
              <a:rPr lang="en-US" sz="1800" smtClean="0">
                <a:sym typeface="Symbol" pitchFamily="18" charset="2"/>
              </a:rPr>
            </a:br>
            <a:endParaRPr lang="en-US" sz="18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smtClean="0">
                <a:sym typeface="Symbol" pitchFamily="18" charset="2"/>
              </a:rPr>
              <a:t>		</a:t>
            </a:r>
            <a:r>
              <a:rPr lang="en-US" sz="1800" i="1" smtClean="0">
                <a:sym typeface="Symbol" pitchFamily="18" charset="2"/>
              </a:rPr>
              <a:t>signal</a:t>
            </a:r>
            <a:r>
              <a:rPr lang="en-US" sz="1800" smtClean="0">
                <a:sym typeface="Symbol" pitchFamily="18" charset="2"/>
              </a:rPr>
              <a:t>(</a:t>
            </a:r>
            <a:r>
              <a:rPr lang="en-US" sz="1800" i="1" smtClean="0">
                <a:sym typeface="Symbol" pitchFamily="18" charset="2"/>
              </a:rPr>
              <a:t>S</a:t>
            </a:r>
            <a:r>
              <a:rPr lang="en-US" sz="1800" smtClean="0">
                <a:sym typeface="Symbol" pitchFamily="18" charset="2"/>
              </a:rPr>
              <a:t>): </a:t>
            </a:r>
            <a:br>
              <a:rPr lang="en-US" sz="1800" smtClean="0">
                <a:sym typeface="Symbol" pitchFamily="18" charset="2"/>
              </a:rPr>
            </a:br>
            <a:r>
              <a:rPr lang="en-US" sz="1800" smtClean="0">
                <a:sym typeface="Symbol" pitchFamily="18" charset="2"/>
              </a:rPr>
              <a:t>		</a:t>
            </a:r>
            <a:r>
              <a:rPr lang="en-US" sz="1800" b="1" smtClean="0">
                <a:sym typeface="Symbol" pitchFamily="18" charset="2"/>
              </a:rPr>
              <a:t>S.value++;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if (S.value &lt;= 0)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			</a:t>
            </a:r>
            <a:r>
              <a:rPr lang="en-US" sz="1800" smtClean="0">
                <a:sym typeface="Symbol" pitchFamily="18" charset="2"/>
              </a:rPr>
              <a:t>remove a process</a:t>
            </a:r>
            <a:r>
              <a:rPr lang="en-US" sz="1800" b="1" smtClean="0">
                <a:sym typeface="Symbol" pitchFamily="18" charset="2"/>
              </a:rPr>
              <a:t> P </a:t>
            </a:r>
            <a:r>
              <a:rPr lang="en-US" sz="1800" smtClean="0">
                <a:sym typeface="Symbol" pitchFamily="18" charset="2"/>
              </a:rPr>
              <a:t>from</a:t>
            </a:r>
            <a:r>
              <a:rPr lang="en-US" sz="1800" b="1" smtClean="0">
                <a:sym typeface="Symbol" pitchFamily="18" charset="2"/>
              </a:rPr>
              <a:t> S.L;</a:t>
            </a:r>
            <a:br>
              <a:rPr lang="en-US" sz="1800" b="1" smtClean="0">
                <a:sym typeface="Symbol" pitchFamily="18" charset="2"/>
              </a:rPr>
            </a:br>
            <a:r>
              <a:rPr lang="en-US" sz="1800" b="1" smtClean="0">
                <a:sym typeface="Symbol" pitchFamily="18" charset="2"/>
              </a:rPr>
              <a:t>					wakeup(P);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			}</a:t>
            </a:r>
          </a:p>
          <a:p>
            <a:pPr>
              <a:lnSpc>
                <a:spcPct val="90000"/>
              </a:lnSpc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 smtClean="0">
                <a:sym typeface="Symbol" pitchFamily="18" charset="2"/>
              </a:rPr>
              <a:t>Wait and signal operations are system calls.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81534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/>
              <a:t>Semaphore as a General Synchronization Tool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smtClean="0"/>
              <a:t>Execute </a:t>
            </a:r>
            <a:r>
              <a:rPr lang="en-US" i="1" smtClean="0"/>
              <a:t>B</a:t>
            </a:r>
            <a:r>
              <a:rPr lang="en-US" smtClean="0"/>
              <a:t> in </a:t>
            </a:r>
            <a:r>
              <a:rPr lang="en-US" i="1" smtClean="0"/>
              <a:t>P</a:t>
            </a:r>
            <a:r>
              <a:rPr lang="en-US" baseline="-25000" smtClean="0"/>
              <a:t>j</a:t>
            </a:r>
            <a:r>
              <a:rPr lang="en-US" smtClean="0"/>
              <a:t> only after </a:t>
            </a:r>
            <a:r>
              <a:rPr lang="en-US" i="1" smtClean="0"/>
              <a:t>A</a:t>
            </a:r>
            <a:r>
              <a:rPr lang="en-US" smtClean="0"/>
              <a:t> executed in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endParaRPr lang="en-US" i="1" smtClean="0"/>
          </a:p>
          <a:p>
            <a:pPr>
              <a:tabLst>
                <a:tab pos="2005013" algn="ctr"/>
                <a:tab pos="4518025" algn="ctr"/>
              </a:tabLst>
            </a:pPr>
            <a:r>
              <a:rPr lang="en-US" smtClean="0"/>
              <a:t>Use semaphore </a:t>
            </a:r>
            <a:r>
              <a:rPr lang="en-US" i="1" smtClean="0"/>
              <a:t>flag</a:t>
            </a:r>
            <a:r>
              <a:rPr lang="en-US" smtClean="0"/>
              <a:t> initialized to 0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smtClean="0"/>
              <a:t>Code: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i="1" smtClean="0"/>
              <a:t>		P</a:t>
            </a:r>
            <a:r>
              <a:rPr lang="en-US" i="1" baseline="-25000" smtClean="0"/>
              <a:t>i</a:t>
            </a:r>
            <a:r>
              <a:rPr lang="en-US" i="1" smtClean="0"/>
              <a:t>	P</a:t>
            </a:r>
            <a:r>
              <a:rPr lang="en-US" i="1" baseline="-25000" smtClean="0"/>
              <a:t>j</a:t>
            </a:r>
            <a:endParaRPr lang="en-US" i="1" smtClean="0"/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mtClean="0"/>
              <a:t>		 </a:t>
            </a:r>
            <a:r>
              <a:rPr lang="en-US" smtClean="0">
                <a:sym typeface="MT Extra" pitchFamily="18" charset="2"/>
              </a:rPr>
              <a:t></a:t>
            </a:r>
            <a:r>
              <a:rPr lang="en-US" smtClean="0"/>
              <a:t> </a:t>
            </a:r>
            <a:r>
              <a:rPr lang="en-US" smtClean="0">
                <a:sym typeface="MT Extra" pitchFamily="18" charset="2"/>
              </a:rPr>
              <a:t>	 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mtClean="0">
                <a:sym typeface="MT Extra" pitchFamily="18" charset="2"/>
              </a:rPr>
              <a:t>		</a:t>
            </a:r>
            <a:r>
              <a:rPr lang="en-US" i="1" smtClean="0">
                <a:sym typeface="MT Extra" pitchFamily="18" charset="2"/>
              </a:rPr>
              <a:t>A</a:t>
            </a:r>
            <a:r>
              <a:rPr lang="en-US" smtClean="0">
                <a:sym typeface="MT Extra" pitchFamily="18" charset="2"/>
              </a:rPr>
              <a:t>	</a:t>
            </a:r>
            <a:r>
              <a:rPr lang="en-US" i="1" smtClean="0">
                <a:sym typeface="MT Extra" pitchFamily="18" charset="2"/>
              </a:rPr>
              <a:t>wait</a:t>
            </a:r>
            <a:r>
              <a:rPr lang="en-US" smtClean="0">
                <a:sym typeface="MT Extra" pitchFamily="18" charset="2"/>
              </a:rPr>
              <a:t>(</a:t>
            </a:r>
            <a:r>
              <a:rPr lang="en-US" i="1" smtClean="0">
                <a:sym typeface="MT Extra" pitchFamily="18" charset="2"/>
              </a:rPr>
              <a:t>flag</a:t>
            </a:r>
            <a:r>
              <a:rPr lang="en-US" smtClean="0">
                <a:sym typeface="MT Extra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smtClean="0">
                <a:sym typeface="MT Extra" pitchFamily="18" charset="2"/>
              </a:rPr>
              <a:t>		</a:t>
            </a:r>
            <a:r>
              <a:rPr lang="en-US" i="1" smtClean="0">
                <a:sym typeface="MT Extra" pitchFamily="18" charset="2"/>
              </a:rPr>
              <a:t>signal</a:t>
            </a:r>
            <a:r>
              <a:rPr lang="en-US" smtClean="0">
                <a:sym typeface="MT Extra" pitchFamily="18" charset="2"/>
              </a:rPr>
              <a:t>(</a:t>
            </a:r>
            <a:r>
              <a:rPr lang="en-US" i="1" smtClean="0">
                <a:sym typeface="MT Extra" pitchFamily="18" charset="2"/>
              </a:rPr>
              <a:t>flag</a:t>
            </a:r>
            <a:r>
              <a:rPr lang="en-US" smtClean="0">
                <a:sym typeface="MT Extra" pitchFamily="18" charset="2"/>
              </a:rPr>
              <a:t>)	</a:t>
            </a:r>
            <a:r>
              <a:rPr lang="en-US" i="1" smtClean="0">
                <a:sym typeface="MT Extra" pitchFamily="18" charset="2"/>
              </a:rPr>
              <a:t>B</a:t>
            </a:r>
            <a:endParaRPr lang="en-US" smtClean="0"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Deadlock and Starvation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1887538" algn="ctr"/>
                <a:tab pos="4572000" algn="ctr"/>
              </a:tabLst>
            </a:pPr>
            <a:r>
              <a:rPr lang="en-US" sz="1800" b="1" smtClean="0"/>
              <a:t>Deadlock</a:t>
            </a:r>
            <a:r>
              <a:rPr lang="en-US" sz="1800" smtClean="0"/>
              <a:t> – two or more processes are waiting indefinitely for an event that can be caused by only one of the waiting processes.</a:t>
            </a:r>
          </a:p>
          <a:p>
            <a:pPr>
              <a:tabLst>
                <a:tab pos="1887538" algn="ctr"/>
                <a:tab pos="4572000" algn="ctr"/>
              </a:tabLst>
            </a:pPr>
            <a:r>
              <a:rPr lang="en-US" sz="1800" smtClean="0"/>
              <a:t>Let </a:t>
            </a:r>
            <a:r>
              <a:rPr lang="en-US" sz="1800" i="1" smtClean="0"/>
              <a:t>S</a:t>
            </a:r>
            <a:r>
              <a:rPr lang="en-US" sz="1800" smtClean="0"/>
              <a:t> and </a:t>
            </a:r>
            <a:r>
              <a:rPr lang="en-US" sz="1800" i="1" smtClean="0"/>
              <a:t>Q</a:t>
            </a:r>
            <a:r>
              <a:rPr lang="en-US" sz="1800" smtClean="0"/>
              <a:t> be two semaphores initialized to 1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/>
              <a:t>		</a:t>
            </a:r>
            <a:r>
              <a:rPr lang="en-US" sz="1800" i="1" smtClean="0"/>
              <a:t>P</a:t>
            </a:r>
            <a:r>
              <a:rPr lang="en-US" sz="1800" i="1" baseline="-25000" smtClean="0"/>
              <a:t>0</a:t>
            </a:r>
            <a:r>
              <a:rPr lang="en-US" sz="1800" smtClean="0"/>
              <a:t>	</a:t>
            </a:r>
            <a:r>
              <a:rPr lang="en-US" sz="1800" i="1" smtClean="0"/>
              <a:t>P</a:t>
            </a:r>
            <a:r>
              <a:rPr lang="en-US" sz="1800" i="1" baseline="-25000" smtClean="0"/>
              <a:t>1</a:t>
            </a:r>
            <a:endParaRPr lang="en-US" sz="1800" i="1" smtClean="0"/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/>
              <a:t>	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S</a:t>
            </a:r>
            <a:r>
              <a:rPr lang="en-US" sz="1800" smtClean="0"/>
              <a:t>);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Q</a:t>
            </a:r>
            <a:r>
              <a:rPr lang="en-US" sz="1800" smtClean="0"/>
              <a:t>);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/>
              <a:t>	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Q</a:t>
            </a:r>
            <a:r>
              <a:rPr lang="en-US" sz="1800" smtClean="0"/>
              <a:t>);	</a:t>
            </a:r>
            <a:r>
              <a:rPr lang="en-US" sz="1800" i="1" smtClean="0"/>
              <a:t>wait</a:t>
            </a:r>
            <a:r>
              <a:rPr lang="en-US" sz="1800" smtClean="0"/>
              <a:t>(</a:t>
            </a:r>
            <a:r>
              <a:rPr lang="en-US" sz="1800" i="1" smtClean="0"/>
              <a:t>S</a:t>
            </a:r>
            <a:r>
              <a:rPr lang="en-US" sz="1800" smtClean="0"/>
              <a:t>);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/>
              <a:t>		 </a:t>
            </a:r>
            <a:r>
              <a:rPr lang="en-US" sz="1800" smtClean="0">
                <a:sym typeface="MT Extra" pitchFamily="18" charset="2"/>
              </a:rPr>
              <a:t>	 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>
                <a:sym typeface="MT Extra" pitchFamily="18" charset="2"/>
              </a:rPr>
              <a:t>		</a:t>
            </a:r>
            <a:r>
              <a:rPr lang="en-US" sz="1800" i="1" smtClean="0">
                <a:sym typeface="MT Extra" pitchFamily="18" charset="2"/>
              </a:rPr>
              <a:t>signal</a:t>
            </a:r>
            <a:r>
              <a:rPr lang="en-US" sz="1800" smtClean="0">
                <a:sym typeface="MT Extra" pitchFamily="18" charset="2"/>
              </a:rPr>
              <a:t>(</a:t>
            </a:r>
            <a:r>
              <a:rPr lang="en-US" sz="1800" i="1" smtClean="0">
                <a:sym typeface="MT Extra" pitchFamily="18" charset="2"/>
              </a:rPr>
              <a:t>S</a:t>
            </a:r>
            <a:r>
              <a:rPr lang="en-US" sz="1800" smtClean="0">
                <a:sym typeface="MT Extra" pitchFamily="18" charset="2"/>
              </a:rPr>
              <a:t>);	</a:t>
            </a:r>
            <a:r>
              <a:rPr lang="en-US" sz="1800" i="1" smtClean="0">
                <a:sym typeface="MT Extra" pitchFamily="18" charset="2"/>
              </a:rPr>
              <a:t>signal</a:t>
            </a:r>
            <a:r>
              <a:rPr lang="en-US" sz="1800" smtClean="0">
                <a:sym typeface="MT Extra" pitchFamily="18" charset="2"/>
              </a:rPr>
              <a:t>(</a:t>
            </a:r>
            <a:r>
              <a:rPr lang="en-US" sz="1800" i="1" smtClean="0">
                <a:sym typeface="MT Extra" pitchFamily="18" charset="2"/>
              </a:rPr>
              <a:t>Q</a:t>
            </a:r>
            <a:r>
              <a:rPr lang="en-US" sz="1800" smtClean="0">
                <a:sym typeface="MT Extra" pitchFamily="18" charset="2"/>
              </a:rPr>
              <a:t>);</a:t>
            </a:r>
          </a:p>
          <a:p>
            <a:pPr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sz="1800" smtClean="0">
                <a:sym typeface="MT Extra" pitchFamily="18" charset="2"/>
              </a:rPr>
              <a:t>		</a:t>
            </a:r>
            <a:r>
              <a:rPr lang="en-US" sz="1800" i="1" smtClean="0">
                <a:sym typeface="MT Extra" pitchFamily="18" charset="2"/>
              </a:rPr>
              <a:t>signal</a:t>
            </a:r>
            <a:r>
              <a:rPr lang="en-US" sz="1800" smtClean="0">
                <a:sym typeface="MT Extra" pitchFamily="18" charset="2"/>
              </a:rPr>
              <a:t>(</a:t>
            </a:r>
            <a:r>
              <a:rPr lang="en-US" sz="1800" i="1" smtClean="0">
                <a:sym typeface="MT Extra" pitchFamily="18" charset="2"/>
              </a:rPr>
              <a:t>Q</a:t>
            </a:r>
            <a:r>
              <a:rPr lang="en-US" sz="1800" smtClean="0">
                <a:sym typeface="MT Extra" pitchFamily="18" charset="2"/>
              </a:rPr>
              <a:t>)	</a:t>
            </a:r>
            <a:r>
              <a:rPr lang="en-US" sz="1800" i="1" smtClean="0">
                <a:sym typeface="MT Extra" pitchFamily="18" charset="2"/>
              </a:rPr>
              <a:t>signal</a:t>
            </a:r>
            <a:r>
              <a:rPr lang="en-US" sz="1800" smtClean="0">
                <a:sym typeface="MT Extra" pitchFamily="18" charset="2"/>
              </a:rPr>
              <a:t>(</a:t>
            </a:r>
            <a:r>
              <a:rPr lang="en-US" sz="1800" i="1" smtClean="0">
                <a:sym typeface="MT Extra" pitchFamily="18" charset="2"/>
              </a:rPr>
              <a:t>S</a:t>
            </a:r>
            <a:r>
              <a:rPr lang="en-US" sz="1800" smtClean="0">
                <a:sym typeface="MT Extra" pitchFamily="18" charset="2"/>
              </a:rPr>
              <a:t>);</a:t>
            </a:r>
          </a:p>
          <a:p>
            <a:pPr>
              <a:tabLst>
                <a:tab pos="1887538" algn="ctr"/>
                <a:tab pos="4572000" algn="ctr"/>
              </a:tabLst>
            </a:pPr>
            <a:r>
              <a:rPr lang="en-US" sz="1800" b="1" smtClean="0">
                <a:sym typeface="MT Extra" pitchFamily="18" charset="2"/>
              </a:rPr>
              <a:t>Starvation</a:t>
            </a:r>
            <a:r>
              <a:rPr lang="en-US" sz="1800" smtClean="0">
                <a:sym typeface="MT Extra" pitchFamily="18" charset="2"/>
              </a:rPr>
              <a:t> </a:t>
            </a:r>
            <a:r>
              <a:rPr lang="en-US" sz="1800" smtClean="0"/>
              <a:t> – indefinite blocking.  A process may never be removed from the semaphore queue in which it is suspended.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14</TotalTime>
  <Words>1955</Words>
  <Application>Microsoft Macintosh PowerPoint</Application>
  <PresentationFormat>On-screen Show (4:3)</PresentationFormat>
  <Paragraphs>506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Semaphores</vt:lpstr>
      <vt:lpstr>Semaphores: Dijkstra; 1965</vt:lpstr>
      <vt:lpstr>Semaphores: Dijkstra 1965 Classical or first definition</vt:lpstr>
      <vt:lpstr>Critical Section of n Processes</vt:lpstr>
      <vt:lpstr>Semaphore Implementation</vt:lpstr>
      <vt:lpstr>Semaphore Implementation</vt:lpstr>
      <vt:lpstr>Implementation</vt:lpstr>
      <vt:lpstr>Semaphore as a General Synchronization Tool</vt:lpstr>
      <vt:lpstr>Deadlock and Starvation</vt:lpstr>
      <vt:lpstr>Two Types of Semaphores</vt:lpstr>
      <vt:lpstr>Binary Semaphores</vt:lpstr>
      <vt:lpstr>Implementing S as a Binary Semaphore</vt:lpstr>
      <vt:lpstr>Implementing wait() and signal() in Multi-processor Systems</vt:lpstr>
      <vt:lpstr>Classical Problems of Synchronization</vt:lpstr>
      <vt:lpstr>Bounded-Buffer Problem</vt:lpstr>
      <vt:lpstr>Bounded-Buffer Problem Producer Process</vt:lpstr>
      <vt:lpstr>Bounded-Buffer Problem Consumer Process</vt:lpstr>
      <vt:lpstr>Readers-Writers Problem</vt:lpstr>
      <vt:lpstr>Readers-Writers Problem</vt:lpstr>
      <vt:lpstr>Readers-Writers Problem Writer Process</vt:lpstr>
      <vt:lpstr>Readers-Writers Problem Reader Process</vt:lpstr>
      <vt:lpstr>Readers-Writers Problem</vt:lpstr>
      <vt:lpstr>Dining-Philosophers Problem</vt:lpstr>
      <vt:lpstr>Dining-Philosophers Problem </vt:lpstr>
      <vt:lpstr>Barbershop Problem</vt:lpstr>
      <vt:lpstr>Barbershop Problem</vt:lpstr>
      <vt:lpstr>Barbershop Problem</vt:lpstr>
      <vt:lpstr> Barbershop</vt:lpstr>
      <vt:lpstr>Barbershop Problem</vt:lpstr>
      <vt:lpstr>Fair Barbershop</vt:lpstr>
      <vt:lpstr>Implementation of Semaphores</vt:lpstr>
      <vt:lpstr>Two possible implementations of Semaphores</vt:lpstr>
      <vt:lpstr>Problem with semaphores</vt:lpstr>
      <vt:lpstr>Problem with semaphores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Semaphores</dc:title>
  <dc:creator>user</dc:creator>
  <cp:lastModifiedBy>user</cp:lastModifiedBy>
  <cp:revision>4</cp:revision>
  <dcterms:created xsi:type="dcterms:W3CDTF">2014-10-28T02:13:17Z</dcterms:created>
  <dcterms:modified xsi:type="dcterms:W3CDTF">2016-10-04T04:38:44Z</dcterms:modified>
</cp:coreProperties>
</file>