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77" r:id="rId7"/>
    <p:sldId id="258" r:id="rId8"/>
    <p:sldId id="276" r:id="rId9"/>
    <p:sldId id="278" r:id="rId10"/>
    <p:sldId id="279" r:id="rId11"/>
    <p:sldId id="280" r:id="rId12"/>
    <p:sldId id="281" r:id="rId13"/>
    <p:sldId id="267" r:id="rId14"/>
    <p:sldId id="283" r:id="rId15"/>
    <p:sldId id="286" r:id="rId16"/>
    <p:sldId id="287" r:id="rId17"/>
    <p:sldId id="288" r:id="rId18"/>
    <p:sldId id="28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7AC7C-2ED2-406B-A584-AC814BAB73D0}" v="4" dt="2023-03-10T14:45:39.029"/>
    <p1510:client id="{3B17500D-CA11-4E2B-A3DC-F5ECE6497658}" v="134" dt="2023-03-10T17:51:04.349"/>
    <p1510:client id="{3C3C4ED9-B550-4E52-9324-B313A18217D8}" v="12" dt="2023-03-10T17:26:35.066"/>
    <p1510:client id="{56AF0B30-4500-5D41-9688-1038893DB1C7}" v="7" dt="2023-03-10T14:44:47.649"/>
    <p1510:client id="{6DA250B0-C8A2-454A-9F61-273FA2DFB953}" v="2" dt="2023-03-10T16:48:17.627"/>
    <p1510:client id="{AD502B6E-558E-4E31-8D01-2DDE38265520}" v="3" dt="2023-03-10T14:05:22.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3/10/2023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3/10/2023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3/10/2023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3/10/2023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3/10/2023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mathworks.com/help/symbolic/sym.vpasolve.html#bt5sqi5-1-eqn" TargetMode="External"/><Relationship Id="rId2" Type="http://schemas.openxmlformats.org/officeDocument/2006/relationships/hyperlink" Target="https://in.mathworks.com/help/symbolic/sym.vpasolve.html#bt5sqi5-1-S" TargetMode="External"/><Relationship Id="rId1" Type="http://schemas.openxmlformats.org/officeDocument/2006/relationships/slideLayout" Target="../slideLayouts/slideLayout3.xml"/><Relationship Id="rId5" Type="http://schemas.openxmlformats.org/officeDocument/2006/relationships/hyperlink" Target="https://in.mathworks.com/help/symbolic/symvar.html" TargetMode="External"/><Relationship Id="rId4" Type="http://schemas.openxmlformats.org/officeDocument/2006/relationships/hyperlink" Target="https://in.mathworks.com/help/symbolic/sym.vpasolve.html#bt5sqi5-1-va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in.mathworks.com/help/symbolic/sym.vpasolve.html#bt5sqi5-1-eqn" TargetMode="External"/><Relationship Id="rId2" Type="http://schemas.openxmlformats.org/officeDocument/2006/relationships/hyperlink" Target="https://in.mathworks.com/help/symbolic/sym.vpasolve.html#bt5sqi5-1-S" TargetMode="External"/><Relationship Id="rId1" Type="http://schemas.openxmlformats.org/officeDocument/2006/relationships/slideLayout" Target="../slideLayouts/slideLayout3.xml"/><Relationship Id="rId5" Type="http://schemas.openxmlformats.org/officeDocument/2006/relationships/hyperlink" Target="https://in.mathworks.com/help/symbolic/symvar.html" TargetMode="External"/><Relationship Id="rId4" Type="http://schemas.openxmlformats.org/officeDocument/2006/relationships/hyperlink" Target="https://in.mathworks.com/help/symbolic/sym.vpasolve.html#bt5sqi5-1-va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CH3150 – MASS TRANSFER II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a:t>GROUP 2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Data Generation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1" y="2333625"/>
            <a:ext cx="5715000" cy="3756025"/>
          </a:xfrm>
        </p:spPr>
        <p:txBody>
          <a:bodyPr vert="horz" lIns="91440" tIns="45720" rIns="91440" bIns="45720" rtlCol="0" anchor="t">
            <a:normAutofit/>
          </a:bodyPr>
          <a:lstStyle/>
          <a:p>
            <a:pPr marL="285750" indent="-285750">
              <a:buFont typeface="Arial" panose="020B0604020202020204" pitchFamily="34" charset="0"/>
              <a:buChar char="•"/>
            </a:pPr>
            <a:r>
              <a:rPr lang="en-US" sz="2000"/>
              <a:t>Using the code given in the previous slides, generate data with random input( i.e., solvent rate, number of stages, input composition) to get percentage removal and store  them in .xlsx file or .csv file .</a:t>
            </a:r>
          </a:p>
          <a:p>
            <a:pPr marL="285750" indent="-285750">
              <a:buFont typeface="Arial" panose="020B0604020202020204" pitchFamily="34" charset="0"/>
              <a:buChar char="•"/>
            </a:pPr>
            <a:r>
              <a:rPr lang="en-US" sz="2000"/>
              <a:t>We use this data to train a neural network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3/10/2023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a:p>
        </p:txBody>
      </p:sp>
      <p:pic>
        <p:nvPicPr>
          <p:cNvPr id="8" name="Picture 7">
            <a:extLst>
              <a:ext uri="{FF2B5EF4-FFF2-40B4-BE49-F238E27FC236}">
                <a16:creationId xmlns:a16="http://schemas.microsoft.com/office/drawing/2014/main" id="{53839304-0EDE-8C23-1547-8B252E44C4D9}"/>
              </a:ext>
            </a:extLst>
          </p:cNvPr>
          <p:cNvPicPr>
            <a:picLocks noChangeAspect="1"/>
          </p:cNvPicPr>
          <p:nvPr/>
        </p:nvPicPr>
        <p:blipFill>
          <a:blip r:embed="rId2"/>
          <a:stretch>
            <a:fillRect/>
          </a:stretch>
        </p:blipFill>
        <p:spPr>
          <a:xfrm>
            <a:off x="6814909" y="2523998"/>
            <a:ext cx="3776891" cy="2448052"/>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1" y="154636"/>
            <a:ext cx="9779183" cy="952500"/>
          </a:xfrm>
        </p:spPr>
        <p:txBody>
          <a:bodyPr anchor="b">
            <a:normAutofit/>
          </a:bodyPr>
          <a:lstStyle/>
          <a:p>
            <a:r>
              <a:rPr lang="en-US"/>
              <a:t>Cleaning the Data</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3/10/2023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10" name="TextBox 9">
            <a:extLst>
              <a:ext uri="{FF2B5EF4-FFF2-40B4-BE49-F238E27FC236}">
                <a16:creationId xmlns:a16="http://schemas.microsoft.com/office/drawing/2014/main" id="{C7A932F1-99E7-BA84-4384-FF8A71A074BB}"/>
              </a:ext>
            </a:extLst>
          </p:cNvPr>
          <p:cNvSpPr txBox="1"/>
          <p:nvPr/>
        </p:nvSpPr>
        <p:spPr>
          <a:xfrm>
            <a:off x="818332" y="1107136"/>
            <a:ext cx="10897418"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a:t>Since the some of the values of percentage removal are negative and some are greater than one, we should remove them.</a:t>
            </a:r>
          </a:p>
        </p:txBody>
      </p:sp>
      <p:pic>
        <p:nvPicPr>
          <p:cNvPr id="12" name="Picture 11">
            <a:extLst>
              <a:ext uri="{FF2B5EF4-FFF2-40B4-BE49-F238E27FC236}">
                <a16:creationId xmlns:a16="http://schemas.microsoft.com/office/drawing/2014/main" id="{8888640D-F424-8E79-8940-16DF781C3E1B}"/>
              </a:ext>
            </a:extLst>
          </p:cNvPr>
          <p:cNvPicPr>
            <a:picLocks noChangeAspect="1"/>
          </p:cNvPicPr>
          <p:nvPr/>
        </p:nvPicPr>
        <p:blipFill>
          <a:blip r:embed="rId2"/>
          <a:stretch>
            <a:fillRect/>
          </a:stretch>
        </p:blipFill>
        <p:spPr>
          <a:xfrm>
            <a:off x="7915275" y="1932793"/>
            <a:ext cx="4267199" cy="752580"/>
          </a:xfrm>
          <a:prstGeom prst="rect">
            <a:avLst/>
          </a:prstGeom>
        </p:spPr>
      </p:pic>
      <p:pic>
        <p:nvPicPr>
          <p:cNvPr id="14" name="Picture 13">
            <a:extLst>
              <a:ext uri="{FF2B5EF4-FFF2-40B4-BE49-F238E27FC236}">
                <a16:creationId xmlns:a16="http://schemas.microsoft.com/office/drawing/2014/main" id="{2F996D7D-EB9A-0551-577C-8D7A56D7F9F0}"/>
              </a:ext>
            </a:extLst>
          </p:cNvPr>
          <p:cNvPicPr>
            <a:picLocks noChangeAspect="1"/>
          </p:cNvPicPr>
          <p:nvPr/>
        </p:nvPicPr>
        <p:blipFill>
          <a:blip r:embed="rId3"/>
          <a:stretch>
            <a:fillRect/>
          </a:stretch>
        </p:blipFill>
        <p:spPr>
          <a:xfrm>
            <a:off x="7915275" y="2864699"/>
            <a:ext cx="4267199" cy="1000265"/>
          </a:xfrm>
          <a:prstGeom prst="rect">
            <a:avLst/>
          </a:prstGeom>
        </p:spPr>
      </p:pic>
      <p:pic>
        <p:nvPicPr>
          <p:cNvPr id="16" name="Picture 15">
            <a:extLst>
              <a:ext uri="{FF2B5EF4-FFF2-40B4-BE49-F238E27FC236}">
                <a16:creationId xmlns:a16="http://schemas.microsoft.com/office/drawing/2014/main" id="{95C0FE54-BDB1-4B7F-4A2F-9A2B5F6EE28C}"/>
              </a:ext>
            </a:extLst>
          </p:cNvPr>
          <p:cNvPicPr>
            <a:picLocks noChangeAspect="1"/>
          </p:cNvPicPr>
          <p:nvPr/>
        </p:nvPicPr>
        <p:blipFill>
          <a:blip r:embed="rId4"/>
          <a:stretch>
            <a:fillRect/>
          </a:stretch>
        </p:blipFill>
        <p:spPr>
          <a:xfrm>
            <a:off x="161691" y="2010679"/>
            <a:ext cx="2914884" cy="4305901"/>
          </a:xfrm>
          <a:prstGeom prst="rect">
            <a:avLst/>
          </a:prstGeom>
        </p:spPr>
      </p:pic>
      <p:sp>
        <p:nvSpPr>
          <p:cNvPr id="25" name="Arrow: Right 24">
            <a:extLst>
              <a:ext uri="{FF2B5EF4-FFF2-40B4-BE49-F238E27FC236}">
                <a16:creationId xmlns:a16="http://schemas.microsoft.com/office/drawing/2014/main" id="{1ABDA5B1-8222-866C-22DE-BB5A5A41DD95}"/>
              </a:ext>
            </a:extLst>
          </p:cNvPr>
          <p:cNvSpPr/>
          <p:nvPr/>
        </p:nvSpPr>
        <p:spPr>
          <a:xfrm>
            <a:off x="3219450" y="3724275"/>
            <a:ext cx="819150" cy="6463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pic>
        <p:nvPicPr>
          <p:cNvPr id="3" name="Picture 6" descr="Calendar&#10;&#10;Description automatically generated">
            <a:extLst>
              <a:ext uri="{FF2B5EF4-FFF2-40B4-BE49-F238E27FC236}">
                <a16:creationId xmlns:a16="http://schemas.microsoft.com/office/drawing/2014/main" id="{3C634A55-639F-B349-B4ED-9DD5A7F22185}"/>
              </a:ext>
            </a:extLst>
          </p:cNvPr>
          <p:cNvPicPr>
            <a:picLocks noChangeAspect="1"/>
          </p:cNvPicPr>
          <p:nvPr/>
        </p:nvPicPr>
        <p:blipFill>
          <a:blip r:embed="rId5"/>
          <a:stretch>
            <a:fillRect/>
          </a:stretch>
        </p:blipFill>
        <p:spPr>
          <a:xfrm>
            <a:off x="4161746" y="2015466"/>
            <a:ext cx="2928380" cy="4311484"/>
          </a:xfrm>
          <a:prstGeom prst="rect">
            <a:avLst/>
          </a:prstGeom>
        </p:spPr>
      </p:pic>
    </p:spTree>
    <p:extLst>
      <p:ext uri="{BB962C8B-B14F-4D97-AF65-F5344CB8AC3E}">
        <p14:creationId xmlns:p14="http://schemas.microsoft.com/office/powerpoint/2010/main" val="428832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4592" y="174991"/>
            <a:ext cx="10243458" cy="503922"/>
          </a:xfrm>
        </p:spPr>
        <p:txBody>
          <a:bodyPr/>
          <a:lstStyle/>
          <a:p>
            <a:r>
              <a:rPr lang="en-US" sz="2400"/>
              <a:t>Fitting data to a neural network model(Cross Current)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57942" y="656166"/>
            <a:ext cx="4663440" cy="522514"/>
          </a:xfrm>
        </p:spPr>
        <p:txBody>
          <a:bodyPr/>
          <a:lstStyle/>
          <a:p>
            <a:r>
              <a:rPr lang="en-US"/>
              <a:t>CODE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14461" y="588355"/>
            <a:ext cx="4663440" cy="522514"/>
          </a:xfrm>
        </p:spPr>
        <p:txBody>
          <a:bodyPr/>
          <a:lstStyle/>
          <a:p>
            <a:r>
              <a:rPr lang="en-US"/>
              <a:t>PLOT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3/10/2023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pic>
        <p:nvPicPr>
          <p:cNvPr id="12" name="Picture 11">
            <a:extLst>
              <a:ext uri="{FF2B5EF4-FFF2-40B4-BE49-F238E27FC236}">
                <a16:creationId xmlns:a16="http://schemas.microsoft.com/office/drawing/2014/main" id="{EFE3D336-F9F2-E952-9EFA-54221C491D7E}"/>
              </a:ext>
            </a:extLst>
          </p:cNvPr>
          <p:cNvPicPr>
            <a:picLocks noChangeAspect="1"/>
          </p:cNvPicPr>
          <p:nvPr/>
        </p:nvPicPr>
        <p:blipFill>
          <a:blip r:embed="rId2"/>
          <a:stretch>
            <a:fillRect/>
          </a:stretch>
        </p:blipFill>
        <p:spPr>
          <a:xfrm>
            <a:off x="90616" y="1137187"/>
            <a:ext cx="6005384" cy="5219163"/>
          </a:xfrm>
          <a:prstGeom prst="rect">
            <a:avLst/>
          </a:prstGeom>
        </p:spPr>
      </p:pic>
      <p:pic>
        <p:nvPicPr>
          <p:cNvPr id="17" name="Content Placeholder 16">
            <a:extLst>
              <a:ext uri="{FF2B5EF4-FFF2-40B4-BE49-F238E27FC236}">
                <a16:creationId xmlns:a16="http://schemas.microsoft.com/office/drawing/2014/main" id="{C7887DFB-E2E3-F305-BD5F-334137A98387}"/>
              </a:ext>
            </a:extLst>
          </p:cNvPr>
          <p:cNvPicPr>
            <a:picLocks noGrp="1" noChangeAspect="1"/>
          </p:cNvPicPr>
          <p:nvPr>
            <p:ph idx="10"/>
          </p:nvPr>
        </p:nvPicPr>
        <p:blipFill>
          <a:blip r:embed="rId3"/>
          <a:stretch>
            <a:fillRect/>
          </a:stretch>
        </p:blipFill>
        <p:spPr>
          <a:xfrm>
            <a:off x="6547909" y="1333734"/>
            <a:ext cx="5270500" cy="3781192"/>
          </a:xfrm>
        </p:spPr>
      </p:pic>
    </p:spTree>
    <p:extLst>
      <p:ext uri="{BB962C8B-B14F-4D97-AF65-F5344CB8AC3E}">
        <p14:creationId xmlns:p14="http://schemas.microsoft.com/office/powerpoint/2010/main" val="351028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4592" y="174991"/>
            <a:ext cx="10243458" cy="503922"/>
          </a:xfrm>
        </p:spPr>
        <p:txBody>
          <a:bodyPr/>
          <a:lstStyle/>
          <a:p>
            <a:r>
              <a:rPr lang="en-US" sz="2400"/>
              <a:t>Fitting data to a neural network model (Counter current)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57942" y="656166"/>
            <a:ext cx="4663440" cy="522514"/>
          </a:xfrm>
        </p:spPr>
        <p:txBody>
          <a:bodyPr/>
          <a:lstStyle/>
          <a:p>
            <a:r>
              <a:rPr lang="en-US"/>
              <a:t>CODE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14461" y="588355"/>
            <a:ext cx="4663440" cy="522514"/>
          </a:xfrm>
        </p:spPr>
        <p:txBody>
          <a:bodyPr/>
          <a:lstStyle/>
          <a:p>
            <a:r>
              <a:rPr lang="en-US"/>
              <a:t>PLOT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3/10/2023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pic>
        <p:nvPicPr>
          <p:cNvPr id="14" name="Content Placeholder 13">
            <a:extLst>
              <a:ext uri="{FF2B5EF4-FFF2-40B4-BE49-F238E27FC236}">
                <a16:creationId xmlns:a16="http://schemas.microsoft.com/office/drawing/2014/main" id="{2EF5C00F-8C6B-1C36-4C7B-E4B018DBB120}"/>
              </a:ext>
            </a:extLst>
          </p:cNvPr>
          <p:cNvPicPr>
            <a:picLocks noGrp="1" noChangeAspect="1"/>
          </p:cNvPicPr>
          <p:nvPr>
            <p:ph idx="10"/>
          </p:nvPr>
        </p:nvPicPr>
        <p:blipFill>
          <a:blip r:embed="rId2"/>
          <a:stretch>
            <a:fillRect/>
          </a:stretch>
        </p:blipFill>
        <p:spPr>
          <a:xfrm>
            <a:off x="6283325" y="1438276"/>
            <a:ext cx="5165725" cy="4133850"/>
          </a:xfrm>
        </p:spPr>
      </p:pic>
      <p:pic>
        <p:nvPicPr>
          <p:cNvPr id="11" name="Picture 10">
            <a:extLst>
              <a:ext uri="{FF2B5EF4-FFF2-40B4-BE49-F238E27FC236}">
                <a16:creationId xmlns:a16="http://schemas.microsoft.com/office/drawing/2014/main" id="{E7DC8427-7C1F-B3C1-6401-53DD77902031}"/>
              </a:ext>
            </a:extLst>
          </p:cNvPr>
          <p:cNvPicPr>
            <a:picLocks noChangeAspect="1"/>
          </p:cNvPicPr>
          <p:nvPr/>
        </p:nvPicPr>
        <p:blipFill>
          <a:blip r:embed="rId3"/>
          <a:stretch>
            <a:fillRect/>
          </a:stretch>
        </p:blipFill>
        <p:spPr>
          <a:xfrm>
            <a:off x="56020" y="1003263"/>
            <a:ext cx="6039980" cy="5420898"/>
          </a:xfrm>
          <a:prstGeom prst="rect">
            <a:avLst/>
          </a:prstGeom>
        </p:spPr>
      </p:pic>
    </p:spTree>
    <p:extLst>
      <p:ext uri="{BB962C8B-B14F-4D97-AF65-F5344CB8AC3E}">
        <p14:creationId xmlns:p14="http://schemas.microsoft.com/office/powerpoint/2010/main" val="235823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Model Summary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3/10/2023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a:p>
        </p:txBody>
      </p:sp>
      <p:pic>
        <p:nvPicPr>
          <p:cNvPr id="8" name="Picture 7">
            <a:extLst>
              <a:ext uri="{FF2B5EF4-FFF2-40B4-BE49-F238E27FC236}">
                <a16:creationId xmlns:a16="http://schemas.microsoft.com/office/drawing/2014/main" id="{4BFB830C-CA84-5894-E75D-A9EFFFEE1102}"/>
              </a:ext>
            </a:extLst>
          </p:cNvPr>
          <p:cNvPicPr>
            <a:picLocks noChangeAspect="1"/>
          </p:cNvPicPr>
          <p:nvPr/>
        </p:nvPicPr>
        <p:blipFill>
          <a:blip r:embed="rId2"/>
          <a:stretch>
            <a:fillRect/>
          </a:stretch>
        </p:blipFill>
        <p:spPr>
          <a:xfrm>
            <a:off x="6343650" y="2491689"/>
            <a:ext cx="5639220" cy="3864660"/>
          </a:xfrm>
          <a:prstGeom prst="rect">
            <a:avLst/>
          </a:prstGeom>
        </p:spPr>
      </p:pic>
      <p:pic>
        <p:nvPicPr>
          <p:cNvPr id="10" name="Picture 9">
            <a:extLst>
              <a:ext uri="{FF2B5EF4-FFF2-40B4-BE49-F238E27FC236}">
                <a16:creationId xmlns:a16="http://schemas.microsoft.com/office/drawing/2014/main" id="{E8C11D77-440E-2798-4AA4-854DA40DC0B1}"/>
              </a:ext>
            </a:extLst>
          </p:cNvPr>
          <p:cNvPicPr>
            <a:picLocks noChangeAspect="1"/>
          </p:cNvPicPr>
          <p:nvPr/>
        </p:nvPicPr>
        <p:blipFill>
          <a:blip r:embed="rId3"/>
          <a:stretch>
            <a:fillRect/>
          </a:stretch>
        </p:blipFill>
        <p:spPr>
          <a:xfrm>
            <a:off x="42069" y="2491688"/>
            <a:ext cx="5892006" cy="3864661"/>
          </a:xfrm>
          <a:prstGeom prst="rect">
            <a:avLst/>
          </a:prstGeom>
        </p:spPr>
      </p:pic>
      <p:sp>
        <p:nvSpPr>
          <p:cNvPr id="11" name="TextBox 10">
            <a:extLst>
              <a:ext uri="{FF2B5EF4-FFF2-40B4-BE49-F238E27FC236}">
                <a16:creationId xmlns:a16="http://schemas.microsoft.com/office/drawing/2014/main" id="{1882DA3D-90AE-F3DF-FB3F-6BD1B02DE2DD}"/>
              </a:ext>
            </a:extLst>
          </p:cNvPr>
          <p:cNvSpPr txBox="1"/>
          <p:nvPr/>
        </p:nvSpPr>
        <p:spPr>
          <a:xfrm>
            <a:off x="42069" y="1706563"/>
            <a:ext cx="5892006" cy="369332"/>
          </a:xfrm>
          <a:prstGeom prst="rect">
            <a:avLst/>
          </a:prstGeom>
          <a:noFill/>
        </p:spPr>
        <p:txBody>
          <a:bodyPr wrap="square" rtlCol="0">
            <a:spAutoFit/>
          </a:bodyPr>
          <a:lstStyle/>
          <a:p>
            <a:pPr algn="ctr"/>
            <a:r>
              <a:rPr lang="en-US"/>
              <a:t>CROSS CURRENT</a:t>
            </a:r>
          </a:p>
        </p:txBody>
      </p:sp>
      <p:sp>
        <p:nvSpPr>
          <p:cNvPr id="12" name="TextBox 11">
            <a:extLst>
              <a:ext uri="{FF2B5EF4-FFF2-40B4-BE49-F238E27FC236}">
                <a16:creationId xmlns:a16="http://schemas.microsoft.com/office/drawing/2014/main" id="{44C86264-6C34-8AE5-88F5-09DF23D473FF}"/>
              </a:ext>
            </a:extLst>
          </p:cNvPr>
          <p:cNvSpPr txBox="1"/>
          <p:nvPr/>
        </p:nvSpPr>
        <p:spPr>
          <a:xfrm>
            <a:off x="6343650" y="1706563"/>
            <a:ext cx="5639220" cy="369332"/>
          </a:xfrm>
          <a:prstGeom prst="rect">
            <a:avLst/>
          </a:prstGeom>
          <a:noFill/>
        </p:spPr>
        <p:txBody>
          <a:bodyPr wrap="square" rtlCol="0">
            <a:spAutoFit/>
          </a:bodyPr>
          <a:lstStyle/>
          <a:p>
            <a:pPr algn="ctr"/>
            <a:r>
              <a:rPr lang="en-US"/>
              <a:t>COUNTER CURRENT</a:t>
            </a:r>
          </a:p>
        </p:txBody>
      </p:sp>
    </p:spTree>
    <p:extLst>
      <p:ext uri="{BB962C8B-B14F-4D97-AF65-F5344CB8AC3E}">
        <p14:creationId xmlns:p14="http://schemas.microsoft.com/office/powerpoint/2010/main" val="333396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Future Work</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1" y="2333625"/>
            <a:ext cx="9662433" cy="3756025"/>
          </a:xfrm>
        </p:spPr>
        <p:txBody>
          <a:bodyPr vert="horz" lIns="91440" tIns="45720" rIns="91440" bIns="45720" rtlCol="0" anchor="t">
            <a:normAutofit/>
          </a:bodyPr>
          <a:lstStyle/>
          <a:p>
            <a:pPr marL="457200" indent="-457200">
              <a:buFont typeface="+mj-lt"/>
              <a:buAutoNum type="arabicPeriod"/>
            </a:pPr>
            <a:r>
              <a:rPr lang="en-US" sz="2000" dirty="0"/>
              <a:t>Solving the cases using equilateral triangle system</a:t>
            </a:r>
          </a:p>
          <a:p>
            <a:pPr marL="457200" indent="-457200">
              <a:buFont typeface="+mj-lt"/>
              <a:buAutoNum type="arabicPeriod"/>
            </a:pPr>
            <a:r>
              <a:rPr lang="en-US" sz="2000" dirty="0"/>
              <a:t>Solving using </a:t>
            </a:r>
            <a:r>
              <a:rPr lang="en-US" sz="2000" dirty="0" err="1"/>
              <a:t>fsolve</a:t>
            </a:r>
            <a:r>
              <a:rPr lang="en-US" sz="2000" dirty="0"/>
              <a:t> like functions, fully analytically, without graphs</a:t>
            </a:r>
          </a:p>
          <a:p>
            <a:pPr marL="457200" indent="-457200">
              <a:buFont typeface="+mj-lt"/>
              <a:buAutoNum type="arabicPeriod"/>
            </a:pPr>
            <a:r>
              <a:rPr lang="en-US" sz="2000" dirty="0"/>
              <a:t>Making the model more informative by giving additional features</a:t>
            </a:r>
          </a:p>
          <a:p>
            <a:pPr marL="457200" indent="-457200">
              <a:buFont typeface="+mj-lt"/>
              <a:buAutoNum type="arabicPeriod"/>
            </a:pPr>
            <a:r>
              <a:rPr lang="en-US" sz="2000" dirty="0"/>
              <a:t>Tuning hyperparameters such as learning rate, optimizer, momentum, and many     more</a:t>
            </a:r>
          </a:p>
          <a:p>
            <a:pPr marL="457200" indent="-457200">
              <a:buFont typeface="+mj-lt"/>
              <a:buAutoNum type="arabicPeriod"/>
            </a:pPr>
            <a:r>
              <a:rPr lang="en-US" sz="2000" dirty="0"/>
              <a:t>Building a </a:t>
            </a:r>
            <a:r>
              <a:rPr lang="en-US" sz="2000" dirty="0" err="1"/>
              <a:t>UserInterface</a:t>
            </a:r>
            <a:r>
              <a:rPr lang="en-US" sz="2000" dirty="0"/>
              <a:t> so as to provide visual(graphical) results of countercurrent and crosscurrent operation, and minimum solvent rate.</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3/10/2023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45004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08118" y="-263092"/>
            <a:ext cx="5735369"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08116" y="2780661"/>
            <a:ext cx="7447393" cy="2247219"/>
          </a:xfrm>
        </p:spPr>
        <p:txBody>
          <a:bodyPr vert="horz" lIns="91440" tIns="45720" rIns="91440" bIns="45720" rtlCol="0" anchor="t">
            <a:normAutofit fontScale="92500" lnSpcReduction="10000"/>
          </a:bodyPr>
          <a:lstStyle/>
          <a:p>
            <a:r>
              <a:rPr lang="en-US" dirty="0"/>
              <a:t>Data Generation - ANUMULA ABHILASH  </a:t>
            </a:r>
          </a:p>
          <a:p>
            <a:r>
              <a:rPr lang="en-US" dirty="0"/>
              <a:t>Model Fitting and Training - ARPIT PAIDA</a:t>
            </a:r>
          </a:p>
          <a:p>
            <a:r>
              <a:rPr lang="en-US" dirty="0"/>
              <a:t>Presentation - AYUSH DADHEECH</a:t>
            </a:r>
          </a:p>
          <a:p>
            <a:r>
              <a:rPr lang="en-US" dirty="0"/>
              <a:t>CounterCurrent Solving - CHIKKALAWAR SREEVANI</a:t>
            </a:r>
          </a:p>
          <a:p>
            <a:r>
              <a:rPr lang="en-US" dirty="0"/>
              <a:t>CrossCurrent Solving - DEVANG ASHVIN SARDAL </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 FOR PHASE 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a:t>Solving Counter Current using Graphical Method</a:t>
            </a:r>
          </a:p>
          <a:p>
            <a:pPr marL="457200" indent="-457200">
              <a:buFont typeface="Arial" panose="020B0604020202020204" pitchFamily="34" charset="0"/>
              <a:buChar char="•"/>
            </a:pPr>
            <a:r>
              <a:rPr lang="en-US"/>
              <a:t>Solving Cross Current using Graphical Method</a:t>
            </a:r>
          </a:p>
          <a:p>
            <a:pPr marL="457200" indent="-457200">
              <a:buFont typeface="Arial" panose="020B0604020202020204" pitchFamily="34" charset="0"/>
              <a:buChar char="•"/>
            </a:pPr>
            <a:r>
              <a:rPr lang="en-US"/>
              <a:t>Creation of Data in the form of input/output for above two processes</a:t>
            </a:r>
          </a:p>
          <a:p>
            <a:pPr marL="457200" indent="-457200">
              <a:buFont typeface="Arial" panose="020B0604020202020204" pitchFamily="34" charset="0"/>
              <a:buChar char="•"/>
            </a:pPr>
            <a:r>
              <a:rPr lang="en-US"/>
              <a:t>Fitting a neural network model which can predict the percentage removal</a:t>
            </a:r>
          </a:p>
          <a:p>
            <a:endParaRPr lang="en-US"/>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3/10/2023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673308"/>
          </a:xfrm>
        </p:spPr>
        <p:txBody>
          <a:bodyPr/>
          <a:lstStyle/>
          <a:p>
            <a:r>
              <a:rPr lang="en-US"/>
              <a:t>OVERVIEW FOR PHASE 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3/10/2023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
        <p:nvSpPr>
          <p:cNvPr id="8" name="TextBox 7">
            <a:extLst>
              <a:ext uri="{FF2B5EF4-FFF2-40B4-BE49-F238E27FC236}">
                <a16:creationId xmlns:a16="http://schemas.microsoft.com/office/drawing/2014/main" id="{C863498B-3F68-4008-7A87-7BC65917571A}"/>
              </a:ext>
            </a:extLst>
          </p:cNvPr>
          <p:cNvSpPr txBox="1"/>
          <p:nvPr/>
        </p:nvSpPr>
        <p:spPr>
          <a:xfrm>
            <a:off x="606582" y="1706563"/>
            <a:ext cx="1910281" cy="1200329"/>
          </a:xfrm>
          <a:prstGeom prst="rect">
            <a:avLst/>
          </a:prstGeom>
          <a:noFill/>
          <a:ln>
            <a:solidFill>
              <a:schemeClr val="tx1"/>
            </a:solidFill>
          </a:ln>
        </p:spPr>
        <p:txBody>
          <a:bodyPr wrap="square" rtlCol="0">
            <a:spAutoFit/>
          </a:bodyPr>
          <a:lstStyle/>
          <a:p>
            <a:r>
              <a:rPr lang="en-US"/>
              <a:t>CROSS CURRENT OPERATON FOR A PARTICULAR INPUT</a:t>
            </a:r>
          </a:p>
        </p:txBody>
      </p:sp>
      <p:sp>
        <p:nvSpPr>
          <p:cNvPr id="9" name="TextBox 8">
            <a:extLst>
              <a:ext uri="{FF2B5EF4-FFF2-40B4-BE49-F238E27FC236}">
                <a16:creationId xmlns:a16="http://schemas.microsoft.com/office/drawing/2014/main" id="{06A10CBD-A656-26B9-980E-396154A457B9}"/>
              </a:ext>
            </a:extLst>
          </p:cNvPr>
          <p:cNvSpPr txBox="1"/>
          <p:nvPr/>
        </p:nvSpPr>
        <p:spPr>
          <a:xfrm>
            <a:off x="742384" y="3675707"/>
            <a:ext cx="1774479" cy="1477328"/>
          </a:xfrm>
          <a:prstGeom prst="rect">
            <a:avLst/>
          </a:prstGeom>
          <a:noFill/>
          <a:ln>
            <a:solidFill>
              <a:schemeClr val="tx1"/>
            </a:solidFill>
          </a:ln>
        </p:spPr>
        <p:txBody>
          <a:bodyPr wrap="square" rtlCol="0">
            <a:spAutoFit/>
          </a:bodyPr>
          <a:lstStyle/>
          <a:p>
            <a:r>
              <a:rPr lang="en-US"/>
              <a:t>COUNTER CURRENT OPERATON FOR A PARTICULAR INPUT</a:t>
            </a:r>
          </a:p>
        </p:txBody>
      </p:sp>
      <p:sp>
        <p:nvSpPr>
          <p:cNvPr id="10" name="TextBox 9">
            <a:extLst>
              <a:ext uri="{FF2B5EF4-FFF2-40B4-BE49-F238E27FC236}">
                <a16:creationId xmlns:a16="http://schemas.microsoft.com/office/drawing/2014/main" id="{16B9A556-2B55-3797-6986-0ADD1B754A6E}"/>
              </a:ext>
            </a:extLst>
          </p:cNvPr>
          <p:cNvSpPr txBox="1"/>
          <p:nvPr/>
        </p:nvSpPr>
        <p:spPr>
          <a:xfrm>
            <a:off x="3295461" y="2554128"/>
            <a:ext cx="1910280" cy="1477328"/>
          </a:xfrm>
          <a:prstGeom prst="rect">
            <a:avLst/>
          </a:prstGeom>
          <a:noFill/>
          <a:ln>
            <a:solidFill>
              <a:schemeClr val="tx1"/>
            </a:solidFill>
          </a:ln>
        </p:spPr>
        <p:txBody>
          <a:bodyPr wrap="square" rtlCol="0">
            <a:spAutoFit/>
          </a:bodyPr>
          <a:lstStyle/>
          <a:p>
            <a:r>
              <a:rPr lang="en-US"/>
              <a:t>GENERATION OF DATA FROM RANDOM INPUT FOR BOTH OPTERATIONS </a:t>
            </a:r>
          </a:p>
        </p:txBody>
      </p:sp>
      <p:sp>
        <p:nvSpPr>
          <p:cNvPr id="11" name="TextBox 10">
            <a:extLst>
              <a:ext uri="{FF2B5EF4-FFF2-40B4-BE49-F238E27FC236}">
                <a16:creationId xmlns:a16="http://schemas.microsoft.com/office/drawing/2014/main" id="{96E889ED-BE47-AB33-02E6-C1A8A87D3F7A}"/>
              </a:ext>
            </a:extLst>
          </p:cNvPr>
          <p:cNvSpPr txBox="1"/>
          <p:nvPr/>
        </p:nvSpPr>
        <p:spPr>
          <a:xfrm>
            <a:off x="6086950" y="2554128"/>
            <a:ext cx="1798622" cy="1477328"/>
          </a:xfrm>
          <a:prstGeom prst="rect">
            <a:avLst/>
          </a:prstGeom>
          <a:noFill/>
          <a:ln>
            <a:solidFill>
              <a:schemeClr val="tx1"/>
            </a:solidFill>
          </a:ln>
        </p:spPr>
        <p:txBody>
          <a:bodyPr wrap="square" rtlCol="0">
            <a:spAutoFit/>
          </a:bodyPr>
          <a:lstStyle/>
          <a:p>
            <a:r>
              <a:rPr lang="en-US"/>
              <a:t>FITTNG THS DATA TO NEURAL NETWORK MODEL</a:t>
            </a:r>
          </a:p>
        </p:txBody>
      </p:sp>
      <p:sp>
        <p:nvSpPr>
          <p:cNvPr id="13" name="Flowchart: Connector 12">
            <a:extLst>
              <a:ext uri="{FF2B5EF4-FFF2-40B4-BE49-F238E27FC236}">
                <a16:creationId xmlns:a16="http://schemas.microsoft.com/office/drawing/2014/main" id="{CD469286-36C9-74DF-05A7-63069E3F0047}"/>
              </a:ext>
            </a:extLst>
          </p:cNvPr>
          <p:cNvSpPr/>
          <p:nvPr/>
        </p:nvSpPr>
        <p:spPr>
          <a:xfrm>
            <a:off x="8267325" y="2630010"/>
            <a:ext cx="1258432" cy="1325563"/>
          </a:xfrm>
          <a:prstGeom prst="flowChartConnec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a:extLst>
              <a:ext uri="{FF2B5EF4-FFF2-40B4-BE49-F238E27FC236}">
                <a16:creationId xmlns:a16="http://schemas.microsoft.com/office/drawing/2014/main" id="{DB209B2B-A2BA-1D34-72C9-9F97F8852C0E}"/>
              </a:ext>
            </a:extLst>
          </p:cNvPr>
          <p:cNvCxnSpPr>
            <a:cxnSpLocks/>
            <a:stCxn id="8" idx="3"/>
            <a:endCxn id="10" idx="1"/>
          </p:cNvCxnSpPr>
          <p:nvPr/>
        </p:nvCxnSpPr>
        <p:spPr>
          <a:xfrm>
            <a:off x="2516863" y="2306728"/>
            <a:ext cx="778598" cy="98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D18186E-9A0C-8223-EC13-71A137B688E2}"/>
              </a:ext>
            </a:extLst>
          </p:cNvPr>
          <p:cNvCxnSpPr>
            <a:cxnSpLocks/>
            <a:stCxn id="9" idx="3"/>
            <a:endCxn id="10" idx="1"/>
          </p:cNvCxnSpPr>
          <p:nvPr/>
        </p:nvCxnSpPr>
        <p:spPr>
          <a:xfrm flipV="1">
            <a:off x="2516863" y="3292792"/>
            <a:ext cx="778598" cy="11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9EF4529-C8C6-8291-87B3-AB5B9328E06C}"/>
              </a:ext>
            </a:extLst>
          </p:cNvPr>
          <p:cNvCxnSpPr>
            <a:cxnSpLocks/>
            <a:stCxn id="10" idx="3"/>
            <a:endCxn id="11" idx="1"/>
          </p:cNvCxnSpPr>
          <p:nvPr/>
        </p:nvCxnSpPr>
        <p:spPr>
          <a:xfrm>
            <a:off x="5205741" y="3292792"/>
            <a:ext cx="881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66A77E62-4EE3-DD00-F997-1299F8884DAA}"/>
              </a:ext>
            </a:extLst>
          </p:cNvPr>
          <p:cNvSpPr/>
          <p:nvPr/>
        </p:nvSpPr>
        <p:spPr>
          <a:xfrm>
            <a:off x="8210362" y="1479039"/>
            <a:ext cx="1372357" cy="6971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8B02404-AEDC-EE80-5E8A-4422AE5D2169}"/>
              </a:ext>
            </a:extLst>
          </p:cNvPr>
          <p:cNvSpPr txBox="1"/>
          <p:nvPr/>
        </p:nvSpPr>
        <p:spPr>
          <a:xfrm>
            <a:off x="8153400" y="1520982"/>
            <a:ext cx="1372357" cy="369332"/>
          </a:xfrm>
          <a:prstGeom prst="rect">
            <a:avLst/>
          </a:prstGeom>
          <a:noFill/>
        </p:spPr>
        <p:txBody>
          <a:bodyPr wrap="square" rtlCol="0">
            <a:spAutoFit/>
          </a:bodyPr>
          <a:lstStyle/>
          <a:p>
            <a:pPr algn="ctr"/>
            <a:r>
              <a:rPr lang="en-US"/>
              <a:t>INPUT</a:t>
            </a:r>
          </a:p>
        </p:txBody>
      </p:sp>
      <p:sp>
        <p:nvSpPr>
          <p:cNvPr id="31" name="Rectangle 30">
            <a:extLst>
              <a:ext uri="{FF2B5EF4-FFF2-40B4-BE49-F238E27FC236}">
                <a16:creationId xmlns:a16="http://schemas.microsoft.com/office/drawing/2014/main" id="{B1A6AF86-540C-6D8F-7C7E-2FC50CB0B527}"/>
              </a:ext>
            </a:extLst>
          </p:cNvPr>
          <p:cNvSpPr/>
          <p:nvPr/>
        </p:nvSpPr>
        <p:spPr>
          <a:xfrm>
            <a:off x="8210361" y="4409427"/>
            <a:ext cx="1372357" cy="6971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48905E-9457-B4F8-F5AA-5058B5D726CC}"/>
              </a:ext>
            </a:extLst>
          </p:cNvPr>
          <p:cNvSpPr txBox="1"/>
          <p:nvPr/>
        </p:nvSpPr>
        <p:spPr>
          <a:xfrm>
            <a:off x="8210362" y="4414641"/>
            <a:ext cx="1372357" cy="369332"/>
          </a:xfrm>
          <a:prstGeom prst="rect">
            <a:avLst/>
          </a:prstGeom>
          <a:noFill/>
        </p:spPr>
        <p:txBody>
          <a:bodyPr wrap="square" rtlCol="0">
            <a:spAutoFit/>
          </a:bodyPr>
          <a:lstStyle/>
          <a:p>
            <a:pPr algn="ctr"/>
            <a:r>
              <a:rPr lang="en-US"/>
              <a:t>OUTPUT</a:t>
            </a:r>
          </a:p>
        </p:txBody>
      </p:sp>
      <p:cxnSp>
        <p:nvCxnSpPr>
          <p:cNvPr id="36" name="Straight Arrow Connector 35">
            <a:extLst>
              <a:ext uri="{FF2B5EF4-FFF2-40B4-BE49-F238E27FC236}">
                <a16:creationId xmlns:a16="http://schemas.microsoft.com/office/drawing/2014/main" id="{EF095906-87C1-B63A-3CA5-8832CFEDBE99}"/>
              </a:ext>
            </a:extLst>
          </p:cNvPr>
          <p:cNvCxnSpPr>
            <a:cxnSpLocks/>
            <a:stCxn id="29" idx="2"/>
            <a:endCxn id="13" idx="0"/>
          </p:cNvCxnSpPr>
          <p:nvPr/>
        </p:nvCxnSpPr>
        <p:spPr>
          <a:xfrm>
            <a:off x="8896541" y="2176156"/>
            <a:ext cx="0" cy="45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B0D120-A1D0-D532-9312-FFDC56C9D961}"/>
              </a:ext>
            </a:extLst>
          </p:cNvPr>
          <p:cNvCxnSpPr>
            <a:cxnSpLocks/>
            <a:stCxn id="13" idx="4"/>
            <a:endCxn id="32" idx="0"/>
          </p:cNvCxnSpPr>
          <p:nvPr/>
        </p:nvCxnSpPr>
        <p:spPr>
          <a:xfrm>
            <a:off x="8896541" y="3955573"/>
            <a:ext cx="0" cy="459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8E56935-3B15-7736-92B1-74B6E2715F92}"/>
              </a:ext>
            </a:extLst>
          </p:cNvPr>
          <p:cNvCxnSpPr>
            <a:cxnSpLocks/>
            <a:stCxn id="11" idx="3"/>
            <a:endCxn id="13" idx="2"/>
          </p:cNvCxnSpPr>
          <p:nvPr/>
        </p:nvCxnSpPr>
        <p:spPr>
          <a:xfrm>
            <a:off x="7885572" y="3292792"/>
            <a:ext cx="3817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1B35B79-3A32-57ED-2521-223EE8005937}"/>
              </a:ext>
            </a:extLst>
          </p:cNvPr>
          <p:cNvSpPr txBox="1"/>
          <p:nvPr/>
        </p:nvSpPr>
        <p:spPr>
          <a:xfrm>
            <a:off x="9681803" y="1475273"/>
            <a:ext cx="1825782" cy="646331"/>
          </a:xfrm>
          <a:prstGeom prst="rect">
            <a:avLst/>
          </a:prstGeom>
          <a:noFill/>
        </p:spPr>
        <p:txBody>
          <a:bodyPr wrap="square" rtlCol="0">
            <a:spAutoFit/>
          </a:bodyPr>
          <a:lstStyle/>
          <a:p>
            <a:pPr marL="228600" indent="-228600">
              <a:buAutoNum type="arabicPeriod"/>
            </a:pPr>
            <a:r>
              <a:rPr lang="en-US" sz="1200"/>
              <a:t>SOLVENT RATE</a:t>
            </a:r>
          </a:p>
          <a:p>
            <a:pPr marL="228600" indent="-228600">
              <a:buAutoNum type="arabicPeriod"/>
            </a:pPr>
            <a:r>
              <a:rPr lang="en-US" sz="1200"/>
              <a:t>INPUT COMPOSITION</a:t>
            </a:r>
          </a:p>
          <a:p>
            <a:pPr marL="228600" indent="-228600">
              <a:buAutoNum type="arabicPeriod"/>
            </a:pPr>
            <a:r>
              <a:rPr lang="en-US" sz="1200"/>
              <a:t>NO. OF STAGES</a:t>
            </a:r>
          </a:p>
        </p:txBody>
      </p:sp>
      <p:sp>
        <p:nvSpPr>
          <p:cNvPr id="50" name="TextBox 49">
            <a:extLst>
              <a:ext uri="{FF2B5EF4-FFF2-40B4-BE49-F238E27FC236}">
                <a16:creationId xmlns:a16="http://schemas.microsoft.com/office/drawing/2014/main" id="{62E06E0B-DBAD-3A1D-0007-7A73F37EC496}"/>
              </a:ext>
            </a:extLst>
          </p:cNvPr>
          <p:cNvSpPr txBox="1"/>
          <p:nvPr/>
        </p:nvSpPr>
        <p:spPr>
          <a:xfrm>
            <a:off x="9733117" y="4409427"/>
            <a:ext cx="1774468" cy="461665"/>
          </a:xfrm>
          <a:prstGeom prst="rect">
            <a:avLst/>
          </a:prstGeom>
          <a:noFill/>
        </p:spPr>
        <p:txBody>
          <a:bodyPr wrap="square" rtlCol="0">
            <a:spAutoFit/>
          </a:bodyPr>
          <a:lstStyle/>
          <a:p>
            <a:pPr marL="228600" indent="-228600">
              <a:buAutoNum type="arabicPeriod"/>
            </a:pPr>
            <a:r>
              <a:rPr lang="en-US" sz="1200"/>
              <a:t>PERCENTAGE OVERALL REMOVAL</a:t>
            </a:r>
          </a:p>
        </p:txBody>
      </p:sp>
      <p:sp>
        <p:nvSpPr>
          <p:cNvPr id="52" name="Rectangle 51">
            <a:extLst>
              <a:ext uri="{FF2B5EF4-FFF2-40B4-BE49-F238E27FC236}">
                <a16:creationId xmlns:a16="http://schemas.microsoft.com/office/drawing/2014/main" id="{7760BAA0-35E6-D5A5-BFB7-38AD1C49E0BF}"/>
              </a:ext>
            </a:extLst>
          </p:cNvPr>
          <p:cNvSpPr/>
          <p:nvPr/>
        </p:nvSpPr>
        <p:spPr>
          <a:xfrm>
            <a:off x="226337" y="1602463"/>
            <a:ext cx="2687353" cy="3892990"/>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04AE306-CB23-C79C-B876-3A999A5018F4}"/>
              </a:ext>
            </a:extLst>
          </p:cNvPr>
          <p:cNvSpPr/>
          <p:nvPr/>
        </p:nvSpPr>
        <p:spPr>
          <a:xfrm>
            <a:off x="3124200" y="1890314"/>
            <a:ext cx="2276573" cy="2754114"/>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6E27195-3476-66CF-DA61-8C7728F2D370}"/>
              </a:ext>
            </a:extLst>
          </p:cNvPr>
          <p:cNvSpPr/>
          <p:nvPr/>
        </p:nvSpPr>
        <p:spPr>
          <a:xfrm>
            <a:off x="5920966" y="1204111"/>
            <a:ext cx="5664452" cy="4174850"/>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F6F78C8D-310D-49C5-CD7A-E312B8606EF2}"/>
              </a:ext>
            </a:extLst>
          </p:cNvPr>
          <p:cNvSpPr txBox="1"/>
          <p:nvPr/>
        </p:nvSpPr>
        <p:spPr>
          <a:xfrm>
            <a:off x="226337" y="5613149"/>
            <a:ext cx="2743200" cy="369332"/>
          </a:xfrm>
          <a:prstGeom prst="rect">
            <a:avLst/>
          </a:prstGeom>
          <a:noFill/>
        </p:spPr>
        <p:txBody>
          <a:bodyPr wrap="square" rtlCol="0">
            <a:spAutoFit/>
          </a:bodyPr>
          <a:lstStyle/>
          <a:p>
            <a:pPr algn="ctr"/>
            <a:r>
              <a:rPr lang="en-US"/>
              <a:t>MATLAB</a:t>
            </a:r>
          </a:p>
        </p:txBody>
      </p:sp>
      <p:sp>
        <p:nvSpPr>
          <p:cNvPr id="60" name="TextBox 59">
            <a:extLst>
              <a:ext uri="{FF2B5EF4-FFF2-40B4-BE49-F238E27FC236}">
                <a16:creationId xmlns:a16="http://schemas.microsoft.com/office/drawing/2014/main" id="{122912FA-AE8B-BEDA-83FF-6CE2A9B8EB6D}"/>
              </a:ext>
            </a:extLst>
          </p:cNvPr>
          <p:cNvSpPr txBox="1"/>
          <p:nvPr/>
        </p:nvSpPr>
        <p:spPr>
          <a:xfrm>
            <a:off x="3295461" y="5613149"/>
            <a:ext cx="2105312" cy="369332"/>
          </a:xfrm>
          <a:prstGeom prst="rect">
            <a:avLst/>
          </a:prstGeom>
          <a:noFill/>
        </p:spPr>
        <p:txBody>
          <a:bodyPr wrap="square" rtlCol="0">
            <a:spAutoFit/>
          </a:bodyPr>
          <a:lstStyle/>
          <a:p>
            <a:pPr algn="ctr"/>
            <a:r>
              <a:rPr lang="en-US"/>
              <a:t>EXCEL</a:t>
            </a:r>
          </a:p>
        </p:txBody>
      </p:sp>
      <p:sp>
        <p:nvSpPr>
          <p:cNvPr id="61" name="TextBox 60">
            <a:extLst>
              <a:ext uri="{FF2B5EF4-FFF2-40B4-BE49-F238E27FC236}">
                <a16:creationId xmlns:a16="http://schemas.microsoft.com/office/drawing/2014/main" id="{49D33AEB-D768-432D-4D2A-260927766B74}"/>
              </a:ext>
            </a:extLst>
          </p:cNvPr>
          <p:cNvSpPr txBox="1"/>
          <p:nvPr/>
        </p:nvSpPr>
        <p:spPr>
          <a:xfrm>
            <a:off x="5920966" y="5613149"/>
            <a:ext cx="2105312" cy="369332"/>
          </a:xfrm>
          <a:prstGeom prst="rect">
            <a:avLst/>
          </a:prstGeom>
          <a:noFill/>
        </p:spPr>
        <p:txBody>
          <a:bodyPr wrap="square" rtlCol="0">
            <a:spAutoFit/>
          </a:bodyPr>
          <a:lstStyle/>
          <a:p>
            <a:r>
              <a:rPr lang="en-US"/>
              <a:t>PYTHON</a:t>
            </a:r>
          </a:p>
        </p:txBody>
      </p:sp>
    </p:spTree>
    <p:extLst>
      <p:ext uri="{BB962C8B-B14F-4D97-AF65-F5344CB8AC3E}">
        <p14:creationId xmlns:p14="http://schemas.microsoft.com/office/powerpoint/2010/main" val="2595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Solving Counter current using Graphical Method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04800" y="6111875"/>
            <a:ext cx="2743200" cy="365125"/>
          </a:xfrm>
        </p:spPr>
        <p:txBody>
          <a:bodyPr/>
          <a:lstStyle/>
          <a:p>
            <a:fld id="{E1707CF3-9BC4-A745-ACDA-A73543D800FE}" type="datetime1">
              <a:rPr lang="en-US" smtClean="0"/>
              <a:pPr/>
              <a:t>3/10/2023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3721729" y="6111875"/>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144334" y="6111875"/>
            <a:ext cx="1604682" cy="365125"/>
          </a:xfrm>
        </p:spPr>
        <p:txBody>
          <a:bodyPr/>
          <a:lstStyle/>
          <a:p>
            <a:fld id="{294A09A9-5501-47C1-A89A-A340965A2BE2}" type="slidenum">
              <a:rPr lang="en-US" smtClean="0"/>
              <a:pPr/>
              <a:t>4</a:t>
            </a:fld>
            <a:endParaRPr lang="en-US"/>
          </a:p>
        </p:txBody>
      </p:sp>
      <p:sp>
        <p:nvSpPr>
          <p:cNvPr id="13" name="Rectangle 1">
            <a:extLst>
              <a:ext uri="{FF2B5EF4-FFF2-40B4-BE49-F238E27FC236}">
                <a16:creationId xmlns:a16="http://schemas.microsoft.com/office/drawing/2014/main" id="{C7C90A7D-31C1-29A0-7EAA-18962C8408A0}"/>
              </a:ext>
            </a:extLst>
          </p:cNvPr>
          <p:cNvSpPr>
            <a:spLocks noChangeArrowheads="1"/>
          </p:cNvSpPr>
          <p:nvPr/>
        </p:nvSpPr>
        <p:spPr bwMode="auto">
          <a:xfrm>
            <a:off x="107133" y="2425341"/>
            <a:ext cx="1202992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Polyfit</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returns the coefficients for a polynomial </a:t>
            </a:r>
            <a:r>
              <a:rPr kumimoji="0" lang="en-US" altLang="en-US" sz="1400" b="0" i="0" u="none" strike="noStrike" cap="none" normalizeH="0" baseline="0">
                <a:ln>
                  <a:noFill/>
                </a:ln>
                <a:solidFill>
                  <a:srgbClr val="212121"/>
                </a:solidFill>
                <a:effectLst/>
                <a:latin typeface="Menlo"/>
              </a:rPr>
              <a:t>p(x)</a:t>
            </a:r>
            <a:r>
              <a:rPr kumimoji="0" lang="en-US" altLang="en-US" sz="1200" b="0" i="0" u="none" strike="noStrike" cap="none" normalizeH="0" baseline="0">
                <a:ln>
                  <a:noFill/>
                </a:ln>
                <a:solidFill>
                  <a:srgbClr val="212121"/>
                </a:solidFill>
                <a:effectLst/>
                <a:latin typeface="Roboto" panose="02000000000000000000" pitchFamily="2" charset="0"/>
              </a:rPr>
              <a:t> of degree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 that is a best fit (in a least-squares sense) for the data in </a:t>
            </a:r>
            <a:r>
              <a:rPr kumimoji="0" lang="en-US" altLang="en-US" sz="1400" b="0" i="0" u="none" strike="noStrike" cap="none" normalizeH="0" baseline="0">
                <a:ln>
                  <a:noFill/>
                </a:ln>
                <a:solidFill>
                  <a:srgbClr val="212121"/>
                </a:solidFill>
                <a:effectLst/>
                <a:latin typeface="Menlo"/>
              </a:rPr>
              <a:t>y</a:t>
            </a:r>
            <a:r>
              <a:rPr kumimoji="0" lang="en-US" altLang="en-US" sz="1200" b="0" i="0" u="none" strike="noStrike" cap="none" normalizeH="0" baseline="0">
                <a:ln>
                  <a:noFill/>
                </a:ln>
                <a:solidFill>
                  <a:srgbClr val="212121"/>
                </a:solidFill>
                <a:effectLst/>
                <a:latin typeface="Roboto" panose="02000000000000000000" pitchFamily="2" charset="0"/>
              </a:rPr>
              <a:t>. The coefficients in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are in descending powers, and the length of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t>
            </a:r>
            <a:r>
              <a:rPr kumimoji="0" lang="en-US" altLang="en-US" sz="1400" b="0" i="0" u="none" strike="noStrike" cap="none" normalizeH="0" baseline="0">
                <a:ln>
                  <a:noFill/>
                </a:ln>
                <a:solidFill>
                  <a:srgbClr val="212121"/>
                </a:solidFill>
                <a:effectLst/>
                <a:latin typeface="Menlo"/>
              </a:rPr>
              <a:t>n+1</a:t>
            </a: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F8D9E24E-F825-6C8D-B6AE-21F3FCF4C4CC}"/>
              </a:ext>
            </a:extLst>
          </p:cNvPr>
          <p:cNvSpPr>
            <a:spLocks noChangeArrowheads="1"/>
          </p:cNvSpPr>
          <p:nvPr/>
        </p:nvSpPr>
        <p:spPr bwMode="auto">
          <a:xfrm>
            <a:off x="107132" y="3372775"/>
            <a:ext cx="1197773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212121"/>
                </a:solidFill>
                <a:effectLst/>
                <a:latin typeface="Roboto" panose="02000000000000000000" pitchFamily="2" charset="0"/>
              </a:rPr>
              <a:t>Polyval</a:t>
            </a:r>
            <a:r>
              <a:rPr kumimoji="0" lang="en-US" altLang="en-US" sz="1200" b="0" i="0" u="none" strike="noStrike" cap="none" normalizeH="0" baseline="0">
                <a:ln>
                  <a:noFill/>
                </a:ln>
                <a:solidFill>
                  <a:srgbClr val="212121"/>
                </a:solidFill>
                <a:effectLst/>
                <a:latin typeface="Roboto" panose="02000000000000000000" pitchFamily="2" charset="0"/>
              </a:rPr>
              <a:t> evaluates the polynomial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at each point in </a:t>
            </a:r>
            <a:r>
              <a:rPr kumimoji="0" lang="en-US" altLang="en-US" sz="14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The argument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 vector of length </a:t>
            </a:r>
            <a:r>
              <a:rPr kumimoji="0" lang="en-US" altLang="en-US" sz="1400" b="0" i="0" u="none" strike="noStrike" cap="none" normalizeH="0" baseline="0">
                <a:ln>
                  <a:noFill/>
                </a:ln>
                <a:solidFill>
                  <a:srgbClr val="212121"/>
                </a:solidFill>
                <a:effectLst/>
                <a:latin typeface="Menlo"/>
              </a:rPr>
              <a:t>n+1</a:t>
            </a:r>
            <a:r>
              <a:rPr kumimoji="0" lang="en-US" altLang="en-US" sz="1200" b="0" i="0" u="none" strike="noStrike" cap="none" normalizeH="0" baseline="0">
                <a:ln>
                  <a:noFill/>
                </a:ln>
                <a:solidFill>
                  <a:srgbClr val="212121"/>
                </a:solidFill>
                <a:effectLst/>
                <a:latin typeface="Roboto" panose="02000000000000000000" pitchFamily="2" charset="0"/>
              </a:rPr>
              <a:t> whose elements are the coefficients (in descending powers) of an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th-degree polynomial: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4" name="Rectangle 4">
            <a:extLst>
              <a:ext uri="{FF2B5EF4-FFF2-40B4-BE49-F238E27FC236}">
                <a16:creationId xmlns:a16="http://schemas.microsoft.com/office/drawing/2014/main" id="{A1D0435D-A62D-35DD-47CD-B4CBAB2EE8B1}"/>
              </a:ext>
            </a:extLst>
          </p:cNvPr>
          <p:cNvSpPr>
            <a:spLocks noChangeArrowheads="1"/>
          </p:cNvSpPr>
          <p:nvPr/>
        </p:nvSpPr>
        <p:spPr bwMode="auto">
          <a:xfrm>
            <a:off x="107132" y="4297874"/>
            <a:ext cx="1197773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212121"/>
                </a:solidFill>
                <a:latin typeface="Menlo"/>
              </a:rPr>
              <a:t>Poly2sym(c)</a:t>
            </a:r>
            <a:r>
              <a:rPr kumimoji="0" lang="en-US" altLang="en-US" sz="1100" b="0" i="0" u="none" strike="noStrike" cap="none" normalizeH="0" baseline="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creates the symbolic polynomial expression </a:t>
            </a:r>
            <a:r>
              <a:rPr kumimoji="0" lang="en-US" altLang="en-US" sz="12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from the vector of coefficients </a:t>
            </a:r>
            <a:r>
              <a:rPr kumimoji="0" lang="en-US" altLang="en-US" sz="1200" b="0" i="0" u="none" strike="noStrike" cap="none" normalizeH="0" baseline="0">
                <a:ln>
                  <a:noFill/>
                </a:ln>
                <a:solidFill>
                  <a:srgbClr val="212121"/>
                </a:solidFill>
                <a:effectLst/>
                <a:latin typeface="Menlo"/>
              </a:rPr>
              <a:t>c</a:t>
            </a:r>
            <a:r>
              <a:rPr kumimoji="0" lang="en-US" altLang="en-US" sz="1200" b="0" i="0" u="none" strike="noStrike" cap="none" normalizeH="0" baseline="0">
                <a:ln>
                  <a:noFill/>
                </a:ln>
                <a:solidFill>
                  <a:srgbClr val="212121"/>
                </a:solidFill>
                <a:effectLst/>
                <a:latin typeface="Roboto" panose="02000000000000000000" pitchFamily="2" charset="0"/>
              </a:rPr>
              <a:t>. The polynomial variable is </a:t>
            </a:r>
            <a:r>
              <a:rPr kumimoji="0" lang="en-US" altLang="en-US" sz="12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If </a:t>
            </a:r>
            <a:r>
              <a:rPr kumimoji="0" lang="en-US" altLang="en-US" sz="1200" b="0" i="0" u="none" strike="noStrike" cap="none" normalizeH="0" baseline="0">
                <a:ln>
                  <a:noFill/>
                </a:ln>
                <a:solidFill>
                  <a:srgbClr val="212121"/>
                </a:solidFill>
                <a:effectLst/>
                <a:latin typeface="Menlo"/>
              </a:rPr>
              <a:t>c = [c1,c2,...,</a:t>
            </a:r>
            <a:r>
              <a:rPr kumimoji="0" lang="en-US" altLang="en-US" sz="1200" b="0" i="0" u="none" strike="noStrike" cap="none" normalizeH="0" baseline="0" err="1">
                <a:ln>
                  <a:noFill/>
                </a:ln>
                <a:solidFill>
                  <a:srgbClr val="212121"/>
                </a:solidFill>
                <a:effectLst/>
                <a:latin typeface="Menlo"/>
              </a:rPr>
              <a:t>cn</a:t>
            </a:r>
            <a:r>
              <a:rPr kumimoji="0" lang="en-US" altLang="en-US" sz="12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then </a:t>
            </a:r>
            <a:r>
              <a:rPr kumimoji="0" lang="en-US" altLang="en-US" sz="1200" b="0" i="0" u="none" strike="noStrike" cap="none" normalizeH="0" baseline="0">
                <a:ln>
                  <a:noFill/>
                </a:ln>
                <a:solidFill>
                  <a:srgbClr val="212121"/>
                </a:solidFill>
                <a:effectLst/>
                <a:latin typeface="Menlo"/>
              </a:rPr>
              <a:t>p = poly2sym(c)</a:t>
            </a:r>
            <a:r>
              <a:rPr kumimoji="0" lang="en-US" altLang="en-US" sz="1200" b="0" i="0" u="none" strike="noStrike" cap="none" normalizeH="0" baseline="0">
                <a:ln>
                  <a:noFill/>
                </a:ln>
                <a:solidFill>
                  <a:srgbClr val="212121"/>
                </a:solidFill>
                <a:effectLst/>
                <a:latin typeface="Roboto" panose="02000000000000000000" pitchFamily="2" charset="0"/>
              </a:rPr>
              <a:t> returns </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−2</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err="1">
                <a:ln>
                  <a:noFill/>
                </a:ln>
                <a:solidFill>
                  <a:srgbClr val="212121"/>
                </a:solidFill>
                <a:effectLst/>
                <a:latin typeface="STIXGeneral"/>
              </a:rPr>
              <a:t>c</a:t>
            </a:r>
            <a:r>
              <a:rPr kumimoji="0" lang="en-US" altLang="en-US" sz="1050" b="0" i="1" u="none" strike="noStrike" cap="none" normalizeH="0" baseline="0" err="1">
                <a:ln>
                  <a:noFill/>
                </a:ln>
                <a:solidFill>
                  <a:srgbClr val="212121"/>
                </a:solidFill>
                <a:effectLst/>
                <a:latin typeface="STIXGeneral"/>
              </a:rPr>
              <a:t>n</a:t>
            </a:r>
            <a:r>
              <a:rPr kumimoji="0" lang="en-US" altLang="en-US" sz="1200" b="0" i="0" u="none" strike="noStrike" cap="none" normalizeH="0" baseline="0">
                <a:ln>
                  <a:noFill/>
                </a:ln>
                <a:solidFill>
                  <a:srgbClr val="212121"/>
                </a:solidFill>
                <a:effectLst/>
                <a:latin typeface="Roboto" panose="02000000000000000000" pitchFamily="2" charset="0"/>
              </a:rPr>
              <a: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F7A8A2B1-7459-9D61-F91F-EB4EAA7963FD}"/>
              </a:ext>
            </a:extLst>
          </p:cNvPr>
          <p:cNvSpPr>
            <a:spLocks noChangeArrowheads="1"/>
          </p:cNvSpPr>
          <p:nvPr/>
        </p:nvSpPr>
        <p:spPr bwMode="auto">
          <a:xfrm>
            <a:off x="107131" y="5122963"/>
            <a:ext cx="119777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6A8"/>
                </a:solidFill>
                <a:effectLst/>
                <a:latin typeface="Menlo"/>
                <a:hlinkClick r:id="rId2"/>
              </a:rPr>
              <a:t>S</a:t>
            </a:r>
            <a:r>
              <a:rPr kumimoji="0" lang="en-US" altLang="en-US" sz="1400" b="0" i="0" u="none" strike="noStrike" cap="none" normalizeH="0" baseline="0">
                <a:ln>
                  <a:noFill/>
                </a:ln>
                <a:solidFill>
                  <a:srgbClr val="212121"/>
                </a:solidFill>
                <a:effectLst/>
                <a:latin typeface="Menlo"/>
              </a:rPr>
              <a:t> =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3"/>
              </a:rPr>
              <a:t>eqn</a:t>
            </a:r>
            <a:r>
              <a:rPr kumimoji="0" lang="en-US" altLang="en-US" sz="1400" b="0" i="0" u="none" strike="noStrike" cap="none" normalizeH="0" baseline="0" err="1">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4"/>
              </a:rPr>
              <a:t>var</a:t>
            </a:r>
            <a:r>
              <a:rPr kumimoji="0" lang="en-US" altLang="en-US" sz="14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numerically solves the equation </a:t>
            </a:r>
            <a:r>
              <a:rPr kumimoji="0" lang="en-US" altLang="en-US" sz="1400" b="0" i="0" u="none" strike="noStrike" cap="none" normalizeH="0" baseline="0" err="1">
                <a:ln>
                  <a:noFill/>
                </a:ln>
                <a:solidFill>
                  <a:srgbClr val="212121"/>
                </a:solidFill>
                <a:effectLst/>
                <a:latin typeface="Menlo"/>
              </a:rPr>
              <a:t>eqn</a:t>
            </a:r>
            <a:r>
              <a:rPr kumimoji="0" lang="en-US" altLang="en-US" sz="1200" b="0" i="0" u="none" strike="noStrike" cap="none" normalizeH="0" baseline="0">
                <a:ln>
                  <a:noFill/>
                </a:ln>
                <a:solidFill>
                  <a:srgbClr val="212121"/>
                </a:solidFill>
                <a:effectLst/>
                <a:latin typeface="Roboto" panose="02000000000000000000" pitchFamily="2" charset="0"/>
              </a:rPr>
              <a:t> for the variable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If you do not specify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solves for the default variable determined by </a:t>
            </a:r>
            <a:r>
              <a:rPr kumimoji="0" lang="en-US" altLang="en-US" sz="1400" b="0" i="0" u="none" strike="noStrike" cap="none" normalizeH="0" baseline="0" err="1">
                <a:ln>
                  <a:noFill/>
                </a:ln>
                <a:solidFill>
                  <a:srgbClr val="0076A8"/>
                </a:solidFill>
                <a:effectLst/>
                <a:latin typeface="Menlo"/>
                <a:hlinkClick r:id="rId5"/>
              </a:rPr>
              <a:t>symvar</a:t>
            </a:r>
            <a:r>
              <a:rPr kumimoji="0" lang="en-US" altLang="en-US" sz="1200" b="0" i="0" u="none" strike="noStrike" cap="none" normalizeH="0" baseline="0">
                <a:ln>
                  <a:noFill/>
                </a:ln>
                <a:solidFill>
                  <a:srgbClr val="212121"/>
                </a:solidFill>
                <a:effectLst/>
                <a:latin typeface="Roboto" panose="02000000000000000000" pitchFamily="2" charset="0"/>
              </a:rPr>
              <a:t>. For example,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(x + 1 == 2, x)</a:t>
            </a:r>
            <a:r>
              <a:rPr kumimoji="0" lang="en-US" altLang="en-US" sz="1200" b="0" i="0" u="none" strike="noStrike" cap="none" normalizeH="0" baseline="0">
                <a:ln>
                  <a:noFill/>
                </a:ln>
                <a:solidFill>
                  <a:srgbClr val="212121"/>
                </a:solidFill>
                <a:effectLst/>
                <a:latin typeface="Roboto" panose="02000000000000000000" pitchFamily="2" charset="0"/>
              </a:rPr>
              <a:t> numerically solves the</a:t>
            </a:r>
            <a:r>
              <a:rPr kumimoji="0" lang="en-US" altLang="en-US" sz="1200" b="0" i="0" u="none" strike="noStrike" cap="none" normalizeH="0">
                <a:ln>
                  <a:noFill/>
                </a:ln>
                <a:solidFill>
                  <a:srgbClr val="212121"/>
                </a:solidFill>
                <a:effectLst/>
                <a:latin typeface="Roboto" panose="02000000000000000000" pitchFamily="2" charset="0"/>
              </a:rPr>
              <a:t> </a:t>
            </a:r>
            <a:r>
              <a:rPr lang="en-US" altLang="en-US" sz="1200">
                <a:solidFill>
                  <a:srgbClr val="212121"/>
                </a:solidFill>
                <a:latin typeface="Roboto" panose="02000000000000000000" pitchFamily="2" charset="0"/>
              </a:rPr>
              <a:t>e</a:t>
            </a:r>
            <a:r>
              <a:rPr kumimoji="0" lang="en-US" altLang="en-US" sz="1200" b="0" i="0" u="none" strike="noStrike" cap="none" normalizeH="0" baseline="0">
                <a:ln>
                  <a:noFill/>
                </a:ln>
                <a:solidFill>
                  <a:srgbClr val="212121"/>
                </a:solidFill>
                <a:effectLst/>
                <a:latin typeface="Roboto" panose="02000000000000000000" pitchFamily="2" charset="0"/>
              </a:rPr>
              <a:t>quation</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STIXGeneral"/>
              </a:rPr>
              <a:t> + 1 = 2</a:t>
            </a:r>
            <a:r>
              <a:rPr kumimoji="0" lang="en-US" altLang="en-US" sz="1200" b="0" i="0" u="none" strike="noStrike" cap="none" normalizeH="0" baseline="0">
                <a:ln>
                  <a:noFill/>
                </a:ln>
                <a:solidFill>
                  <a:srgbClr val="212121"/>
                </a:solidFill>
                <a:effectLst/>
                <a:latin typeface="Roboto" panose="02000000000000000000" pitchFamily="2" charset="0"/>
              </a:rPr>
              <a:t> for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Roboto" panose="02000000000000000000" pitchFamily="2"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By default,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finds the solutions to 32 significant digits. To change the number of significant digits, use the </a:t>
            </a:r>
            <a:r>
              <a:rPr kumimoji="0" lang="en-US" altLang="en-US" sz="1400" b="0" i="0" u="none" strike="noStrike" cap="none" normalizeH="0" baseline="0">
                <a:ln>
                  <a:noFill/>
                </a:ln>
                <a:solidFill>
                  <a:srgbClr val="212121"/>
                </a:solidFill>
                <a:effectLst/>
                <a:latin typeface="Menlo"/>
              </a:rPr>
              <a:t>digits</a:t>
            </a:r>
            <a:r>
              <a:rPr kumimoji="0" lang="en-US" altLang="en-US" sz="1200" b="0" i="0" u="none" strike="noStrike" cap="none" normalizeH="0" baseline="0">
                <a:ln>
                  <a:noFill/>
                </a:ln>
                <a:solidFill>
                  <a:srgbClr val="212121"/>
                </a:solidFill>
                <a:effectLst/>
                <a:latin typeface="Roboto" panose="02000000000000000000" pitchFamily="2" charset="0"/>
              </a:rPr>
              <a:t> function</a:t>
            </a:r>
            <a:r>
              <a:rPr kumimoji="0" lang="en-US" altLang="en-US" sz="900" b="0" i="0" u="none" strike="noStrike" cap="none" normalizeH="0" baseline="0">
                <a:ln>
                  <a:noFill/>
                </a:ln>
                <a:solidFill>
                  <a:srgbClr val="212121"/>
                </a:solidFill>
                <a:effectLst/>
                <a:latin typeface="Roboto"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B056174-CBC5-7B48-9681-7DDAC423337E}"/>
              </a:ext>
            </a:extLst>
          </p:cNvPr>
          <p:cNvSpPr>
            <a:spLocks noGrp="1"/>
          </p:cNvSpPr>
          <p:nvPr>
            <p:ph type="dt" sz="half" idx="4294967295"/>
          </p:nvPr>
        </p:nvSpPr>
        <p:spPr>
          <a:xfrm>
            <a:off x="381000" y="6356350"/>
            <a:ext cx="2743200" cy="365125"/>
          </a:xfrm>
        </p:spPr>
        <p:txBody>
          <a:bodyPr/>
          <a:lstStyle/>
          <a:p>
            <a:pPr>
              <a:spcAft>
                <a:spcPts val="600"/>
              </a:spcAft>
            </a:pPr>
            <a:fld id="{E1707CF3-9BC4-A745-ACDA-A73543D800FE}" type="datetime1">
              <a:rPr lang="en-US" smtClean="0"/>
              <a:pPr>
                <a:spcAft>
                  <a:spcPts val="600"/>
                </a:spcAft>
              </a:pPr>
              <a:t>3/10/2023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206318" y="6356350"/>
            <a:ext cx="1604682" cy="365125"/>
          </a:xfrm>
        </p:spPr>
        <p:txBody>
          <a:bodyPr/>
          <a:lstStyle/>
          <a:p>
            <a:pPr>
              <a:spcAft>
                <a:spcPts val="600"/>
              </a:spcAft>
            </a:pPr>
            <a:fld id="{294A09A9-5501-47C1-A89A-A340965A2BE2}" type="slidenum">
              <a:rPr lang="en-US" smtClean="0"/>
              <a:pPr>
                <a:spcAft>
                  <a:spcPts val="600"/>
                </a:spcAft>
              </a:pPr>
              <a:t>5</a:t>
            </a:fld>
            <a:endParaRPr lang="en-US"/>
          </a:p>
        </p:txBody>
      </p:sp>
      <p:pic>
        <p:nvPicPr>
          <p:cNvPr id="9" name="Picture 9">
            <a:extLst>
              <a:ext uri="{FF2B5EF4-FFF2-40B4-BE49-F238E27FC236}">
                <a16:creationId xmlns:a16="http://schemas.microsoft.com/office/drawing/2014/main" id="{B490299F-3BE9-E782-E9D3-E2432FEB7840}"/>
              </a:ext>
            </a:extLst>
          </p:cNvPr>
          <p:cNvPicPr>
            <a:picLocks noChangeAspect="1"/>
          </p:cNvPicPr>
          <p:nvPr/>
        </p:nvPicPr>
        <p:blipFill>
          <a:blip r:embed="rId2"/>
          <a:stretch>
            <a:fillRect/>
          </a:stretch>
        </p:blipFill>
        <p:spPr>
          <a:xfrm>
            <a:off x="369455" y="320194"/>
            <a:ext cx="11354569" cy="5812751"/>
          </a:xfrm>
          <a:prstGeom prst="rect">
            <a:avLst/>
          </a:prstGeom>
        </p:spPr>
      </p:pic>
    </p:spTree>
    <p:extLst>
      <p:ext uri="{BB962C8B-B14F-4D97-AF65-F5344CB8AC3E}">
        <p14:creationId xmlns:p14="http://schemas.microsoft.com/office/powerpoint/2010/main" val="140227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Plot of intermediate stage vs </a:t>
            </a:r>
            <a:r>
              <a:rPr lang="en-US" err="1"/>
              <a:t>Rxc</a:t>
            </a:r>
            <a:r>
              <a:rPr lang="en-US"/>
              <a:t>, </a:t>
            </a:r>
            <a:r>
              <a:rPr lang="en-US" err="1"/>
              <a:t>Eyc</a:t>
            </a:r>
            <a:r>
              <a:rPr lang="en-US"/>
              <a:t> conc Profile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06563"/>
            <a:ext cx="4663440" cy="522514"/>
          </a:xfrm>
        </p:spPr>
        <p:txBody>
          <a:bodyPr/>
          <a:lstStyle/>
          <a:p>
            <a:r>
              <a:rPr lang="en-US"/>
              <a:t>CODE </a:t>
            </a:r>
          </a:p>
        </p:txBody>
      </p:sp>
      <p:pic>
        <p:nvPicPr>
          <p:cNvPr id="11" name="Content Placeholder 10">
            <a:extLst>
              <a:ext uri="{FF2B5EF4-FFF2-40B4-BE49-F238E27FC236}">
                <a16:creationId xmlns:a16="http://schemas.microsoft.com/office/drawing/2014/main" id="{1051BA63-7B97-52F3-9E6D-9D65ED4FAB83}"/>
              </a:ext>
            </a:extLst>
          </p:cNvPr>
          <p:cNvPicPr>
            <a:picLocks noGrp="1" noChangeAspect="1"/>
          </p:cNvPicPr>
          <p:nvPr>
            <p:ph idx="1"/>
          </p:nvPr>
        </p:nvPicPr>
        <p:blipFill>
          <a:blip r:embed="rId2"/>
          <a:stretch>
            <a:fillRect/>
          </a:stretch>
        </p:blipFill>
        <p:spPr>
          <a:xfrm>
            <a:off x="1419225" y="2528888"/>
            <a:ext cx="4562359" cy="3433762"/>
          </a:xfrm>
        </p:spPr>
      </p:pic>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706563"/>
            <a:ext cx="4663440" cy="522514"/>
          </a:xfrm>
        </p:spPr>
        <p:txBody>
          <a:bodyPr/>
          <a:lstStyle/>
          <a:p>
            <a:r>
              <a:rPr lang="en-US"/>
              <a:t>PLOT</a:t>
            </a:r>
          </a:p>
        </p:txBody>
      </p:sp>
      <p:pic>
        <p:nvPicPr>
          <p:cNvPr id="13" name="Content Placeholder 12">
            <a:extLst>
              <a:ext uri="{FF2B5EF4-FFF2-40B4-BE49-F238E27FC236}">
                <a16:creationId xmlns:a16="http://schemas.microsoft.com/office/drawing/2014/main" id="{C92A120E-BF46-9DFB-7586-7EBE4DAA1340}"/>
              </a:ext>
            </a:extLst>
          </p:cNvPr>
          <p:cNvPicPr>
            <a:picLocks noGrp="1" noChangeAspect="1"/>
          </p:cNvPicPr>
          <p:nvPr>
            <p:ph idx="10"/>
          </p:nvPr>
        </p:nvPicPr>
        <p:blipFill>
          <a:blip r:embed="rId3"/>
          <a:stretch>
            <a:fillRect/>
          </a:stretch>
        </p:blipFill>
        <p:spPr>
          <a:xfrm>
            <a:off x="6433887" y="2100263"/>
            <a:ext cx="4224588" cy="3434447"/>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3/10/2023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21955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Plot of intermediate stage vs acetic acid removal</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06563"/>
            <a:ext cx="4663440" cy="522514"/>
          </a:xfrm>
        </p:spPr>
        <p:txBody>
          <a:bodyPr/>
          <a:lstStyle/>
          <a:p>
            <a:r>
              <a:rPr lang="en-US"/>
              <a:t>CODE</a:t>
            </a:r>
          </a:p>
        </p:txBody>
      </p:sp>
      <p:pic>
        <p:nvPicPr>
          <p:cNvPr id="13" name="Content Placeholder 12">
            <a:extLst>
              <a:ext uri="{FF2B5EF4-FFF2-40B4-BE49-F238E27FC236}">
                <a16:creationId xmlns:a16="http://schemas.microsoft.com/office/drawing/2014/main" id="{21EDAC0E-2106-B063-E57A-F02923A02189}"/>
              </a:ext>
            </a:extLst>
          </p:cNvPr>
          <p:cNvPicPr>
            <a:picLocks noGrp="1" noChangeAspect="1"/>
          </p:cNvPicPr>
          <p:nvPr>
            <p:ph idx="1"/>
          </p:nvPr>
        </p:nvPicPr>
        <p:blipFill>
          <a:blip r:embed="rId2"/>
          <a:stretch>
            <a:fillRect/>
          </a:stretch>
        </p:blipFill>
        <p:spPr>
          <a:xfrm>
            <a:off x="1167491" y="2047876"/>
            <a:ext cx="4663439" cy="4033836"/>
          </a:xfrm>
        </p:spPr>
      </p:pic>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706563"/>
            <a:ext cx="4663440" cy="522514"/>
          </a:xfrm>
        </p:spPr>
        <p:txBody>
          <a:bodyPr/>
          <a:lstStyle/>
          <a:p>
            <a:r>
              <a:rPr lang="en-US"/>
              <a:t>PLOT</a:t>
            </a:r>
          </a:p>
        </p:txBody>
      </p:sp>
      <p:pic>
        <p:nvPicPr>
          <p:cNvPr id="11" name="Content Placeholder 10">
            <a:extLst>
              <a:ext uri="{FF2B5EF4-FFF2-40B4-BE49-F238E27FC236}">
                <a16:creationId xmlns:a16="http://schemas.microsoft.com/office/drawing/2014/main" id="{00CFD4C5-783C-4E3F-8CDD-2862AB812F85}"/>
              </a:ext>
            </a:extLst>
          </p:cNvPr>
          <p:cNvPicPr>
            <a:picLocks noGrp="1" noChangeAspect="1"/>
          </p:cNvPicPr>
          <p:nvPr>
            <p:ph idx="10"/>
          </p:nvPr>
        </p:nvPicPr>
        <p:blipFill>
          <a:blip r:embed="rId3"/>
          <a:stretch>
            <a:fillRect/>
          </a:stretch>
        </p:blipFill>
        <p:spPr>
          <a:xfrm>
            <a:off x="6614160" y="2047876"/>
            <a:ext cx="4663439" cy="3552824"/>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3/10/2023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73413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Solving Cross current using Graphical Method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04800" y="6111875"/>
            <a:ext cx="2743200" cy="365125"/>
          </a:xfrm>
        </p:spPr>
        <p:txBody>
          <a:bodyPr/>
          <a:lstStyle/>
          <a:p>
            <a:fld id="{E1707CF3-9BC4-A745-ACDA-A73543D800FE}" type="datetime1">
              <a:rPr lang="en-US" smtClean="0"/>
              <a:pPr/>
              <a:t>3/10/2023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3721729" y="6111875"/>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144334" y="6111875"/>
            <a:ext cx="1604682" cy="365125"/>
          </a:xfrm>
        </p:spPr>
        <p:txBody>
          <a:bodyPr/>
          <a:lstStyle/>
          <a:p>
            <a:fld id="{294A09A9-5501-47C1-A89A-A340965A2BE2}" type="slidenum">
              <a:rPr lang="en-US" smtClean="0"/>
              <a:pPr/>
              <a:t>8</a:t>
            </a:fld>
            <a:endParaRPr lang="en-US"/>
          </a:p>
        </p:txBody>
      </p:sp>
      <p:sp>
        <p:nvSpPr>
          <p:cNvPr id="13" name="Rectangle 1">
            <a:extLst>
              <a:ext uri="{FF2B5EF4-FFF2-40B4-BE49-F238E27FC236}">
                <a16:creationId xmlns:a16="http://schemas.microsoft.com/office/drawing/2014/main" id="{C7C90A7D-31C1-29A0-7EAA-18962C8408A0}"/>
              </a:ext>
            </a:extLst>
          </p:cNvPr>
          <p:cNvSpPr>
            <a:spLocks noChangeArrowheads="1"/>
          </p:cNvSpPr>
          <p:nvPr/>
        </p:nvSpPr>
        <p:spPr bwMode="auto">
          <a:xfrm>
            <a:off x="107132" y="2446218"/>
            <a:ext cx="11977735"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Polyfit</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returns the coefficients for a polynomial </a:t>
            </a:r>
            <a:r>
              <a:rPr kumimoji="0" lang="en-US" altLang="en-US" sz="1400" b="0" i="0" u="none" strike="noStrike" cap="none" normalizeH="0" baseline="0">
                <a:ln>
                  <a:noFill/>
                </a:ln>
                <a:solidFill>
                  <a:srgbClr val="212121"/>
                </a:solidFill>
                <a:effectLst/>
                <a:latin typeface="Menlo"/>
              </a:rPr>
              <a:t>p(x)</a:t>
            </a:r>
            <a:r>
              <a:rPr kumimoji="0" lang="en-US" altLang="en-US" sz="1200" b="0" i="0" u="none" strike="noStrike" cap="none" normalizeH="0" baseline="0">
                <a:ln>
                  <a:noFill/>
                </a:ln>
                <a:solidFill>
                  <a:srgbClr val="212121"/>
                </a:solidFill>
                <a:effectLst/>
                <a:latin typeface="Roboto" panose="02000000000000000000" pitchFamily="2" charset="0"/>
              </a:rPr>
              <a:t> of degree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 that is a best fit (in a least-squares sense) for the data in </a:t>
            </a:r>
            <a:r>
              <a:rPr kumimoji="0" lang="en-US" altLang="en-US" sz="1400" b="0" i="0" u="none" strike="noStrike" cap="none" normalizeH="0" baseline="0">
                <a:ln>
                  <a:noFill/>
                </a:ln>
                <a:solidFill>
                  <a:srgbClr val="212121"/>
                </a:solidFill>
                <a:effectLst/>
                <a:latin typeface="Menlo"/>
              </a:rPr>
              <a:t>y</a:t>
            </a:r>
            <a:r>
              <a:rPr kumimoji="0" lang="en-US" altLang="en-US" sz="1200" b="0" i="0" u="none" strike="noStrike" cap="none" normalizeH="0" baseline="0">
                <a:ln>
                  <a:noFill/>
                </a:ln>
                <a:solidFill>
                  <a:srgbClr val="212121"/>
                </a:solidFill>
                <a:effectLst/>
                <a:latin typeface="Roboto" panose="02000000000000000000" pitchFamily="2" charset="0"/>
              </a:rPr>
              <a:t>. The coefficients in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are in descending powers, and the length of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t>
            </a:r>
            <a:r>
              <a:rPr kumimoji="0" lang="en-US" altLang="en-US" sz="1400" b="0" i="0" u="none" strike="noStrike" cap="none" normalizeH="0" baseline="0">
                <a:ln>
                  <a:noFill/>
                </a:ln>
                <a:solidFill>
                  <a:srgbClr val="212121"/>
                </a:solidFill>
                <a:effectLst/>
                <a:latin typeface="Menlo"/>
              </a:rPr>
              <a:t>n+1</a:t>
            </a: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F8D9E24E-F825-6C8D-B6AE-21F3FCF4C4CC}"/>
              </a:ext>
            </a:extLst>
          </p:cNvPr>
          <p:cNvSpPr>
            <a:spLocks noChangeArrowheads="1"/>
          </p:cNvSpPr>
          <p:nvPr/>
        </p:nvSpPr>
        <p:spPr bwMode="auto">
          <a:xfrm>
            <a:off x="107132" y="3372775"/>
            <a:ext cx="1197773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212121"/>
                </a:solidFill>
                <a:effectLst/>
                <a:latin typeface="Roboto" panose="02000000000000000000" pitchFamily="2" charset="0"/>
              </a:rPr>
              <a:t>Polyval</a:t>
            </a:r>
            <a:r>
              <a:rPr kumimoji="0" lang="en-US" altLang="en-US" sz="1200" b="0" i="0" u="none" strike="noStrike" cap="none" normalizeH="0" baseline="0">
                <a:ln>
                  <a:noFill/>
                </a:ln>
                <a:solidFill>
                  <a:srgbClr val="212121"/>
                </a:solidFill>
                <a:effectLst/>
                <a:latin typeface="Roboto" panose="02000000000000000000" pitchFamily="2" charset="0"/>
              </a:rPr>
              <a:t> evaluates the polynomial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at each point in </a:t>
            </a:r>
            <a:r>
              <a:rPr kumimoji="0" lang="en-US" altLang="en-US" sz="14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The argument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 vector of length </a:t>
            </a:r>
            <a:r>
              <a:rPr kumimoji="0" lang="en-US" altLang="en-US" sz="1400" b="0" i="0" u="none" strike="noStrike" cap="none" normalizeH="0" baseline="0">
                <a:ln>
                  <a:noFill/>
                </a:ln>
                <a:solidFill>
                  <a:srgbClr val="212121"/>
                </a:solidFill>
                <a:effectLst/>
                <a:latin typeface="Menlo"/>
              </a:rPr>
              <a:t>n+1</a:t>
            </a:r>
            <a:r>
              <a:rPr kumimoji="0" lang="en-US" altLang="en-US" sz="1200" b="0" i="0" u="none" strike="noStrike" cap="none" normalizeH="0" baseline="0">
                <a:ln>
                  <a:noFill/>
                </a:ln>
                <a:solidFill>
                  <a:srgbClr val="212121"/>
                </a:solidFill>
                <a:effectLst/>
                <a:latin typeface="Roboto" panose="02000000000000000000" pitchFamily="2" charset="0"/>
              </a:rPr>
              <a:t> whose elements are the coefficients (in descending powers) of an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th-degree polynomial: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4" name="Rectangle 4">
            <a:extLst>
              <a:ext uri="{FF2B5EF4-FFF2-40B4-BE49-F238E27FC236}">
                <a16:creationId xmlns:a16="http://schemas.microsoft.com/office/drawing/2014/main" id="{A1D0435D-A62D-35DD-47CD-B4CBAB2EE8B1}"/>
              </a:ext>
            </a:extLst>
          </p:cNvPr>
          <p:cNvSpPr>
            <a:spLocks noChangeArrowheads="1"/>
          </p:cNvSpPr>
          <p:nvPr/>
        </p:nvSpPr>
        <p:spPr bwMode="auto">
          <a:xfrm>
            <a:off x="107132" y="4297874"/>
            <a:ext cx="1197773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212121"/>
                </a:solidFill>
                <a:latin typeface="Menlo"/>
              </a:rPr>
              <a:t>Poly2sym(c)</a:t>
            </a:r>
            <a:r>
              <a:rPr kumimoji="0" lang="en-US" altLang="en-US" sz="1100" b="0" i="0" u="none" strike="noStrike" cap="none" normalizeH="0" baseline="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creates the symbolic polynomial expression </a:t>
            </a:r>
            <a:r>
              <a:rPr kumimoji="0" lang="en-US" altLang="en-US" sz="12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from the vector of coefficients </a:t>
            </a:r>
            <a:r>
              <a:rPr kumimoji="0" lang="en-US" altLang="en-US" sz="1200" b="0" i="0" u="none" strike="noStrike" cap="none" normalizeH="0" baseline="0">
                <a:ln>
                  <a:noFill/>
                </a:ln>
                <a:solidFill>
                  <a:srgbClr val="212121"/>
                </a:solidFill>
                <a:effectLst/>
                <a:latin typeface="Menlo"/>
              </a:rPr>
              <a:t>c</a:t>
            </a:r>
            <a:r>
              <a:rPr kumimoji="0" lang="en-US" altLang="en-US" sz="1200" b="0" i="0" u="none" strike="noStrike" cap="none" normalizeH="0" baseline="0">
                <a:ln>
                  <a:noFill/>
                </a:ln>
                <a:solidFill>
                  <a:srgbClr val="212121"/>
                </a:solidFill>
                <a:effectLst/>
                <a:latin typeface="Roboto" panose="02000000000000000000" pitchFamily="2" charset="0"/>
              </a:rPr>
              <a:t>. The polynomial variable is </a:t>
            </a:r>
            <a:r>
              <a:rPr kumimoji="0" lang="en-US" altLang="en-US" sz="12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If </a:t>
            </a:r>
            <a:r>
              <a:rPr kumimoji="0" lang="en-US" altLang="en-US" sz="1200" b="0" i="0" u="none" strike="noStrike" cap="none" normalizeH="0" baseline="0">
                <a:ln>
                  <a:noFill/>
                </a:ln>
                <a:solidFill>
                  <a:srgbClr val="212121"/>
                </a:solidFill>
                <a:effectLst/>
                <a:latin typeface="Menlo"/>
              </a:rPr>
              <a:t>c = [c1,c2,...,</a:t>
            </a:r>
            <a:r>
              <a:rPr kumimoji="0" lang="en-US" altLang="en-US" sz="1200" b="0" i="0" u="none" strike="noStrike" cap="none" normalizeH="0" baseline="0" err="1">
                <a:ln>
                  <a:noFill/>
                </a:ln>
                <a:solidFill>
                  <a:srgbClr val="212121"/>
                </a:solidFill>
                <a:effectLst/>
                <a:latin typeface="Menlo"/>
              </a:rPr>
              <a:t>cn</a:t>
            </a:r>
            <a:r>
              <a:rPr kumimoji="0" lang="en-US" altLang="en-US" sz="12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then </a:t>
            </a:r>
            <a:r>
              <a:rPr kumimoji="0" lang="en-US" altLang="en-US" sz="1200" b="0" i="0" u="none" strike="noStrike" cap="none" normalizeH="0" baseline="0">
                <a:ln>
                  <a:noFill/>
                </a:ln>
                <a:solidFill>
                  <a:srgbClr val="212121"/>
                </a:solidFill>
                <a:effectLst/>
                <a:latin typeface="Menlo"/>
              </a:rPr>
              <a:t>p = poly2sym(c)</a:t>
            </a:r>
            <a:r>
              <a:rPr kumimoji="0" lang="en-US" altLang="en-US" sz="1200" b="0" i="0" u="none" strike="noStrike" cap="none" normalizeH="0" baseline="0">
                <a:ln>
                  <a:noFill/>
                </a:ln>
                <a:solidFill>
                  <a:srgbClr val="212121"/>
                </a:solidFill>
                <a:effectLst/>
                <a:latin typeface="Roboto" panose="02000000000000000000" pitchFamily="2" charset="0"/>
              </a:rPr>
              <a:t> returns </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−2</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err="1">
                <a:ln>
                  <a:noFill/>
                </a:ln>
                <a:solidFill>
                  <a:srgbClr val="212121"/>
                </a:solidFill>
                <a:effectLst/>
                <a:latin typeface="STIXGeneral"/>
              </a:rPr>
              <a:t>c</a:t>
            </a:r>
            <a:r>
              <a:rPr kumimoji="0" lang="en-US" altLang="en-US" sz="1050" b="0" i="1" u="none" strike="noStrike" cap="none" normalizeH="0" baseline="0" err="1">
                <a:ln>
                  <a:noFill/>
                </a:ln>
                <a:solidFill>
                  <a:srgbClr val="212121"/>
                </a:solidFill>
                <a:effectLst/>
                <a:latin typeface="STIXGeneral"/>
              </a:rPr>
              <a:t>n</a:t>
            </a:r>
            <a:r>
              <a:rPr kumimoji="0" lang="en-US" altLang="en-US" sz="1200" b="0" i="0" u="none" strike="noStrike" cap="none" normalizeH="0" baseline="0">
                <a:ln>
                  <a:noFill/>
                </a:ln>
                <a:solidFill>
                  <a:srgbClr val="212121"/>
                </a:solidFill>
                <a:effectLst/>
                <a:latin typeface="Roboto" panose="02000000000000000000" pitchFamily="2" charset="0"/>
              </a:rPr>
              <a: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F7A8A2B1-7459-9D61-F91F-EB4EAA7963FD}"/>
              </a:ext>
            </a:extLst>
          </p:cNvPr>
          <p:cNvSpPr>
            <a:spLocks noChangeArrowheads="1"/>
          </p:cNvSpPr>
          <p:nvPr/>
        </p:nvSpPr>
        <p:spPr bwMode="auto">
          <a:xfrm>
            <a:off x="107131" y="5122963"/>
            <a:ext cx="119777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6A8"/>
                </a:solidFill>
                <a:effectLst/>
                <a:latin typeface="Menlo"/>
                <a:hlinkClick r:id="rId2"/>
              </a:rPr>
              <a:t>S</a:t>
            </a:r>
            <a:r>
              <a:rPr kumimoji="0" lang="en-US" altLang="en-US" sz="1400" b="0" i="0" u="none" strike="noStrike" cap="none" normalizeH="0" baseline="0">
                <a:ln>
                  <a:noFill/>
                </a:ln>
                <a:solidFill>
                  <a:srgbClr val="212121"/>
                </a:solidFill>
                <a:effectLst/>
                <a:latin typeface="Menlo"/>
              </a:rPr>
              <a:t> =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3"/>
              </a:rPr>
              <a:t>eqn</a:t>
            </a:r>
            <a:r>
              <a:rPr kumimoji="0" lang="en-US" altLang="en-US" sz="1400" b="0" i="0" u="none" strike="noStrike" cap="none" normalizeH="0" baseline="0" err="1">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4"/>
              </a:rPr>
              <a:t>var</a:t>
            </a:r>
            <a:r>
              <a:rPr kumimoji="0" lang="en-US" altLang="en-US" sz="14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numerically solves the equation </a:t>
            </a:r>
            <a:r>
              <a:rPr kumimoji="0" lang="en-US" altLang="en-US" sz="1400" b="0" i="0" u="none" strike="noStrike" cap="none" normalizeH="0" baseline="0" err="1">
                <a:ln>
                  <a:noFill/>
                </a:ln>
                <a:solidFill>
                  <a:srgbClr val="212121"/>
                </a:solidFill>
                <a:effectLst/>
                <a:latin typeface="Menlo"/>
              </a:rPr>
              <a:t>eqn</a:t>
            </a:r>
            <a:r>
              <a:rPr kumimoji="0" lang="en-US" altLang="en-US" sz="1200" b="0" i="0" u="none" strike="noStrike" cap="none" normalizeH="0" baseline="0">
                <a:ln>
                  <a:noFill/>
                </a:ln>
                <a:solidFill>
                  <a:srgbClr val="212121"/>
                </a:solidFill>
                <a:effectLst/>
                <a:latin typeface="Roboto" panose="02000000000000000000" pitchFamily="2" charset="0"/>
              </a:rPr>
              <a:t> for the variable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If you do not specify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solves for the default variable determined by </a:t>
            </a:r>
            <a:r>
              <a:rPr kumimoji="0" lang="en-US" altLang="en-US" sz="1400" b="0" i="0" u="none" strike="noStrike" cap="none" normalizeH="0" baseline="0" err="1">
                <a:ln>
                  <a:noFill/>
                </a:ln>
                <a:solidFill>
                  <a:srgbClr val="0076A8"/>
                </a:solidFill>
                <a:effectLst/>
                <a:latin typeface="Menlo"/>
                <a:hlinkClick r:id="rId5"/>
              </a:rPr>
              <a:t>symvar</a:t>
            </a:r>
            <a:r>
              <a:rPr kumimoji="0" lang="en-US" altLang="en-US" sz="1200" b="0" i="0" u="none" strike="noStrike" cap="none" normalizeH="0" baseline="0">
                <a:ln>
                  <a:noFill/>
                </a:ln>
                <a:solidFill>
                  <a:srgbClr val="212121"/>
                </a:solidFill>
                <a:effectLst/>
                <a:latin typeface="Roboto" panose="02000000000000000000" pitchFamily="2" charset="0"/>
              </a:rPr>
              <a:t>. For example,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(x + 1 == 2, x)</a:t>
            </a:r>
            <a:r>
              <a:rPr kumimoji="0" lang="en-US" altLang="en-US" sz="1200" b="0" i="0" u="none" strike="noStrike" cap="none" normalizeH="0" baseline="0">
                <a:ln>
                  <a:noFill/>
                </a:ln>
                <a:solidFill>
                  <a:srgbClr val="212121"/>
                </a:solidFill>
                <a:effectLst/>
                <a:latin typeface="Roboto" panose="02000000000000000000" pitchFamily="2" charset="0"/>
              </a:rPr>
              <a:t> numerically solves the</a:t>
            </a:r>
            <a:r>
              <a:rPr kumimoji="0" lang="en-US" altLang="en-US" sz="1200" b="0" i="0" u="none" strike="noStrike" cap="none" normalizeH="0">
                <a:ln>
                  <a:noFill/>
                </a:ln>
                <a:solidFill>
                  <a:srgbClr val="212121"/>
                </a:solidFill>
                <a:effectLst/>
                <a:latin typeface="Roboto" panose="02000000000000000000" pitchFamily="2" charset="0"/>
              </a:rPr>
              <a:t> </a:t>
            </a:r>
            <a:r>
              <a:rPr lang="en-US" altLang="en-US" sz="1200">
                <a:solidFill>
                  <a:srgbClr val="212121"/>
                </a:solidFill>
                <a:latin typeface="Roboto" panose="02000000000000000000" pitchFamily="2" charset="0"/>
              </a:rPr>
              <a:t>e</a:t>
            </a:r>
            <a:r>
              <a:rPr kumimoji="0" lang="en-US" altLang="en-US" sz="1200" b="0" i="0" u="none" strike="noStrike" cap="none" normalizeH="0" baseline="0">
                <a:ln>
                  <a:noFill/>
                </a:ln>
                <a:solidFill>
                  <a:srgbClr val="212121"/>
                </a:solidFill>
                <a:effectLst/>
                <a:latin typeface="Roboto" panose="02000000000000000000" pitchFamily="2" charset="0"/>
              </a:rPr>
              <a:t>quation</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STIXGeneral"/>
              </a:rPr>
              <a:t> + 1 = 2</a:t>
            </a:r>
            <a:r>
              <a:rPr kumimoji="0" lang="en-US" altLang="en-US" sz="1200" b="0" i="0" u="none" strike="noStrike" cap="none" normalizeH="0" baseline="0">
                <a:ln>
                  <a:noFill/>
                </a:ln>
                <a:solidFill>
                  <a:srgbClr val="212121"/>
                </a:solidFill>
                <a:effectLst/>
                <a:latin typeface="Roboto" panose="02000000000000000000" pitchFamily="2" charset="0"/>
              </a:rPr>
              <a:t> for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Roboto" panose="02000000000000000000" pitchFamily="2"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By default,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finds the solutions to 32 significant digits. To change the number of significant digits, use the </a:t>
            </a:r>
            <a:r>
              <a:rPr kumimoji="0" lang="en-US" altLang="en-US" sz="1400" b="0" i="0" u="none" strike="noStrike" cap="none" normalizeH="0" baseline="0">
                <a:ln>
                  <a:noFill/>
                </a:ln>
                <a:solidFill>
                  <a:srgbClr val="212121"/>
                </a:solidFill>
                <a:effectLst/>
                <a:latin typeface="Menlo"/>
              </a:rPr>
              <a:t>digits</a:t>
            </a:r>
            <a:r>
              <a:rPr kumimoji="0" lang="en-US" altLang="en-US" sz="1200" b="0" i="0" u="none" strike="noStrike" cap="none" normalizeH="0" baseline="0">
                <a:ln>
                  <a:noFill/>
                </a:ln>
                <a:solidFill>
                  <a:srgbClr val="212121"/>
                </a:solidFill>
                <a:effectLst/>
                <a:latin typeface="Roboto" panose="02000000000000000000" pitchFamily="2" charset="0"/>
              </a:rPr>
              <a:t> function</a:t>
            </a:r>
            <a:r>
              <a:rPr kumimoji="0" lang="en-US" altLang="en-US" sz="900" b="0" i="0" u="none" strike="noStrike" cap="none" normalizeH="0" baseline="0">
                <a:ln>
                  <a:noFill/>
                </a:ln>
                <a:solidFill>
                  <a:srgbClr val="212121"/>
                </a:solidFill>
                <a:effectLst/>
                <a:latin typeface="Roboto"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B056174-CBC5-7B48-9681-7DDAC423337E}"/>
              </a:ext>
            </a:extLst>
          </p:cNvPr>
          <p:cNvSpPr>
            <a:spLocks noGrp="1"/>
          </p:cNvSpPr>
          <p:nvPr>
            <p:ph type="dt" sz="half" idx="4294967295"/>
          </p:nvPr>
        </p:nvSpPr>
        <p:spPr>
          <a:xfrm>
            <a:off x="381000" y="6356350"/>
            <a:ext cx="2743200" cy="365125"/>
          </a:xfrm>
        </p:spPr>
        <p:txBody>
          <a:bodyPr/>
          <a:lstStyle/>
          <a:p>
            <a:pPr>
              <a:spcAft>
                <a:spcPts val="600"/>
              </a:spcAft>
            </a:pPr>
            <a:fld id="{E1707CF3-9BC4-A745-ACDA-A73543D800FE}" type="datetime1">
              <a:rPr lang="en-US" smtClean="0"/>
              <a:pPr>
                <a:spcAft>
                  <a:spcPts val="600"/>
                </a:spcAft>
              </a:pPr>
              <a:t>3/10/2023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4294967295"/>
          </p:nvPr>
        </p:nvSpPr>
        <p:spPr>
          <a:xfrm>
            <a:off x="4038600" y="6356350"/>
            <a:ext cx="4114800" cy="365125"/>
          </a:xfrm>
        </p:spPr>
        <p:txBody>
          <a:bodyPr/>
          <a:lstStyle/>
          <a:p>
            <a:pPr>
              <a:spcAft>
                <a:spcPts val="600"/>
              </a:spcAft>
            </a:pPr>
            <a:r>
              <a:rPr lang="en-US"/>
              <a:t>CH3150 GROP 2</a:t>
            </a:r>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206318" y="6356350"/>
            <a:ext cx="1604682" cy="365125"/>
          </a:xfrm>
        </p:spPr>
        <p:txBody>
          <a:bodyPr/>
          <a:lstStyle/>
          <a:p>
            <a:pPr>
              <a:spcAft>
                <a:spcPts val="600"/>
              </a:spcAft>
            </a:pPr>
            <a:fld id="{294A09A9-5501-47C1-A89A-A340965A2BE2}" type="slidenum">
              <a:rPr lang="en-US" smtClean="0"/>
              <a:pPr>
                <a:spcAft>
                  <a:spcPts val="600"/>
                </a:spcAft>
              </a:pPr>
              <a:t>9</a:t>
            </a:fld>
            <a:endParaRPr lang="en-US"/>
          </a:p>
        </p:txBody>
      </p:sp>
      <p:pic>
        <p:nvPicPr>
          <p:cNvPr id="3" name="Picture 2">
            <a:extLst>
              <a:ext uri="{FF2B5EF4-FFF2-40B4-BE49-F238E27FC236}">
                <a16:creationId xmlns:a16="http://schemas.microsoft.com/office/drawing/2014/main" id="{482A81D8-D91F-8280-477A-2C9C62B89746}"/>
              </a:ext>
            </a:extLst>
          </p:cNvPr>
          <p:cNvPicPr>
            <a:picLocks noChangeAspect="1"/>
          </p:cNvPicPr>
          <p:nvPr/>
        </p:nvPicPr>
        <p:blipFill>
          <a:blip r:embed="rId2"/>
          <a:stretch>
            <a:fillRect/>
          </a:stretch>
        </p:blipFill>
        <p:spPr>
          <a:xfrm>
            <a:off x="1381126" y="0"/>
            <a:ext cx="9544050" cy="6429375"/>
          </a:xfrm>
          <a:prstGeom prst="rect">
            <a:avLst/>
          </a:prstGeom>
        </p:spPr>
      </p:pic>
    </p:spTree>
    <p:extLst>
      <p:ext uri="{BB962C8B-B14F-4D97-AF65-F5344CB8AC3E}">
        <p14:creationId xmlns:p14="http://schemas.microsoft.com/office/powerpoint/2010/main" val="138949274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CH3150 – MASS TRANSFER II</vt:lpstr>
      <vt:lpstr>OVERVIEW FOR PHASE I</vt:lpstr>
      <vt:lpstr>OVERVIEW FOR PHASE I</vt:lpstr>
      <vt:lpstr>Solving Counter current using Graphical Method</vt:lpstr>
      <vt:lpstr>PowerPoint Presentation</vt:lpstr>
      <vt:lpstr>Plot of intermediate stage vs Rxc, Eyc conc Profile</vt:lpstr>
      <vt:lpstr>Plot of intermediate stage vs acetic acid removal</vt:lpstr>
      <vt:lpstr>Solving Cross current using Graphical Method</vt:lpstr>
      <vt:lpstr>PowerPoint Presentation</vt:lpstr>
      <vt:lpstr>Data Generation</vt:lpstr>
      <vt:lpstr>Cleaning the Data</vt:lpstr>
      <vt:lpstr>Fitting data to a neural network model(Cross Current)</vt:lpstr>
      <vt:lpstr>Fitting data to a neural network model (Counter current)</vt:lpstr>
      <vt:lpstr>Model Summary</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CH3150 – MASS TRANSFER II</dc:title>
  <dc:creator>Abhilash Anumula</dc:creator>
  <cp:revision>46</cp:revision>
  <dcterms:created xsi:type="dcterms:W3CDTF">2023-03-10T12:09:51Z</dcterms:created>
  <dcterms:modified xsi:type="dcterms:W3CDTF">2023-03-10T17:53:37Z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