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56" r:id="rId5"/>
    <p:sldId id="257" r:id="rId6"/>
    <p:sldId id="277" r:id="rId7"/>
    <p:sldId id="258" r:id="rId8"/>
    <p:sldId id="276" r:id="rId9"/>
    <p:sldId id="278" r:id="rId10"/>
    <p:sldId id="279" r:id="rId11"/>
    <p:sldId id="280" r:id="rId12"/>
    <p:sldId id="281" r:id="rId13"/>
    <p:sldId id="267" r:id="rId14"/>
    <p:sldId id="283" r:id="rId15"/>
    <p:sldId id="286" r:id="rId16"/>
    <p:sldId id="287" r:id="rId17"/>
    <p:sldId id="288" r:id="rId18"/>
    <p:sldId id="282" r:id="rId19"/>
    <p:sldId id="289" r:id="rId20"/>
    <p:sldId id="290" r:id="rId21"/>
    <p:sldId id="291" r:id="rId22"/>
    <p:sldId id="292" r:id="rId23"/>
    <p:sldId id="297" r:id="rId24"/>
    <p:sldId id="293" r:id="rId25"/>
    <p:sldId id="296"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8486BE-045B-4738-B74B-8551A83927DF}" v="139" dt="2023-03-29T10:46:11.485"/>
    <p1510:client id="{A04E9D7A-9C8E-410D-A417-9DFEB62D9EB0}" v="7" dt="2023-03-29T10:48:25.349"/>
    <p1510:client id="{AD502B6E-558E-4E31-8D01-2DDE38265520}" v="157" dt="2023-03-29T13:04:18.844"/>
    <p1510:client id="{C2E5C323-065E-4E49-B8F4-D25C463B5332}" v="25" dt="2023-03-28T17:41:05.1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3/29/2023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3/29/2023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3/29/2023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3/29/2023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3/29/2023</a:t>
            </a:fld>
            <a:endParaRPr lang="en-US"/>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3/29/2023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3/29/2023</a:t>
            </a:fld>
            <a:endParaRPr lang="en-US"/>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3/29/2023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3/29/2023</a:t>
            </a:fld>
            <a:endParaRPr lang="en-US"/>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3/29/2023</a:t>
            </a:fld>
            <a:endParaRPr lang="en-US"/>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3/29/2023</a:t>
            </a:fld>
            <a:endParaRPr lang="en-US"/>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n.mathworks.com/help/symbolic/sym.vpasolve.html#bt5sqi5-1-eqn" TargetMode="External"/><Relationship Id="rId2" Type="http://schemas.openxmlformats.org/officeDocument/2006/relationships/hyperlink" Target="https://in.mathworks.com/help/symbolic/sym.vpasolve.html#bt5sqi5-1-S" TargetMode="External"/><Relationship Id="rId1" Type="http://schemas.openxmlformats.org/officeDocument/2006/relationships/slideLayout" Target="../slideLayouts/slideLayout3.xml"/><Relationship Id="rId5" Type="http://schemas.openxmlformats.org/officeDocument/2006/relationships/hyperlink" Target="https://in.mathworks.com/help/symbolic/symvar.html" TargetMode="External"/><Relationship Id="rId4" Type="http://schemas.openxmlformats.org/officeDocument/2006/relationships/hyperlink" Target="https://in.mathworks.com/help/symbolic/sym.vpasolve.html#bt5sqi5-1-va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in.mathworks.com/help/symbolic/sym.vpasolve.html#bt5sqi5-1-eqn" TargetMode="External"/><Relationship Id="rId2" Type="http://schemas.openxmlformats.org/officeDocument/2006/relationships/hyperlink" Target="https://in.mathworks.com/help/symbolic/sym.vpasolve.html#bt5sqi5-1-S" TargetMode="External"/><Relationship Id="rId1" Type="http://schemas.openxmlformats.org/officeDocument/2006/relationships/slideLayout" Target="../slideLayouts/slideLayout3.xml"/><Relationship Id="rId5" Type="http://schemas.openxmlformats.org/officeDocument/2006/relationships/hyperlink" Target="https://in.mathworks.com/help/symbolic/symvar.html" TargetMode="External"/><Relationship Id="rId4" Type="http://schemas.openxmlformats.org/officeDocument/2006/relationships/hyperlink" Target="https://in.mathworks.com/help/symbolic/sym.vpasolve.html#bt5sqi5-1-var"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a:lstStyle/>
          <a:p>
            <a:r>
              <a:rPr lang="en-US"/>
              <a:t>CH3150 – MASS TRANSFER II</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a:t>GROUP 2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a:t>Data Generation</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381001" y="2333625"/>
            <a:ext cx="5715000" cy="3756025"/>
          </a:xfrm>
        </p:spPr>
        <p:txBody>
          <a:bodyPr vert="horz" lIns="91440" tIns="45720" rIns="91440" bIns="45720" rtlCol="0" anchor="t">
            <a:normAutofit/>
          </a:bodyPr>
          <a:lstStyle/>
          <a:p>
            <a:pPr marL="285750" indent="-285750">
              <a:buFont typeface="Arial" panose="020B0604020202020204" pitchFamily="34" charset="0"/>
              <a:buChar char="•"/>
            </a:pPr>
            <a:r>
              <a:rPr lang="en-US" sz="2000"/>
              <a:t>Using the code given in the previous slides, generate data with random input( i.e., solvent rate, number of stages, input composition) to get percentage removal and store  them in .xlsx file or .csv file .</a:t>
            </a:r>
          </a:p>
          <a:p>
            <a:pPr marL="285750" indent="-285750">
              <a:buFont typeface="Arial" panose="020B0604020202020204" pitchFamily="34" charset="0"/>
              <a:buChar char="•"/>
            </a:pPr>
            <a:r>
              <a:rPr lang="en-US" sz="2000"/>
              <a:t>We use this data to train a neural network </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3/29/2023</a:t>
            </a:fld>
            <a:endParaRPr lang="en-US"/>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a:t>CH3150 GROUP 2</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10</a:t>
            </a:fld>
            <a:endParaRPr lang="en-US"/>
          </a:p>
        </p:txBody>
      </p:sp>
      <p:pic>
        <p:nvPicPr>
          <p:cNvPr id="8" name="Picture 7">
            <a:extLst>
              <a:ext uri="{FF2B5EF4-FFF2-40B4-BE49-F238E27FC236}">
                <a16:creationId xmlns:a16="http://schemas.microsoft.com/office/drawing/2014/main" id="{53839304-0EDE-8C23-1547-8B252E44C4D9}"/>
              </a:ext>
            </a:extLst>
          </p:cNvPr>
          <p:cNvPicPr>
            <a:picLocks noChangeAspect="1"/>
          </p:cNvPicPr>
          <p:nvPr/>
        </p:nvPicPr>
        <p:blipFill>
          <a:blip r:embed="rId2"/>
          <a:stretch>
            <a:fillRect/>
          </a:stretch>
        </p:blipFill>
        <p:spPr>
          <a:xfrm>
            <a:off x="6814909" y="2523998"/>
            <a:ext cx="3776891" cy="2448052"/>
          </a:xfrm>
          <a:prstGeom prst="rect">
            <a:avLst/>
          </a:prstGeom>
        </p:spPr>
      </p:pic>
    </p:spTree>
    <p:extLst>
      <p:ext uri="{BB962C8B-B14F-4D97-AF65-F5344CB8AC3E}">
        <p14:creationId xmlns:p14="http://schemas.microsoft.com/office/powerpoint/2010/main" val="445070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1" y="154636"/>
            <a:ext cx="9779183" cy="952500"/>
          </a:xfrm>
        </p:spPr>
        <p:txBody>
          <a:bodyPr anchor="b">
            <a:normAutofit/>
          </a:bodyPr>
          <a:lstStyle/>
          <a:p>
            <a:r>
              <a:rPr lang="en-US"/>
              <a:t>Cleaning the Data</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2"/>
          </p:nvPr>
        </p:nvSpPr>
        <p:spPr>
          <a:xfrm>
            <a:off x="381000" y="6356350"/>
            <a:ext cx="1701018" cy="365125"/>
          </a:xfrm>
        </p:spPr>
        <p:txBody>
          <a:bodyPr anchor="ctr">
            <a:normAutofit/>
          </a:bodyPr>
          <a:lstStyle/>
          <a:p>
            <a:pPr>
              <a:spcAft>
                <a:spcPts val="600"/>
              </a:spcAft>
            </a:pPr>
            <a:fld id="{7FA0C2EE-8499-394A-A22C-DABDB4752AEE}" type="datetime1">
              <a:rPr lang="en-US" smtClean="0"/>
              <a:pPr>
                <a:spcAft>
                  <a:spcPts val="600"/>
                </a:spcAft>
              </a:pPr>
              <a:t>3/29/2023</a:t>
            </a:fld>
            <a:endParaRPr lang="en-US"/>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3"/>
          </p:nvPr>
        </p:nvSpPr>
        <p:spPr>
          <a:xfrm>
            <a:off x="4038600" y="6356350"/>
            <a:ext cx="4114800" cy="365125"/>
          </a:xfrm>
        </p:spPr>
        <p:txBody>
          <a:bodyPr anchor="ctr">
            <a:normAutofit/>
          </a:bodyPr>
          <a:lstStyle/>
          <a:p>
            <a:pPr>
              <a:spcAft>
                <a:spcPts val="600"/>
              </a:spcAft>
            </a:pPr>
            <a:r>
              <a:rPr lang="en-US"/>
              <a:t>CH3150 GROUP 2</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4"/>
          </p:nvPr>
        </p:nvSpPr>
        <p:spPr>
          <a:xfrm>
            <a:off x="10153276" y="6356350"/>
            <a:ext cx="1657723" cy="365125"/>
          </a:xfrm>
        </p:spPr>
        <p:txBody>
          <a:bodyPr anchor="ctr">
            <a:normAutofit/>
          </a:bodyPr>
          <a:lstStyle/>
          <a:p>
            <a:pPr>
              <a:spcAft>
                <a:spcPts val="600"/>
              </a:spcAft>
            </a:pPr>
            <a:fld id="{294A09A9-5501-47C1-A89A-A340965A2BE2}" type="slidenum">
              <a:rPr lang="en-US" smtClean="0"/>
              <a:pPr>
                <a:spcAft>
                  <a:spcPts val="600"/>
                </a:spcAft>
              </a:pPr>
              <a:t>11</a:t>
            </a:fld>
            <a:endParaRPr lang="en-US"/>
          </a:p>
        </p:txBody>
      </p:sp>
      <p:sp>
        <p:nvSpPr>
          <p:cNvPr id="10" name="TextBox 9">
            <a:extLst>
              <a:ext uri="{FF2B5EF4-FFF2-40B4-BE49-F238E27FC236}">
                <a16:creationId xmlns:a16="http://schemas.microsoft.com/office/drawing/2014/main" id="{C7A932F1-99E7-BA84-4384-FF8A71A074BB}"/>
              </a:ext>
            </a:extLst>
          </p:cNvPr>
          <p:cNvSpPr txBox="1"/>
          <p:nvPr/>
        </p:nvSpPr>
        <p:spPr>
          <a:xfrm>
            <a:off x="818332" y="1107136"/>
            <a:ext cx="10897418" cy="646331"/>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n-US"/>
              <a:t>Since the some of the values of percentage removal are negative and some are greater than one, we should remove them.</a:t>
            </a:r>
          </a:p>
        </p:txBody>
      </p:sp>
      <p:pic>
        <p:nvPicPr>
          <p:cNvPr id="12" name="Picture 11">
            <a:extLst>
              <a:ext uri="{FF2B5EF4-FFF2-40B4-BE49-F238E27FC236}">
                <a16:creationId xmlns:a16="http://schemas.microsoft.com/office/drawing/2014/main" id="{8888640D-F424-8E79-8940-16DF781C3E1B}"/>
              </a:ext>
            </a:extLst>
          </p:cNvPr>
          <p:cNvPicPr>
            <a:picLocks noChangeAspect="1"/>
          </p:cNvPicPr>
          <p:nvPr/>
        </p:nvPicPr>
        <p:blipFill>
          <a:blip r:embed="rId2"/>
          <a:stretch>
            <a:fillRect/>
          </a:stretch>
        </p:blipFill>
        <p:spPr>
          <a:xfrm>
            <a:off x="7915275" y="1932793"/>
            <a:ext cx="4267199" cy="752580"/>
          </a:xfrm>
          <a:prstGeom prst="rect">
            <a:avLst/>
          </a:prstGeom>
        </p:spPr>
      </p:pic>
      <p:pic>
        <p:nvPicPr>
          <p:cNvPr id="14" name="Picture 13">
            <a:extLst>
              <a:ext uri="{FF2B5EF4-FFF2-40B4-BE49-F238E27FC236}">
                <a16:creationId xmlns:a16="http://schemas.microsoft.com/office/drawing/2014/main" id="{2F996D7D-EB9A-0551-577C-8D7A56D7F9F0}"/>
              </a:ext>
            </a:extLst>
          </p:cNvPr>
          <p:cNvPicPr>
            <a:picLocks noChangeAspect="1"/>
          </p:cNvPicPr>
          <p:nvPr/>
        </p:nvPicPr>
        <p:blipFill>
          <a:blip r:embed="rId3"/>
          <a:stretch>
            <a:fillRect/>
          </a:stretch>
        </p:blipFill>
        <p:spPr>
          <a:xfrm>
            <a:off x="7915275" y="2864699"/>
            <a:ext cx="4267199" cy="1000265"/>
          </a:xfrm>
          <a:prstGeom prst="rect">
            <a:avLst/>
          </a:prstGeom>
        </p:spPr>
      </p:pic>
      <p:pic>
        <p:nvPicPr>
          <p:cNvPr id="16" name="Picture 15">
            <a:extLst>
              <a:ext uri="{FF2B5EF4-FFF2-40B4-BE49-F238E27FC236}">
                <a16:creationId xmlns:a16="http://schemas.microsoft.com/office/drawing/2014/main" id="{95C0FE54-BDB1-4B7F-4A2F-9A2B5F6EE28C}"/>
              </a:ext>
            </a:extLst>
          </p:cNvPr>
          <p:cNvPicPr>
            <a:picLocks noChangeAspect="1"/>
          </p:cNvPicPr>
          <p:nvPr/>
        </p:nvPicPr>
        <p:blipFill>
          <a:blip r:embed="rId4"/>
          <a:stretch>
            <a:fillRect/>
          </a:stretch>
        </p:blipFill>
        <p:spPr>
          <a:xfrm>
            <a:off x="161691" y="2010679"/>
            <a:ext cx="2914884" cy="4305901"/>
          </a:xfrm>
          <a:prstGeom prst="rect">
            <a:avLst/>
          </a:prstGeom>
        </p:spPr>
      </p:pic>
      <p:sp>
        <p:nvSpPr>
          <p:cNvPr id="25" name="Arrow: Right 24">
            <a:extLst>
              <a:ext uri="{FF2B5EF4-FFF2-40B4-BE49-F238E27FC236}">
                <a16:creationId xmlns:a16="http://schemas.microsoft.com/office/drawing/2014/main" id="{1ABDA5B1-8222-866C-22DE-BB5A5A41DD95}"/>
              </a:ext>
            </a:extLst>
          </p:cNvPr>
          <p:cNvSpPr/>
          <p:nvPr/>
        </p:nvSpPr>
        <p:spPr>
          <a:xfrm>
            <a:off x="3219450" y="3724275"/>
            <a:ext cx="819150" cy="64633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a:solidFill>
                  <a:schemeClr val="tx1"/>
                </a:solidFill>
              </a:ln>
              <a:solidFill>
                <a:schemeClr val="tx1"/>
              </a:solidFill>
            </a:endParaRPr>
          </a:p>
        </p:txBody>
      </p:sp>
      <p:pic>
        <p:nvPicPr>
          <p:cNvPr id="3" name="Picture 6" descr="Calendar&#10;&#10;Description automatically generated">
            <a:extLst>
              <a:ext uri="{FF2B5EF4-FFF2-40B4-BE49-F238E27FC236}">
                <a16:creationId xmlns:a16="http://schemas.microsoft.com/office/drawing/2014/main" id="{3C634A55-639F-B349-B4ED-9DD5A7F22185}"/>
              </a:ext>
            </a:extLst>
          </p:cNvPr>
          <p:cNvPicPr>
            <a:picLocks noChangeAspect="1"/>
          </p:cNvPicPr>
          <p:nvPr/>
        </p:nvPicPr>
        <p:blipFill>
          <a:blip r:embed="rId5"/>
          <a:stretch>
            <a:fillRect/>
          </a:stretch>
        </p:blipFill>
        <p:spPr>
          <a:xfrm>
            <a:off x="4161746" y="2015466"/>
            <a:ext cx="2928380" cy="4311484"/>
          </a:xfrm>
          <a:prstGeom prst="rect">
            <a:avLst/>
          </a:prstGeom>
        </p:spPr>
      </p:pic>
    </p:spTree>
    <p:extLst>
      <p:ext uri="{BB962C8B-B14F-4D97-AF65-F5344CB8AC3E}">
        <p14:creationId xmlns:p14="http://schemas.microsoft.com/office/powerpoint/2010/main" val="428832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24592" y="174991"/>
            <a:ext cx="10243458" cy="503922"/>
          </a:xfrm>
        </p:spPr>
        <p:txBody>
          <a:bodyPr/>
          <a:lstStyle/>
          <a:p>
            <a:r>
              <a:rPr lang="en-US" sz="2400"/>
              <a:t>Fitting data to a neural network model(Cross Current)</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957942" y="656166"/>
            <a:ext cx="4663440" cy="522514"/>
          </a:xfrm>
        </p:spPr>
        <p:txBody>
          <a:bodyPr/>
          <a:lstStyle/>
          <a:p>
            <a:r>
              <a:rPr lang="en-US"/>
              <a:t>CODE </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14461" y="588355"/>
            <a:ext cx="4663440" cy="522514"/>
          </a:xfrm>
        </p:spPr>
        <p:txBody>
          <a:bodyPr/>
          <a:lstStyle/>
          <a:p>
            <a:r>
              <a:rPr lang="en-US"/>
              <a:t>PLOT</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3/29/2023</a:t>
            </a:fld>
            <a:endParaRPr lang="en-US"/>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CH3150 GROUP 2</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a:p>
        </p:txBody>
      </p:sp>
      <p:pic>
        <p:nvPicPr>
          <p:cNvPr id="12" name="Picture 11">
            <a:extLst>
              <a:ext uri="{FF2B5EF4-FFF2-40B4-BE49-F238E27FC236}">
                <a16:creationId xmlns:a16="http://schemas.microsoft.com/office/drawing/2014/main" id="{EFE3D336-F9F2-E952-9EFA-54221C491D7E}"/>
              </a:ext>
            </a:extLst>
          </p:cNvPr>
          <p:cNvPicPr>
            <a:picLocks noChangeAspect="1"/>
          </p:cNvPicPr>
          <p:nvPr/>
        </p:nvPicPr>
        <p:blipFill>
          <a:blip r:embed="rId2"/>
          <a:stretch>
            <a:fillRect/>
          </a:stretch>
        </p:blipFill>
        <p:spPr>
          <a:xfrm>
            <a:off x="90616" y="1137187"/>
            <a:ext cx="6005384" cy="5219163"/>
          </a:xfrm>
          <a:prstGeom prst="rect">
            <a:avLst/>
          </a:prstGeom>
        </p:spPr>
      </p:pic>
      <p:pic>
        <p:nvPicPr>
          <p:cNvPr id="17" name="Content Placeholder 16">
            <a:extLst>
              <a:ext uri="{FF2B5EF4-FFF2-40B4-BE49-F238E27FC236}">
                <a16:creationId xmlns:a16="http://schemas.microsoft.com/office/drawing/2014/main" id="{C7887DFB-E2E3-F305-BD5F-334137A98387}"/>
              </a:ext>
            </a:extLst>
          </p:cNvPr>
          <p:cNvPicPr>
            <a:picLocks noGrp="1" noChangeAspect="1"/>
          </p:cNvPicPr>
          <p:nvPr>
            <p:ph idx="10"/>
          </p:nvPr>
        </p:nvPicPr>
        <p:blipFill>
          <a:blip r:embed="rId3"/>
          <a:stretch>
            <a:fillRect/>
          </a:stretch>
        </p:blipFill>
        <p:spPr>
          <a:xfrm>
            <a:off x="6547909" y="1333734"/>
            <a:ext cx="5270500" cy="3781192"/>
          </a:xfrm>
        </p:spPr>
      </p:pic>
    </p:spTree>
    <p:extLst>
      <p:ext uri="{BB962C8B-B14F-4D97-AF65-F5344CB8AC3E}">
        <p14:creationId xmlns:p14="http://schemas.microsoft.com/office/powerpoint/2010/main" val="3510282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824592" y="174991"/>
            <a:ext cx="10243458" cy="503922"/>
          </a:xfrm>
        </p:spPr>
        <p:txBody>
          <a:bodyPr/>
          <a:lstStyle/>
          <a:p>
            <a:r>
              <a:rPr lang="en-US" sz="2400"/>
              <a:t>Fitting data to a neural network model (Counter current)</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957942" y="656166"/>
            <a:ext cx="4663440" cy="522514"/>
          </a:xfrm>
        </p:spPr>
        <p:txBody>
          <a:bodyPr/>
          <a:lstStyle/>
          <a:p>
            <a:r>
              <a:rPr lang="en-US"/>
              <a:t>CODE </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14461" y="588355"/>
            <a:ext cx="4663440" cy="522514"/>
          </a:xfrm>
        </p:spPr>
        <p:txBody>
          <a:bodyPr/>
          <a:lstStyle/>
          <a:p>
            <a:r>
              <a:rPr lang="en-US"/>
              <a:t>PLOT</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3/29/2023</a:t>
            </a:fld>
            <a:endParaRPr lang="en-US"/>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CH3150 GROUP 2</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a:p>
        </p:txBody>
      </p:sp>
      <p:pic>
        <p:nvPicPr>
          <p:cNvPr id="14" name="Content Placeholder 13">
            <a:extLst>
              <a:ext uri="{FF2B5EF4-FFF2-40B4-BE49-F238E27FC236}">
                <a16:creationId xmlns:a16="http://schemas.microsoft.com/office/drawing/2014/main" id="{2EF5C00F-8C6B-1C36-4C7B-E4B018DBB120}"/>
              </a:ext>
            </a:extLst>
          </p:cNvPr>
          <p:cNvPicPr>
            <a:picLocks noGrp="1" noChangeAspect="1"/>
          </p:cNvPicPr>
          <p:nvPr>
            <p:ph idx="10"/>
          </p:nvPr>
        </p:nvPicPr>
        <p:blipFill>
          <a:blip r:embed="rId2"/>
          <a:stretch>
            <a:fillRect/>
          </a:stretch>
        </p:blipFill>
        <p:spPr>
          <a:xfrm>
            <a:off x="6283325" y="1438276"/>
            <a:ext cx="5165725" cy="4133850"/>
          </a:xfrm>
        </p:spPr>
      </p:pic>
      <p:pic>
        <p:nvPicPr>
          <p:cNvPr id="11" name="Picture 10">
            <a:extLst>
              <a:ext uri="{FF2B5EF4-FFF2-40B4-BE49-F238E27FC236}">
                <a16:creationId xmlns:a16="http://schemas.microsoft.com/office/drawing/2014/main" id="{E7DC8427-7C1F-B3C1-6401-53DD77902031}"/>
              </a:ext>
            </a:extLst>
          </p:cNvPr>
          <p:cNvPicPr>
            <a:picLocks noChangeAspect="1"/>
          </p:cNvPicPr>
          <p:nvPr/>
        </p:nvPicPr>
        <p:blipFill>
          <a:blip r:embed="rId3"/>
          <a:stretch>
            <a:fillRect/>
          </a:stretch>
        </p:blipFill>
        <p:spPr>
          <a:xfrm>
            <a:off x="56020" y="1003263"/>
            <a:ext cx="6039980" cy="5420898"/>
          </a:xfrm>
          <a:prstGeom prst="rect">
            <a:avLst/>
          </a:prstGeom>
        </p:spPr>
      </p:pic>
    </p:spTree>
    <p:extLst>
      <p:ext uri="{BB962C8B-B14F-4D97-AF65-F5344CB8AC3E}">
        <p14:creationId xmlns:p14="http://schemas.microsoft.com/office/powerpoint/2010/main" val="2358233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a:t>Model Summary</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3/29/2023</a:t>
            </a:fld>
            <a:endParaRPr lang="en-US"/>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a:t>CH3150 GROUP 2</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14</a:t>
            </a:fld>
            <a:endParaRPr lang="en-US"/>
          </a:p>
        </p:txBody>
      </p:sp>
      <p:pic>
        <p:nvPicPr>
          <p:cNvPr id="8" name="Picture 7">
            <a:extLst>
              <a:ext uri="{FF2B5EF4-FFF2-40B4-BE49-F238E27FC236}">
                <a16:creationId xmlns:a16="http://schemas.microsoft.com/office/drawing/2014/main" id="{4BFB830C-CA84-5894-E75D-A9EFFFEE1102}"/>
              </a:ext>
            </a:extLst>
          </p:cNvPr>
          <p:cNvPicPr>
            <a:picLocks noChangeAspect="1"/>
          </p:cNvPicPr>
          <p:nvPr/>
        </p:nvPicPr>
        <p:blipFill>
          <a:blip r:embed="rId2"/>
          <a:stretch>
            <a:fillRect/>
          </a:stretch>
        </p:blipFill>
        <p:spPr>
          <a:xfrm>
            <a:off x="6343650" y="2491689"/>
            <a:ext cx="5639220" cy="3864660"/>
          </a:xfrm>
          <a:prstGeom prst="rect">
            <a:avLst/>
          </a:prstGeom>
        </p:spPr>
      </p:pic>
      <p:pic>
        <p:nvPicPr>
          <p:cNvPr id="10" name="Picture 9">
            <a:extLst>
              <a:ext uri="{FF2B5EF4-FFF2-40B4-BE49-F238E27FC236}">
                <a16:creationId xmlns:a16="http://schemas.microsoft.com/office/drawing/2014/main" id="{E8C11D77-440E-2798-4AA4-854DA40DC0B1}"/>
              </a:ext>
            </a:extLst>
          </p:cNvPr>
          <p:cNvPicPr>
            <a:picLocks noChangeAspect="1"/>
          </p:cNvPicPr>
          <p:nvPr/>
        </p:nvPicPr>
        <p:blipFill>
          <a:blip r:embed="rId3"/>
          <a:stretch>
            <a:fillRect/>
          </a:stretch>
        </p:blipFill>
        <p:spPr>
          <a:xfrm>
            <a:off x="42069" y="2491688"/>
            <a:ext cx="5892006" cy="3864661"/>
          </a:xfrm>
          <a:prstGeom prst="rect">
            <a:avLst/>
          </a:prstGeom>
        </p:spPr>
      </p:pic>
      <p:sp>
        <p:nvSpPr>
          <p:cNvPr id="11" name="TextBox 10">
            <a:extLst>
              <a:ext uri="{FF2B5EF4-FFF2-40B4-BE49-F238E27FC236}">
                <a16:creationId xmlns:a16="http://schemas.microsoft.com/office/drawing/2014/main" id="{1882DA3D-90AE-F3DF-FB3F-6BD1B02DE2DD}"/>
              </a:ext>
            </a:extLst>
          </p:cNvPr>
          <p:cNvSpPr txBox="1"/>
          <p:nvPr/>
        </p:nvSpPr>
        <p:spPr>
          <a:xfrm>
            <a:off x="42069" y="1706563"/>
            <a:ext cx="5892006" cy="369332"/>
          </a:xfrm>
          <a:prstGeom prst="rect">
            <a:avLst/>
          </a:prstGeom>
          <a:noFill/>
        </p:spPr>
        <p:txBody>
          <a:bodyPr wrap="square" rtlCol="0">
            <a:spAutoFit/>
          </a:bodyPr>
          <a:lstStyle/>
          <a:p>
            <a:pPr algn="ctr"/>
            <a:r>
              <a:rPr lang="en-US"/>
              <a:t>CROSS CURRENT</a:t>
            </a:r>
          </a:p>
        </p:txBody>
      </p:sp>
      <p:sp>
        <p:nvSpPr>
          <p:cNvPr id="12" name="TextBox 11">
            <a:extLst>
              <a:ext uri="{FF2B5EF4-FFF2-40B4-BE49-F238E27FC236}">
                <a16:creationId xmlns:a16="http://schemas.microsoft.com/office/drawing/2014/main" id="{44C86264-6C34-8AE5-88F5-09DF23D473FF}"/>
              </a:ext>
            </a:extLst>
          </p:cNvPr>
          <p:cNvSpPr txBox="1"/>
          <p:nvPr/>
        </p:nvSpPr>
        <p:spPr>
          <a:xfrm>
            <a:off x="6343650" y="1706563"/>
            <a:ext cx="5639220" cy="369332"/>
          </a:xfrm>
          <a:prstGeom prst="rect">
            <a:avLst/>
          </a:prstGeom>
          <a:noFill/>
        </p:spPr>
        <p:txBody>
          <a:bodyPr wrap="square" rtlCol="0">
            <a:spAutoFit/>
          </a:bodyPr>
          <a:lstStyle/>
          <a:p>
            <a:pPr algn="ctr"/>
            <a:r>
              <a:rPr lang="en-US"/>
              <a:t>COUNTER CURRENT</a:t>
            </a:r>
          </a:p>
        </p:txBody>
      </p:sp>
    </p:spTree>
    <p:extLst>
      <p:ext uri="{BB962C8B-B14F-4D97-AF65-F5344CB8AC3E}">
        <p14:creationId xmlns:p14="http://schemas.microsoft.com/office/powerpoint/2010/main" val="3333969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a:lstStyle/>
          <a:p>
            <a:r>
              <a:rPr lang="en-US"/>
              <a:t>Future Work</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1" y="2333625"/>
            <a:ext cx="9662433" cy="3756025"/>
          </a:xfrm>
        </p:spPr>
        <p:txBody>
          <a:bodyPr vert="horz" lIns="91440" tIns="45720" rIns="91440" bIns="45720" rtlCol="0" anchor="t">
            <a:normAutofit/>
          </a:bodyPr>
          <a:lstStyle/>
          <a:p>
            <a:pPr marL="457200" indent="-457200">
              <a:buFont typeface="+mj-lt"/>
              <a:buAutoNum type="arabicPeriod"/>
            </a:pPr>
            <a:r>
              <a:rPr lang="en-US" sz="2000"/>
              <a:t>Solving the cases using equilateral triangle system</a:t>
            </a:r>
          </a:p>
          <a:p>
            <a:pPr marL="457200" indent="-457200">
              <a:buFont typeface="+mj-lt"/>
              <a:buAutoNum type="arabicPeriod"/>
            </a:pPr>
            <a:r>
              <a:rPr lang="en-US" sz="2000"/>
              <a:t>Solving using </a:t>
            </a:r>
            <a:r>
              <a:rPr lang="en-US" sz="2000" err="1"/>
              <a:t>fsolve</a:t>
            </a:r>
            <a:r>
              <a:rPr lang="en-US" sz="2000"/>
              <a:t> like functions, fully analytically, without graphs</a:t>
            </a:r>
          </a:p>
          <a:p>
            <a:pPr marL="457200" indent="-457200">
              <a:buFont typeface="+mj-lt"/>
              <a:buAutoNum type="arabicPeriod"/>
            </a:pPr>
            <a:r>
              <a:rPr lang="en-US" sz="2000"/>
              <a:t>Making the model more informative by giving additional features</a:t>
            </a:r>
          </a:p>
          <a:p>
            <a:pPr marL="457200" indent="-457200">
              <a:buFont typeface="+mj-lt"/>
              <a:buAutoNum type="arabicPeriod"/>
            </a:pPr>
            <a:r>
              <a:rPr lang="en-US" sz="2000"/>
              <a:t>Tuning hyperparameters such as learning rate, optimizer, momentum, and many     more</a:t>
            </a:r>
          </a:p>
          <a:p>
            <a:pPr marL="457200" indent="-457200">
              <a:buFont typeface="+mj-lt"/>
              <a:buAutoNum type="arabicPeriod"/>
            </a:pPr>
            <a:r>
              <a:rPr lang="en-US" sz="2000"/>
              <a:t>Building a </a:t>
            </a:r>
            <a:r>
              <a:rPr lang="en-US" sz="2000" err="1"/>
              <a:t>UserInterface</a:t>
            </a:r>
            <a:r>
              <a:rPr lang="en-US" sz="2000"/>
              <a:t> so as to provide visual(graphical) results of countercurrent and crosscurrent operation, and minimum solvent rate.</a:t>
            </a:r>
          </a:p>
        </p:txBody>
      </p:sp>
      <p:sp>
        <p:nvSpPr>
          <p:cNvPr id="4" name="Date Placeholder 3">
            <a:extLst>
              <a:ext uri="{FF2B5EF4-FFF2-40B4-BE49-F238E27FC236}">
                <a16:creationId xmlns:a16="http://schemas.microsoft.com/office/drawing/2014/main" id="{3A738329-E174-7440-8FD5-179A15324C63}"/>
              </a:ext>
            </a:extLst>
          </p:cNvPr>
          <p:cNvSpPr>
            <a:spLocks noGrp="1"/>
          </p:cNvSpPr>
          <p:nvPr>
            <p:ph type="dt" sz="half" idx="10"/>
          </p:nvPr>
        </p:nvSpPr>
        <p:spPr>
          <a:xfrm>
            <a:off x="381000" y="6356350"/>
            <a:ext cx="2743200" cy="365125"/>
          </a:xfrm>
        </p:spPr>
        <p:txBody>
          <a:bodyPr/>
          <a:lstStyle/>
          <a:p>
            <a:fld id="{7FA0C2EE-8499-394A-A22C-DABDB4752AEE}" type="datetime1">
              <a:rPr lang="en-US" smtClean="0"/>
              <a:pPr/>
              <a:t>3/29/2023</a:t>
            </a:fld>
            <a:endParaRPr lang="en-US"/>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a:lstStyle/>
          <a:p>
            <a:r>
              <a:rPr lang="en-US"/>
              <a:t>CH3150 GROUP 2</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a:lstStyle/>
          <a:p>
            <a:fld id="{294A09A9-5501-47C1-A89A-A340965A2BE2}" type="slidenum">
              <a:rPr lang="en-US" smtClean="0"/>
              <a:pPr/>
              <a:t>15</a:t>
            </a:fld>
            <a:endParaRPr lang="en-US"/>
          </a:p>
        </p:txBody>
      </p:sp>
    </p:spTree>
    <p:extLst>
      <p:ext uri="{BB962C8B-B14F-4D97-AF65-F5344CB8AC3E}">
        <p14:creationId xmlns:p14="http://schemas.microsoft.com/office/powerpoint/2010/main" val="2450046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E9971-0D11-CDBA-0984-A9F67C4AFCF3}"/>
              </a:ext>
            </a:extLst>
          </p:cNvPr>
          <p:cNvSpPr>
            <a:spLocks noGrp="1"/>
          </p:cNvSpPr>
          <p:nvPr>
            <p:ph type="ctrTitle"/>
          </p:nvPr>
        </p:nvSpPr>
        <p:spPr>
          <a:xfrm>
            <a:off x="1091294" y="1262744"/>
            <a:ext cx="6220278" cy="1309688"/>
          </a:xfrm>
        </p:spPr>
        <p:txBody>
          <a:bodyPr/>
          <a:lstStyle/>
          <a:p>
            <a:r>
              <a:rPr lang="en-US"/>
              <a:t>PHASE II</a:t>
            </a:r>
          </a:p>
        </p:txBody>
      </p:sp>
      <p:sp>
        <p:nvSpPr>
          <p:cNvPr id="3" name="Subtitle 2">
            <a:extLst>
              <a:ext uri="{FF2B5EF4-FFF2-40B4-BE49-F238E27FC236}">
                <a16:creationId xmlns:a16="http://schemas.microsoft.com/office/drawing/2014/main" id="{6BC87257-B56B-627C-5520-31FF6ABEB211}"/>
              </a:ext>
            </a:extLst>
          </p:cNvPr>
          <p:cNvSpPr>
            <a:spLocks noGrp="1"/>
          </p:cNvSpPr>
          <p:nvPr>
            <p:ph type="subTitle" idx="1"/>
          </p:nvPr>
        </p:nvSpPr>
        <p:spPr>
          <a:xfrm>
            <a:off x="1091294" y="3001963"/>
            <a:ext cx="6509656" cy="2665412"/>
          </a:xfrm>
        </p:spPr>
        <p:txBody>
          <a:bodyPr/>
          <a:lstStyle/>
          <a:p>
            <a:r>
              <a:rPr lang="en-US"/>
              <a:t>IMPROVEMENTS MADE IN PHASE II:</a:t>
            </a:r>
          </a:p>
          <a:p>
            <a:pPr marL="285750" indent="-285750">
              <a:buFont typeface="Arial" panose="020B0604020202020204" pitchFamily="34" charset="0"/>
              <a:buChar char="•"/>
            </a:pPr>
            <a:r>
              <a:rPr lang="en-US" sz="1600"/>
              <a:t>Replaced right angled ternary phase diagram by equilateral ternary phase diagram.</a:t>
            </a:r>
          </a:p>
          <a:p>
            <a:pPr marL="285750" indent="-285750">
              <a:buFont typeface="Arial" panose="020B0604020202020204" pitchFamily="34" charset="0"/>
              <a:buChar char="•"/>
            </a:pPr>
            <a:r>
              <a:rPr lang="en-US" sz="1600"/>
              <a:t>Made a Graphical User Interface in python programming language which takes all the inputs and displays an equilateral triangle ternary phase diagram.</a:t>
            </a:r>
          </a:p>
        </p:txBody>
      </p:sp>
    </p:spTree>
    <p:extLst>
      <p:ext uri="{BB962C8B-B14F-4D97-AF65-F5344CB8AC3E}">
        <p14:creationId xmlns:p14="http://schemas.microsoft.com/office/powerpoint/2010/main" val="3094068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1"/>
            <a:ext cx="9779183" cy="673308"/>
          </a:xfrm>
        </p:spPr>
        <p:txBody>
          <a:bodyPr/>
          <a:lstStyle/>
          <a:p>
            <a:r>
              <a:rPr lang="en-US"/>
              <a:t>FLOWCHART FOR PHASE II</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3/29/2023</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CH3150 GROUP 2</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a:p>
        </p:txBody>
      </p:sp>
      <p:sp>
        <p:nvSpPr>
          <p:cNvPr id="8" name="TextBox 7">
            <a:extLst>
              <a:ext uri="{FF2B5EF4-FFF2-40B4-BE49-F238E27FC236}">
                <a16:creationId xmlns:a16="http://schemas.microsoft.com/office/drawing/2014/main" id="{C863498B-3F68-4008-7A87-7BC65917571A}"/>
              </a:ext>
            </a:extLst>
          </p:cNvPr>
          <p:cNvSpPr txBox="1"/>
          <p:nvPr/>
        </p:nvSpPr>
        <p:spPr>
          <a:xfrm>
            <a:off x="1028700" y="2316590"/>
            <a:ext cx="1910281" cy="923330"/>
          </a:xfrm>
          <a:prstGeom prst="rect">
            <a:avLst/>
          </a:prstGeom>
          <a:noFill/>
          <a:ln>
            <a:solidFill>
              <a:schemeClr val="tx1"/>
            </a:solidFill>
          </a:ln>
        </p:spPr>
        <p:txBody>
          <a:bodyPr wrap="square" rtlCol="0">
            <a:spAutoFit/>
          </a:bodyPr>
          <a:lstStyle/>
          <a:p>
            <a:pPr algn="ctr"/>
            <a:r>
              <a:rPr lang="en-US"/>
              <a:t>INPUT THE  PARAMETERS IN THE GUI</a:t>
            </a:r>
          </a:p>
        </p:txBody>
      </p:sp>
      <p:sp>
        <p:nvSpPr>
          <p:cNvPr id="10" name="TextBox 9">
            <a:extLst>
              <a:ext uri="{FF2B5EF4-FFF2-40B4-BE49-F238E27FC236}">
                <a16:creationId xmlns:a16="http://schemas.microsoft.com/office/drawing/2014/main" id="{16B9A556-2B55-3797-6986-0ADD1B754A6E}"/>
              </a:ext>
            </a:extLst>
          </p:cNvPr>
          <p:cNvSpPr txBox="1"/>
          <p:nvPr/>
        </p:nvSpPr>
        <p:spPr>
          <a:xfrm>
            <a:off x="3369021" y="1347094"/>
            <a:ext cx="1910280" cy="2862322"/>
          </a:xfrm>
          <a:prstGeom prst="rect">
            <a:avLst/>
          </a:prstGeom>
          <a:noFill/>
          <a:ln>
            <a:solidFill>
              <a:schemeClr val="tx1"/>
            </a:solidFill>
          </a:ln>
        </p:spPr>
        <p:txBody>
          <a:bodyPr wrap="square" rtlCol="0">
            <a:spAutoFit/>
          </a:bodyPr>
          <a:lstStyle/>
          <a:p>
            <a:r>
              <a:rPr lang="en-US"/>
              <a:t>CALL THE MATLAB FUNCTIONS WHICH PLOTS BOTH CROSS AND COUNTER CURRENT FLOW IN EQUILATERAL TRIANGULAR SYSTEM</a:t>
            </a:r>
          </a:p>
        </p:txBody>
      </p:sp>
      <p:sp>
        <p:nvSpPr>
          <p:cNvPr id="11" name="TextBox 10">
            <a:extLst>
              <a:ext uri="{FF2B5EF4-FFF2-40B4-BE49-F238E27FC236}">
                <a16:creationId xmlns:a16="http://schemas.microsoft.com/office/drawing/2014/main" id="{96E889ED-BE47-AB33-02E6-C1A8A87D3F7A}"/>
              </a:ext>
            </a:extLst>
          </p:cNvPr>
          <p:cNvSpPr txBox="1"/>
          <p:nvPr/>
        </p:nvSpPr>
        <p:spPr>
          <a:xfrm>
            <a:off x="5973072" y="1901092"/>
            <a:ext cx="1798622" cy="1754326"/>
          </a:xfrm>
          <a:prstGeom prst="rect">
            <a:avLst/>
          </a:prstGeom>
          <a:noFill/>
          <a:ln>
            <a:solidFill>
              <a:schemeClr val="tx1"/>
            </a:solidFill>
          </a:ln>
        </p:spPr>
        <p:txBody>
          <a:bodyPr wrap="square" rtlCol="0">
            <a:spAutoFit/>
          </a:bodyPr>
          <a:lstStyle/>
          <a:p>
            <a:r>
              <a:rPr lang="en-US"/>
              <a:t>STORE THE VALUES OF % REMOVAL AND NO. OF STAGES INTO AN EXCEL FILE.</a:t>
            </a:r>
          </a:p>
        </p:txBody>
      </p:sp>
      <p:cxnSp>
        <p:nvCxnSpPr>
          <p:cNvPr id="18" name="Straight Arrow Connector 17">
            <a:extLst>
              <a:ext uri="{FF2B5EF4-FFF2-40B4-BE49-F238E27FC236}">
                <a16:creationId xmlns:a16="http://schemas.microsoft.com/office/drawing/2014/main" id="{DB209B2B-A2BA-1D34-72C9-9F97F8852C0E}"/>
              </a:ext>
            </a:extLst>
          </p:cNvPr>
          <p:cNvCxnSpPr>
            <a:cxnSpLocks/>
            <a:stCxn id="8" idx="3"/>
            <a:endCxn id="10" idx="1"/>
          </p:cNvCxnSpPr>
          <p:nvPr/>
        </p:nvCxnSpPr>
        <p:spPr>
          <a:xfrm>
            <a:off x="2938981" y="2778255"/>
            <a:ext cx="430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9EF4529-C8C6-8291-87B3-AB5B9328E06C}"/>
              </a:ext>
            </a:extLst>
          </p:cNvPr>
          <p:cNvCxnSpPr>
            <a:cxnSpLocks/>
            <a:stCxn id="10" idx="3"/>
            <a:endCxn id="11" idx="1"/>
          </p:cNvCxnSpPr>
          <p:nvPr/>
        </p:nvCxnSpPr>
        <p:spPr>
          <a:xfrm>
            <a:off x="5279301" y="2778255"/>
            <a:ext cx="69377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08E56935-3B15-7736-92B1-74B6E2715F92}"/>
              </a:ext>
            </a:extLst>
          </p:cNvPr>
          <p:cNvCxnSpPr>
            <a:cxnSpLocks/>
            <a:stCxn id="11" idx="3"/>
            <a:endCxn id="43" idx="1"/>
          </p:cNvCxnSpPr>
          <p:nvPr/>
        </p:nvCxnSpPr>
        <p:spPr>
          <a:xfrm flipV="1">
            <a:off x="7771694" y="2763686"/>
            <a:ext cx="1310063" cy="145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DF8190E4-49F7-5B90-41CF-7CDEF11E8AB5}"/>
              </a:ext>
            </a:extLst>
          </p:cNvPr>
          <p:cNvSpPr txBox="1"/>
          <p:nvPr/>
        </p:nvSpPr>
        <p:spPr>
          <a:xfrm>
            <a:off x="9081757" y="1886523"/>
            <a:ext cx="1798622" cy="1754326"/>
          </a:xfrm>
          <a:prstGeom prst="rect">
            <a:avLst/>
          </a:prstGeom>
          <a:noFill/>
          <a:ln>
            <a:solidFill>
              <a:schemeClr val="tx1"/>
            </a:solidFill>
          </a:ln>
        </p:spPr>
        <p:txBody>
          <a:bodyPr wrap="square" rtlCol="0">
            <a:spAutoFit/>
          </a:bodyPr>
          <a:lstStyle/>
          <a:p>
            <a:r>
              <a:rPr lang="en-US"/>
              <a:t>DISPLAY THE PLOT AND FINAL REMOVAL PERCENTAGE IN GUI.</a:t>
            </a:r>
          </a:p>
        </p:txBody>
      </p:sp>
      <p:pic>
        <p:nvPicPr>
          <p:cNvPr id="68" name="Picture 67">
            <a:extLst>
              <a:ext uri="{FF2B5EF4-FFF2-40B4-BE49-F238E27FC236}">
                <a16:creationId xmlns:a16="http://schemas.microsoft.com/office/drawing/2014/main" id="{E0689E31-D652-75F2-C907-904EFE9A3F3C}"/>
              </a:ext>
            </a:extLst>
          </p:cNvPr>
          <p:cNvPicPr>
            <a:picLocks noChangeAspect="1"/>
          </p:cNvPicPr>
          <p:nvPr/>
        </p:nvPicPr>
        <p:blipFill>
          <a:blip r:embed="rId2"/>
          <a:stretch>
            <a:fillRect/>
          </a:stretch>
        </p:blipFill>
        <p:spPr>
          <a:xfrm>
            <a:off x="1534651" y="3526915"/>
            <a:ext cx="879230" cy="879230"/>
          </a:xfrm>
          <a:prstGeom prst="rect">
            <a:avLst/>
          </a:prstGeom>
        </p:spPr>
      </p:pic>
      <p:pic>
        <p:nvPicPr>
          <p:cNvPr id="69" name="Picture 68">
            <a:extLst>
              <a:ext uri="{FF2B5EF4-FFF2-40B4-BE49-F238E27FC236}">
                <a16:creationId xmlns:a16="http://schemas.microsoft.com/office/drawing/2014/main" id="{983663BB-0566-6B58-1586-209EEDD19B42}"/>
              </a:ext>
            </a:extLst>
          </p:cNvPr>
          <p:cNvPicPr>
            <a:picLocks noChangeAspect="1"/>
          </p:cNvPicPr>
          <p:nvPr/>
        </p:nvPicPr>
        <p:blipFill>
          <a:blip r:embed="rId3"/>
          <a:stretch>
            <a:fillRect/>
          </a:stretch>
        </p:blipFill>
        <p:spPr>
          <a:xfrm>
            <a:off x="9542118" y="3837703"/>
            <a:ext cx="877900" cy="883997"/>
          </a:xfrm>
          <a:prstGeom prst="rect">
            <a:avLst/>
          </a:prstGeom>
        </p:spPr>
      </p:pic>
      <p:pic>
        <p:nvPicPr>
          <p:cNvPr id="74" name="Picture 73">
            <a:extLst>
              <a:ext uri="{FF2B5EF4-FFF2-40B4-BE49-F238E27FC236}">
                <a16:creationId xmlns:a16="http://schemas.microsoft.com/office/drawing/2014/main" id="{500BEFA8-B17F-AFBB-27E6-790FD8560569}"/>
              </a:ext>
            </a:extLst>
          </p:cNvPr>
          <p:cNvPicPr>
            <a:picLocks noChangeAspect="1"/>
          </p:cNvPicPr>
          <p:nvPr/>
        </p:nvPicPr>
        <p:blipFill>
          <a:blip r:embed="rId4"/>
          <a:stretch>
            <a:fillRect/>
          </a:stretch>
        </p:blipFill>
        <p:spPr>
          <a:xfrm>
            <a:off x="6350524" y="3892245"/>
            <a:ext cx="774176" cy="774176"/>
          </a:xfrm>
          <a:prstGeom prst="rect">
            <a:avLst/>
          </a:prstGeom>
        </p:spPr>
      </p:pic>
      <p:pic>
        <p:nvPicPr>
          <p:cNvPr id="1030" name="Picture 6" descr="Matlab logo transparent PNG - StickPNG">
            <a:extLst>
              <a:ext uri="{FF2B5EF4-FFF2-40B4-BE49-F238E27FC236}">
                <a16:creationId xmlns:a16="http://schemas.microsoft.com/office/drawing/2014/main" id="{960BF460-818A-6A97-74E1-A9C54AA895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78459" y="4351876"/>
            <a:ext cx="1581150" cy="1159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7180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1"/>
            <a:ext cx="9779183" cy="742950"/>
          </a:xfrm>
        </p:spPr>
        <p:txBody>
          <a:bodyPr/>
          <a:lstStyle/>
          <a:p>
            <a:r>
              <a:rPr lang="en-US"/>
              <a:t>Input the parameters in the GUI</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2" y="1706563"/>
            <a:ext cx="4663440" cy="522514"/>
          </a:xfrm>
        </p:spPr>
        <p:txBody>
          <a:bodyPr/>
          <a:lstStyle/>
          <a:p>
            <a:r>
              <a:rPr lang="en-US"/>
              <a:t>CODE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3/29/2023</a:t>
            </a:fld>
            <a:endParaRPr lang="en-US"/>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CH3150 GROUP 2</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a:p>
        </p:txBody>
      </p:sp>
      <p:pic>
        <p:nvPicPr>
          <p:cNvPr id="15" name="Content Placeholder 14">
            <a:extLst>
              <a:ext uri="{FF2B5EF4-FFF2-40B4-BE49-F238E27FC236}">
                <a16:creationId xmlns:a16="http://schemas.microsoft.com/office/drawing/2014/main" id="{00EF5FAC-AA33-FE02-2829-C967DB6025B3}"/>
              </a:ext>
            </a:extLst>
          </p:cNvPr>
          <p:cNvPicPr>
            <a:picLocks noGrp="1" noChangeAspect="1"/>
          </p:cNvPicPr>
          <p:nvPr>
            <p:ph idx="1"/>
          </p:nvPr>
        </p:nvPicPr>
        <p:blipFill>
          <a:blip r:embed="rId2"/>
          <a:stretch>
            <a:fillRect/>
          </a:stretch>
        </p:blipFill>
        <p:spPr>
          <a:xfrm>
            <a:off x="1403058" y="2885134"/>
            <a:ext cx="4191585" cy="2114845"/>
          </a:xfrm>
        </p:spPr>
      </p:pic>
      <p:pic>
        <p:nvPicPr>
          <p:cNvPr id="19" name="Picture 18">
            <a:extLst>
              <a:ext uri="{FF2B5EF4-FFF2-40B4-BE49-F238E27FC236}">
                <a16:creationId xmlns:a16="http://schemas.microsoft.com/office/drawing/2014/main" id="{321C1BB0-DF52-CE00-FE20-6D29393FBAE0}"/>
              </a:ext>
            </a:extLst>
          </p:cNvPr>
          <p:cNvPicPr>
            <a:picLocks noChangeAspect="1"/>
          </p:cNvPicPr>
          <p:nvPr/>
        </p:nvPicPr>
        <p:blipFill>
          <a:blip r:embed="rId3"/>
          <a:stretch>
            <a:fillRect/>
          </a:stretch>
        </p:blipFill>
        <p:spPr>
          <a:xfrm>
            <a:off x="6597359" y="1626279"/>
            <a:ext cx="4237197" cy="3898221"/>
          </a:xfrm>
          <a:prstGeom prst="rect">
            <a:avLst/>
          </a:prstGeom>
        </p:spPr>
      </p:pic>
    </p:spTree>
    <p:extLst>
      <p:ext uri="{BB962C8B-B14F-4D97-AF65-F5344CB8AC3E}">
        <p14:creationId xmlns:p14="http://schemas.microsoft.com/office/powerpoint/2010/main" val="3639726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36525"/>
            <a:ext cx="9779183" cy="1325563"/>
          </a:xfrm>
        </p:spPr>
        <p:txBody>
          <a:bodyPr/>
          <a:lstStyle/>
          <a:p>
            <a:r>
              <a:rPr lang="en-US"/>
              <a:t>Calling </a:t>
            </a:r>
            <a:r>
              <a:rPr lang="en-US" err="1"/>
              <a:t>Matlab</a:t>
            </a:r>
            <a:r>
              <a:rPr lang="en-US"/>
              <a:t> Functions</a:t>
            </a:r>
            <a:br>
              <a:rPr lang="en-US"/>
            </a:br>
            <a:r>
              <a:rPr lang="en-US" sz="2800"/>
              <a:t>1. COUNTER CURRENT</a:t>
            </a:r>
            <a:endParaRPr lang="en-US"/>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295462" y="6356350"/>
            <a:ext cx="2743200" cy="365125"/>
          </a:xfrm>
        </p:spPr>
        <p:txBody>
          <a:bodyPr/>
          <a:lstStyle/>
          <a:p>
            <a:fld id="{0B931EDA-BCF8-BB4B-B4D1-2CFE062FA080}" type="datetime1">
              <a:rPr lang="en-US" smtClean="0"/>
              <a:pPr/>
              <a:t>3/29/2023</a:t>
            </a:fld>
            <a:endParaRPr lang="en-US"/>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CH3150 GROUP 2</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19</a:t>
            </a:fld>
            <a:endParaRPr lang="en-US"/>
          </a:p>
        </p:txBody>
      </p:sp>
      <p:sp>
        <p:nvSpPr>
          <p:cNvPr id="11" name="TextBox 10">
            <a:extLst>
              <a:ext uri="{FF2B5EF4-FFF2-40B4-BE49-F238E27FC236}">
                <a16:creationId xmlns:a16="http://schemas.microsoft.com/office/drawing/2014/main" id="{F37D2138-3BF0-1FBF-4CF8-FCF952373BD1}"/>
              </a:ext>
            </a:extLst>
          </p:cNvPr>
          <p:cNvSpPr txBox="1"/>
          <p:nvPr/>
        </p:nvSpPr>
        <p:spPr>
          <a:xfrm>
            <a:off x="647326" y="4407195"/>
            <a:ext cx="9953625" cy="1477328"/>
          </a:xfrm>
          <a:prstGeom prst="rect">
            <a:avLst/>
          </a:prstGeom>
          <a:noFill/>
        </p:spPr>
        <p:txBody>
          <a:bodyPr wrap="square" rtlCol="0">
            <a:spAutoFit/>
          </a:bodyPr>
          <a:lstStyle/>
          <a:p>
            <a:r>
              <a:rPr lang="en-US"/>
              <a:t>Using OS module in python, we call the </a:t>
            </a:r>
            <a:r>
              <a:rPr lang="en-US" err="1"/>
              <a:t>matlab</a:t>
            </a:r>
            <a:r>
              <a:rPr lang="en-US"/>
              <a:t> functions with input given through GUI, using the MATLAB’s command window functionality.</a:t>
            </a:r>
          </a:p>
          <a:p>
            <a:endParaRPr lang="en-US"/>
          </a:p>
          <a:p>
            <a:r>
              <a:rPr lang="en-US"/>
              <a:t>These MATLAB functions will generate the corresponding Equilateral Triangular Ternary Phase Diagrams and store the output in an excel file.</a:t>
            </a:r>
          </a:p>
        </p:txBody>
      </p:sp>
      <p:sp>
        <p:nvSpPr>
          <p:cNvPr id="5" name="Content Placeholder 4">
            <a:extLst>
              <a:ext uri="{FF2B5EF4-FFF2-40B4-BE49-F238E27FC236}">
                <a16:creationId xmlns:a16="http://schemas.microsoft.com/office/drawing/2014/main" id="{4385D4B8-1964-9538-A3D2-13FCA5B87E49}"/>
              </a:ext>
            </a:extLst>
          </p:cNvPr>
          <p:cNvSpPr>
            <a:spLocks noGrp="1"/>
          </p:cNvSpPr>
          <p:nvPr>
            <p:ph idx="1"/>
          </p:nvPr>
        </p:nvSpPr>
        <p:spPr/>
        <p:txBody>
          <a:bodyPr/>
          <a:lstStyle/>
          <a:p>
            <a:endParaRPr lang="en-US"/>
          </a:p>
        </p:txBody>
      </p:sp>
      <p:pic>
        <p:nvPicPr>
          <p:cNvPr id="12" name="Picture 11">
            <a:extLst>
              <a:ext uri="{FF2B5EF4-FFF2-40B4-BE49-F238E27FC236}">
                <a16:creationId xmlns:a16="http://schemas.microsoft.com/office/drawing/2014/main" id="{2E9A3E05-C9C9-720C-900B-1F78E786101C}"/>
              </a:ext>
            </a:extLst>
          </p:cNvPr>
          <p:cNvPicPr>
            <a:picLocks noChangeAspect="1"/>
          </p:cNvPicPr>
          <p:nvPr/>
        </p:nvPicPr>
        <p:blipFill>
          <a:blip r:embed="rId2"/>
          <a:stretch>
            <a:fillRect/>
          </a:stretch>
        </p:blipFill>
        <p:spPr>
          <a:xfrm>
            <a:off x="647326" y="1558595"/>
            <a:ext cx="10153276" cy="2848600"/>
          </a:xfrm>
          <a:prstGeom prst="rect">
            <a:avLst/>
          </a:prstGeom>
        </p:spPr>
      </p:pic>
      <p:sp>
        <p:nvSpPr>
          <p:cNvPr id="14" name="Content Placeholder 13">
            <a:extLst>
              <a:ext uri="{FF2B5EF4-FFF2-40B4-BE49-F238E27FC236}">
                <a16:creationId xmlns:a16="http://schemas.microsoft.com/office/drawing/2014/main" id="{53D7A28B-9E71-B1A4-A105-9D04E509F46C}"/>
              </a:ext>
            </a:extLst>
          </p:cNvPr>
          <p:cNvSpPr>
            <a:spLocks noGrp="1"/>
          </p:cNvSpPr>
          <p:nvPr>
            <p:ph idx="11"/>
          </p:nvPr>
        </p:nvSpPr>
        <p:spPr/>
        <p:txBody>
          <a:bodyPr/>
          <a:lstStyle/>
          <a:p>
            <a:endParaRPr lang="en-US"/>
          </a:p>
        </p:txBody>
      </p:sp>
    </p:spTree>
    <p:extLst>
      <p:ext uri="{BB962C8B-B14F-4D97-AF65-F5344CB8AC3E}">
        <p14:creationId xmlns:p14="http://schemas.microsoft.com/office/powerpoint/2010/main" val="3710828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a:t>OVERVIEW FOR PHASE I</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a:t>Solving Counter Current using Graphical Method</a:t>
            </a:r>
          </a:p>
          <a:p>
            <a:pPr marL="457200" indent="-457200">
              <a:buFont typeface="Arial" panose="020B0604020202020204" pitchFamily="34" charset="0"/>
              <a:buChar char="•"/>
            </a:pPr>
            <a:r>
              <a:rPr lang="en-US"/>
              <a:t>Solving Cross Current using Graphical Method</a:t>
            </a:r>
          </a:p>
          <a:p>
            <a:pPr marL="457200" indent="-457200">
              <a:buFont typeface="Arial" panose="020B0604020202020204" pitchFamily="34" charset="0"/>
              <a:buChar char="•"/>
            </a:pPr>
            <a:r>
              <a:rPr lang="en-US"/>
              <a:t>Creation of Data in the form of input/output for above two processes</a:t>
            </a:r>
          </a:p>
          <a:p>
            <a:pPr marL="457200" indent="-457200">
              <a:buFont typeface="Arial" panose="020B0604020202020204" pitchFamily="34" charset="0"/>
              <a:buChar char="•"/>
            </a:pPr>
            <a:r>
              <a:rPr lang="en-US"/>
              <a:t>Fitting a neural network model which can predict the percentage removal</a:t>
            </a:r>
          </a:p>
          <a:p>
            <a:endParaRPr lang="en-US"/>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3/29/2023</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CH3150 GROUP 2</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36525"/>
            <a:ext cx="9779183" cy="1325563"/>
          </a:xfrm>
        </p:spPr>
        <p:txBody>
          <a:bodyPr/>
          <a:lstStyle/>
          <a:p>
            <a:r>
              <a:rPr lang="en-US"/>
              <a:t>Calling </a:t>
            </a:r>
            <a:r>
              <a:rPr lang="en-US" err="1"/>
              <a:t>Matlab</a:t>
            </a:r>
            <a:r>
              <a:rPr lang="en-US"/>
              <a:t> Functions</a:t>
            </a:r>
            <a:br>
              <a:rPr lang="en-US"/>
            </a:br>
            <a:r>
              <a:rPr lang="en-US" sz="2800"/>
              <a:t>2. CROSS CURRENT</a:t>
            </a:r>
            <a:endParaRPr lang="en-US"/>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295462" y="6356350"/>
            <a:ext cx="2743200" cy="365125"/>
          </a:xfrm>
        </p:spPr>
        <p:txBody>
          <a:bodyPr/>
          <a:lstStyle/>
          <a:p>
            <a:fld id="{0B931EDA-BCF8-BB4B-B4D1-2CFE062FA080}" type="datetime1">
              <a:rPr lang="en-US" smtClean="0"/>
              <a:pPr/>
              <a:t>3/29/2023</a:t>
            </a:fld>
            <a:endParaRPr lang="en-US"/>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CH3150 GROUP 2</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20</a:t>
            </a:fld>
            <a:endParaRPr lang="en-US"/>
          </a:p>
        </p:txBody>
      </p:sp>
      <p:sp>
        <p:nvSpPr>
          <p:cNvPr id="11" name="TextBox 10">
            <a:extLst>
              <a:ext uri="{FF2B5EF4-FFF2-40B4-BE49-F238E27FC236}">
                <a16:creationId xmlns:a16="http://schemas.microsoft.com/office/drawing/2014/main" id="{F37D2138-3BF0-1FBF-4CF8-FCF952373BD1}"/>
              </a:ext>
            </a:extLst>
          </p:cNvPr>
          <p:cNvSpPr txBox="1"/>
          <p:nvPr/>
        </p:nvSpPr>
        <p:spPr>
          <a:xfrm>
            <a:off x="647326" y="4407195"/>
            <a:ext cx="9953625" cy="1477328"/>
          </a:xfrm>
          <a:prstGeom prst="rect">
            <a:avLst/>
          </a:prstGeom>
          <a:noFill/>
        </p:spPr>
        <p:txBody>
          <a:bodyPr wrap="square" rtlCol="0">
            <a:spAutoFit/>
          </a:bodyPr>
          <a:lstStyle/>
          <a:p>
            <a:r>
              <a:rPr lang="en-US"/>
              <a:t>Using OS module in python, we call the </a:t>
            </a:r>
            <a:r>
              <a:rPr lang="en-US" err="1"/>
              <a:t>matlab</a:t>
            </a:r>
            <a:r>
              <a:rPr lang="en-US"/>
              <a:t> functions with input given through GUI, using the MATLAB’s command window functionality.</a:t>
            </a:r>
          </a:p>
          <a:p>
            <a:endParaRPr lang="en-US"/>
          </a:p>
          <a:p>
            <a:r>
              <a:rPr lang="en-US"/>
              <a:t>These MATLAB functions will generate the corresponding Equilateral Triangular Ternary Phase Diagrams and store the output in an excel file.</a:t>
            </a:r>
          </a:p>
        </p:txBody>
      </p:sp>
      <p:sp>
        <p:nvSpPr>
          <p:cNvPr id="5" name="Content Placeholder 4">
            <a:extLst>
              <a:ext uri="{FF2B5EF4-FFF2-40B4-BE49-F238E27FC236}">
                <a16:creationId xmlns:a16="http://schemas.microsoft.com/office/drawing/2014/main" id="{4385D4B8-1964-9538-A3D2-13FCA5B87E49}"/>
              </a:ext>
            </a:extLst>
          </p:cNvPr>
          <p:cNvSpPr>
            <a:spLocks noGrp="1"/>
          </p:cNvSpPr>
          <p:nvPr>
            <p:ph idx="1"/>
          </p:nvPr>
        </p:nvSpPr>
        <p:spPr/>
        <p:txBody>
          <a:bodyPr/>
          <a:lstStyle/>
          <a:p>
            <a:endParaRPr lang="en-US"/>
          </a:p>
        </p:txBody>
      </p:sp>
      <p:sp>
        <p:nvSpPr>
          <p:cNvPr id="14" name="Content Placeholder 13">
            <a:extLst>
              <a:ext uri="{FF2B5EF4-FFF2-40B4-BE49-F238E27FC236}">
                <a16:creationId xmlns:a16="http://schemas.microsoft.com/office/drawing/2014/main" id="{53D7A28B-9E71-B1A4-A105-9D04E509F46C}"/>
              </a:ext>
            </a:extLst>
          </p:cNvPr>
          <p:cNvSpPr>
            <a:spLocks noGrp="1"/>
          </p:cNvSpPr>
          <p:nvPr>
            <p:ph idx="11"/>
          </p:nvPr>
        </p:nvSpPr>
        <p:spPr/>
        <p:txBody>
          <a:bodyPr/>
          <a:lstStyle/>
          <a:p>
            <a:endParaRPr lang="en-US"/>
          </a:p>
        </p:txBody>
      </p:sp>
      <p:pic>
        <p:nvPicPr>
          <p:cNvPr id="4" name="Picture 3">
            <a:extLst>
              <a:ext uri="{FF2B5EF4-FFF2-40B4-BE49-F238E27FC236}">
                <a16:creationId xmlns:a16="http://schemas.microsoft.com/office/drawing/2014/main" id="{B28D7F9F-0DBE-CA64-1D6E-CDF70597BB60}"/>
              </a:ext>
            </a:extLst>
          </p:cNvPr>
          <p:cNvPicPr>
            <a:picLocks noChangeAspect="1"/>
          </p:cNvPicPr>
          <p:nvPr/>
        </p:nvPicPr>
        <p:blipFill>
          <a:blip r:embed="rId2"/>
          <a:stretch>
            <a:fillRect/>
          </a:stretch>
        </p:blipFill>
        <p:spPr>
          <a:xfrm>
            <a:off x="562604" y="1423240"/>
            <a:ext cx="10123068" cy="2983955"/>
          </a:xfrm>
          <a:prstGeom prst="rect">
            <a:avLst/>
          </a:prstGeom>
        </p:spPr>
      </p:pic>
    </p:spTree>
    <p:extLst>
      <p:ext uri="{BB962C8B-B14F-4D97-AF65-F5344CB8AC3E}">
        <p14:creationId xmlns:p14="http://schemas.microsoft.com/office/powerpoint/2010/main" val="2298716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1028701"/>
            <a:ext cx="9779183" cy="669506"/>
          </a:xfrm>
        </p:spPr>
        <p:txBody>
          <a:bodyPr/>
          <a:lstStyle/>
          <a:p>
            <a:r>
              <a:rPr lang="en-US"/>
              <a:t>READING FROM THE EXCEL FILE</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2" y="1781493"/>
            <a:ext cx="2051958" cy="522514"/>
          </a:xfrm>
        </p:spPr>
        <p:txBody>
          <a:bodyPr/>
          <a:lstStyle/>
          <a:p>
            <a:r>
              <a:rPr lang="en-US"/>
              <a:t>CODE:</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3/29/2023</a:t>
            </a:fld>
            <a:endParaRPr lang="en-US"/>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CH3150 GROUP 2</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21</a:t>
            </a:fld>
            <a:endParaRPr lang="en-US"/>
          </a:p>
        </p:txBody>
      </p:sp>
      <p:sp>
        <p:nvSpPr>
          <p:cNvPr id="52" name="Rectangle 51">
            <a:extLst>
              <a:ext uri="{FF2B5EF4-FFF2-40B4-BE49-F238E27FC236}">
                <a16:creationId xmlns:a16="http://schemas.microsoft.com/office/drawing/2014/main" id="{0A0E334D-0F28-4EB8-CD5F-142CA0397D27}"/>
              </a:ext>
            </a:extLst>
          </p:cNvPr>
          <p:cNvSpPr/>
          <p:nvPr/>
        </p:nvSpPr>
        <p:spPr>
          <a:xfrm>
            <a:off x="5895977" y="4687608"/>
            <a:ext cx="4114800" cy="350617"/>
          </a:xfrm>
          <a:prstGeom prst="rect">
            <a:avLst/>
          </a:prstGeom>
          <a:noFill/>
          <a:ln w="19050">
            <a:solidFill>
              <a:schemeClr val="bg1"/>
            </a:solidFill>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No. of Stages</a:t>
            </a:r>
          </a:p>
        </p:txBody>
      </p:sp>
      <p:pic>
        <p:nvPicPr>
          <p:cNvPr id="6" name="Picture 5">
            <a:extLst>
              <a:ext uri="{FF2B5EF4-FFF2-40B4-BE49-F238E27FC236}">
                <a16:creationId xmlns:a16="http://schemas.microsoft.com/office/drawing/2014/main" id="{AC067764-607A-357B-FC7A-2E766C1BB6AF}"/>
              </a:ext>
            </a:extLst>
          </p:cNvPr>
          <p:cNvPicPr>
            <a:picLocks noChangeAspect="1"/>
          </p:cNvPicPr>
          <p:nvPr/>
        </p:nvPicPr>
        <p:blipFill>
          <a:blip r:embed="rId2"/>
          <a:stretch>
            <a:fillRect/>
          </a:stretch>
        </p:blipFill>
        <p:spPr>
          <a:xfrm>
            <a:off x="2376929" y="1971614"/>
            <a:ext cx="5687517" cy="1240136"/>
          </a:xfrm>
          <a:prstGeom prst="rect">
            <a:avLst/>
          </a:prstGeom>
        </p:spPr>
      </p:pic>
      <p:pic>
        <p:nvPicPr>
          <p:cNvPr id="5" name="Picture 4" descr="Graphical user interface, application&#10;&#10;Description automatically generated">
            <a:extLst>
              <a:ext uri="{FF2B5EF4-FFF2-40B4-BE49-F238E27FC236}">
                <a16:creationId xmlns:a16="http://schemas.microsoft.com/office/drawing/2014/main" id="{5FFF8441-6C69-8C4E-1343-C9E1F3B8DC3B}"/>
              </a:ext>
            </a:extLst>
          </p:cNvPr>
          <p:cNvPicPr>
            <a:picLocks noChangeAspect="1"/>
          </p:cNvPicPr>
          <p:nvPr/>
        </p:nvPicPr>
        <p:blipFill>
          <a:blip r:embed="rId3"/>
          <a:stretch>
            <a:fillRect/>
          </a:stretch>
        </p:blipFill>
        <p:spPr>
          <a:xfrm>
            <a:off x="4761344" y="4111109"/>
            <a:ext cx="1819275" cy="1104900"/>
          </a:xfrm>
          <a:prstGeom prst="rect">
            <a:avLst/>
          </a:prstGeom>
        </p:spPr>
      </p:pic>
      <p:sp>
        <p:nvSpPr>
          <p:cNvPr id="10" name="TextBox 9">
            <a:extLst>
              <a:ext uri="{FF2B5EF4-FFF2-40B4-BE49-F238E27FC236}">
                <a16:creationId xmlns:a16="http://schemas.microsoft.com/office/drawing/2014/main" id="{B78A183A-C7AC-5DBF-54FC-C3FA0C96092B}"/>
              </a:ext>
            </a:extLst>
          </p:cNvPr>
          <p:cNvSpPr txBox="1"/>
          <p:nvPr/>
        </p:nvSpPr>
        <p:spPr>
          <a:xfrm>
            <a:off x="1000781" y="4663559"/>
            <a:ext cx="3037819" cy="369332"/>
          </a:xfrm>
          <a:prstGeom prst="rect">
            <a:avLst/>
          </a:prstGeom>
          <a:noFill/>
        </p:spPr>
        <p:txBody>
          <a:bodyPr wrap="none" rtlCol="0">
            <a:spAutoFit/>
          </a:bodyPr>
          <a:lstStyle/>
          <a:p>
            <a:r>
              <a:rPr lang="en-US" dirty="0"/>
              <a:t>Overall Percentage Removed</a:t>
            </a:r>
          </a:p>
        </p:txBody>
      </p:sp>
      <p:cxnSp>
        <p:nvCxnSpPr>
          <p:cNvPr id="12" name="Straight Arrow Connector 11">
            <a:extLst>
              <a:ext uri="{FF2B5EF4-FFF2-40B4-BE49-F238E27FC236}">
                <a16:creationId xmlns:a16="http://schemas.microsoft.com/office/drawing/2014/main" id="{8BFBA316-8DF5-F44F-FFE7-6EA0C0DAC9DA}"/>
              </a:ext>
            </a:extLst>
          </p:cNvPr>
          <p:cNvCxnSpPr>
            <a:cxnSpLocks/>
            <a:stCxn id="10" idx="3"/>
          </p:cNvCxnSpPr>
          <p:nvPr/>
        </p:nvCxnSpPr>
        <p:spPr>
          <a:xfrm>
            <a:off x="4038600" y="4848225"/>
            <a:ext cx="140017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CCB789B-354A-E270-36AE-5EBF7A9912F0}"/>
              </a:ext>
            </a:extLst>
          </p:cNvPr>
          <p:cNvCxnSpPr>
            <a:cxnSpLocks/>
          </p:cNvCxnSpPr>
          <p:nvPr/>
        </p:nvCxnSpPr>
        <p:spPr>
          <a:xfrm flipH="1" flipV="1">
            <a:off x="6419850" y="4848225"/>
            <a:ext cx="762000" cy="146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468E18-7C19-C037-8C54-2D35F0E98463}"/>
              </a:ext>
            </a:extLst>
          </p:cNvPr>
          <p:cNvCxnSpPr/>
          <p:nvPr/>
        </p:nvCxnSpPr>
        <p:spPr>
          <a:xfrm flipH="1">
            <a:off x="2209800" y="2076450"/>
            <a:ext cx="16712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50F87D-EC52-32E6-C954-D7DF2194C62E}"/>
              </a:ext>
            </a:extLst>
          </p:cNvPr>
          <p:cNvCxnSpPr>
            <a:cxnSpLocks/>
          </p:cNvCxnSpPr>
          <p:nvPr/>
        </p:nvCxnSpPr>
        <p:spPr>
          <a:xfrm>
            <a:off x="2209800" y="2076450"/>
            <a:ext cx="0" cy="13525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6797992-04D7-F65E-1CAD-8B4F0CF0474C}"/>
              </a:ext>
            </a:extLst>
          </p:cNvPr>
          <p:cNvCxnSpPr>
            <a:cxnSpLocks/>
          </p:cNvCxnSpPr>
          <p:nvPr/>
        </p:nvCxnSpPr>
        <p:spPr>
          <a:xfrm>
            <a:off x="2209800" y="3429000"/>
            <a:ext cx="361950" cy="2172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878395D-43AD-0880-4C99-8665E2F259EB}"/>
              </a:ext>
            </a:extLst>
          </p:cNvPr>
          <p:cNvSpPr txBox="1"/>
          <p:nvPr/>
        </p:nvSpPr>
        <p:spPr>
          <a:xfrm>
            <a:off x="2724150" y="3537625"/>
            <a:ext cx="6144824" cy="369332"/>
          </a:xfrm>
          <a:prstGeom prst="rect">
            <a:avLst/>
          </a:prstGeom>
          <a:noFill/>
        </p:spPr>
        <p:txBody>
          <a:bodyPr wrap="none" rtlCol="0">
            <a:spAutoFit/>
          </a:bodyPr>
          <a:lstStyle/>
          <a:p>
            <a:r>
              <a:rPr lang="en-US" dirty="0"/>
              <a:t>Here we wait for 40 sec, for the generation of plot and excel.</a:t>
            </a:r>
          </a:p>
        </p:txBody>
      </p:sp>
    </p:spTree>
    <p:extLst>
      <p:ext uri="{BB962C8B-B14F-4D97-AF65-F5344CB8AC3E}">
        <p14:creationId xmlns:p14="http://schemas.microsoft.com/office/powerpoint/2010/main" val="1112150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4304152" y="116790"/>
            <a:ext cx="3133725" cy="365125"/>
          </a:xfrm>
        </p:spPr>
        <p:txBody>
          <a:bodyPr/>
          <a:lstStyle/>
          <a:p>
            <a:pPr algn="ctr"/>
            <a:r>
              <a:rPr lang="en-US" sz="2800"/>
              <a:t>Displaying Output</a:t>
            </a:r>
          </a:p>
        </p:txBody>
      </p:sp>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3/29/2023</a:t>
            </a:fld>
            <a:endParaRPr lang="en-US"/>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CH3150 GROUP 2</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22</a:t>
            </a:fld>
            <a:endParaRPr lang="en-US"/>
          </a:p>
        </p:txBody>
      </p:sp>
      <p:sp>
        <p:nvSpPr>
          <p:cNvPr id="15" name="TextBox 14">
            <a:extLst>
              <a:ext uri="{FF2B5EF4-FFF2-40B4-BE49-F238E27FC236}">
                <a16:creationId xmlns:a16="http://schemas.microsoft.com/office/drawing/2014/main" id="{C26F1584-AAC6-D3C4-7539-FF4835C69D61}"/>
              </a:ext>
            </a:extLst>
          </p:cNvPr>
          <p:cNvSpPr txBox="1"/>
          <p:nvPr/>
        </p:nvSpPr>
        <p:spPr>
          <a:xfrm>
            <a:off x="250375" y="136525"/>
            <a:ext cx="3788225" cy="646331"/>
          </a:xfrm>
          <a:prstGeom prst="rect">
            <a:avLst/>
          </a:prstGeom>
          <a:noFill/>
        </p:spPr>
        <p:txBody>
          <a:bodyPr wrap="square" lIns="91440" tIns="45720" rIns="91440" bIns="45720" rtlCol="0" anchor="t">
            <a:spAutoFit/>
          </a:bodyPr>
          <a:lstStyle/>
          <a:p>
            <a:r>
              <a:rPr lang="en-US" b="1"/>
              <a:t>Counter Current solving in Equilateral system</a:t>
            </a:r>
            <a:endParaRPr lang="en-US"/>
          </a:p>
        </p:txBody>
      </p:sp>
      <p:sp>
        <p:nvSpPr>
          <p:cNvPr id="18" name="TextBox 17">
            <a:extLst>
              <a:ext uri="{FF2B5EF4-FFF2-40B4-BE49-F238E27FC236}">
                <a16:creationId xmlns:a16="http://schemas.microsoft.com/office/drawing/2014/main" id="{68A14CC1-6E4F-832E-C9B7-AD278B67CFA6}"/>
              </a:ext>
            </a:extLst>
          </p:cNvPr>
          <p:cNvSpPr txBox="1"/>
          <p:nvPr/>
        </p:nvSpPr>
        <p:spPr>
          <a:xfrm>
            <a:off x="8058150" y="136525"/>
            <a:ext cx="3826903" cy="646331"/>
          </a:xfrm>
          <a:prstGeom prst="rect">
            <a:avLst/>
          </a:prstGeom>
          <a:noFill/>
        </p:spPr>
        <p:txBody>
          <a:bodyPr wrap="square" lIns="91440" tIns="45720" rIns="91440" bIns="45720" rtlCol="0" anchor="t">
            <a:spAutoFit/>
          </a:bodyPr>
          <a:lstStyle/>
          <a:p>
            <a:r>
              <a:rPr lang="en-US" b="1"/>
              <a:t>Cross Current solving in Equilateral System</a:t>
            </a:r>
            <a:endParaRPr lang="en-US"/>
          </a:p>
        </p:txBody>
      </p:sp>
      <p:pic>
        <p:nvPicPr>
          <p:cNvPr id="3" name="Picture 3" descr="Chart, line chart&#10;&#10;Description automatically generated">
            <a:extLst>
              <a:ext uri="{FF2B5EF4-FFF2-40B4-BE49-F238E27FC236}">
                <a16:creationId xmlns:a16="http://schemas.microsoft.com/office/drawing/2014/main" id="{8917E1AA-FB72-B746-1FB8-CF64FE1D9B6A}"/>
              </a:ext>
            </a:extLst>
          </p:cNvPr>
          <p:cNvPicPr>
            <a:picLocks noChangeAspect="1"/>
          </p:cNvPicPr>
          <p:nvPr/>
        </p:nvPicPr>
        <p:blipFill>
          <a:blip r:embed="rId2"/>
          <a:stretch>
            <a:fillRect/>
          </a:stretch>
        </p:blipFill>
        <p:spPr>
          <a:xfrm>
            <a:off x="6864427" y="747282"/>
            <a:ext cx="4946572" cy="6041458"/>
          </a:xfrm>
          <a:prstGeom prst="rect">
            <a:avLst/>
          </a:prstGeom>
          <a:ln w="12700">
            <a:solidFill>
              <a:schemeClr val="tx1"/>
            </a:solidFill>
          </a:ln>
        </p:spPr>
      </p:pic>
      <p:pic>
        <p:nvPicPr>
          <p:cNvPr id="4" name="Picture 4" descr="Chart, line chart&#10;&#10;Description automatically generated">
            <a:extLst>
              <a:ext uri="{FF2B5EF4-FFF2-40B4-BE49-F238E27FC236}">
                <a16:creationId xmlns:a16="http://schemas.microsoft.com/office/drawing/2014/main" id="{4C5DA84D-18FF-F10D-7FC7-BF80B7B759F5}"/>
              </a:ext>
            </a:extLst>
          </p:cNvPr>
          <p:cNvPicPr>
            <a:picLocks noChangeAspect="1"/>
          </p:cNvPicPr>
          <p:nvPr/>
        </p:nvPicPr>
        <p:blipFill>
          <a:blip r:embed="rId3"/>
          <a:stretch>
            <a:fillRect/>
          </a:stretch>
        </p:blipFill>
        <p:spPr>
          <a:xfrm>
            <a:off x="381000" y="794813"/>
            <a:ext cx="4808862" cy="5946397"/>
          </a:xfrm>
          <a:prstGeom prst="rect">
            <a:avLst/>
          </a:prstGeom>
          <a:ln w="12700">
            <a:solidFill>
              <a:schemeClr val="tx1"/>
            </a:solidFill>
          </a:ln>
        </p:spPr>
      </p:pic>
    </p:spTree>
    <p:extLst>
      <p:ext uri="{BB962C8B-B14F-4D97-AF65-F5344CB8AC3E}">
        <p14:creationId xmlns:p14="http://schemas.microsoft.com/office/powerpoint/2010/main" val="1470459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08118" y="-263092"/>
            <a:ext cx="5735369" cy="2387600"/>
          </a:xfrm>
        </p:spPr>
        <p:txBody>
          <a:bodyPr/>
          <a:lstStyle/>
          <a:p>
            <a:r>
              <a:rPr lang="en-US"/>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209550" y="2486274"/>
            <a:ext cx="9172575" cy="2247219"/>
          </a:xfrm>
        </p:spPr>
        <p:txBody>
          <a:bodyPr vert="horz" lIns="91440" tIns="45720" rIns="91440" bIns="45720" rtlCol="0" anchor="t">
            <a:normAutofit fontScale="70000" lnSpcReduction="20000"/>
          </a:bodyPr>
          <a:lstStyle/>
          <a:p>
            <a:pPr marL="457200" indent="-457200">
              <a:buChar char="•"/>
            </a:pPr>
            <a:r>
              <a:rPr lang="en-US"/>
              <a:t>ANUMULA ABHILASH - </a:t>
            </a:r>
            <a:r>
              <a:rPr lang="en-US">
                <a:ea typeface="+mn-lt"/>
                <a:cs typeface="+mn-lt"/>
              </a:rPr>
              <a:t>Data Generation, GUI</a:t>
            </a:r>
            <a:endParaRPr lang="en-US"/>
          </a:p>
          <a:p>
            <a:pPr marL="457200" indent="-457200">
              <a:buChar char="•"/>
            </a:pPr>
            <a:r>
              <a:rPr lang="en-US"/>
              <a:t>ARPIT PAIDA -</a:t>
            </a:r>
            <a:r>
              <a:rPr lang="en-US">
                <a:ea typeface="+mn-lt"/>
                <a:cs typeface="+mn-lt"/>
              </a:rPr>
              <a:t> Model Fitting and Training, GUI, Equilateral </a:t>
            </a:r>
          </a:p>
          <a:p>
            <a:pPr marL="457200" indent="-457200">
              <a:buChar char="•"/>
            </a:pPr>
            <a:r>
              <a:rPr lang="en-US"/>
              <a:t>AYUSH DADHEECH - </a:t>
            </a:r>
            <a:r>
              <a:rPr lang="en-US">
                <a:ea typeface="+mn-lt"/>
                <a:cs typeface="+mn-lt"/>
              </a:rPr>
              <a:t>Presentation and GUI</a:t>
            </a:r>
          </a:p>
          <a:p>
            <a:pPr marL="457200" indent="-457200">
              <a:buChar char="•"/>
            </a:pPr>
            <a:r>
              <a:rPr lang="en-US"/>
              <a:t>CHIKKALAWAR SREEVANI - </a:t>
            </a:r>
            <a:r>
              <a:rPr lang="en-US" err="1">
                <a:ea typeface="+mn-lt"/>
                <a:cs typeface="+mn-lt"/>
              </a:rPr>
              <a:t>CounterCurrent</a:t>
            </a:r>
            <a:r>
              <a:rPr lang="en-US">
                <a:ea typeface="+mn-lt"/>
                <a:cs typeface="+mn-lt"/>
              </a:rPr>
              <a:t> Solving in Equilateral Ternary System  </a:t>
            </a:r>
          </a:p>
          <a:p>
            <a:pPr marL="457200" indent="-457200">
              <a:buChar char="•"/>
            </a:pPr>
            <a:r>
              <a:rPr lang="en-US"/>
              <a:t>DEVANG ASHVIN SARDAL - </a:t>
            </a:r>
            <a:r>
              <a:rPr lang="en-US" err="1">
                <a:ea typeface="+mn-lt"/>
                <a:cs typeface="+mn-lt"/>
              </a:rPr>
              <a:t>CrossCurrent</a:t>
            </a:r>
            <a:r>
              <a:rPr lang="en-US">
                <a:ea typeface="+mn-lt"/>
                <a:cs typeface="+mn-lt"/>
              </a:rPr>
              <a:t> Solving</a:t>
            </a:r>
            <a:r>
              <a:rPr lang="en-US"/>
              <a:t> in Equilateral Ternary System</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1"/>
            <a:ext cx="9779183" cy="673308"/>
          </a:xfrm>
        </p:spPr>
        <p:txBody>
          <a:bodyPr/>
          <a:lstStyle/>
          <a:p>
            <a:r>
              <a:rPr lang="en-US"/>
              <a:t>OVERVIEW FOR PHASE I</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3/29/2023</a:t>
            </a:fld>
            <a:endParaRPr lang="en-US"/>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CH3150 GROUP 2</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a:p>
        </p:txBody>
      </p:sp>
      <p:sp>
        <p:nvSpPr>
          <p:cNvPr id="8" name="TextBox 7">
            <a:extLst>
              <a:ext uri="{FF2B5EF4-FFF2-40B4-BE49-F238E27FC236}">
                <a16:creationId xmlns:a16="http://schemas.microsoft.com/office/drawing/2014/main" id="{C863498B-3F68-4008-7A87-7BC65917571A}"/>
              </a:ext>
            </a:extLst>
          </p:cNvPr>
          <p:cNvSpPr txBox="1"/>
          <p:nvPr/>
        </p:nvSpPr>
        <p:spPr>
          <a:xfrm>
            <a:off x="606582" y="1706563"/>
            <a:ext cx="1910281" cy="1200329"/>
          </a:xfrm>
          <a:prstGeom prst="rect">
            <a:avLst/>
          </a:prstGeom>
          <a:noFill/>
          <a:ln>
            <a:solidFill>
              <a:schemeClr val="tx1"/>
            </a:solidFill>
          </a:ln>
        </p:spPr>
        <p:txBody>
          <a:bodyPr wrap="square" rtlCol="0">
            <a:spAutoFit/>
          </a:bodyPr>
          <a:lstStyle/>
          <a:p>
            <a:r>
              <a:rPr lang="en-US"/>
              <a:t>CROSS CURRENT OPERATON FOR A PARTICULAR INPUT</a:t>
            </a:r>
          </a:p>
        </p:txBody>
      </p:sp>
      <p:sp>
        <p:nvSpPr>
          <p:cNvPr id="9" name="TextBox 8">
            <a:extLst>
              <a:ext uri="{FF2B5EF4-FFF2-40B4-BE49-F238E27FC236}">
                <a16:creationId xmlns:a16="http://schemas.microsoft.com/office/drawing/2014/main" id="{06A10CBD-A656-26B9-980E-396154A457B9}"/>
              </a:ext>
            </a:extLst>
          </p:cNvPr>
          <p:cNvSpPr txBox="1"/>
          <p:nvPr/>
        </p:nvSpPr>
        <p:spPr>
          <a:xfrm>
            <a:off x="742384" y="3675707"/>
            <a:ext cx="1774479" cy="1477328"/>
          </a:xfrm>
          <a:prstGeom prst="rect">
            <a:avLst/>
          </a:prstGeom>
          <a:noFill/>
          <a:ln>
            <a:solidFill>
              <a:schemeClr val="tx1"/>
            </a:solidFill>
          </a:ln>
        </p:spPr>
        <p:txBody>
          <a:bodyPr wrap="square" rtlCol="0">
            <a:spAutoFit/>
          </a:bodyPr>
          <a:lstStyle/>
          <a:p>
            <a:r>
              <a:rPr lang="en-US"/>
              <a:t>COUNTER CURRENT OPERATON FOR A PARTICULAR INPUT</a:t>
            </a:r>
          </a:p>
        </p:txBody>
      </p:sp>
      <p:sp>
        <p:nvSpPr>
          <p:cNvPr id="10" name="TextBox 9">
            <a:extLst>
              <a:ext uri="{FF2B5EF4-FFF2-40B4-BE49-F238E27FC236}">
                <a16:creationId xmlns:a16="http://schemas.microsoft.com/office/drawing/2014/main" id="{16B9A556-2B55-3797-6986-0ADD1B754A6E}"/>
              </a:ext>
            </a:extLst>
          </p:cNvPr>
          <p:cNvSpPr txBox="1"/>
          <p:nvPr/>
        </p:nvSpPr>
        <p:spPr>
          <a:xfrm>
            <a:off x="3295461" y="2554128"/>
            <a:ext cx="1910280" cy="1477328"/>
          </a:xfrm>
          <a:prstGeom prst="rect">
            <a:avLst/>
          </a:prstGeom>
          <a:noFill/>
          <a:ln>
            <a:solidFill>
              <a:schemeClr val="tx1"/>
            </a:solidFill>
          </a:ln>
        </p:spPr>
        <p:txBody>
          <a:bodyPr wrap="square" rtlCol="0">
            <a:spAutoFit/>
          </a:bodyPr>
          <a:lstStyle/>
          <a:p>
            <a:r>
              <a:rPr lang="en-US"/>
              <a:t>GENERATION OF DATA FROM RANDOM INPUT FOR BOTH OPTERATIONS </a:t>
            </a:r>
          </a:p>
        </p:txBody>
      </p:sp>
      <p:sp>
        <p:nvSpPr>
          <p:cNvPr id="11" name="TextBox 10">
            <a:extLst>
              <a:ext uri="{FF2B5EF4-FFF2-40B4-BE49-F238E27FC236}">
                <a16:creationId xmlns:a16="http://schemas.microsoft.com/office/drawing/2014/main" id="{96E889ED-BE47-AB33-02E6-C1A8A87D3F7A}"/>
              </a:ext>
            </a:extLst>
          </p:cNvPr>
          <p:cNvSpPr txBox="1"/>
          <p:nvPr/>
        </p:nvSpPr>
        <p:spPr>
          <a:xfrm>
            <a:off x="6086950" y="2554128"/>
            <a:ext cx="1798622" cy="1477328"/>
          </a:xfrm>
          <a:prstGeom prst="rect">
            <a:avLst/>
          </a:prstGeom>
          <a:noFill/>
          <a:ln>
            <a:solidFill>
              <a:schemeClr val="tx1"/>
            </a:solidFill>
          </a:ln>
        </p:spPr>
        <p:txBody>
          <a:bodyPr wrap="square" rtlCol="0">
            <a:spAutoFit/>
          </a:bodyPr>
          <a:lstStyle/>
          <a:p>
            <a:r>
              <a:rPr lang="en-US"/>
              <a:t>FITTNG THS DATA TO NEURAL NETWORK MODEL</a:t>
            </a:r>
          </a:p>
        </p:txBody>
      </p:sp>
      <p:sp>
        <p:nvSpPr>
          <p:cNvPr id="13" name="Flowchart: Connector 12">
            <a:extLst>
              <a:ext uri="{FF2B5EF4-FFF2-40B4-BE49-F238E27FC236}">
                <a16:creationId xmlns:a16="http://schemas.microsoft.com/office/drawing/2014/main" id="{CD469286-36C9-74DF-05A7-63069E3F0047}"/>
              </a:ext>
            </a:extLst>
          </p:cNvPr>
          <p:cNvSpPr/>
          <p:nvPr/>
        </p:nvSpPr>
        <p:spPr>
          <a:xfrm>
            <a:off x="8267325" y="2630010"/>
            <a:ext cx="1258432" cy="1325563"/>
          </a:xfrm>
          <a:prstGeom prst="flowChartConnector">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18" name="Straight Arrow Connector 17">
            <a:extLst>
              <a:ext uri="{FF2B5EF4-FFF2-40B4-BE49-F238E27FC236}">
                <a16:creationId xmlns:a16="http://schemas.microsoft.com/office/drawing/2014/main" id="{DB209B2B-A2BA-1D34-72C9-9F97F8852C0E}"/>
              </a:ext>
            </a:extLst>
          </p:cNvPr>
          <p:cNvCxnSpPr>
            <a:cxnSpLocks/>
            <a:stCxn id="8" idx="3"/>
            <a:endCxn id="10" idx="1"/>
          </p:cNvCxnSpPr>
          <p:nvPr/>
        </p:nvCxnSpPr>
        <p:spPr>
          <a:xfrm>
            <a:off x="2516863" y="2306728"/>
            <a:ext cx="778598" cy="986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D18186E-9A0C-8223-EC13-71A137B688E2}"/>
              </a:ext>
            </a:extLst>
          </p:cNvPr>
          <p:cNvCxnSpPr>
            <a:cxnSpLocks/>
            <a:stCxn id="9" idx="3"/>
            <a:endCxn id="10" idx="1"/>
          </p:cNvCxnSpPr>
          <p:nvPr/>
        </p:nvCxnSpPr>
        <p:spPr>
          <a:xfrm flipV="1">
            <a:off x="2516863" y="3292792"/>
            <a:ext cx="778598" cy="11215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9EF4529-C8C6-8291-87B3-AB5B9328E06C}"/>
              </a:ext>
            </a:extLst>
          </p:cNvPr>
          <p:cNvCxnSpPr>
            <a:cxnSpLocks/>
            <a:stCxn id="10" idx="3"/>
            <a:endCxn id="11" idx="1"/>
          </p:cNvCxnSpPr>
          <p:nvPr/>
        </p:nvCxnSpPr>
        <p:spPr>
          <a:xfrm>
            <a:off x="5205741" y="3292792"/>
            <a:ext cx="8812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66A77E62-4EE3-DD00-F997-1299F8884DAA}"/>
              </a:ext>
            </a:extLst>
          </p:cNvPr>
          <p:cNvSpPr/>
          <p:nvPr/>
        </p:nvSpPr>
        <p:spPr>
          <a:xfrm>
            <a:off x="8210362" y="1479039"/>
            <a:ext cx="1372357" cy="69711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8B02404-AEDC-EE80-5E8A-4422AE5D2169}"/>
              </a:ext>
            </a:extLst>
          </p:cNvPr>
          <p:cNvSpPr txBox="1"/>
          <p:nvPr/>
        </p:nvSpPr>
        <p:spPr>
          <a:xfrm>
            <a:off x="8153400" y="1520982"/>
            <a:ext cx="1372357" cy="369332"/>
          </a:xfrm>
          <a:prstGeom prst="rect">
            <a:avLst/>
          </a:prstGeom>
          <a:noFill/>
        </p:spPr>
        <p:txBody>
          <a:bodyPr wrap="square" rtlCol="0">
            <a:spAutoFit/>
          </a:bodyPr>
          <a:lstStyle/>
          <a:p>
            <a:pPr algn="ctr"/>
            <a:r>
              <a:rPr lang="en-US"/>
              <a:t>INPUT</a:t>
            </a:r>
          </a:p>
        </p:txBody>
      </p:sp>
      <p:sp>
        <p:nvSpPr>
          <p:cNvPr id="31" name="Rectangle 30">
            <a:extLst>
              <a:ext uri="{FF2B5EF4-FFF2-40B4-BE49-F238E27FC236}">
                <a16:creationId xmlns:a16="http://schemas.microsoft.com/office/drawing/2014/main" id="{B1A6AF86-540C-6D8F-7C7E-2FC50CB0B527}"/>
              </a:ext>
            </a:extLst>
          </p:cNvPr>
          <p:cNvSpPr/>
          <p:nvPr/>
        </p:nvSpPr>
        <p:spPr>
          <a:xfrm>
            <a:off x="8210361" y="4409427"/>
            <a:ext cx="1372357" cy="69711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7E48905E-9457-B4F8-F5AA-5058B5D726CC}"/>
              </a:ext>
            </a:extLst>
          </p:cNvPr>
          <p:cNvSpPr txBox="1"/>
          <p:nvPr/>
        </p:nvSpPr>
        <p:spPr>
          <a:xfrm>
            <a:off x="8210362" y="4414641"/>
            <a:ext cx="1372357" cy="369332"/>
          </a:xfrm>
          <a:prstGeom prst="rect">
            <a:avLst/>
          </a:prstGeom>
          <a:noFill/>
        </p:spPr>
        <p:txBody>
          <a:bodyPr wrap="square" rtlCol="0">
            <a:spAutoFit/>
          </a:bodyPr>
          <a:lstStyle/>
          <a:p>
            <a:pPr algn="ctr"/>
            <a:r>
              <a:rPr lang="en-US"/>
              <a:t>OUTPUT</a:t>
            </a:r>
          </a:p>
        </p:txBody>
      </p:sp>
      <p:cxnSp>
        <p:nvCxnSpPr>
          <p:cNvPr id="36" name="Straight Arrow Connector 35">
            <a:extLst>
              <a:ext uri="{FF2B5EF4-FFF2-40B4-BE49-F238E27FC236}">
                <a16:creationId xmlns:a16="http://schemas.microsoft.com/office/drawing/2014/main" id="{EF095906-87C1-B63A-3CA5-8832CFEDBE99}"/>
              </a:ext>
            </a:extLst>
          </p:cNvPr>
          <p:cNvCxnSpPr>
            <a:cxnSpLocks/>
            <a:stCxn id="29" idx="2"/>
            <a:endCxn id="13" idx="0"/>
          </p:cNvCxnSpPr>
          <p:nvPr/>
        </p:nvCxnSpPr>
        <p:spPr>
          <a:xfrm>
            <a:off x="8896541" y="2176156"/>
            <a:ext cx="0" cy="4538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F9B0D120-A1D0-D532-9312-FFDC56C9D961}"/>
              </a:ext>
            </a:extLst>
          </p:cNvPr>
          <p:cNvCxnSpPr>
            <a:cxnSpLocks/>
            <a:stCxn id="13" idx="4"/>
            <a:endCxn id="32" idx="0"/>
          </p:cNvCxnSpPr>
          <p:nvPr/>
        </p:nvCxnSpPr>
        <p:spPr>
          <a:xfrm>
            <a:off x="8896541" y="3955573"/>
            <a:ext cx="0" cy="4590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08E56935-3B15-7736-92B1-74B6E2715F92}"/>
              </a:ext>
            </a:extLst>
          </p:cNvPr>
          <p:cNvCxnSpPr>
            <a:cxnSpLocks/>
            <a:stCxn id="11" idx="3"/>
            <a:endCxn id="13" idx="2"/>
          </p:cNvCxnSpPr>
          <p:nvPr/>
        </p:nvCxnSpPr>
        <p:spPr>
          <a:xfrm>
            <a:off x="7885572" y="3292792"/>
            <a:ext cx="3817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D1B35B79-3A32-57ED-2521-223EE8005937}"/>
              </a:ext>
            </a:extLst>
          </p:cNvPr>
          <p:cNvSpPr txBox="1"/>
          <p:nvPr/>
        </p:nvSpPr>
        <p:spPr>
          <a:xfrm>
            <a:off x="9681803" y="1475273"/>
            <a:ext cx="1825782" cy="646331"/>
          </a:xfrm>
          <a:prstGeom prst="rect">
            <a:avLst/>
          </a:prstGeom>
          <a:noFill/>
        </p:spPr>
        <p:txBody>
          <a:bodyPr wrap="square" rtlCol="0">
            <a:spAutoFit/>
          </a:bodyPr>
          <a:lstStyle/>
          <a:p>
            <a:pPr marL="228600" indent="-228600">
              <a:buAutoNum type="arabicPeriod"/>
            </a:pPr>
            <a:r>
              <a:rPr lang="en-US" sz="1200"/>
              <a:t>SOLVENT RATE</a:t>
            </a:r>
          </a:p>
          <a:p>
            <a:pPr marL="228600" indent="-228600">
              <a:buAutoNum type="arabicPeriod"/>
            </a:pPr>
            <a:r>
              <a:rPr lang="en-US" sz="1200"/>
              <a:t>INPUT COMPOSITION</a:t>
            </a:r>
          </a:p>
          <a:p>
            <a:pPr marL="228600" indent="-228600">
              <a:buAutoNum type="arabicPeriod"/>
            </a:pPr>
            <a:r>
              <a:rPr lang="en-US" sz="1200"/>
              <a:t>NO. OF STAGES</a:t>
            </a:r>
          </a:p>
        </p:txBody>
      </p:sp>
      <p:sp>
        <p:nvSpPr>
          <p:cNvPr id="50" name="TextBox 49">
            <a:extLst>
              <a:ext uri="{FF2B5EF4-FFF2-40B4-BE49-F238E27FC236}">
                <a16:creationId xmlns:a16="http://schemas.microsoft.com/office/drawing/2014/main" id="{62E06E0B-DBAD-3A1D-0007-7A73F37EC496}"/>
              </a:ext>
            </a:extLst>
          </p:cNvPr>
          <p:cNvSpPr txBox="1"/>
          <p:nvPr/>
        </p:nvSpPr>
        <p:spPr>
          <a:xfrm>
            <a:off x="9733117" y="4409427"/>
            <a:ext cx="1774468" cy="461665"/>
          </a:xfrm>
          <a:prstGeom prst="rect">
            <a:avLst/>
          </a:prstGeom>
          <a:noFill/>
        </p:spPr>
        <p:txBody>
          <a:bodyPr wrap="square" rtlCol="0">
            <a:spAutoFit/>
          </a:bodyPr>
          <a:lstStyle/>
          <a:p>
            <a:pPr marL="228600" indent="-228600">
              <a:buAutoNum type="arabicPeriod"/>
            </a:pPr>
            <a:r>
              <a:rPr lang="en-US" sz="1200"/>
              <a:t>PERCENTAGE OVERALL REMOVAL</a:t>
            </a:r>
          </a:p>
        </p:txBody>
      </p:sp>
      <p:sp>
        <p:nvSpPr>
          <p:cNvPr id="52" name="Rectangle 51">
            <a:extLst>
              <a:ext uri="{FF2B5EF4-FFF2-40B4-BE49-F238E27FC236}">
                <a16:creationId xmlns:a16="http://schemas.microsoft.com/office/drawing/2014/main" id="{7760BAA0-35E6-D5A5-BFB7-38AD1C49E0BF}"/>
              </a:ext>
            </a:extLst>
          </p:cNvPr>
          <p:cNvSpPr/>
          <p:nvPr/>
        </p:nvSpPr>
        <p:spPr>
          <a:xfrm>
            <a:off x="226337" y="1602463"/>
            <a:ext cx="2687353" cy="3892990"/>
          </a:xfrm>
          <a:prstGeom prst="rect">
            <a:avLst/>
          </a:prstGeom>
          <a:noFill/>
          <a:ln w="1905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E04AE306-CB23-C79C-B876-3A999A5018F4}"/>
              </a:ext>
            </a:extLst>
          </p:cNvPr>
          <p:cNvSpPr/>
          <p:nvPr/>
        </p:nvSpPr>
        <p:spPr>
          <a:xfrm>
            <a:off x="3124200" y="1890314"/>
            <a:ext cx="2276573" cy="2754114"/>
          </a:xfrm>
          <a:prstGeom prst="rect">
            <a:avLst/>
          </a:prstGeom>
          <a:noFill/>
          <a:ln w="1905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6E27195-3476-66CF-DA61-8C7728F2D370}"/>
              </a:ext>
            </a:extLst>
          </p:cNvPr>
          <p:cNvSpPr/>
          <p:nvPr/>
        </p:nvSpPr>
        <p:spPr>
          <a:xfrm>
            <a:off x="5920966" y="1204111"/>
            <a:ext cx="5664452" cy="4174850"/>
          </a:xfrm>
          <a:prstGeom prst="rect">
            <a:avLst/>
          </a:prstGeom>
          <a:noFill/>
          <a:ln w="19050">
            <a:solidFill>
              <a:schemeClr val="tx1"/>
            </a:solidFill>
            <a:prstDash val="lgDashDot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F6F78C8D-310D-49C5-CD7A-E312B8606EF2}"/>
              </a:ext>
            </a:extLst>
          </p:cNvPr>
          <p:cNvSpPr txBox="1"/>
          <p:nvPr/>
        </p:nvSpPr>
        <p:spPr>
          <a:xfrm>
            <a:off x="226337" y="5613149"/>
            <a:ext cx="2743200" cy="369332"/>
          </a:xfrm>
          <a:prstGeom prst="rect">
            <a:avLst/>
          </a:prstGeom>
          <a:noFill/>
        </p:spPr>
        <p:txBody>
          <a:bodyPr wrap="square" rtlCol="0">
            <a:spAutoFit/>
          </a:bodyPr>
          <a:lstStyle/>
          <a:p>
            <a:pPr algn="ctr"/>
            <a:r>
              <a:rPr lang="en-US"/>
              <a:t>MATLAB</a:t>
            </a:r>
          </a:p>
        </p:txBody>
      </p:sp>
      <p:sp>
        <p:nvSpPr>
          <p:cNvPr id="60" name="TextBox 59">
            <a:extLst>
              <a:ext uri="{FF2B5EF4-FFF2-40B4-BE49-F238E27FC236}">
                <a16:creationId xmlns:a16="http://schemas.microsoft.com/office/drawing/2014/main" id="{122912FA-AE8B-BEDA-83FF-6CE2A9B8EB6D}"/>
              </a:ext>
            </a:extLst>
          </p:cNvPr>
          <p:cNvSpPr txBox="1"/>
          <p:nvPr/>
        </p:nvSpPr>
        <p:spPr>
          <a:xfrm>
            <a:off x="3295461" y="5613149"/>
            <a:ext cx="2105312" cy="369332"/>
          </a:xfrm>
          <a:prstGeom prst="rect">
            <a:avLst/>
          </a:prstGeom>
          <a:noFill/>
        </p:spPr>
        <p:txBody>
          <a:bodyPr wrap="square" rtlCol="0">
            <a:spAutoFit/>
          </a:bodyPr>
          <a:lstStyle/>
          <a:p>
            <a:pPr algn="ctr"/>
            <a:r>
              <a:rPr lang="en-US"/>
              <a:t>EXCEL</a:t>
            </a:r>
          </a:p>
        </p:txBody>
      </p:sp>
      <p:sp>
        <p:nvSpPr>
          <p:cNvPr id="61" name="TextBox 60">
            <a:extLst>
              <a:ext uri="{FF2B5EF4-FFF2-40B4-BE49-F238E27FC236}">
                <a16:creationId xmlns:a16="http://schemas.microsoft.com/office/drawing/2014/main" id="{49D33AEB-D768-432D-4D2A-260927766B74}"/>
              </a:ext>
            </a:extLst>
          </p:cNvPr>
          <p:cNvSpPr txBox="1"/>
          <p:nvPr/>
        </p:nvSpPr>
        <p:spPr>
          <a:xfrm>
            <a:off x="5920966" y="5613149"/>
            <a:ext cx="2105312" cy="369332"/>
          </a:xfrm>
          <a:prstGeom prst="rect">
            <a:avLst/>
          </a:prstGeom>
          <a:noFill/>
        </p:spPr>
        <p:txBody>
          <a:bodyPr wrap="square" rtlCol="0">
            <a:spAutoFit/>
          </a:bodyPr>
          <a:lstStyle/>
          <a:p>
            <a:r>
              <a:rPr lang="en-US"/>
              <a:t>PYTHON</a:t>
            </a:r>
          </a:p>
        </p:txBody>
      </p:sp>
    </p:spTree>
    <p:extLst>
      <p:ext uri="{BB962C8B-B14F-4D97-AF65-F5344CB8AC3E}">
        <p14:creationId xmlns:p14="http://schemas.microsoft.com/office/powerpoint/2010/main" val="259527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Solving Counter current using Graphical Method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04800" y="6111875"/>
            <a:ext cx="2743200" cy="365125"/>
          </a:xfrm>
        </p:spPr>
        <p:txBody>
          <a:bodyPr/>
          <a:lstStyle/>
          <a:p>
            <a:fld id="{E1707CF3-9BC4-A745-ACDA-A73543D800FE}" type="datetime1">
              <a:rPr lang="en-US" smtClean="0"/>
              <a:pPr/>
              <a:t>3/29/2023</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3721729" y="6111875"/>
            <a:ext cx="4114800" cy="365125"/>
          </a:xfrm>
        </p:spPr>
        <p:txBody>
          <a:bodyPr/>
          <a:lstStyle/>
          <a:p>
            <a:r>
              <a:rPr lang="en-US"/>
              <a:t>CH3150 GROUP 2</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144334" y="6111875"/>
            <a:ext cx="1604682" cy="365125"/>
          </a:xfrm>
        </p:spPr>
        <p:txBody>
          <a:bodyPr/>
          <a:lstStyle/>
          <a:p>
            <a:fld id="{294A09A9-5501-47C1-A89A-A340965A2BE2}" type="slidenum">
              <a:rPr lang="en-US" smtClean="0"/>
              <a:pPr/>
              <a:t>4</a:t>
            </a:fld>
            <a:endParaRPr lang="en-US"/>
          </a:p>
        </p:txBody>
      </p:sp>
      <p:sp>
        <p:nvSpPr>
          <p:cNvPr id="13" name="Rectangle 1">
            <a:extLst>
              <a:ext uri="{FF2B5EF4-FFF2-40B4-BE49-F238E27FC236}">
                <a16:creationId xmlns:a16="http://schemas.microsoft.com/office/drawing/2014/main" id="{C7C90A7D-31C1-29A0-7EAA-18962C8408A0}"/>
              </a:ext>
            </a:extLst>
          </p:cNvPr>
          <p:cNvSpPr>
            <a:spLocks noChangeArrowheads="1"/>
          </p:cNvSpPr>
          <p:nvPr/>
        </p:nvSpPr>
        <p:spPr bwMode="auto">
          <a:xfrm>
            <a:off x="107133" y="2425341"/>
            <a:ext cx="12029926"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121"/>
                </a:solidFill>
                <a:effectLst/>
                <a:latin typeface="Roboto" panose="02000000000000000000" pitchFamily="2" charset="0"/>
              </a:rPr>
              <a:t>Polyfit</a:t>
            </a:r>
            <a:r>
              <a:rPr kumimoji="0" lang="en-US" altLang="en-US" sz="1200" b="0" i="0" u="none" strike="noStrike" cap="none" normalizeH="0">
                <a:ln>
                  <a:noFill/>
                </a:ln>
                <a:solidFill>
                  <a:srgbClr val="212121"/>
                </a:solidFill>
                <a:effectLst/>
                <a:latin typeface="Roboto" panose="02000000000000000000" pitchFamily="2" charset="0"/>
              </a:rPr>
              <a:t> </a:t>
            </a:r>
            <a:r>
              <a:rPr kumimoji="0" lang="en-US" altLang="en-US" sz="1200" b="0" i="0" u="none" strike="noStrike" cap="none" normalizeH="0" baseline="0">
                <a:ln>
                  <a:noFill/>
                </a:ln>
                <a:solidFill>
                  <a:srgbClr val="212121"/>
                </a:solidFill>
                <a:effectLst/>
                <a:latin typeface="Roboto" panose="02000000000000000000" pitchFamily="2" charset="0"/>
              </a:rPr>
              <a:t>returns the coefficients for a polynomial </a:t>
            </a:r>
            <a:r>
              <a:rPr kumimoji="0" lang="en-US" altLang="en-US" sz="1400" b="0" i="0" u="none" strike="noStrike" cap="none" normalizeH="0" baseline="0">
                <a:ln>
                  <a:noFill/>
                </a:ln>
                <a:solidFill>
                  <a:srgbClr val="212121"/>
                </a:solidFill>
                <a:effectLst/>
                <a:latin typeface="Menlo"/>
              </a:rPr>
              <a:t>p(x)</a:t>
            </a:r>
            <a:r>
              <a:rPr kumimoji="0" lang="en-US" altLang="en-US" sz="1200" b="0" i="0" u="none" strike="noStrike" cap="none" normalizeH="0" baseline="0">
                <a:ln>
                  <a:noFill/>
                </a:ln>
                <a:solidFill>
                  <a:srgbClr val="212121"/>
                </a:solidFill>
                <a:effectLst/>
                <a:latin typeface="Roboto" panose="02000000000000000000" pitchFamily="2" charset="0"/>
              </a:rPr>
              <a:t> of degree </a:t>
            </a:r>
            <a:r>
              <a:rPr kumimoji="0" lang="en-US" altLang="en-US" sz="1400" b="0" i="0" u="none" strike="noStrike" cap="none" normalizeH="0" baseline="0">
                <a:ln>
                  <a:noFill/>
                </a:ln>
                <a:solidFill>
                  <a:srgbClr val="212121"/>
                </a:solidFill>
                <a:effectLst/>
                <a:latin typeface="Menlo"/>
              </a:rPr>
              <a:t>n</a:t>
            </a:r>
            <a:r>
              <a:rPr kumimoji="0" lang="en-US" altLang="en-US" sz="1200" b="0" i="0" u="none" strike="noStrike" cap="none" normalizeH="0" baseline="0">
                <a:ln>
                  <a:noFill/>
                </a:ln>
                <a:solidFill>
                  <a:srgbClr val="212121"/>
                </a:solidFill>
                <a:effectLst/>
                <a:latin typeface="Roboto" panose="02000000000000000000" pitchFamily="2" charset="0"/>
              </a:rPr>
              <a:t> that is a best fit (in a least-squares sense) for the data in </a:t>
            </a:r>
            <a:r>
              <a:rPr kumimoji="0" lang="en-US" altLang="en-US" sz="1400" b="0" i="0" u="none" strike="noStrike" cap="none" normalizeH="0" baseline="0">
                <a:ln>
                  <a:noFill/>
                </a:ln>
                <a:solidFill>
                  <a:srgbClr val="212121"/>
                </a:solidFill>
                <a:effectLst/>
                <a:latin typeface="Menlo"/>
              </a:rPr>
              <a:t>y</a:t>
            </a:r>
            <a:r>
              <a:rPr kumimoji="0" lang="en-US" altLang="en-US" sz="1200" b="0" i="0" u="none" strike="noStrike" cap="none" normalizeH="0" baseline="0">
                <a:ln>
                  <a:noFill/>
                </a:ln>
                <a:solidFill>
                  <a:srgbClr val="212121"/>
                </a:solidFill>
                <a:effectLst/>
                <a:latin typeface="Roboto" panose="02000000000000000000" pitchFamily="2" charset="0"/>
              </a:rPr>
              <a:t>. The coefficients in </a:t>
            </a:r>
            <a:r>
              <a:rPr kumimoji="0" lang="en-US" altLang="en-US" sz="1400" b="0" i="0" u="none" strike="noStrike" cap="none" normalizeH="0" baseline="0">
                <a:ln>
                  <a:noFill/>
                </a:ln>
                <a:solidFill>
                  <a:srgbClr val="212121"/>
                </a:solidFill>
                <a:effectLst/>
                <a:latin typeface="Menlo"/>
              </a:rPr>
              <a:t>p</a:t>
            </a:r>
            <a:r>
              <a:rPr kumimoji="0" lang="en-US" altLang="en-US" sz="1200" b="0" i="0" u="none" strike="noStrike" cap="none" normalizeH="0" baseline="0">
                <a:ln>
                  <a:noFill/>
                </a:ln>
                <a:solidFill>
                  <a:srgbClr val="212121"/>
                </a:solidFill>
                <a:effectLst/>
                <a:latin typeface="Roboto" panose="02000000000000000000" pitchFamily="2" charset="0"/>
              </a:rPr>
              <a:t> are in descending powers, and the length of </a:t>
            </a:r>
            <a:r>
              <a:rPr kumimoji="0" lang="en-US" altLang="en-US" sz="1400" b="0" i="0" u="none" strike="noStrike" cap="none" normalizeH="0" baseline="0">
                <a:ln>
                  <a:noFill/>
                </a:ln>
                <a:solidFill>
                  <a:srgbClr val="212121"/>
                </a:solidFill>
                <a:effectLst/>
                <a:latin typeface="Menlo"/>
              </a:rPr>
              <a:t>p</a:t>
            </a:r>
            <a:r>
              <a:rPr kumimoji="0" lang="en-US" altLang="en-US" sz="1200" b="0" i="0" u="none" strike="noStrike" cap="none" normalizeH="0" baseline="0">
                <a:ln>
                  <a:noFill/>
                </a:ln>
                <a:solidFill>
                  <a:srgbClr val="212121"/>
                </a:solidFill>
                <a:effectLst/>
                <a:latin typeface="Roboto" panose="02000000000000000000" pitchFamily="2" charset="0"/>
              </a:rPr>
              <a:t> is </a:t>
            </a:r>
            <a:r>
              <a:rPr kumimoji="0" lang="en-US" altLang="en-US" sz="1400" b="0" i="0" u="none" strike="noStrike" cap="none" normalizeH="0" baseline="0">
                <a:ln>
                  <a:noFill/>
                </a:ln>
                <a:solidFill>
                  <a:srgbClr val="212121"/>
                </a:solidFill>
                <a:effectLst/>
                <a:latin typeface="Menlo"/>
              </a:rPr>
              <a:t>n+1</a:t>
            </a:r>
            <a:endParaRPr kumimoji="0" lang="en-US" altLang="en-US" sz="11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12121"/>
                </a:solidFill>
                <a:effectLst/>
                <a:latin typeface="STIXGeneral"/>
              </a:rPr>
              <a:t>                                                                                      p</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x</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0" u="none" strike="noStrike" cap="none" normalizeH="0" baseline="0">
                <a:ln>
                  <a:noFill/>
                </a:ln>
                <a:solidFill>
                  <a:srgbClr val="212121"/>
                </a:solidFill>
                <a:effectLst/>
                <a:latin typeface="STIXGeneral"/>
              </a:rPr>
              <a:t>1</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0" u="none" strike="noStrike" cap="none" normalizeH="0" baseline="0">
                <a:ln>
                  <a:noFill/>
                </a:ln>
                <a:solidFill>
                  <a:srgbClr val="212121"/>
                </a:solidFill>
                <a:effectLst/>
                <a:latin typeface="STIXGeneral"/>
              </a:rPr>
              <a:t>2</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−1</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1" u="none" strike="noStrike" cap="none" normalizeH="0" baseline="0">
                <a:ln>
                  <a:noFill/>
                </a:ln>
                <a:solidFill>
                  <a:srgbClr val="212121"/>
                </a:solidFill>
                <a:effectLst/>
                <a:latin typeface="STIXGeneral"/>
              </a:rPr>
              <a:t>n</a:t>
            </a:r>
            <a:r>
              <a:rPr kumimoji="0" lang="en-US" altLang="en-US" b="0" i="1" u="none" strike="noStrike" cap="none" normalizeH="0" baseline="0">
                <a:ln>
                  <a:noFill/>
                </a:ln>
                <a:solidFill>
                  <a:srgbClr val="212121"/>
                </a:solidFill>
                <a:effectLst/>
                <a:latin typeface="STIXGeneral"/>
              </a:rPr>
              <a:t>x</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+1</a:t>
            </a:r>
            <a:r>
              <a:rPr kumimoji="0" lang="en-US" altLang="en-US" b="0" i="0" u="none" strike="noStrike" cap="none" normalizeH="0" baseline="0">
                <a:ln>
                  <a:noFill/>
                </a:ln>
                <a:solidFill>
                  <a:srgbClr val="212121"/>
                </a:solidFill>
                <a:effectLst/>
                <a:latin typeface="STIXGeneral"/>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F8D9E24E-F825-6C8D-B6AE-21F3FCF4C4CC}"/>
              </a:ext>
            </a:extLst>
          </p:cNvPr>
          <p:cNvSpPr>
            <a:spLocks noChangeArrowheads="1"/>
          </p:cNvSpPr>
          <p:nvPr/>
        </p:nvSpPr>
        <p:spPr bwMode="auto">
          <a:xfrm>
            <a:off x="107132" y="3372775"/>
            <a:ext cx="11977735"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err="1">
                <a:ln>
                  <a:noFill/>
                </a:ln>
                <a:solidFill>
                  <a:srgbClr val="212121"/>
                </a:solidFill>
                <a:effectLst/>
                <a:latin typeface="Roboto" panose="02000000000000000000" pitchFamily="2" charset="0"/>
              </a:rPr>
              <a:t>Polyval</a:t>
            </a:r>
            <a:r>
              <a:rPr kumimoji="0" lang="en-US" altLang="en-US" sz="1200" b="0" i="0" u="none" strike="noStrike" cap="none" normalizeH="0" baseline="0">
                <a:ln>
                  <a:noFill/>
                </a:ln>
                <a:solidFill>
                  <a:srgbClr val="212121"/>
                </a:solidFill>
                <a:effectLst/>
                <a:latin typeface="Roboto" panose="02000000000000000000" pitchFamily="2" charset="0"/>
              </a:rPr>
              <a:t> evaluates the polynomial </a:t>
            </a:r>
            <a:r>
              <a:rPr kumimoji="0" lang="en-US" altLang="en-US" sz="1400" b="0" i="0" u="none" strike="noStrike" cap="none" normalizeH="0" baseline="0">
                <a:ln>
                  <a:noFill/>
                </a:ln>
                <a:solidFill>
                  <a:srgbClr val="212121"/>
                </a:solidFill>
                <a:effectLst/>
                <a:latin typeface="Menlo"/>
              </a:rPr>
              <a:t>p</a:t>
            </a:r>
            <a:r>
              <a:rPr kumimoji="0" lang="en-US" altLang="en-US" sz="1200" b="0" i="0" u="none" strike="noStrike" cap="none" normalizeH="0" baseline="0">
                <a:ln>
                  <a:noFill/>
                </a:ln>
                <a:solidFill>
                  <a:srgbClr val="212121"/>
                </a:solidFill>
                <a:effectLst/>
                <a:latin typeface="Roboto" panose="02000000000000000000" pitchFamily="2" charset="0"/>
              </a:rPr>
              <a:t> at each point in </a:t>
            </a:r>
            <a:r>
              <a:rPr kumimoji="0" lang="en-US" altLang="en-US" sz="1400" b="0" i="0" u="none" strike="noStrike" cap="none" normalizeH="0" baseline="0">
                <a:ln>
                  <a:noFill/>
                </a:ln>
                <a:solidFill>
                  <a:srgbClr val="212121"/>
                </a:solidFill>
                <a:effectLst/>
                <a:latin typeface="Menlo"/>
              </a:rPr>
              <a:t>x</a:t>
            </a:r>
            <a:r>
              <a:rPr kumimoji="0" lang="en-US" altLang="en-US" sz="1200" b="0" i="0" u="none" strike="noStrike" cap="none" normalizeH="0" baseline="0">
                <a:ln>
                  <a:noFill/>
                </a:ln>
                <a:solidFill>
                  <a:srgbClr val="212121"/>
                </a:solidFill>
                <a:effectLst/>
                <a:latin typeface="Roboto" panose="02000000000000000000" pitchFamily="2" charset="0"/>
              </a:rPr>
              <a:t>. The argument </a:t>
            </a:r>
            <a:r>
              <a:rPr kumimoji="0" lang="en-US" altLang="en-US" sz="1400" b="0" i="0" u="none" strike="noStrike" cap="none" normalizeH="0" baseline="0">
                <a:ln>
                  <a:noFill/>
                </a:ln>
                <a:solidFill>
                  <a:srgbClr val="212121"/>
                </a:solidFill>
                <a:effectLst/>
                <a:latin typeface="Menlo"/>
              </a:rPr>
              <a:t>p</a:t>
            </a:r>
            <a:r>
              <a:rPr kumimoji="0" lang="en-US" altLang="en-US" sz="1200" b="0" i="0" u="none" strike="noStrike" cap="none" normalizeH="0" baseline="0">
                <a:ln>
                  <a:noFill/>
                </a:ln>
                <a:solidFill>
                  <a:srgbClr val="212121"/>
                </a:solidFill>
                <a:effectLst/>
                <a:latin typeface="Roboto" panose="02000000000000000000" pitchFamily="2" charset="0"/>
              </a:rPr>
              <a:t> is a vector of length </a:t>
            </a:r>
            <a:r>
              <a:rPr kumimoji="0" lang="en-US" altLang="en-US" sz="1400" b="0" i="0" u="none" strike="noStrike" cap="none" normalizeH="0" baseline="0">
                <a:ln>
                  <a:noFill/>
                </a:ln>
                <a:solidFill>
                  <a:srgbClr val="212121"/>
                </a:solidFill>
                <a:effectLst/>
                <a:latin typeface="Menlo"/>
              </a:rPr>
              <a:t>n+1</a:t>
            </a:r>
            <a:r>
              <a:rPr kumimoji="0" lang="en-US" altLang="en-US" sz="1200" b="0" i="0" u="none" strike="noStrike" cap="none" normalizeH="0" baseline="0">
                <a:ln>
                  <a:noFill/>
                </a:ln>
                <a:solidFill>
                  <a:srgbClr val="212121"/>
                </a:solidFill>
                <a:effectLst/>
                <a:latin typeface="Roboto" panose="02000000000000000000" pitchFamily="2" charset="0"/>
              </a:rPr>
              <a:t> whose elements are the coefficients (in descending powers) of an </a:t>
            </a:r>
            <a:r>
              <a:rPr kumimoji="0" lang="en-US" altLang="en-US" sz="1400" b="0" i="0" u="none" strike="noStrike" cap="none" normalizeH="0" baseline="0">
                <a:ln>
                  <a:noFill/>
                </a:ln>
                <a:solidFill>
                  <a:srgbClr val="212121"/>
                </a:solidFill>
                <a:effectLst/>
                <a:latin typeface="Menlo"/>
              </a:rPr>
              <a:t>n</a:t>
            </a:r>
            <a:r>
              <a:rPr kumimoji="0" lang="en-US" altLang="en-US" sz="1200" b="0" i="0" u="none" strike="noStrike" cap="none" normalizeH="0" baseline="0">
                <a:ln>
                  <a:noFill/>
                </a:ln>
                <a:solidFill>
                  <a:srgbClr val="212121"/>
                </a:solidFill>
                <a:effectLst/>
                <a:latin typeface="Roboto" panose="02000000000000000000" pitchFamily="2" charset="0"/>
              </a:rPr>
              <a:t>th-degree polynomial:</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12121"/>
                </a:solidFill>
                <a:effectLst/>
                <a:latin typeface="STIXGeneral"/>
              </a:rPr>
              <a:t>                                                                                      p</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x</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0" u="none" strike="noStrike" cap="none" normalizeH="0" baseline="0">
                <a:ln>
                  <a:noFill/>
                </a:ln>
                <a:solidFill>
                  <a:srgbClr val="212121"/>
                </a:solidFill>
                <a:effectLst/>
                <a:latin typeface="STIXGeneral"/>
              </a:rPr>
              <a:t>1</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0" u="none" strike="noStrike" cap="none" normalizeH="0" baseline="0">
                <a:ln>
                  <a:noFill/>
                </a:ln>
                <a:solidFill>
                  <a:srgbClr val="212121"/>
                </a:solidFill>
                <a:effectLst/>
                <a:latin typeface="STIXGeneral"/>
              </a:rPr>
              <a:t>2</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−1</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1" u="none" strike="noStrike" cap="none" normalizeH="0" baseline="0">
                <a:ln>
                  <a:noFill/>
                </a:ln>
                <a:solidFill>
                  <a:srgbClr val="212121"/>
                </a:solidFill>
                <a:effectLst/>
                <a:latin typeface="STIXGeneral"/>
              </a:rPr>
              <a:t>n</a:t>
            </a:r>
            <a:r>
              <a:rPr kumimoji="0" lang="en-US" altLang="en-US" b="0" i="1" u="none" strike="noStrike" cap="none" normalizeH="0" baseline="0">
                <a:ln>
                  <a:noFill/>
                </a:ln>
                <a:solidFill>
                  <a:srgbClr val="212121"/>
                </a:solidFill>
                <a:effectLst/>
                <a:latin typeface="STIXGeneral"/>
              </a:rPr>
              <a:t>x</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+1</a:t>
            </a:r>
            <a:r>
              <a:rPr kumimoji="0" lang="en-US" altLang="en-US" b="0" i="0" u="none" strike="noStrike" cap="none" normalizeH="0" baseline="0">
                <a:ln>
                  <a:noFill/>
                </a:ln>
                <a:solidFill>
                  <a:srgbClr val="212121"/>
                </a:solidFill>
                <a:effectLst/>
                <a:latin typeface="STIXGeneral"/>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24" name="Rectangle 4">
            <a:extLst>
              <a:ext uri="{FF2B5EF4-FFF2-40B4-BE49-F238E27FC236}">
                <a16:creationId xmlns:a16="http://schemas.microsoft.com/office/drawing/2014/main" id="{A1D0435D-A62D-35DD-47CD-B4CBAB2EE8B1}"/>
              </a:ext>
            </a:extLst>
          </p:cNvPr>
          <p:cNvSpPr>
            <a:spLocks noChangeArrowheads="1"/>
          </p:cNvSpPr>
          <p:nvPr/>
        </p:nvSpPr>
        <p:spPr bwMode="auto">
          <a:xfrm>
            <a:off x="107132" y="4297874"/>
            <a:ext cx="11977735"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212121"/>
                </a:solidFill>
                <a:latin typeface="Menlo"/>
              </a:rPr>
              <a:t>Poly2sym(c)</a:t>
            </a:r>
            <a:r>
              <a:rPr kumimoji="0" lang="en-US" altLang="en-US" sz="1100" b="0" i="0" u="none" strike="noStrike" cap="none" normalizeH="0" baseline="0">
                <a:ln>
                  <a:noFill/>
                </a:ln>
                <a:solidFill>
                  <a:srgbClr val="212121"/>
                </a:solidFill>
                <a:effectLst/>
                <a:latin typeface="Roboto" panose="02000000000000000000" pitchFamily="2" charset="0"/>
              </a:rPr>
              <a:t> </a:t>
            </a:r>
            <a:r>
              <a:rPr kumimoji="0" lang="en-US" altLang="en-US" sz="1200" b="0" i="0" u="none" strike="noStrike" cap="none" normalizeH="0" baseline="0">
                <a:ln>
                  <a:noFill/>
                </a:ln>
                <a:solidFill>
                  <a:srgbClr val="212121"/>
                </a:solidFill>
                <a:effectLst/>
                <a:latin typeface="Roboto" panose="02000000000000000000" pitchFamily="2" charset="0"/>
              </a:rPr>
              <a:t>creates the symbolic polynomial expression </a:t>
            </a:r>
            <a:r>
              <a:rPr kumimoji="0" lang="en-US" altLang="en-US" sz="1200" b="0" i="0" u="none" strike="noStrike" cap="none" normalizeH="0" baseline="0">
                <a:ln>
                  <a:noFill/>
                </a:ln>
                <a:solidFill>
                  <a:srgbClr val="212121"/>
                </a:solidFill>
                <a:effectLst/>
                <a:latin typeface="Menlo"/>
              </a:rPr>
              <a:t>p</a:t>
            </a:r>
            <a:r>
              <a:rPr kumimoji="0" lang="en-US" altLang="en-US" sz="1200" b="0" i="0" u="none" strike="noStrike" cap="none" normalizeH="0" baseline="0">
                <a:ln>
                  <a:noFill/>
                </a:ln>
                <a:solidFill>
                  <a:srgbClr val="212121"/>
                </a:solidFill>
                <a:effectLst/>
                <a:latin typeface="Roboto" panose="02000000000000000000" pitchFamily="2" charset="0"/>
              </a:rPr>
              <a:t> from the vector of coefficients </a:t>
            </a:r>
            <a:r>
              <a:rPr kumimoji="0" lang="en-US" altLang="en-US" sz="1200" b="0" i="0" u="none" strike="noStrike" cap="none" normalizeH="0" baseline="0">
                <a:ln>
                  <a:noFill/>
                </a:ln>
                <a:solidFill>
                  <a:srgbClr val="212121"/>
                </a:solidFill>
                <a:effectLst/>
                <a:latin typeface="Menlo"/>
              </a:rPr>
              <a:t>c</a:t>
            </a:r>
            <a:r>
              <a:rPr kumimoji="0" lang="en-US" altLang="en-US" sz="1200" b="0" i="0" u="none" strike="noStrike" cap="none" normalizeH="0" baseline="0">
                <a:ln>
                  <a:noFill/>
                </a:ln>
                <a:solidFill>
                  <a:srgbClr val="212121"/>
                </a:solidFill>
                <a:effectLst/>
                <a:latin typeface="Roboto" panose="02000000000000000000" pitchFamily="2" charset="0"/>
              </a:rPr>
              <a:t>. The polynomial variable is </a:t>
            </a:r>
            <a:r>
              <a:rPr kumimoji="0" lang="en-US" altLang="en-US" sz="1200" b="0" i="0" u="none" strike="noStrike" cap="none" normalizeH="0" baseline="0">
                <a:ln>
                  <a:noFill/>
                </a:ln>
                <a:solidFill>
                  <a:srgbClr val="212121"/>
                </a:solidFill>
                <a:effectLst/>
                <a:latin typeface="Menlo"/>
              </a:rPr>
              <a:t>x</a:t>
            </a:r>
            <a:r>
              <a:rPr kumimoji="0" lang="en-US" altLang="en-US" sz="1200" b="0" i="0" u="none" strike="noStrike" cap="none" normalizeH="0" baseline="0">
                <a:ln>
                  <a:noFill/>
                </a:ln>
                <a:solidFill>
                  <a:srgbClr val="212121"/>
                </a:solidFill>
                <a:effectLst/>
                <a:latin typeface="Roboto" panose="02000000000000000000" pitchFamily="2" charset="0"/>
              </a:rPr>
              <a:t>. If </a:t>
            </a:r>
            <a:r>
              <a:rPr kumimoji="0" lang="en-US" altLang="en-US" sz="1200" b="0" i="0" u="none" strike="noStrike" cap="none" normalizeH="0" baseline="0">
                <a:ln>
                  <a:noFill/>
                </a:ln>
                <a:solidFill>
                  <a:srgbClr val="212121"/>
                </a:solidFill>
                <a:effectLst/>
                <a:latin typeface="Menlo"/>
              </a:rPr>
              <a:t>c = [c1,c2,...,</a:t>
            </a:r>
            <a:r>
              <a:rPr kumimoji="0" lang="en-US" altLang="en-US" sz="1200" b="0" i="0" u="none" strike="noStrike" cap="none" normalizeH="0" baseline="0" err="1">
                <a:ln>
                  <a:noFill/>
                </a:ln>
                <a:solidFill>
                  <a:srgbClr val="212121"/>
                </a:solidFill>
                <a:effectLst/>
                <a:latin typeface="Menlo"/>
              </a:rPr>
              <a:t>cn</a:t>
            </a:r>
            <a:r>
              <a:rPr kumimoji="0" lang="en-US" altLang="en-US" sz="1200" b="0" i="0" u="none" strike="noStrike" cap="none" normalizeH="0" baseline="0">
                <a:ln>
                  <a:noFill/>
                </a:ln>
                <a:solidFill>
                  <a:srgbClr val="212121"/>
                </a:solidFill>
                <a:effectLst/>
                <a:latin typeface="Menlo"/>
              </a:rPr>
              <a:t>]</a:t>
            </a:r>
            <a:r>
              <a:rPr kumimoji="0" lang="en-US" altLang="en-US" sz="1200" b="0" i="0" u="none" strike="noStrike" cap="none" normalizeH="0" baseline="0">
                <a:ln>
                  <a:noFill/>
                </a:ln>
                <a:solidFill>
                  <a:srgbClr val="212121"/>
                </a:solidFill>
                <a:effectLst/>
                <a:latin typeface="Roboto" panose="02000000000000000000" pitchFamily="2" charset="0"/>
              </a:rPr>
              <a:t>, then </a:t>
            </a:r>
            <a:r>
              <a:rPr kumimoji="0" lang="en-US" altLang="en-US" sz="1200" b="0" i="0" u="none" strike="noStrike" cap="none" normalizeH="0" baseline="0">
                <a:ln>
                  <a:noFill/>
                </a:ln>
                <a:solidFill>
                  <a:srgbClr val="212121"/>
                </a:solidFill>
                <a:effectLst/>
                <a:latin typeface="Menlo"/>
              </a:rPr>
              <a:t>p = poly2sym(c)</a:t>
            </a:r>
            <a:r>
              <a:rPr kumimoji="0" lang="en-US" altLang="en-US" sz="1200" b="0" i="0" u="none" strike="noStrike" cap="none" normalizeH="0" baseline="0">
                <a:ln>
                  <a:noFill/>
                </a:ln>
                <a:solidFill>
                  <a:srgbClr val="212121"/>
                </a:solidFill>
                <a:effectLst/>
                <a:latin typeface="Roboto" panose="02000000000000000000" pitchFamily="2" charset="0"/>
              </a:rPr>
              <a:t> returns </a:t>
            </a:r>
            <a:r>
              <a:rPr kumimoji="0" lang="en-US" altLang="en-US" b="0" i="1" u="none" strike="noStrike" cap="none" normalizeH="0" baseline="0">
                <a:ln>
                  <a:noFill/>
                </a:ln>
                <a:solidFill>
                  <a:srgbClr val="212121"/>
                </a:solidFill>
                <a:effectLst/>
                <a:latin typeface="STIXGeneral"/>
              </a:rPr>
              <a:t>c</a:t>
            </a:r>
            <a:r>
              <a:rPr kumimoji="0" lang="en-US" altLang="en-US" sz="1050" b="0" i="0" u="none" strike="noStrike" cap="none" normalizeH="0" baseline="0">
                <a:ln>
                  <a:noFill/>
                </a:ln>
                <a:solidFill>
                  <a:srgbClr val="212121"/>
                </a:solidFill>
                <a:effectLst/>
                <a:latin typeface="STIXGeneral"/>
              </a:rPr>
              <a:t>1</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−1</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c</a:t>
            </a:r>
            <a:r>
              <a:rPr kumimoji="0" lang="en-US" altLang="en-US" sz="1050" b="0" i="0" u="none" strike="noStrike" cap="none" normalizeH="0" baseline="0">
                <a:ln>
                  <a:noFill/>
                </a:ln>
                <a:solidFill>
                  <a:srgbClr val="212121"/>
                </a:solidFill>
                <a:effectLst/>
                <a:latin typeface="STIXGeneral"/>
              </a:rPr>
              <a:t>2</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−2</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err="1">
                <a:ln>
                  <a:noFill/>
                </a:ln>
                <a:solidFill>
                  <a:srgbClr val="212121"/>
                </a:solidFill>
                <a:effectLst/>
                <a:latin typeface="STIXGeneral"/>
              </a:rPr>
              <a:t>c</a:t>
            </a:r>
            <a:r>
              <a:rPr kumimoji="0" lang="en-US" altLang="en-US" sz="1050" b="0" i="1" u="none" strike="noStrike" cap="none" normalizeH="0" baseline="0" err="1">
                <a:ln>
                  <a:noFill/>
                </a:ln>
                <a:solidFill>
                  <a:srgbClr val="212121"/>
                </a:solidFill>
                <a:effectLst/>
                <a:latin typeface="STIXGeneral"/>
              </a:rPr>
              <a:t>n</a:t>
            </a:r>
            <a:r>
              <a:rPr kumimoji="0" lang="en-US" altLang="en-US" sz="1200" b="0" i="0" u="none" strike="noStrike" cap="none" normalizeH="0" baseline="0">
                <a:ln>
                  <a:noFill/>
                </a:ln>
                <a:solidFill>
                  <a:srgbClr val="212121"/>
                </a:solidFill>
                <a:effectLst/>
                <a:latin typeface="Roboto" panose="02000000000000000000" pitchFamily="2" charset="0"/>
              </a:rPr>
              <a:t>.</a:t>
            </a:r>
            <a:r>
              <a:rPr kumimoji="0" lang="en-US" altLang="en-US" sz="1100" b="0" i="0" u="none" strike="noStrike" cap="none" normalizeH="0" baseline="0">
                <a:ln>
                  <a:noFill/>
                </a:ln>
                <a:solidFill>
                  <a:schemeClr val="tx1"/>
                </a:solidFill>
                <a:effectLst/>
              </a:rPr>
              <a:t> </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25" name="Rectangle 5">
            <a:extLst>
              <a:ext uri="{FF2B5EF4-FFF2-40B4-BE49-F238E27FC236}">
                <a16:creationId xmlns:a16="http://schemas.microsoft.com/office/drawing/2014/main" id="{F7A8A2B1-7459-9D61-F91F-EB4EAA7963FD}"/>
              </a:ext>
            </a:extLst>
          </p:cNvPr>
          <p:cNvSpPr>
            <a:spLocks noChangeArrowheads="1"/>
          </p:cNvSpPr>
          <p:nvPr/>
        </p:nvSpPr>
        <p:spPr bwMode="auto">
          <a:xfrm>
            <a:off x="107131" y="5122963"/>
            <a:ext cx="11977735"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76A8"/>
                </a:solidFill>
                <a:effectLst/>
                <a:latin typeface="Menlo"/>
                <a:hlinkClick r:id="rId2"/>
              </a:rPr>
              <a:t>S</a:t>
            </a:r>
            <a:r>
              <a:rPr kumimoji="0" lang="en-US" altLang="en-US" sz="1400" b="0" i="0" u="none" strike="noStrike" cap="none" normalizeH="0" baseline="0">
                <a:ln>
                  <a:noFill/>
                </a:ln>
                <a:solidFill>
                  <a:srgbClr val="212121"/>
                </a:solidFill>
                <a:effectLst/>
                <a:latin typeface="Menlo"/>
              </a:rPr>
              <a:t> = </a:t>
            </a:r>
            <a:r>
              <a:rPr kumimoji="0" lang="en-US" altLang="en-US" sz="1400" b="0" i="0" u="none" strike="noStrike" cap="none" normalizeH="0" baseline="0" err="1">
                <a:ln>
                  <a:noFill/>
                </a:ln>
                <a:solidFill>
                  <a:srgbClr val="212121"/>
                </a:solidFill>
                <a:effectLst/>
                <a:latin typeface="Menlo"/>
              </a:rPr>
              <a:t>vpasolve</a:t>
            </a:r>
            <a:r>
              <a:rPr kumimoji="0" lang="en-US" altLang="en-US" sz="1400" b="0" i="0" u="none" strike="noStrike" cap="none" normalizeH="0" baseline="0">
                <a:ln>
                  <a:noFill/>
                </a:ln>
                <a:solidFill>
                  <a:srgbClr val="212121"/>
                </a:solidFill>
                <a:effectLst/>
                <a:latin typeface="Menlo"/>
              </a:rPr>
              <a:t>(</a:t>
            </a:r>
            <a:r>
              <a:rPr kumimoji="0" lang="en-US" altLang="en-US" sz="1400" b="0" i="0" u="none" strike="noStrike" cap="none" normalizeH="0" baseline="0" err="1">
                <a:ln>
                  <a:noFill/>
                </a:ln>
                <a:solidFill>
                  <a:srgbClr val="0076A8"/>
                </a:solidFill>
                <a:effectLst/>
                <a:latin typeface="Menlo"/>
                <a:hlinkClick r:id="rId3"/>
              </a:rPr>
              <a:t>eqn</a:t>
            </a:r>
            <a:r>
              <a:rPr kumimoji="0" lang="en-US" altLang="en-US" sz="1400" b="0" i="0" u="none" strike="noStrike" cap="none" normalizeH="0" baseline="0" err="1">
                <a:ln>
                  <a:noFill/>
                </a:ln>
                <a:solidFill>
                  <a:srgbClr val="212121"/>
                </a:solidFill>
                <a:effectLst/>
                <a:latin typeface="Menlo"/>
              </a:rPr>
              <a:t>,</a:t>
            </a:r>
            <a:r>
              <a:rPr kumimoji="0" lang="en-US" altLang="en-US" sz="1400" b="0" i="0" u="none" strike="noStrike" cap="none" normalizeH="0" baseline="0" err="1">
                <a:ln>
                  <a:noFill/>
                </a:ln>
                <a:solidFill>
                  <a:srgbClr val="0076A8"/>
                </a:solidFill>
                <a:effectLst/>
                <a:latin typeface="Menlo"/>
                <a:hlinkClick r:id="rId4"/>
              </a:rPr>
              <a:t>var</a:t>
            </a:r>
            <a:r>
              <a:rPr kumimoji="0" lang="en-US" altLang="en-US" sz="1400" b="0" i="0" u="none" strike="noStrike" cap="none" normalizeH="0" baseline="0">
                <a:ln>
                  <a:noFill/>
                </a:ln>
                <a:solidFill>
                  <a:srgbClr val="212121"/>
                </a:solidFill>
                <a:effectLst/>
                <a:latin typeface="Menlo"/>
              </a:rPr>
              <a:t>)</a:t>
            </a:r>
            <a:r>
              <a:rPr kumimoji="0" lang="en-US" altLang="en-US" sz="1200" b="0" i="0" u="none" strike="noStrike" cap="none" normalizeH="0" baseline="0">
                <a:ln>
                  <a:noFill/>
                </a:ln>
                <a:solidFill>
                  <a:srgbClr val="212121"/>
                </a:solidFill>
                <a:effectLst/>
                <a:latin typeface="Roboto" panose="02000000000000000000" pitchFamily="2" charset="0"/>
              </a:rPr>
              <a:t> numerically solves the equation </a:t>
            </a:r>
            <a:r>
              <a:rPr kumimoji="0" lang="en-US" altLang="en-US" sz="1400" b="0" i="0" u="none" strike="noStrike" cap="none" normalizeH="0" baseline="0" err="1">
                <a:ln>
                  <a:noFill/>
                </a:ln>
                <a:solidFill>
                  <a:srgbClr val="212121"/>
                </a:solidFill>
                <a:effectLst/>
                <a:latin typeface="Menlo"/>
              </a:rPr>
              <a:t>eqn</a:t>
            </a:r>
            <a:r>
              <a:rPr kumimoji="0" lang="en-US" altLang="en-US" sz="1200" b="0" i="0" u="none" strike="noStrike" cap="none" normalizeH="0" baseline="0">
                <a:ln>
                  <a:noFill/>
                </a:ln>
                <a:solidFill>
                  <a:srgbClr val="212121"/>
                </a:solidFill>
                <a:effectLst/>
                <a:latin typeface="Roboto" panose="02000000000000000000" pitchFamily="2" charset="0"/>
              </a:rPr>
              <a:t> for the variable </a:t>
            </a:r>
            <a:r>
              <a:rPr kumimoji="0" lang="en-US" altLang="en-US" sz="1400" b="0" i="0" u="none" strike="noStrike" cap="none" normalizeH="0" baseline="0">
                <a:ln>
                  <a:noFill/>
                </a:ln>
                <a:solidFill>
                  <a:srgbClr val="212121"/>
                </a:solidFill>
                <a:effectLst/>
                <a:latin typeface="Menlo"/>
              </a:rPr>
              <a:t>var</a:t>
            </a:r>
            <a:r>
              <a:rPr kumimoji="0" lang="en-US" altLang="en-US" sz="1200" b="0" i="0" u="none" strike="noStrike" cap="none" normalizeH="0" baseline="0">
                <a:ln>
                  <a:noFill/>
                </a:ln>
                <a:solidFill>
                  <a:srgbClr val="212121"/>
                </a:solidFill>
                <a:effectLst/>
                <a:latin typeface="Roboto" panose="02000000000000000000" pitchFamily="2" charset="0"/>
              </a:rPr>
              <a:t>. If you do not specify </a:t>
            </a:r>
            <a:r>
              <a:rPr kumimoji="0" lang="en-US" altLang="en-US" sz="1400" b="0" i="0" u="none" strike="noStrike" cap="none" normalizeH="0" baseline="0">
                <a:ln>
                  <a:noFill/>
                </a:ln>
                <a:solidFill>
                  <a:srgbClr val="212121"/>
                </a:solidFill>
                <a:effectLst/>
                <a:latin typeface="Menlo"/>
              </a:rPr>
              <a:t>var</a:t>
            </a:r>
            <a:r>
              <a:rPr kumimoji="0" lang="en-US" altLang="en-US" sz="1200" b="0" i="0" u="none" strike="noStrike" cap="none" normalizeH="0" baseline="0">
                <a:ln>
                  <a:noFill/>
                </a:ln>
                <a:solidFill>
                  <a:srgbClr val="212121"/>
                </a:solidFill>
                <a:effectLst/>
                <a:latin typeface="Roboto" panose="02000000000000000000" pitchFamily="2" charset="0"/>
              </a:rPr>
              <a:t>, </a:t>
            </a:r>
            <a:r>
              <a:rPr kumimoji="0" lang="en-US" altLang="en-US" sz="1400" b="0" i="0" u="none" strike="noStrike" cap="none" normalizeH="0" baseline="0" err="1">
                <a:ln>
                  <a:noFill/>
                </a:ln>
                <a:solidFill>
                  <a:srgbClr val="212121"/>
                </a:solidFill>
                <a:effectLst/>
                <a:latin typeface="Menlo"/>
              </a:rPr>
              <a:t>vpasolve</a:t>
            </a:r>
            <a:r>
              <a:rPr kumimoji="0" lang="en-US" altLang="en-US" sz="1200" b="0" i="0" u="none" strike="noStrike" cap="none" normalizeH="0" baseline="0">
                <a:ln>
                  <a:noFill/>
                </a:ln>
                <a:solidFill>
                  <a:srgbClr val="212121"/>
                </a:solidFill>
                <a:effectLst/>
                <a:latin typeface="Roboto" panose="02000000000000000000" pitchFamily="2" charset="0"/>
              </a:rPr>
              <a:t> solves for the default variable determined by </a:t>
            </a:r>
            <a:r>
              <a:rPr kumimoji="0" lang="en-US" altLang="en-US" sz="1400" b="0" i="0" u="none" strike="noStrike" cap="none" normalizeH="0" baseline="0" err="1">
                <a:ln>
                  <a:noFill/>
                </a:ln>
                <a:solidFill>
                  <a:srgbClr val="0076A8"/>
                </a:solidFill>
                <a:effectLst/>
                <a:latin typeface="Menlo"/>
                <a:hlinkClick r:id="rId5"/>
              </a:rPr>
              <a:t>symvar</a:t>
            </a:r>
            <a:r>
              <a:rPr kumimoji="0" lang="en-US" altLang="en-US" sz="1200" b="0" i="0" u="none" strike="noStrike" cap="none" normalizeH="0" baseline="0">
                <a:ln>
                  <a:noFill/>
                </a:ln>
                <a:solidFill>
                  <a:srgbClr val="212121"/>
                </a:solidFill>
                <a:effectLst/>
                <a:latin typeface="Roboto" panose="02000000000000000000" pitchFamily="2" charset="0"/>
              </a:rPr>
              <a:t>. For example, </a:t>
            </a:r>
            <a:r>
              <a:rPr kumimoji="0" lang="en-US" altLang="en-US" sz="1400" b="0" i="0" u="none" strike="noStrike" cap="none" normalizeH="0" baseline="0" err="1">
                <a:ln>
                  <a:noFill/>
                </a:ln>
                <a:solidFill>
                  <a:srgbClr val="212121"/>
                </a:solidFill>
                <a:effectLst/>
                <a:latin typeface="Menlo"/>
              </a:rPr>
              <a:t>vpasolve</a:t>
            </a:r>
            <a:r>
              <a:rPr kumimoji="0" lang="en-US" altLang="en-US" sz="1400" b="0" i="0" u="none" strike="noStrike" cap="none" normalizeH="0" baseline="0">
                <a:ln>
                  <a:noFill/>
                </a:ln>
                <a:solidFill>
                  <a:srgbClr val="212121"/>
                </a:solidFill>
                <a:effectLst/>
                <a:latin typeface="Menlo"/>
              </a:rPr>
              <a:t>(x + 1 == 2, x)</a:t>
            </a:r>
            <a:r>
              <a:rPr kumimoji="0" lang="en-US" altLang="en-US" sz="1200" b="0" i="0" u="none" strike="noStrike" cap="none" normalizeH="0" baseline="0">
                <a:ln>
                  <a:noFill/>
                </a:ln>
                <a:solidFill>
                  <a:srgbClr val="212121"/>
                </a:solidFill>
                <a:effectLst/>
                <a:latin typeface="Roboto" panose="02000000000000000000" pitchFamily="2" charset="0"/>
              </a:rPr>
              <a:t> numerically solves the</a:t>
            </a:r>
            <a:r>
              <a:rPr kumimoji="0" lang="en-US" altLang="en-US" sz="1200" b="0" i="0" u="none" strike="noStrike" cap="none" normalizeH="0">
                <a:ln>
                  <a:noFill/>
                </a:ln>
                <a:solidFill>
                  <a:srgbClr val="212121"/>
                </a:solidFill>
                <a:effectLst/>
                <a:latin typeface="Roboto" panose="02000000000000000000" pitchFamily="2" charset="0"/>
              </a:rPr>
              <a:t> </a:t>
            </a:r>
            <a:r>
              <a:rPr lang="en-US" altLang="en-US" sz="1200">
                <a:solidFill>
                  <a:srgbClr val="212121"/>
                </a:solidFill>
                <a:latin typeface="Roboto" panose="02000000000000000000" pitchFamily="2" charset="0"/>
              </a:rPr>
              <a:t>e</a:t>
            </a:r>
            <a:r>
              <a:rPr kumimoji="0" lang="en-US" altLang="en-US" sz="1200" b="0" i="0" u="none" strike="noStrike" cap="none" normalizeH="0" baseline="0">
                <a:ln>
                  <a:noFill/>
                </a:ln>
                <a:solidFill>
                  <a:srgbClr val="212121"/>
                </a:solidFill>
                <a:effectLst/>
                <a:latin typeface="Roboto" panose="02000000000000000000" pitchFamily="2" charset="0"/>
              </a:rPr>
              <a:t>quation</a:t>
            </a:r>
            <a:r>
              <a:rPr kumimoji="0" lang="en-US" altLang="en-US" sz="1200" b="0" i="0" u="none" strike="noStrike" cap="none" normalizeH="0">
                <a:ln>
                  <a:noFill/>
                </a:ln>
                <a:solidFill>
                  <a:srgbClr val="212121"/>
                </a:solidFill>
                <a:effectLst/>
                <a:latin typeface="Roboto" panose="02000000000000000000" pitchFamily="2" charset="0"/>
              </a:rPr>
              <a:t> </a:t>
            </a:r>
            <a:r>
              <a:rPr kumimoji="0" lang="en-US" altLang="en-US" sz="1200" b="0" i="1" u="none" strike="noStrike" cap="none" normalizeH="0" baseline="0">
                <a:ln>
                  <a:noFill/>
                </a:ln>
                <a:solidFill>
                  <a:srgbClr val="212121"/>
                </a:solidFill>
                <a:effectLst/>
                <a:latin typeface="STIXGeneral"/>
              </a:rPr>
              <a:t>x</a:t>
            </a:r>
            <a:r>
              <a:rPr kumimoji="0" lang="en-US" altLang="en-US" sz="1200" b="0" i="0" u="none" strike="noStrike" cap="none" normalizeH="0" baseline="0">
                <a:ln>
                  <a:noFill/>
                </a:ln>
                <a:solidFill>
                  <a:srgbClr val="212121"/>
                </a:solidFill>
                <a:effectLst/>
                <a:latin typeface="STIXGeneral"/>
              </a:rPr>
              <a:t> + 1 = 2</a:t>
            </a:r>
            <a:r>
              <a:rPr kumimoji="0" lang="en-US" altLang="en-US" sz="1200" b="0" i="0" u="none" strike="noStrike" cap="none" normalizeH="0" baseline="0">
                <a:ln>
                  <a:noFill/>
                </a:ln>
                <a:solidFill>
                  <a:srgbClr val="212121"/>
                </a:solidFill>
                <a:effectLst/>
                <a:latin typeface="Roboto" panose="02000000000000000000" pitchFamily="2" charset="0"/>
              </a:rPr>
              <a:t> for </a:t>
            </a:r>
            <a:r>
              <a:rPr kumimoji="0" lang="en-US" altLang="en-US" sz="1200" b="0" i="1" u="none" strike="noStrike" cap="none" normalizeH="0" baseline="0">
                <a:ln>
                  <a:noFill/>
                </a:ln>
                <a:solidFill>
                  <a:srgbClr val="212121"/>
                </a:solidFill>
                <a:effectLst/>
                <a:latin typeface="STIXGeneral"/>
              </a:rPr>
              <a:t>x</a:t>
            </a:r>
            <a:r>
              <a:rPr kumimoji="0" lang="en-US" altLang="en-US" sz="1200" b="0" i="0" u="none" strike="noStrike" cap="none" normalizeH="0" baseline="0">
                <a:ln>
                  <a:noFill/>
                </a:ln>
                <a:solidFill>
                  <a:srgbClr val="212121"/>
                </a:solidFill>
                <a:effectLst/>
                <a:latin typeface="Roboto" panose="02000000000000000000" pitchFamily="2"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121"/>
                </a:solidFill>
                <a:effectLst/>
                <a:latin typeface="Roboto" panose="02000000000000000000" pitchFamily="2" charset="0"/>
              </a:rPr>
              <a:t>By default, </a:t>
            </a:r>
            <a:r>
              <a:rPr kumimoji="0" lang="en-US" altLang="en-US" sz="1400" b="0" i="0" u="none" strike="noStrike" cap="none" normalizeH="0" baseline="0" err="1">
                <a:ln>
                  <a:noFill/>
                </a:ln>
                <a:solidFill>
                  <a:srgbClr val="212121"/>
                </a:solidFill>
                <a:effectLst/>
                <a:latin typeface="Menlo"/>
              </a:rPr>
              <a:t>vpasolve</a:t>
            </a:r>
            <a:r>
              <a:rPr kumimoji="0" lang="en-US" altLang="en-US" sz="1200" b="0" i="0" u="none" strike="noStrike" cap="none" normalizeH="0" baseline="0">
                <a:ln>
                  <a:noFill/>
                </a:ln>
                <a:solidFill>
                  <a:srgbClr val="212121"/>
                </a:solidFill>
                <a:effectLst/>
                <a:latin typeface="Roboto" panose="02000000000000000000" pitchFamily="2" charset="0"/>
              </a:rPr>
              <a:t> finds the solutions to 32 significant digits. To change the number of significant digits, use the </a:t>
            </a:r>
            <a:r>
              <a:rPr kumimoji="0" lang="en-US" altLang="en-US" sz="1400" b="0" i="0" u="none" strike="noStrike" cap="none" normalizeH="0" baseline="0">
                <a:ln>
                  <a:noFill/>
                </a:ln>
                <a:solidFill>
                  <a:srgbClr val="212121"/>
                </a:solidFill>
                <a:effectLst/>
                <a:latin typeface="Menlo"/>
              </a:rPr>
              <a:t>digits</a:t>
            </a:r>
            <a:r>
              <a:rPr kumimoji="0" lang="en-US" altLang="en-US" sz="1200" b="0" i="0" u="none" strike="noStrike" cap="none" normalizeH="0" baseline="0">
                <a:ln>
                  <a:noFill/>
                </a:ln>
                <a:solidFill>
                  <a:srgbClr val="212121"/>
                </a:solidFill>
                <a:effectLst/>
                <a:latin typeface="Roboto" panose="02000000000000000000" pitchFamily="2" charset="0"/>
              </a:rPr>
              <a:t> function</a:t>
            </a:r>
            <a:r>
              <a:rPr kumimoji="0" lang="en-US" altLang="en-US" sz="900" b="0" i="0" u="none" strike="noStrike" cap="none" normalizeH="0" baseline="0">
                <a:ln>
                  <a:noFill/>
                </a:ln>
                <a:solidFill>
                  <a:srgbClr val="212121"/>
                </a:solidFill>
                <a:effectLst/>
                <a:latin typeface="Roboto"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9799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DB056174-CBC5-7B48-9681-7DDAC423337E}"/>
              </a:ext>
            </a:extLst>
          </p:cNvPr>
          <p:cNvSpPr>
            <a:spLocks noGrp="1"/>
          </p:cNvSpPr>
          <p:nvPr>
            <p:ph type="dt" sz="half" idx="4294967295"/>
          </p:nvPr>
        </p:nvSpPr>
        <p:spPr>
          <a:xfrm>
            <a:off x="381000" y="6356350"/>
            <a:ext cx="2743200" cy="365125"/>
          </a:xfrm>
        </p:spPr>
        <p:txBody>
          <a:bodyPr/>
          <a:lstStyle/>
          <a:p>
            <a:pPr>
              <a:spcAft>
                <a:spcPts val="600"/>
              </a:spcAft>
            </a:pPr>
            <a:fld id="{E1707CF3-9BC4-A745-ACDA-A73543D800FE}" type="datetime1">
              <a:rPr lang="en-US" smtClean="0"/>
              <a:pPr>
                <a:spcAft>
                  <a:spcPts val="600"/>
                </a:spcAft>
              </a:pPr>
              <a:t>3/29/2023</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4294967295"/>
          </p:nvPr>
        </p:nvSpPr>
        <p:spPr>
          <a:xfrm>
            <a:off x="4038600" y="6356350"/>
            <a:ext cx="4114800" cy="365125"/>
          </a:xfrm>
        </p:spPr>
        <p:txBody>
          <a:bodyPr/>
          <a:lstStyle/>
          <a:p>
            <a:pPr>
              <a:spcAft>
                <a:spcPts val="600"/>
              </a:spcAft>
            </a:pPr>
            <a:r>
              <a:rPr lang="en-US"/>
              <a:t>PRESENTATION TITLE</a:t>
            </a:r>
          </a:p>
        </p:txBody>
      </p:sp>
      <p:sp>
        <p:nvSpPr>
          <p:cNvPr id="6" name="Slide Number Placeholder 5" hidden="1">
            <a:extLst>
              <a:ext uri="{FF2B5EF4-FFF2-40B4-BE49-F238E27FC236}">
                <a16:creationId xmlns:a16="http://schemas.microsoft.com/office/drawing/2014/main" id="{134C72D2-EFDF-844A-8472-CB49A59B127B}"/>
              </a:ext>
            </a:extLst>
          </p:cNvPr>
          <p:cNvSpPr>
            <a:spLocks noGrp="1"/>
          </p:cNvSpPr>
          <p:nvPr>
            <p:ph type="sldNum" sz="quarter" idx="4294967295"/>
          </p:nvPr>
        </p:nvSpPr>
        <p:spPr>
          <a:xfrm>
            <a:off x="10206318" y="6356350"/>
            <a:ext cx="1604682" cy="365125"/>
          </a:xfrm>
        </p:spPr>
        <p:txBody>
          <a:bodyPr/>
          <a:lstStyle/>
          <a:p>
            <a:pPr>
              <a:spcAft>
                <a:spcPts val="600"/>
              </a:spcAft>
            </a:pPr>
            <a:fld id="{294A09A9-5501-47C1-A89A-A340965A2BE2}" type="slidenum">
              <a:rPr lang="en-US" smtClean="0"/>
              <a:pPr>
                <a:spcAft>
                  <a:spcPts val="600"/>
                </a:spcAft>
              </a:pPr>
              <a:t>5</a:t>
            </a:fld>
            <a:endParaRPr lang="en-US"/>
          </a:p>
        </p:txBody>
      </p:sp>
      <p:pic>
        <p:nvPicPr>
          <p:cNvPr id="9" name="Picture 9">
            <a:extLst>
              <a:ext uri="{FF2B5EF4-FFF2-40B4-BE49-F238E27FC236}">
                <a16:creationId xmlns:a16="http://schemas.microsoft.com/office/drawing/2014/main" id="{B490299F-3BE9-E782-E9D3-E2432FEB7840}"/>
              </a:ext>
            </a:extLst>
          </p:cNvPr>
          <p:cNvPicPr>
            <a:picLocks noChangeAspect="1"/>
          </p:cNvPicPr>
          <p:nvPr/>
        </p:nvPicPr>
        <p:blipFill>
          <a:blip r:embed="rId2"/>
          <a:stretch>
            <a:fillRect/>
          </a:stretch>
        </p:blipFill>
        <p:spPr>
          <a:xfrm>
            <a:off x="369455" y="320194"/>
            <a:ext cx="11354569" cy="5812751"/>
          </a:xfrm>
          <a:prstGeom prst="rect">
            <a:avLst/>
          </a:prstGeom>
        </p:spPr>
      </p:pic>
    </p:spTree>
    <p:extLst>
      <p:ext uri="{BB962C8B-B14F-4D97-AF65-F5344CB8AC3E}">
        <p14:creationId xmlns:p14="http://schemas.microsoft.com/office/powerpoint/2010/main" val="1402279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a:t>Plot of intermediate stage vs </a:t>
            </a:r>
            <a:r>
              <a:rPr lang="en-US" err="1"/>
              <a:t>Rxc</a:t>
            </a:r>
            <a:r>
              <a:rPr lang="en-US"/>
              <a:t>, </a:t>
            </a:r>
            <a:r>
              <a:rPr lang="en-US" err="1"/>
              <a:t>Eyc</a:t>
            </a:r>
            <a:r>
              <a:rPr lang="en-US"/>
              <a:t> conc Profile</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2" y="1706563"/>
            <a:ext cx="4663440" cy="522514"/>
          </a:xfrm>
        </p:spPr>
        <p:txBody>
          <a:bodyPr/>
          <a:lstStyle/>
          <a:p>
            <a:r>
              <a:rPr lang="en-US"/>
              <a:t>CODE </a:t>
            </a:r>
          </a:p>
        </p:txBody>
      </p:sp>
      <p:pic>
        <p:nvPicPr>
          <p:cNvPr id="11" name="Content Placeholder 10">
            <a:extLst>
              <a:ext uri="{FF2B5EF4-FFF2-40B4-BE49-F238E27FC236}">
                <a16:creationId xmlns:a16="http://schemas.microsoft.com/office/drawing/2014/main" id="{1051BA63-7B97-52F3-9E6D-9D65ED4FAB83}"/>
              </a:ext>
            </a:extLst>
          </p:cNvPr>
          <p:cNvPicPr>
            <a:picLocks noGrp="1" noChangeAspect="1"/>
          </p:cNvPicPr>
          <p:nvPr>
            <p:ph idx="1"/>
          </p:nvPr>
        </p:nvPicPr>
        <p:blipFill>
          <a:blip r:embed="rId2"/>
          <a:stretch>
            <a:fillRect/>
          </a:stretch>
        </p:blipFill>
        <p:spPr>
          <a:xfrm>
            <a:off x="1419225" y="2528888"/>
            <a:ext cx="4562359" cy="3433762"/>
          </a:xfrm>
        </p:spPr>
      </p:pic>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1706563"/>
            <a:ext cx="4663440" cy="522514"/>
          </a:xfrm>
        </p:spPr>
        <p:txBody>
          <a:bodyPr/>
          <a:lstStyle/>
          <a:p>
            <a:r>
              <a:rPr lang="en-US"/>
              <a:t>PLOT</a:t>
            </a:r>
          </a:p>
        </p:txBody>
      </p:sp>
      <p:pic>
        <p:nvPicPr>
          <p:cNvPr id="13" name="Content Placeholder 12">
            <a:extLst>
              <a:ext uri="{FF2B5EF4-FFF2-40B4-BE49-F238E27FC236}">
                <a16:creationId xmlns:a16="http://schemas.microsoft.com/office/drawing/2014/main" id="{C92A120E-BF46-9DFB-7586-7EBE4DAA1340}"/>
              </a:ext>
            </a:extLst>
          </p:cNvPr>
          <p:cNvPicPr>
            <a:picLocks noGrp="1" noChangeAspect="1"/>
          </p:cNvPicPr>
          <p:nvPr>
            <p:ph idx="10"/>
          </p:nvPr>
        </p:nvPicPr>
        <p:blipFill>
          <a:blip r:embed="rId3"/>
          <a:stretch>
            <a:fillRect/>
          </a:stretch>
        </p:blipFill>
        <p:spPr>
          <a:xfrm>
            <a:off x="6433887" y="2100263"/>
            <a:ext cx="4224588" cy="3434447"/>
          </a:xfrm>
        </p:spPr>
      </p:pic>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3/29/2023</a:t>
            </a:fld>
            <a:endParaRPr lang="en-US"/>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CH3150 GROUP 2</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a:p>
        </p:txBody>
      </p:sp>
    </p:spTree>
    <p:extLst>
      <p:ext uri="{BB962C8B-B14F-4D97-AF65-F5344CB8AC3E}">
        <p14:creationId xmlns:p14="http://schemas.microsoft.com/office/powerpoint/2010/main" val="121955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a:lstStyle/>
          <a:p>
            <a:r>
              <a:rPr lang="en-US"/>
              <a:t>Plot of intermediate stage vs acetic acid removal</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idx="11"/>
          </p:nvPr>
        </p:nvSpPr>
        <p:spPr>
          <a:xfrm>
            <a:off x="1167492" y="1706563"/>
            <a:ext cx="4663440" cy="522514"/>
          </a:xfrm>
        </p:spPr>
        <p:txBody>
          <a:bodyPr/>
          <a:lstStyle/>
          <a:p>
            <a:r>
              <a:rPr lang="en-US"/>
              <a:t>CODE</a:t>
            </a:r>
          </a:p>
        </p:txBody>
      </p:sp>
      <p:pic>
        <p:nvPicPr>
          <p:cNvPr id="13" name="Content Placeholder 12">
            <a:extLst>
              <a:ext uri="{FF2B5EF4-FFF2-40B4-BE49-F238E27FC236}">
                <a16:creationId xmlns:a16="http://schemas.microsoft.com/office/drawing/2014/main" id="{21EDAC0E-2106-B063-E57A-F02923A02189}"/>
              </a:ext>
            </a:extLst>
          </p:cNvPr>
          <p:cNvPicPr>
            <a:picLocks noGrp="1" noChangeAspect="1"/>
          </p:cNvPicPr>
          <p:nvPr>
            <p:ph idx="1"/>
          </p:nvPr>
        </p:nvPicPr>
        <p:blipFill>
          <a:blip r:embed="rId2"/>
          <a:stretch>
            <a:fillRect/>
          </a:stretch>
        </p:blipFill>
        <p:spPr>
          <a:xfrm>
            <a:off x="1167491" y="2047876"/>
            <a:ext cx="4663439" cy="4033836"/>
          </a:xfrm>
        </p:spPr>
      </p:pic>
      <p:sp>
        <p:nvSpPr>
          <p:cNvPr id="6" name="Text Placeholder 5">
            <a:extLst>
              <a:ext uri="{FF2B5EF4-FFF2-40B4-BE49-F238E27FC236}">
                <a16:creationId xmlns:a16="http://schemas.microsoft.com/office/drawing/2014/main" id="{F5018B6D-E395-49AD-92AD-AD69E3AB40C3}"/>
              </a:ext>
            </a:extLst>
          </p:cNvPr>
          <p:cNvSpPr>
            <a:spLocks noGrp="1"/>
          </p:cNvSpPr>
          <p:nvPr>
            <p:ph idx="12"/>
          </p:nvPr>
        </p:nvSpPr>
        <p:spPr>
          <a:xfrm>
            <a:off x="6283235" y="1706563"/>
            <a:ext cx="4663440" cy="522514"/>
          </a:xfrm>
        </p:spPr>
        <p:txBody>
          <a:bodyPr/>
          <a:lstStyle/>
          <a:p>
            <a:r>
              <a:rPr lang="en-US"/>
              <a:t>PLOT</a:t>
            </a:r>
          </a:p>
        </p:txBody>
      </p:sp>
      <p:pic>
        <p:nvPicPr>
          <p:cNvPr id="11" name="Content Placeholder 10">
            <a:extLst>
              <a:ext uri="{FF2B5EF4-FFF2-40B4-BE49-F238E27FC236}">
                <a16:creationId xmlns:a16="http://schemas.microsoft.com/office/drawing/2014/main" id="{00CFD4C5-783C-4E3F-8CDD-2862AB812F85}"/>
              </a:ext>
            </a:extLst>
          </p:cNvPr>
          <p:cNvPicPr>
            <a:picLocks noGrp="1" noChangeAspect="1"/>
          </p:cNvPicPr>
          <p:nvPr>
            <p:ph idx="10"/>
          </p:nvPr>
        </p:nvPicPr>
        <p:blipFill>
          <a:blip r:embed="rId3"/>
          <a:stretch>
            <a:fillRect/>
          </a:stretch>
        </p:blipFill>
        <p:spPr>
          <a:xfrm>
            <a:off x="6614160" y="2047876"/>
            <a:ext cx="4663439" cy="3552824"/>
          </a:xfrm>
        </p:spPr>
      </p:pic>
      <p:sp>
        <p:nvSpPr>
          <p:cNvPr id="7" name="Date Placeholder 6">
            <a:extLst>
              <a:ext uri="{FF2B5EF4-FFF2-40B4-BE49-F238E27FC236}">
                <a16:creationId xmlns:a16="http://schemas.microsoft.com/office/drawing/2014/main" id="{1EB64BEF-8367-144A-9F53-7A1282A32569}"/>
              </a:ext>
            </a:extLst>
          </p:cNvPr>
          <p:cNvSpPr>
            <a:spLocks noGrp="1"/>
          </p:cNvSpPr>
          <p:nvPr>
            <p:ph type="dt" sz="half" idx="2"/>
          </p:nvPr>
        </p:nvSpPr>
        <p:spPr>
          <a:xfrm>
            <a:off x="381000" y="6356350"/>
            <a:ext cx="2743200" cy="365125"/>
          </a:xfrm>
        </p:spPr>
        <p:txBody>
          <a:bodyPr/>
          <a:lstStyle/>
          <a:p>
            <a:fld id="{0B931EDA-BCF8-BB4B-B4D1-2CFE062FA080}" type="datetime1">
              <a:rPr lang="en-US" smtClean="0"/>
              <a:pPr/>
              <a:t>3/29/2023</a:t>
            </a:fld>
            <a:endParaRPr lang="en-US"/>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a:lstStyle/>
          <a:p>
            <a:r>
              <a:rPr lang="en-US"/>
              <a:t>CH3150 GROUP 2</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a:p>
        </p:txBody>
      </p:sp>
    </p:spTree>
    <p:extLst>
      <p:ext uri="{BB962C8B-B14F-4D97-AF65-F5344CB8AC3E}">
        <p14:creationId xmlns:p14="http://schemas.microsoft.com/office/powerpoint/2010/main" val="734131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a:lstStyle/>
          <a:p>
            <a:r>
              <a:rPr lang="en-US"/>
              <a:t>Solving Cross current using Graphical Method</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304800" y="6111875"/>
            <a:ext cx="2743200" cy="365125"/>
          </a:xfrm>
        </p:spPr>
        <p:txBody>
          <a:bodyPr/>
          <a:lstStyle/>
          <a:p>
            <a:fld id="{E1707CF3-9BC4-A745-ACDA-A73543D800FE}" type="datetime1">
              <a:rPr lang="en-US" smtClean="0"/>
              <a:pPr/>
              <a:t>3/29/2023</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3721729" y="6111875"/>
            <a:ext cx="4114800" cy="365125"/>
          </a:xfrm>
        </p:spPr>
        <p:txBody>
          <a:bodyPr/>
          <a:lstStyle/>
          <a:p>
            <a:r>
              <a:rPr lang="en-US"/>
              <a:t>CH3150 GROUP 2</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144334" y="6111875"/>
            <a:ext cx="1604682" cy="365125"/>
          </a:xfrm>
        </p:spPr>
        <p:txBody>
          <a:bodyPr/>
          <a:lstStyle/>
          <a:p>
            <a:fld id="{294A09A9-5501-47C1-A89A-A340965A2BE2}" type="slidenum">
              <a:rPr lang="en-US" smtClean="0"/>
              <a:pPr/>
              <a:t>8</a:t>
            </a:fld>
            <a:endParaRPr lang="en-US"/>
          </a:p>
        </p:txBody>
      </p:sp>
      <p:sp>
        <p:nvSpPr>
          <p:cNvPr id="13" name="Rectangle 1">
            <a:extLst>
              <a:ext uri="{FF2B5EF4-FFF2-40B4-BE49-F238E27FC236}">
                <a16:creationId xmlns:a16="http://schemas.microsoft.com/office/drawing/2014/main" id="{C7C90A7D-31C1-29A0-7EAA-18962C8408A0}"/>
              </a:ext>
            </a:extLst>
          </p:cNvPr>
          <p:cNvSpPr>
            <a:spLocks noChangeArrowheads="1"/>
          </p:cNvSpPr>
          <p:nvPr/>
        </p:nvSpPr>
        <p:spPr bwMode="auto">
          <a:xfrm>
            <a:off x="107132" y="2446218"/>
            <a:ext cx="11977735" cy="8002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121"/>
                </a:solidFill>
                <a:effectLst/>
                <a:latin typeface="Roboto" panose="02000000000000000000" pitchFamily="2" charset="0"/>
              </a:rPr>
              <a:t>Polyfit</a:t>
            </a:r>
            <a:r>
              <a:rPr kumimoji="0" lang="en-US" altLang="en-US" sz="1200" b="0" i="0" u="none" strike="noStrike" cap="none" normalizeH="0">
                <a:ln>
                  <a:noFill/>
                </a:ln>
                <a:solidFill>
                  <a:srgbClr val="212121"/>
                </a:solidFill>
                <a:effectLst/>
                <a:latin typeface="Roboto" panose="02000000000000000000" pitchFamily="2" charset="0"/>
              </a:rPr>
              <a:t> </a:t>
            </a:r>
            <a:r>
              <a:rPr kumimoji="0" lang="en-US" altLang="en-US" sz="1200" b="0" i="0" u="none" strike="noStrike" cap="none" normalizeH="0" baseline="0">
                <a:ln>
                  <a:noFill/>
                </a:ln>
                <a:solidFill>
                  <a:srgbClr val="212121"/>
                </a:solidFill>
                <a:effectLst/>
                <a:latin typeface="Roboto" panose="02000000000000000000" pitchFamily="2" charset="0"/>
              </a:rPr>
              <a:t>returns the coefficients for a polynomial </a:t>
            </a:r>
            <a:r>
              <a:rPr kumimoji="0" lang="en-US" altLang="en-US" sz="1400" b="0" i="0" u="none" strike="noStrike" cap="none" normalizeH="0" baseline="0">
                <a:ln>
                  <a:noFill/>
                </a:ln>
                <a:solidFill>
                  <a:srgbClr val="212121"/>
                </a:solidFill>
                <a:effectLst/>
                <a:latin typeface="Menlo"/>
              </a:rPr>
              <a:t>p(x)</a:t>
            </a:r>
            <a:r>
              <a:rPr kumimoji="0" lang="en-US" altLang="en-US" sz="1200" b="0" i="0" u="none" strike="noStrike" cap="none" normalizeH="0" baseline="0">
                <a:ln>
                  <a:noFill/>
                </a:ln>
                <a:solidFill>
                  <a:srgbClr val="212121"/>
                </a:solidFill>
                <a:effectLst/>
                <a:latin typeface="Roboto" panose="02000000000000000000" pitchFamily="2" charset="0"/>
              </a:rPr>
              <a:t> of degree </a:t>
            </a:r>
            <a:r>
              <a:rPr kumimoji="0" lang="en-US" altLang="en-US" sz="1400" b="0" i="0" u="none" strike="noStrike" cap="none" normalizeH="0" baseline="0">
                <a:ln>
                  <a:noFill/>
                </a:ln>
                <a:solidFill>
                  <a:srgbClr val="212121"/>
                </a:solidFill>
                <a:effectLst/>
                <a:latin typeface="Menlo"/>
              </a:rPr>
              <a:t>n</a:t>
            </a:r>
            <a:r>
              <a:rPr kumimoji="0" lang="en-US" altLang="en-US" sz="1200" b="0" i="0" u="none" strike="noStrike" cap="none" normalizeH="0" baseline="0">
                <a:ln>
                  <a:noFill/>
                </a:ln>
                <a:solidFill>
                  <a:srgbClr val="212121"/>
                </a:solidFill>
                <a:effectLst/>
                <a:latin typeface="Roboto" panose="02000000000000000000" pitchFamily="2" charset="0"/>
              </a:rPr>
              <a:t> that is a best fit (in a least-squares sense) for the data in </a:t>
            </a:r>
            <a:r>
              <a:rPr kumimoji="0" lang="en-US" altLang="en-US" sz="1400" b="0" i="0" u="none" strike="noStrike" cap="none" normalizeH="0" baseline="0">
                <a:ln>
                  <a:noFill/>
                </a:ln>
                <a:solidFill>
                  <a:srgbClr val="212121"/>
                </a:solidFill>
                <a:effectLst/>
                <a:latin typeface="Menlo"/>
              </a:rPr>
              <a:t>y</a:t>
            </a:r>
            <a:r>
              <a:rPr kumimoji="0" lang="en-US" altLang="en-US" sz="1200" b="0" i="0" u="none" strike="noStrike" cap="none" normalizeH="0" baseline="0">
                <a:ln>
                  <a:noFill/>
                </a:ln>
                <a:solidFill>
                  <a:srgbClr val="212121"/>
                </a:solidFill>
                <a:effectLst/>
                <a:latin typeface="Roboto" panose="02000000000000000000" pitchFamily="2" charset="0"/>
              </a:rPr>
              <a:t>. The coefficients in </a:t>
            </a:r>
            <a:r>
              <a:rPr kumimoji="0" lang="en-US" altLang="en-US" sz="1400" b="0" i="0" u="none" strike="noStrike" cap="none" normalizeH="0" baseline="0">
                <a:ln>
                  <a:noFill/>
                </a:ln>
                <a:solidFill>
                  <a:srgbClr val="212121"/>
                </a:solidFill>
                <a:effectLst/>
                <a:latin typeface="Menlo"/>
              </a:rPr>
              <a:t>p</a:t>
            </a:r>
            <a:r>
              <a:rPr kumimoji="0" lang="en-US" altLang="en-US" sz="1200" b="0" i="0" u="none" strike="noStrike" cap="none" normalizeH="0" baseline="0">
                <a:ln>
                  <a:noFill/>
                </a:ln>
                <a:solidFill>
                  <a:srgbClr val="212121"/>
                </a:solidFill>
                <a:effectLst/>
                <a:latin typeface="Roboto" panose="02000000000000000000" pitchFamily="2" charset="0"/>
              </a:rPr>
              <a:t> are in descending powers, and the length of </a:t>
            </a:r>
            <a:r>
              <a:rPr kumimoji="0" lang="en-US" altLang="en-US" sz="1400" b="0" i="0" u="none" strike="noStrike" cap="none" normalizeH="0" baseline="0">
                <a:ln>
                  <a:noFill/>
                </a:ln>
                <a:solidFill>
                  <a:srgbClr val="212121"/>
                </a:solidFill>
                <a:effectLst/>
                <a:latin typeface="Menlo"/>
              </a:rPr>
              <a:t>p</a:t>
            </a:r>
            <a:r>
              <a:rPr kumimoji="0" lang="en-US" altLang="en-US" sz="1200" b="0" i="0" u="none" strike="noStrike" cap="none" normalizeH="0" baseline="0">
                <a:ln>
                  <a:noFill/>
                </a:ln>
                <a:solidFill>
                  <a:srgbClr val="212121"/>
                </a:solidFill>
                <a:effectLst/>
                <a:latin typeface="Roboto" panose="02000000000000000000" pitchFamily="2" charset="0"/>
              </a:rPr>
              <a:t> is </a:t>
            </a:r>
            <a:r>
              <a:rPr kumimoji="0" lang="en-US" altLang="en-US" sz="1400" b="0" i="0" u="none" strike="noStrike" cap="none" normalizeH="0" baseline="0">
                <a:ln>
                  <a:noFill/>
                </a:ln>
                <a:solidFill>
                  <a:srgbClr val="212121"/>
                </a:solidFill>
                <a:effectLst/>
                <a:latin typeface="Menlo"/>
              </a:rPr>
              <a:t>n+1</a:t>
            </a:r>
            <a:endParaRPr kumimoji="0" lang="en-US" altLang="en-US" sz="11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12121"/>
                </a:solidFill>
                <a:effectLst/>
                <a:latin typeface="STIXGeneral"/>
              </a:rPr>
              <a:t>                                                                                      p</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x</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0" u="none" strike="noStrike" cap="none" normalizeH="0" baseline="0">
                <a:ln>
                  <a:noFill/>
                </a:ln>
                <a:solidFill>
                  <a:srgbClr val="212121"/>
                </a:solidFill>
                <a:effectLst/>
                <a:latin typeface="STIXGeneral"/>
              </a:rPr>
              <a:t>1</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0" u="none" strike="noStrike" cap="none" normalizeH="0" baseline="0">
                <a:ln>
                  <a:noFill/>
                </a:ln>
                <a:solidFill>
                  <a:srgbClr val="212121"/>
                </a:solidFill>
                <a:effectLst/>
                <a:latin typeface="STIXGeneral"/>
              </a:rPr>
              <a:t>2</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−1</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1" u="none" strike="noStrike" cap="none" normalizeH="0" baseline="0">
                <a:ln>
                  <a:noFill/>
                </a:ln>
                <a:solidFill>
                  <a:srgbClr val="212121"/>
                </a:solidFill>
                <a:effectLst/>
                <a:latin typeface="STIXGeneral"/>
              </a:rPr>
              <a:t>n</a:t>
            </a:r>
            <a:r>
              <a:rPr kumimoji="0" lang="en-US" altLang="en-US" b="0" i="1" u="none" strike="noStrike" cap="none" normalizeH="0" baseline="0">
                <a:ln>
                  <a:noFill/>
                </a:ln>
                <a:solidFill>
                  <a:srgbClr val="212121"/>
                </a:solidFill>
                <a:effectLst/>
                <a:latin typeface="STIXGeneral"/>
              </a:rPr>
              <a:t>x</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+1</a:t>
            </a:r>
            <a:r>
              <a:rPr kumimoji="0" lang="en-US" altLang="en-US" b="0" i="0" u="none" strike="noStrike" cap="none" normalizeH="0" baseline="0">
                <a:ln>
                  <a:noFill/>
                </a:ln>
                <a:solidFill>
                  <a:srgbClr val="212121"/>
                </a:solidFill>
                <a:effectLst/>
                <a:latin typeface="STIXGeneral"/>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F8D9E24E-F825-6C8D-B6AE-21F3FCF4C4CC}"/>
              </a:ext>
            </a:extLst>
          </p:cNvPr>
          <p:cNvSpPr>
            <a:spLocks noChangeArrowheads="1"/>
          </p:cNvSpPr>
          <p:nvPr/>
        </p:nvSpPr>
        <p:spPr bwMode="auto">
          <a:xfrm>
            <a:off x="107132" y="3372775"/>
            <a:ext cx="11977735" cy="7694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err="1">
                <a:ln>
                  <a:noFill/>
                </a:ln>
                <a:solidFill>
                  <a:srgbClr val="212121"/>
                </a:solidFill>
                <a:effectLst/>
                <a:latin typeface="Roboto" panose="02000000000000000000" pitchFamily="2" charset="0"/>
              </a:rPr>
              <a:t>Polyval</a:t>
            </a:r>
            <a:r>
              <a:rPr kumimoji="0" lang="en-US" altLang="en-US" sz="1200" b="0" i="0" u="none" strike="noStrike" cap="none" normalizeH="0" baseline="0">
                <a:ln>
                  <a:noFill/>
                </a:ln>
                <a:solidFill>
                  <a:srgbClr val="212121"/>
                </a:solidFill>
                <a:effectLst/>
                <a:latin typeface="Roboto" panose="02000000000000000000" pitchFamily="2" charset="0"/>
              </a:rPr>
              <a:t> evaluates the polynomial </a:t>
            </a:r>
            <a:r>
              <a:rPr kumimoji="0" lang="en-US" altLang="en-US" sz="1400" b="0" i="0" u="none" strike="noStrike" cap="none" normalizeH="0" baseline="0">
                <a:ln>
                  <a:noFill/>
                </a:ln>
                <a:solidFill>
                  <a:srgbClr val="212121"/>
                </a:solidFill>
                <a:effectLst/>
                <a:latin typeface="Menlo"/>
              </a:rPr>
              <a:t>p</a:t>
            </a:r>
            <a:r>
              <a:rPr kumimoji="0" lang="en-US" altLang="en-US" sz="1200" b="0" i="0" u="none" strike="noStrike" cap="none" normalizeH="0" baseline="0">
                <a:ln>
                  <a:noFill/>
                </a:ln>
                <a:solidFill>
                  <a:srgbClr val="212121"/>
                </a:solidFill>
                <a:effectLst/>
                <a:latin typeface="Roboto" panose="02000000000000000000" pitchFamily="2" charset="0"/>
              </a:rPr>
              <a:t> at each point in </a:t>
            </a:r>
            <a:r>
              <a:rPr kumimoji="0" lang="en-US" altLang="en-US" sz="1400" b="0" i="0" u="none" strike="noStrike" cap="none" normalizeH="0" baseline="0">
                <a:ln>
                  <a:noFill/>
                </a:ln>
                <a:solidFill>
                  <a:srgbClr val="212121"/>
                </a:solidFill>
                <a:effectLst/>
                <a:latin typeface="Menlo"/>
              </a:rPr>
              <a:t>x</a:t>
            </a:r>
            <a:r>
              <a:rPr kumimoji="0" lang="en-US" altLang="en-US" sz="1200" b="0" i="0" u="none" strike="noStrike" cap="none" normalizeH="0" baseline="0">
                <a:ln>
                  <a:noFill/>
                </a:ln>
                <a:solidFill>
                  <a:srgbClr val="212121"/>
                </a:solidFill>
                <a:effectLst/>
                <a:latin typeface="Roboto" panose="02000000000000000000" pitchFamily="2" charset="0"/>
              </a:rPr>
              <a:t>. The argument </a:t>
            </a:r>
            <a:r>
              <a:rPr kumimoji="0" lang="en-US" altLang="en-US" sz="1400" b="0" i="0" u="none" strike="noStrike" cap="none" normalizeH="0" baseline="0">
                <a:ln>
                  <a:noFill/>
                </a:ln>
                <a:solidFill>
                  <a:srgbClr val="212121"/>
                </a:solidFill>
                <a:effectLst/>
                <a:latin typeface="Menlo"/>
              </a:rPr>
              <a:t>p</a:t>
            </a:r>
            <a:r>
              <a:rPr kumimoji="0" lang="en-US" altLang="en-US" sz="1200" b="0" i="0" u="none" strike="noStrike" cap="none" normalizeH="0" baseline="0">
                <a:ln>
                  <a:noFill/>
                </a:ln>
                <a:solidFill>
                  <a:srgbClr val="212121"/>
                </a:solidFill>
                <a:effectLst/>
                <a:latin typeface="Roboto" panose="02000000000000000000" pitchFamily="2" charset="0"/>
              </a:rPr>
              <a:t> is a vector of length </a:t>
            </a:r>
            <a:r>
              <a:rPr kumimoji="0" lang="en-US" altLang="en-US" sz="1400" b="0" i="0" u="none" strike="noStrike" cap="none" normalizeH="0" baseline="0">
                <a:ln>
                  <a:noFill/>
                </a:ln>
                <a:solidFill>
                  <a:srgbClr val="212121"/>
                </a:solidFill>
                <a:effectLst/>
                <a:latin typeface="Menlo"/>
              </a:rPr>
              <a:t>n+1</a:t>
            </a:r>
            <a:r>
              <a:rPr kumimoji="0" lang="en-US" altLang="en-US" sz="1200" b="0" i="0" u="none" strike="noStrike" cap="none" normalizeH="0" baseline="0">
                <a:ln>
                  <a:noFill/>
                </a:ln>
                <a:solidFill>
                  <a:srgbClr val="212121"/>
                </a:solidFill>
                <a:effectLst/>
                <a:latin typeface="Roboto" panose="02000000000000000000" pitchFamily="2" charset="0"/>
              </a:rPr>
              <a:t> whose elements are the coefficients (in descending powers) of an </a:t>
            </a:r>
            <a:r>
              <a:rPr kumimoji="0" lang="en-US" altLang="en-US" sz="1400" b="0" i="0" u="none" strike="noStrike" cap="none" normalizeH="0" baseline="0">
                <a:ln>
                  <a:noFill/>
                </a:ln>
                <a:solidFill>
                  <a:srgbClr val="212121"/>
                </a:solidFill>
                <a:effectLst/>
                <a:latin typeface="Menlo"/>
              </a:rPr>
              <a:t>n</a:t>
            </a:r>
            <a:r>
              <a:rPr kumimoji="0" lang="en-US" altLang="en-US" sz="1200" b="0" i="0" u="none" strike="noStrike" cap="none" normalizeH="0" baseline="0">
                <a:ln>
                  <a:noFill/>
                </a:ln>
                <a:solidFill>
                  <a:srgbClr val="212121"/>
                </a:solidFill>
                <a:effectLst/>
                <a:latin typeface="Roboto" panose="02000000000000000000" pitchFamily="2" charset="0"/>
              </a:rPr>
              <a:t>th-degree polynomial:</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1" u="none" strike="noStrike" cap="none" normalizeH="0" baseline="0">
                <a:ln>
                  <a:noFill/>
                </a:ln>
                <a:solidFill>
                  <a:srgbClr val="212121"/>
                </a:solidFill>
                <a:effectLst/>
                <a:latin typeface="STIXGeneral"/>
              </a:rPr>
              <a:t>                                                                                      p</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x</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0" u="none" strike="noStrike" cap="none" normalizeH="0" baseline="0">
                <a:ln>
                  <a:noFill/>
                </a:ln>
                <a:solidFill>
                  <a:srgbClr val="212121"/>
                </a:solidFill>
                <a:effectLst/>
                <a:latin typeface="STIXGeneral"/>
              </a:rPr>
              <a:t>1</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0" u="none" strike="noStrike" cap="none" normalizeH="0" baseline="0">
                <a:ln>
                  <a:noFill/>
                </a:ln>
                <a:solidFill>
                  <a:srgbClr val="212121"/>
                </a:solidFill>
                <a:effectLst/>
                <a:latin typeface="STIXGeneral"/>
              </a:rPr>
              <a:t>2</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−1</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1" u="none" strike="noStrike" cap="none" normalizeH="0" baseline="0">
                <a:ln>
                  <a:noFill/>
                </a:ln>
                <a:solidFill>
                  <a:srgbClr val="212121"/>
                </a:solidFill>
                <a:effectLst/>
                <a:latin typeface="STIXGeneral"/>
              </a:rPr>
              <a:t>n</a:t>
            </a:r>
            <a:r>
              <a:rPr kumimoji="0" lang="en-US" altLang="en-US" b="0" i="1" u="none" strike="noStrike" cap="none" normalizeH="0" baseline="0">
                <a:ln>
                  <a:noFill/>
                </a:ln>
                <a:solidFill>
                  <a:srgbClr val="212121"/>
                </a:solidFill>
                <a:effectLst/>
                <a:latin typeface="STIXGeneral"/>
              </a:rPr>
              <a:t>x</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p</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+1</a:t>
            </a:r>
            <a:r>
              <a:rPr kumimoji="0" lang="en-US" altLang="en-US" b="0" i="0" u="none" strike="noStrike" cap="none" normalizeH="0" baseline="0">
                <a:ln>
                  <a:noFill/>
                </a:ln>
                <a:solidFill>
                  <a:srgbClr val="212121"/>
                </a:solidFill>
                <a:effectLst/>
                <a:latin typeface="STIXGeneral"/>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24" name="Rectangle 4">
            <a:extLst>
              <a:ext uri="{FF2B5EF4-FFF2-40B4-BE49-F238E27FC236}">
                <a16:creationId xmlns:a16="http://schemas.microsoft.com/office/drawing/2014/main" id="{A1D0435D-A62D-35DD-47CD-B4CBAB2EE8B1}"/>
              </a:ext>
            </a:extLst>
          </p:cNvPr>
          <p:cNvSpPr>
            <a:spLocks noChangeArrowheads="1"/>
          </p:cNvSpPr>
          <p:nvPr/>
        </p:nvSpPr>
        <p:spPr bwMode="auto">
          <a:xfrm>
            <a:off x="107132" y="4297874"/>
            <a:ext cx="11977735"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a:solidFill>
                  <a:srgbClr val="212121"/>
                </a:solidFill>
                <a:latin typeface="Menlo"/>
              </a:rPr>
              <a:t>Poly2sym(c)</a:t>
            </a:r>
            <a:r>
              <a:rPr kumimoji="0" lang="en-US" altLang="en-US" sz="1100" b="0" i="0" u="none" strike="noStrike" cap="none" normalizeH="0" baseline="0">
                <a:ln>
                  <a:noFill/>
                </a:ln>
                <a:solidFill>
                  <a:srgbClr val="212121"/>
                </a:solidFill>
                <a:effectLst/>
                <a:latin typeface="Roboto" panose="02000000000000000000" pitchFamily="2" charset="0"/>
              </a:rPr>
              <a:t> </a:t>
            </a:r>
            <a:r>
              <a:rPr kumimoji="0" lang="en-US" altLang="en-US" sz="1200" b="0" i="0" u="none" strike="noStrike" cap="none" normalizeH="0" baseline="0">
                <a:ln>
                  <a:noFill/>
                </a:ln>
                <a:solidFill>
                  <a:srgbClr val="212121"/>
                </a:solidFill>
                <a:effectLst/>
                <a:latin typeface="Roboto" panose="02000000000000000000" pitchFamily="2" charset="0"/>
              </a:rPr>
              <a:t>creates the symbolic polynomial expression </a:t>
            </a:r>
            <a:r>
              <a:rPr kumimoji="0" lang="en-US" altLang="en-US" sz="1200" b="0" i="0" u="none" strike="noStrike" cap="none" normalizeH="0" baseline="0">
                <a:ln>
                  <a:noFill/>
                </a:ln>
                <a:solidFill>
                  <a:srgbClr val="212121"/>
                </a:solidFill>
                <a:effectLst/>
                <a:latin typeface="Menlo"/>
              </a:rPr>
              <a:t>p</a:t>
            </a:r>
            <a:r>
              <a:rPr kumimoji="0" lang="en-US" altLang="en-US" sz="1200" b="0" i="0" u="none" strike="noStrike" cap="none" normalizeH="0" baseline="0">
                <a:ln>
                  <a:noFill/>
                </a:ln>
                <a:solidFill>
                  <a:srgbClr val="212121"/>
                </a:solidFill>
                <a:effectLst/>
                <a:latin typeface="Roboto" panose="02000000000000000000" pitchFamily="2" charset="0"/>
              </a:rPr>
              <a:t> from the vector of coefficients </a:t>
            </a:r>
            <a:r>
              <a:rPr kumimoji="0" lang="en-US" altLang="en-US" sz="1200" b="0" i="0" u="none" strike="noStrike" cap="none" normalizeH="0" baseline="0">
                <a:ln>
                  <a:noFill/>
                </a:ln>
                <a:solidFill>
                  <a:srgbClr val="212121"/>
                </a:solidFill>
                <a:effectLst/>
                <a:latin typeface="Menlo"/>
              </a:rPr>
              <a:t>c</a:t>
            </a:r>
            <a:r>
              <a:rPr kumimoji="0" lang="en-US" altLang="en-US" sz="1200" b="0" i="0" u="none" strike="noStrike" cap="none" normalizeH="0" baseline="0">
                <a:ln>
                  <a:noFill/>
                </a:ln>
                <a:solidFill>
                  <a:srgbClr val="212121"/>
                </a:solidFill>
                <a:effectLst/>
                <a:latin typeface="Roboto" panose="02000000000000000000" pitchFamily="2" charset="0"/>
              </a:rPr>
              <a:t>. The polynomial variable is </a:t>
            </a:r>
            <a:r>
              <a:rPr kumimoji="0" lang="en-US" altLang="en-US" sz="1200" b="0" i="0" u="none" strike="noStrike" cap="none" normalizeH="0" baseline="0">
                <a:ln>
                  <a:noFill/>
                </a:ln>
                <a:solidFill>
                  <a:srgbClr val="212121"/>
                </a:solidFill>
                <a:effectLst/>
                <a:latin typeface="Menlo"/>
              </a:rPr>
              <a:t>x</a:t>
            </a:r>
            <a:r>
              <a:rPr kumimoji="0" lang="en-US" altLang="en-US" sz="1200" b="0" i="0" u="none" strike="noStrike" cap="none" normalizeH="0" baseline="0">
                <a:ln>
                  <a:noFill/>
                </a:ln>
                <a:solidFill>
                  <a:srgbClr val="212121"/>
                </a:solidFill>
                <a:effectLst/>
                <a:latin typeface="Roboto" panose="02000000000000000000" pitchFamily="2" charset="0"/>
              </a:rPr>
              <a:t>. If </a:t>
            </a:r>
            <a:r>
              <a:rPr kumimoji="0" lang="en-US" altLang="en-US" sz="1200" b="0" i="0" u="none" strike="noStrike" cap="none" normalizeH="0" baseline="0">
                <a:ln>
                  <a:noFill/>
                </a:ln>
                <a:solidFill>
                  <a:srgbClr val="212121"/>
                </a:solidFill>
                <a:effectLst/>
                <a:latin typeface="Menlo"/>
              </a:rPr>
              <a:t>c = [c1,c2,...,</a:t>
            </a:r>
            <a:r>
              <a:rPr kumimoji="0" lang="en-US" altLang="en-US" sz="1200" b="0" i="0" u="none" strike="noStrike" cap="none" normalizeH="0" baseline="0" err="1">
                <a:ln>
                  <a:noFill/>
                </a:ln>
                <a:solidFill>
                  <a:srgbClr val="212121"/>
                </a:solidFill>
                <a:effectLst/>
                <a:latin typeface="Menlo"/>
              </a:rPr>
              <a:t>cn</a:t>
            </a:r>
            <a:r>
              <a:rPr kumimoji="0" lang="en-US" altLang="en-US" sz="1200" b="0" i="0" u="none" strike="noStrike" cap="none" normalizeH="0" baseline="0">
                <a:ln>
                  <a:noFill/>
                </a:ln>
                <a:solidFill>
                  <a:srgbClr val="212121"/>
                </a:solidFill>
                <a:effectLst/>
                <a:latin typeface="Menlo"/>
              </a:rPr>
              <a:t>]</a:t>
            </a:r>
            <a:r>
              <a:rPr kumimoji="0" lang="en-US" altLang="en-US" sz="1200" b="0" i="0" u="none" strike="noStrike" cap="none" normalizeH="0" baseline="0">
                <a:ln>
                  <a:noFill/>
                </a:ln>
                <a:solidFill>
                  <a:srgbClr val="212121"/>
                </a:solidFill>
                <a:effectLst/>
                <a:latin typeface="Roboto" panose="02000000000000000000" pitchFamily="2" charset="0"/>
              </a:rPr>
              <a:t>, then </a:t>
            </a:r>
            <a:r>
              <a:rPr kumimoji="0" lang="en-US" altLang="en-US" sz="1200" b="0" i="0" u="none" strike="noStrike" cap="none" normalizeH="0" baseline="0">
                <a:ln>
                  <a:noFill/>
                </a:ln>
                <a:solidFill>
                  <a:srgbClr val="212121"/>
                </a:solidFill>
                <a:effectLst/>
                <a:latin typeface="Menlo"/>
              </a:rPr>
              <a:t>p = poly2sym(c)</a:t>
            </a:r>
            <a:r>
              <a:rPr kumimoji="0" lang="en-US" altLang="en-US" sz="1200" b="0" i="0" u="none" strike="noStrike" cap="none" normalizeH="0" baseline="0">
                <a:ln>
                  <a:noFill/>
                </a:ln>
                <a:solidFill>
                  <a:srgbClr val="212121"/>
                </a:solidFill>
                <a:effectLst/>
                <a:latin typeface="Roboto" panose="02000000000000000000" pitchFamily="2" charset="0"/>
              </a:rPr>
              <a:t> returns </a:t>
            </a:r>
            <a:r>
              <a:rPr kumimoji="0" lang="en-US" altLang="en-US" b="0" i="1" u="none" strike="noStrike" cap="none" normalizeH="0" baseline="0">
                <a:ln>
                  <a:noFill/>
                </a:ln>
                <a:solidFill>
                  <a:srgbClr val="212121"/>
                </a:solidFill>
                <a:effectLst/>
                <a:latin typeface="STIXGeneral"/>
              </a:rPr>
              <a:t>c</a:t>
            </a:r>
            <a:r>
              <a:rPr kumimoji="0" lang="en-US" altLang="en-US" sz="1050" b="0" i="0" u="none" strike="noStrike" cap="none" normalizeH="0" baseline="0">
                <a:ln>
                  <a:noFill/>
                </a:ln>
                <a:solidFill>
                  <a:srgbClr val="212121"/>
                </a:solidFill>
                <a:effectLst/>
                <a:latin typeface="STIXGeneral"/>
              </a:rPr>
              <a:t>1</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−1</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a:ln>
                  <a:noFill/>
                </a:ln>
                <a:solidFill>
                  <a:srgbClr val="212121"/>
                </a:solidFill>
                <a:effectLst/>
                <a:latin typeface="STIXGeneral"/>
              </a:rPr>
              <a:t>c</a:t>
            </a:r>
            <a:r>
              <a:rPr kumimoji="0" lang="en-US" altLang="en-US" sz="1050" b="0" i="0" u="none" strike="noStrike" cap="none" normalizeH="0" baseline="0">
                <a:ln>
                  <a:noFill/>
                </a:ln>
                <a:solidFill>
                  <a:srgbClr val="212121"/>
                </a:solidFill>
                <a:effectLst/>
                <a:latin typeface="STIXGeneral"/>
              </a:rPr>
              <a:t>2</a:t>
            </a:r>
            <a:r>
              <a:rPr kumimoji="0" lang="en-US" altLang="en-US" b="0" i="1" u="none" strike="noStrike" cap="none" normalizeH="0" baseline="0">
                <a:ln>
                  <a:noFill/>
                </a:ln>
                <a:solidFill>
                  <a:srgbClr val="212121"/>
                </a:solidFill>
                <a:effectLst/>
                <a:latin typeface="STIXGeneral"/>
              </a:rPr>
              <a:t>x</a:t>
            </a:r>
            <a:r>
              <a:rPr kumimoji="0" lang="en-US" altLang="en-US" sz="1050" b="0" i="1" u="none" strike="noStrike" cap="none" normalizeH="0" baseline="0">
                <a:ln>
                  <a:noFill/>
                </a:ln>
                <a:solidFill>
                  <a:srgbClr val="212121"/>
                </a:solidFill>
                <a:effectLst/>
                <a:latin typeface="STIXGeneral"/>
              </a:rPr>
              <a:t>n</a:t>
            </a:r>
            <a:r>
              <a:rPr kumimoji="0" lang="en-US" altLang="en-US" sz="1050" b="0" i="0" u="none" strike="noStrike" cap="none" normalizeH="0" baseline="0">
                <a:ln>
                  <a:noFill/>
                </a:ln>
                <a:solidFill>
                  <a:srgbClr val="212121"/>
                </a:solidFill>
                <a:effectLst/>
                <a:latin typeface="STIXGeneral"/>
              </a:rPr>
              <a:t>−2</a:t>
            </a:r>
            <a:r>
              <a:rPr kumimoji="0" lang="en-US" altLang="en-US" b="0" i="0" u="none" strike="noStrike" cap="none" normalizeH="0" baseline="0">
                <a:ln>
                  <a:noFill/>
                </a:ln>
                <a:solidFill>
                  <a:srgbClr val="212121"/>
                </a:solidFill>
                <a:effectLst/>
                <a:latin typeface="STIXGeneral"/>
              </a:rPr>
              <a:t>+...+</a:t>
            </a:r>
            <a:r>
              <a:rPr kumimoji="0" lang="en-US" altLang="en-US" b="0" i="1" u="none" strike="noStrike" cap="none" normalizeH="0" baseline="0" err="1">
                <a:ln>
                  <a:noFill/>
                </a:ln>
                <a:solidFill>
                  <a:srgbClr val="212121"/>
                </a:solidFill>
                <a:effectLst/>
                <a:latin typeface="STIXGeneral"/>
              </a:rPr>
              <a:t>c</a:t>
            </a:r>
            <a:r>
              <a:rPr kumimoji="0" lang="en-US" altLang="en-US" sz="1050" b="0" i="1" u="none" strike="noStrike" cap="none" normalizeH="0" baseline="0" err="1">
                <a:ln>
                  <a:noFill/>
                </a:ln>
                <a:solidFill>
                  <a:srgbClr val="212121"/>
                </a:solidFill>
                <a:effectLst/>
                <a:latin typeface="STIXGeneral"/>
              </a:rPr>
              <a:t>n</a:t>
            </a:r>
            <a:r>
              <a:rPr kumimoji="0" lang="en-US" altLang="en-US" sz="1200" b="0" i="0" u="none" strike="noStrike" cap="none" normalizeH="0" baseline="0">
                <a:ln>
                  <a:noFill/>
                </a:ln>
                <a:solidFill>
                  <a:srgbClr val="212121"/>
                </a:solidFill>
                <a:effectLst/>
                <a:latin typeface="Roboto" panose="02000000000000000000" pitchFamily="2" charset="0"/>
              </a:rPr>
              <a:t>.</a:t>
            </a:r>
            <a:r>
              <a:rPr kumimoji="0" lang="en-US" altLang="en-US" sz="1100" b="0" i="0" u="none" strike="noStrike" cap="none" normalizeH="0" baseline="0">
                <a:ln>
                  <a:noFill/>
                </a:ln>
                <a:solidFill>
                  <a:schemeClr val="tx1"/>
                </a:solidFill>
                <a:effectLst/>
              </a:rPr>
              <a:t> </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25" name="Rectangle 5">
            <a:extLst>
              <a:ext uri="{FF2B5EF4-FFF2-40B4-BE49-F238E27FC236}">
                <a16:creationId xmlns:a16="http://schemas.microsoft.com/office/drawing/2014/main" id="{F7A8A2B1-7459-9D61-F91F-EB4EAA7963FD}"/>
              </a:ext>
            </a:extLst>
          </p:cNvPr>
          <p:cNvSpPr>
            <a:spLocks noChangeArrowheads="1"/>
          </p:cNvSpPr>
          <p:nvPr/>
        </p:nvSpPr>
        <p:spPr bwMode="auto">
          <a:xfrm>
            <a:off x="107131" y="5122963"/>
            <a:ext cx="11977735"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76A8"/>
                </a:solidFill>
                <a:effectLst/>
                <a:latin typeface="Menlo"/>
                <a:hlinkClick r:id="rId2"/>
              </a:rPr>
              <a:t>S</a:t>
            </a:r>
            <a:r>
              <a:rPr kumimoji="0" lang="en-US" altLang="en-US" sz="1400" b="0" i="0" u="none" strike="noStrike" cap="none" normalizeH="0" baseline="0">
                <a:ln>
                  <a:noFill/>
                </a:ln>
                <a:solidFill>
                  <a:srgbClr val="212121"/>
                </a:solidFill>
                <a:effectLst/>
                <a:latin typeface="Menlo"/>
              </a:rPr>
              <a:t> = </a:t>
            </a:r>
            <a:r>
              <a:rPr kumimoji="0" lang="en-US" altLang="en-US" sz="1400" b="0" i="0" u="none" strike="noStrike" cap="none" normalizeH="0" baseline="0" err="1">
                <a:ln>
                  <a:noFill/>
                </a:ln>
                <a:solidFill>
                  <a:srgbClr val="212121"/>
                </a:solidFill>
                <a:effectLst/>
                <a:latin typeface="Menlo"/>
              </a:rPr>
              <a:t>vpasolve</a:t>
            </a:r>
            <a:r>
              <a:rPr kumimoji="0" lang="en-US" altLang="en-US" sz="1400" b="0" i="0" u="none" strike="noStrike" cap="none" normalizeH="0" baseline="0">
                <a:ln>
                  <a:noFill/>
                </a:ln>
                <a:solidFill>
                  <a:srgbClr val="212121"/>
                </a:solidFill>
                <a:effectLst/>
                <a:latin typeface="Menlo"/>
              </a:rPr>
              <a:t>(</a:t>
            </a:r>
            <a:r>
              <a:rPr kumimoji="0" lang="en-US" altLang="en-US" sz="1400" b="0" i="0" u="none" strike="noStrike" cap="none" normalizeH="0" baseline="0" err="1">
                <a:ln>
                  <a:noFill/>
                </a:ln>
                <a:solidFill>
                  <a:srgbClr val="0076A8"/>
                </a:solidFill>
                <a:effectLst/>
                <a:latin typeface="Menlo"/>
                <a:hlinkClick r:id="rId3"/>
              </a:rPr>
              <a:t>eqn</a:t>
            </a:r>
            <a:r>
              <a:rPr kumimoji="0" lang="en-US" altLang="en-US" sz="1400" b="0" i="0" u="none" strike="noStrike" cap="none" normalizeH="0" baseline="0" err="1">
                <a:ln>
                  <a:noFill/>
                </a:ln>
                <a:solidFill>
                  <a:srgbClr val="212121"/>
                </a:solidFill>
                <a:effectLst/>
                <a:latin typeface="Menlo"/>
              </a:rPr>
              <a:t>,</a:t>
            </a:r>
            <a:r>
              <a:rPr kumimoji="0" lang="en-US" altLang="en-US" sz="1400" b="0" i="0" u="none" strike="noStrike" cap="none" normalizeH="0" baseline="0" err="1">
                <a:ln>
                  <a:noFill/>
                </a:ln>
                <a:solidFill>
                  <a:srgbClr val="0076A8"/>
                </a:solidFill>
                <a:effectLst/>
                <a:latin typeface="Menlo"/>
                <a:hlinkClick r:id="rId4"/>
              </a:rPr>
              <a:t>var</a:t>
            </a:r>
            <a:r>
              <a:rPr kumimoji="0" lang="en-US" altLang="en-US" sz="1400" b="0" i="0" u="none" strike="noStrike" cap="none" normalizeH="0" baseline="0">
                <a:ln>
                  <a:noFill/>
                </a:ln>
                <a:solidFill>
                  <a:srgbClr val="212121"/>
                </a:solidFill>
                <a:effectLst/>
                <a:latin typeface="Menlo"/>
              </a:rPr>
              <a:t>)</a:t>
            </a:r>
            <a:r>
              <a:rPr kumimoji="0" lang="en-US" altLang="en-US" sz="1200" b="0" i="0" u="none" strike="noStrike" cap="none" normalizeH="0" baseline="0">
                <a:ln>
                  <a:noFill/>
                </a:ln>
                <a:solidFill>
                  <a:srgbClr val="212121"/>
                </a:solidFill>
                <a:effectLst/>
                <a:latin typeface="Roboto" panose="02000000000000000000" pitchFamily="2" charset="0"/>
              </a:rPr>
              <a:t> numerically solves the equation </a:t>
            </a:r>
            <a:r>
              <a:rPr kumimoji="0" lang="en-US" altLang="en-US" sz="1400" b="0" i="0" u="none" strike="noStrike" cap="none" normalizeH="0" baseline="0" err="1">
                <a:ln>
                  <a:noFill/>
                </a:ln>
                <a:solidFill>
                  <a:srgbClr val="212121"/>
                </a:solidFill>
                <a:effectLst/>
                <a:latin typeface="Menlo"/>
              </a:rPr>
              <a:t>eqn</a:t>
            </a:r>
            <a:r>
              <a:rPr kumimoji="0" lang="en-US" altLang="en-US" sz="1200" b="0" i="0" u="none" strike="noStrike" cap="none" normalizeH="0" baseline="0">
                <a:ln>
                  <a:noFill/>
                </a:ln>
                <a:solidFill>
                  <a:srgbClr val="212121"/>
                </a:solidFill>
                <a:effectLst/>
                <a:latin typeface="Roboto" panose="02000000000000000000" pitchFamily="2" charset="0"/>
              </a:rPr>
              <a:t> for the variable </a:t>
            </a:r>
            <a:r>
              <a:rPr kumimoji="0" lang="en-US" altLang="en-US" sz="1400" b="0" i="0" u="none" strike="noStrike" cap="none" normalizeH="0" baseline="0">
                <a:ln>
                  <a:noFill/>
                </a:ln>
                <a:solidFill>
                  <a:srgbClr val="212121"/>
                </a:solidFill>
                <a:effectLst/>
                <a:latin typeface="Menlo"/>
              </a:rPr>
              <a:t>var</a:t>
            </a:r>
            <a:r>
              <a:rPr kumimoji="0" lang="en-US" altLang="en-US" sz="1200" b="0" i="0" u="none" strike="noStrike" cap="none" normalizeH="0" baseline="0">
                <a:ln>
                  <a:noFill/>
                </a:ln>
                <a:solidFill>
                  <a:srgbClr val="212121"/>
                </a:solidFill>
                <a:effectLst/>
                <a:latin typeface="Roboto" panose="02000000000000000000" pitchFamily="2" charset="0"/>
              </a:rPr>
              <a:t>. If you do not specify </a:t>
            </a:r>
            <a:r>
              <a:rPr kumimoji="0" lang="en-US" altLang="en-US" sz="1400" b="0" i="0" u="none" strike="noStrike" cap="none" normalizeH="0" baseline="0">
                <a:ln>
                  <a:noFill/>
                </a:ln>
                <a:solidFill>
                  <a:srgbClr val="212121"/>
                </a:solidFill>
                <a:effectLst/>
                <a:latin typeface="Menlo"/>
              </a:rPr>
              <a:t>var</a:t>
            </a:r>
            <a:r>
              <a:rPr kumimoji="0" lang="en-US" altLang="en-US" sz="1200" b="0" i="0" u="none" strike="noStrike" cap="none" normalizeH="0" baseline="0">
                <a:ln>
                  <a:noFill/>
                </a:ln>
                <a:solidFill>
                  <a:srgbClr val="212121"/>
                </a:solidFill>
                <a:effectLst/>
                <a:latin typeface="Roboto" panose="02000000000000000000" pitchFamily="2" charset="0"/>
              </a:rPr>
              <a:t>, </a:t>
            </a:r>
            <a:r>
              <a:rPr kumimoji="0" lang="en-US" altLang="en-US" sz="1400" b="0" i="0" u="none" strike="noStrike" cap="none" normalizeH="0" baseline="0" err="1">
                <a:ln>
                  <a:noFill/>
                </a:ln>
                <a:solidFill>
                  <a:srgbClr val="212121"/>
                </a:solidFill>
                <a:effectLst/>
                <a:latin typeface="Menlo"/>
              </a:rPr>
              <a:t>vpasolve</a:t>
            </a:r>
            <a:r>
              <a:rPr kumimoji="0" lang="en-US" altLang="en-US" sz="1200" b="0" i="0" u="none" strike="noStrike" cap="none" normalizeH="0" baseline="0">
                <a:ln>
                  <a:noFill/>
                </a:ln>
                <a:solidFill>
                  <a:srgbClr val="212121"/>
                </a:solidFill>
                <a:effectLst/>
                <a:latin typeface="Roboto" panose="02000000000000000000" pitchFamily="2" charset="0"/>
              </a:rPr>
              <a:t> solves for the default variable determined by </a:t>
            </a:r>
            <a:r>
              <a:rPr kumimoji="0" lang="en-US" altLang="en-US" sz="1400" b="0" i="0" u="none" strike="noStrike" cap="none" normalizeH="0" baseline="0" err="1">
                <a:ln>
                  <a:noFill/>
                </a:ln>
                <a:solidFill>
                  <a:srgbClr val="0076A8"/>
                </a:solidFill>
                <a:effectLst/>
                <a:latin typeface="Menlo"/>
                <a:hlinkClick r:id="rId5"/>
              </a:rPr>
              <a:t>symvar</a:t>
            </a:r>
            <a:r>
              <a:rPr kumimoji="0" lang="en-US" altLang="en-US" sz="1200" b="0" i="0" u="none" strike="noStrike" cap="none" normalizeH="0" baseline="0">
                <a:ln>
                  <a:noFill/>
                </a:ln>
                <a:solidFill>
                  <a:srgbClr val="212121"/>
                </a:solidFill>
                <a:effectLst/>
                <a:latin typeface="Roboto" panose="02000000000000000000" pitchFamily="2" charset="0"/>
              </a:rPr>
              <a:t>. For example, </a:t>
            </a:r>
            <a:r>
              <a:rPr kumimoji="0" lang="en-US" altLang="en-US" sz="1400" b="0" i="0" u="none" strike="noStrike" cap="none" normalizeH="0" baseline="0" err="1">
                <a:ln>
                  <a:noFill/>
                </a:ln>
                <a:solidFill>
                  <a:srgbClr val="212121"/>
                </a:solidFill>
                <a:effectLst/>
                <a:latin typeface="Menlo"/>
              </a:rPr>
              <a:t>vpasolve</a:t>
            </a:r>
            <a:r>
              <a:rPr kumimoji="0" lang="en-US" altLang="en-US" sz="1400" b="0" i="0" u="none" strike="noStrike" cap="none" normalizeH="0" baseline="0">
                <a:ln>
                  <a:noFill/>
                </a:ln>
                <a:solidFill>
                  <a:srgbClr val="212121"/>
                </a:solidFill>
                <a:effectLst/>
                <a:latin typeface="Menlo"/>
              </a:rPr>
              <a:t>(x + 1 == 2, x)</a:t>
            </a:r>
            <a:r>
              <a:rPr kumimoji="0" lang="en-US" altLang="en-US" sz="1200" b="0" i="0" u="none" strike="noStrike" cap="none" normalizeH="0" baseline="0">
                <a:ln>
                  <a:noFill/>
                </a:ln>
                <a:solidFill>
                  <a:srgbClr val="212121"/>
                </a:solidFill>
                <a:effectLst/>
                <a:latin typeface="Roboto" panose="02000000000000000000" pitchFamily="2" charset="0"/>
              </a:rPr>
              <a:t> numerically solves the</a:t>
            </a:r>
            <a:r>
              <a:rPr kumimoji="0" lang="en-US" altLang="en-US" sz="1200" b="0" i="0" u="none" strike="noStrike" cap="none" normalizeH="0">
                <a:ln>
                  <a:noFill/>
                </a:ln>
                <a:solidFill>
                  <a:srgbClr val="212121"/>
                </a:solidFill>
                <a:effectLst/>
                <a:latin typeface="Roboto" panose="02000000000000000000" pitchFamily="2" charset="0"/>
              </a:rPr>
              <a:t> </a:t>
            </a:r>
            <a:r>
              <a:rPr lang="en-US" altLang="en-US" sz="1200">
                <a:solidFill>
                  <a:srgbClr val="212121"/>
                </a:solidFill>
                <a:latin typeface="Roboto" panose="02000000000000000000" pitchFamily="2" charset="0"/>
              </a:rPr>
              <a:t>e</a:t>
            </a:r>
            <a:r>
              <a:rPr kumimoji="0" lang="en-US" altLang="en-US" sz="1200" b="0" i="0" u="none" strike="noStrike" cap="none" normalizeH="0" baseline="0">
                <a:ln>
                  <a:noFill/>
                </a:ln>
                <a:solidFill>
                  <a:srgbClr val="212121"/>
                </a:solidFill>
                <a:effectLst/>
                <a:latin typeface="Roboto" panose="02000000000000000000" pitchFamily="2" charset="0"/>
              </a:rPr>
              <a:t>quation</a:t>
            </a:r>
            <a:r>
              <a:rPr kumimoji="0" lang="en-US" altLang="en-US" sz="1200" b="0" i="0" u="none" strike="noStrike" cap="none" normalizeH="0">
                <a:ln>
                  <a:noFill/>
                </a:ln>
                <a:solidFill>
                  <a:srgbClr val="212121"/>
                </a:solidFill>
                <a:effectLst/>
                <a:latin typeface="Roboto" panose="02000000000000000000" pitchFamily="2" charset="0"/>
              </a:rPr>
              <a:t> </a:t>
            </a:r>
            <a:r>
              <a:rPr kumimoji="0" lang="en-US" altLang="en-US" sz="1200" b="0" i="1" u="none" strike="noStrike" cap="none" normalizeH="0" baseline="0">
                <a:ln>
                  <a:noFill/>
                </a:ln>
                <a:solidFill>
                  <a:srgbClr val="212121"/>
                </a:solidFill>
                <a:effectLst/>
                <a:latin typeface="STIXGeneral"/>
              </a:rPr>
              <a:t>x</a:t>
            </a:r>
            <a:r>
              <a:rPr kumimoji="0" lang="en-US" altLang="en-US" sz="1200" b="0" i="0" u="none" strike="noStrike" cap="none" normalizeH="0" baseline="0">
                <a:ln>
                  <a:noFill/>
                </a:ln>
                <a:solidFill>
                  <a:srgbClr val="212121"/>
                </a:solidFill>
                <a:effectLst/>
                <a:latin typeface="STIXGeneral"/>
              </a:rPr>
              <a:t> + 1 = 2</a:t>
            </a:r>
            <a:r>
              <a:rPr kumimoji="0" lang="en-US" altLang="en-US" sz="1200" b="0" i="0" u="none" strike="noStrike" cap="none" normalizeH="0" baseline="0">
                <a:ln>
                  <a:noFill/>
                </a:ln>
                <a:solidFill>
                  <a:srgbClr val="212121"/>
                </a:solidFill>
                <a:effectLst/>
                <a:latin typeface="Roboto" panose="02000000000000000000" pitchFamily="2" charset="0"/>
              </a:rPr>
              <a:t> for </a:t>
            </a:r>
            <a:r>
              <a:rPr kumimoji="0" lang="en-US" altLang="en-US" sz="1200" b="0" i="1" u="none" strike="noStrike" cap="none" normalizeH="0" baseline="0">
                <a:ln>
                  <a:noFill/>
                </a:ln>
                <a:solidFill>
                  <a:srgbClr val="212121"/>
                </a:solidFill>
                <a:effectLst/>
                <a:latin typeface="STIXGeneral"/>
              </a:rPr>
              <a:t>x</a:t>
            </a:r>
            <a:r>
              <a:rPr kumimoji="0" lang="en-US" altLang="en-US" sz="1200" b="0" i="0" u="none" strike="noStrike" cap="none" normalizeH="0" baseline="0">
                <a:ln>
                  <a:noFill/>
                </a:ln>
                <a:solidFill>
                  <a:srgbClr val="212121"/>
                </a:solidFill>
                <a:effectLst/>
                <a:latin typeface="Roboto" panose="02000000000000000000" pitchFamily="2" charset="0"/>
              </a:rPr>
              <a:t>.</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212121"/>
                </a:solidFill>
                <a:effectLst/>
                <a:latin typeface="Roboto" panose="02000000000000000000" pitchFamily="2" charset="0"/>
              </a:rPr>
              <a:t>By default, </a:t>
            </a:r>
            <a:r>
              <a:rPr kumimoji="0" lang="en-US" altLang="en-US" sz="1400" b="0" i="0" u="none" strike="noStrike" cap="none" normalizeH="0" baseline="0" err="1">
                <a:ln>
                  <a:noFill/>
                </a:ln>
                <a:solidFill>
                  <a:srgbClr val="212121"/>
                </a:solidFill>
                <a:effectLst/>
                <a:latin typeface="Menlo"/>
              </a:rPr>
              <a:t>vpasolve</a:t>
            </a:r>
            <a:r>
              <a:rPr kumimoji="0" lang="en-US" altLang="en-US" sz="1200" b="0" i="0" u="none" strike="noStrike" cap="none" normalizeH="0" baseline="0">
                <a:ln>
                  <a:noFill/>
                </a:ln>
                <a:solidFill>
                  <a:srgbClr val="212121"/>
                </a:solidFill>
                <a:effectLst/>
                <a:latin typeface="Roboto" panose="02000000000000000000" pitchFamily="2" charset="0"/>
              </a:rPr>
              <a:t> finds the solutions to 32 significant digits. To change the number of significant digits, use the </a:t>
            </a:r>
            <a:r>
              <a:rPr kumimoji="0" lang="en-US" altLang="en-US" sz="1400" b="0" i="0" u="none" strike="noStrike" cap="none" normalizeH="0" baseline="0">
                <a:ln>
                  <a:noFill/>
                </a:ln>
                <a:solidFill>
                  <a:srgbClr val="212121"/>
                </a:solidFill>
                <a:effectLst/>
                <a:latin typeface="Menlo"/>
              </a:rPr>
              <a:t>digits</a:t>
            </a:r>
            <a:r>
              <a:rPr kumimoji="0" lang="en-US" altLang="en-US" sz="1200" b="0" i="0" u="none" strike="noStrike" cap="none" normalizeH="0" baseline="0">
                <a:ln>
                  <a:noFill/>
                </a:ln>
                <a:solidFill>
                  <a:srgbClr val="212121"/>
                </a:solidFill>
                <a:effectLst/>
                <a:latin typeface="Roboto" panose="02000000000000000000" pitchFamily="2" charset="0"/>
              </a:rPr>
              <a:t> function</a:t>
            </a:r>
            <a:r>
              <a:rPr kumimoji="0" lang="en-US" altLang="en-US" sz="900" b="0" i="0" u="none" strike="noStrike" cap="none" normalizeH="0" baseline="0">
                <a:ln>
                  <a:noFill/>
                </a:ln>
                <a:solidFill>
                  <a:srgbClr val="212121"/>
                </a:solidFill>
                <a:effectLst/>
                <a:latin typeface="Roboto" panose="02000000000000000000" pitchFamily="2"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763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DB056174-CBC5-7B48-9681-7DDAC423337E}"/>
              </a:ext>
            </a:extLst>
          </p:cNvPr>
          <p:cNvSpPr>
            <a:spLocks noGrp="1"/>
          </p:cNvSpPr>
          <p:nvPr>
            <p:ph type="dt" sz="half" idx="4294967295"/>
          </p:nvPr>
        </p:nvSpPr>
        <p:spPr>
          <a:xfrm>
            <a:off x="381000" y="6356350"/>
            <a:ext cx="2743200" cy="365125"/>
          </a:xfrm>
        </p:spPr>
        <p:txBody>
          <a:bodyPr/>
          <a:lstStyle/>
          <a:p>
            <a:pPr>
              <a:spcAft>
                <a:spcPts val="600"/>
              </a:spcAft>
            </a:pPr>
            <a:fld id="{E1707CF3-9BC4-A745-ACDA-A73543D800FE}" type="datetime1">
              <a:rPr lang="en-US" smtClean="0"/>
              <a:pPr>
                <a:spcAft>
                  <a:spcPts val="600"/>
                </a:spcAft>
              </a:pPr>
              <a:t>3/29/2023</a:t>
            </a:fld>
            <a:endParaRPr lang="en-US"/>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4294967295"/>
          </p:nvPr>
        </p:nvSpPr>
        <p:spPr>
          <a:xfrm>
            <a:off x="4038600" y="6356350"/>
            <a:ext cx="4114800" cy="365125"/>
          </a:xfrm>
        </p:spPr>
        <p:txBody>
          <a:bodyPr/>
          <a:lstStyle/>
          <a:p>
            <a:pPr>
              <a:spcAft>
                <a:spcPts val="600"/>
              </a:spcAft>
            </a:pPr>
            <a:r>
              <a:rPr lang="en-US"/>
              <a:t>CH3150 GROP 2</a:t>
            </a:r>
          </a:p>
        </p:txBody>
      </p:sp>
      <p:sp>
        <p:nvSpPr>
          <p:cNvPr id="6" name="Slide Number Placeholder 5" hidden="1">
            <a:extLst>
              <a:ext uri="{FF2B5EF4-FFF2-40B4-BE49-F238E27FC236}">
                <a16:creationId xmlns:a16="http://schemas.microsoft.com/office/drawing/2014/main" id="{134C72D2-EFDF-844A-8472-CB49A59B127B}"/>
              </a:ext>
            </a:extLst>
          </p:cNvPr>
          <p:cNvSpPr>
            <a:spLocks noGrp="1"/>
          </p:cNvSpPr>
          <p:nvPr>
            <p:ph type="sldNum" sz="quarter" idx="4294967295"/>
          </p:nvPr>
        </p:nvSpPr>
        <p:spPr>
          <a:xfrm>
            <a:off x="10206318" y="6356350"/>
            <a:ext cx="1604682" cy="365125"/>
          </a:xfrm>
        </p:spPr>
        <p:txBody>
          <a:bodyPr/>
          <a:lstStyle/>
          <a:p>
            <a:pPr>
              <a:spcAft>
                <a:spcPts val="600"/>
              </a:spcAft>
            </a:pPr>
            <a:fld id="{294A09A9-5501-47C1-A89A-A340965A2BE2}" type="slidenum">
              <a:rPr lang="en-US" smtClean="0"/>
              <a:pPr>
                <a:spcAft>
                  <a:spcPts val="600"/>
                </a:spcAft>
              </a:pPr>
              <a:t>9</a:t>
            </a:fld>
            <a:endParaRPr lang="en-US"/>
          </a:p>
        </p:txBody>
      </p:sp>
      <p:pic>
        <p:nvPicPr>
          <p:cNvPr id="3" name="Picture 2">
            <a:extLst>
              <a:ext uri="{FF2B5EF4-FFF2-40B4-BE49-F238E27FC236}">
                <a16:creationId xmlns:a16="http://schemas.microsoft.com/office/drawing/2014/main" id="{482A81D8-D91F-8280-477A-2C9C62B89746}"/>
              </a:ext>
            </a:extLst>
          </p:cNvPr>
          <p:cNvPicPr>
            <a:picLocks noChangeAspect="1"/>
          </p:cNvPicPr>
          <p:nvPr/>
        </p:nvPicPr>
        <p:blipFill>
          <a:blip r:embed="rId2"/>
          <a:stretch>
            <a:fillRect/>
          </a:stretch>
        </p:blipFill>
        <p:spPr>
          <a:xfrm>
            <a:off x="1381126" y="0"/>
            <a:ext cx="9544050" cy="6429375"/>
          </a:xfrm>
          <a:prstGeom prst="rect">
            <a:avLst/>
          </a:prstGeom>
        </p:spPr>
      </p:pic>
    </p:spTree>
    <p:extLst>
      <p:ext uri="{BB962C8B-B14F-4D97-AF65-F5344CB8AC3E}">
        <p14:creationId xmlns:p14="http://schemas.microsoft.com/office/powerpoint/2010/main" val="1389492740"/>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5BAB77-79E1-4739-AA51-10C9079186D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 ds:uri="http://www.w3.org/2000/xmlns/"/>
    <ds:schemaRef ds:uri="http://www.w3.org/2001/XMLSchema-instance"/>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A615295-94F6-4CE2-A1B1-6B7E1DAA5AD6}">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0/xmln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Universal presentation</Template>
  <TotalTime>5</TotalTime>
  <Words>1219</Words>
  <Application>Microsoft Office PowerPoint</Application>
  <PresentationFormat>Widescreen</PresentationFormat>
  <Paragraphs>156</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CH3150 – MASS TRANSFER II</vt:lpstr>
      <vt:lpstr>OVERVIEW FOR PHASE I</vt:lpstr>
      <vt:lpstr>OVERVIEW FOR PHASE I</vt:lpstr>
      <vt:lpstr>Solving Counter current using Graphical Method</vt:lpstr>
      <vt:lpstr>PowerPoint Presentation</vt:lpstr>
      <vt:lpstr>Plot of intermediate stage vs Rxc, Eyc conc Profile</vt:lpstr>
      <vt:lpstr>Plot of intermediate stage vs acetic acid removal</vt:lpstr>
      <vt:lpstr>Solving Cross current using Graphical Method</vt:lpstr>
      <vt:lpstr>PowerPoint Presentation</vt:lpstr>
      <vt:lpstr>Data Generation</vt:lpstr>
      <vt:lpstr>Cleaning the Data</vt:lpstr>
      <vt:lpstr>Fitting data to a neural network model(Cross Current)</vt:lpstr>
      <vt:lpstr>Fitting data to a neural network model (Counter current)</vt:lpstr>
      <vt:lpstr>Model Summary</vt:lpstr>
      <vt:lpstr>Future Work</vt:lpstr>
      <vt:lpstr>PHASE II</vt:lpstr>
      <vt:lpstr>FLOWCHART FOR PHASE II</vt:lpstr>
      <vt:lpstr>Input the parameters in the GUI</vt:lpstr>
      <vt:lpstr>Calling Matlab Functions 1. COUNTER CURRENT</vt:lpstr>
      <vt:lpstr>Calling Matlab Functions 2. CROSS CURRENT</vt:lpstr>
      <vt:lpstr>READING FROM THE EXCEL FILE</vt:lpstr>
      <vt:lpstr>Displaying Output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CH3150 – MASS TRANSFER II</dc:title>
  <dc:creator>Abhilash Anumula</dc:creator>
  <cp:lastModifiedBy>Abhilash Anumula</cp:lastModifiedBy>
  <cp:revision>2</cp:revision>
  <dcterms:created xsi:type="dcterms:W3CDTF">2023-03-10T12:09:51Z</dcterms:created>
  <dcterms:modified xsi:type="dcterms:W3CDTF">2023-03-29T18:05:50Z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