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F105-9505-FEB8-C42C-CDD755F68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24024C-FD22-3E31-C28F-39351E795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C8022D-AD86-D898-0384-F8D552E94659}"/>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4DB91ADF-C9B4-88B8-96CF-328B1040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A3B5-9ABB-6C32-0ABE-836488DD6E85}"/>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13201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D8A4-219F-4498-FEB1-1EC06F1BC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C617A-FFC7-2DFB-5359-59E0B2912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D9C93-BFD7-D0FF-6F7D-43B90884F29B}"/>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E5112120-7E76-9400-BFA2-69421F38B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49CE4-87C0-7FDD-0FEF-60DEC79A0770}"/>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35662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5690A-7E0A-A268-5274-A84596400A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07835-C364-5189-3659-29FAB1E49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A6543-BE62-BF8F-B5C5-B4D18298A22F}"/>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DFE7161E-5784-7774-9395-C44267686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31693-C1CD-66AC-8356-8502A980B195}"/>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158641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F193-8D90-6969-07B3-015B9BDDB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CD18B-B15A-0E3E-44BE-97A3A887B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239F-C21E-96FE-5455-2116B296F54D}"/>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0383ACC7-1E0D-1D05-AA9A-328DC0EF5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AAB58-FB3E-4658-8866-92BA1142BBE9}"/>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317158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DD92-81A8-6308-366C-81878EAE0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BFF36E-680A-75F8-1733-A4BFF4AAA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2A5AF-4FFC-43C3-FE12-9BED7DD2B5F2}"/>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1BFE7CE5-CD31-65C6-E6F7-A34D12298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31C51-7AE8-1740-3C4F-F56A738CEA59}"/>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24037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043C-8491-3D5A-03C9-885A12D67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C5CA4-54E3-861F-BE30-C7FC5B227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7A3BD-70EB-75F0-10D3-D3A4F5149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56593D-2C4B-A9C1-75E1-F1D2AF26326B}"/>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6" name="Footer Placeholder 5">
            <a:extLst>
              <a:ext uri="{FF2B5EF4-FFF2-40B4-BE49-F238E27FC236}">
                <a16:creationId xmlns:a16="http://schemas.microsoft.com/office/drawing/2014/main" id="{DCA55E93-198B-8D8F-AE2F-85FC5DACC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458B0-419B-DD53-9F48-C02745F38558}"/>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28115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DA57-B4DA-5B77-6A03-553FA808F7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79F03B-86C1-57B0-9D2F-5184DF933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3064B-C460-A347-940C-49F803017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A41D0-BB18-33C7-407D-8274D4A9D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73C11-22FF-9DCB-3BE6-0C5C64B8A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4FA9CA-64E7-15F2-EA36-B77F5BFFBE9D}"/>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8" name="Footer Placeholder 7">
            <a:extLst>
              <a:ext uri="{FF2B5EF4-FFF2-40B4-BE49-F238E27FC236}">
                <a16:creationId xmlns:a16="http://schemas.microsoft.com/office/drawing/2014/main" id="{EDAD85F6-261D-0107-9F0C-15C97216E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6AFEF-01CA-526B-A1FF-673032ECACC6}"/>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45095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5AF8-6AD7-D750-9CBF-BF8E0025E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B31FA3-3FE2-DC51-D28F-EC8FF71EAA34}"/>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4" name="Footer Placeholder 3">
            <a:extLst>
              <a:ext uri="{FF2B5EF4-FFF2-40B4-BE49-F238E27FC236}">
                <a16:creationId xmlns:a16="http://schemas.microsoft.com/office/drawing/2014/main" id="{817C7748-416E-E253-2AC6-2318743BBD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B33C8E-FF72-4D10-C4F0-6DDDF9BEDDDA}"/>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337903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CD080-CFB1-A6EA-3EE5-D353C759F049}"/>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3" name="Footer Placeholder 2">
            <a:extLst>
              <a:ext uri="{FF2B5EF4-FFF2-40B4-BE49-F238E27FC236}">
                <a16:creationId xmlns:a16="http://schemas.microsoft.com/office/drawing/2014/main" id="{1FB4FF7B-4CA4-C3DF-85A8-48AD3A2B3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11D081-C04D-DD4C-EA63-B01EA45A4E83}"/>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76513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00E8-6734-D443-6302-41D997C4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EFA8AE-59F9-D6E0-13C5-48D6B3703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DAB47-F042-7E51-84CB-B767005F0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13459-4446-1891-3E91-4D678C09BDD1}"/>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6" name="Footer Placeholder 5">
            <a:extLst>
              <a:ext uri="{FF2B5EF4-FFF2-40B4-BE49-F238E27FC236}">
                <a16:creationId xmlns:a16="http://schemas.microsoft.com/office/drawing/2014/main" id="{DB215E97-792F-7FBC-5DB2-242BD08A6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964AD-3C44-79E7-1820-97B8AF536BB3}"/>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263598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DA83-0252-8799-8581-440F203A4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012F8C-6B0A-8751-5005-23CE8EC0C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49366-5F24-83EB-89D6-55666D9B5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7178A-824E-19E3-C8D6-A2E3DFBEC8A5}"/>
              </a:ext>
            </a:extLst>
          </p:cNvPr>
          <p:cNvSpPr>
            <a:spLocks noGrp="1"/>
          </p:cNvSpPr>
          <p:nvPr>
            <p:ph type="dt" sz="half" idx="10"/>
          </p:nvPr>
        </p:nvSpPr>
        <p:spPr/>
        <p:txBody>
          <a:bodyPr/>
          <a:lstStyle/>
          <a:p>
            <a:fld id="{9B4AEE04-9629-4905-AE51-15107554440B}" type="datetimeFigureOut">
              <a:rPr lang="en-US" smtClean="0"/>
              <a:t>2/15/2024</a:t>
            </a:fld>
            <a:endParaRPr lang="en-US"/>
          </a:p>
        </p:txBody>
      </p:sp>
      <p:sp>
        <p:nvSpPr>
          <p:cNvPr id="6" name="Footer Placeholder 5">
            <a:extLst>
              <a:ext uri="{FF2B5EF4-FFF2-40B4-BE49-F238E27FC236}">
                <a16:creationId xmlns:a16="http://schemas.microsoft.com/office/drawing/2014/main" id="{8BC80C78-0FEA-D850-B240-6DFB814BF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479AF-06B2-5AEA-BB73-5E7A9A2F18A0}"/>
              </a:ext>
            </a:extLst>
          </p:cNvPr>
          <p:cNvSpPr>
            <a:spLocks noGrp="1"/>
          </p:cNvSpPr>
          <p:nvPr>
            <p:ph type="sldNum" sz="quarter" idx="12"/>
          </p:nvPr>
        </p:nvSpPr>
        <p:spPr/>
        <p:txBody>
          <a:bodyPr/>
          <a:lstStyle/>
          <a:p>
            <a:fld id="{66F5E367-3410-4A01-B466-B47E382D481A}" type="slidenum">
              <a:rPr lang="en-US" smtClean="0"/>
              <a:t>‹#›</a:t>
            </a:fld>
            <a:endParaRPr lang="en-US"/>
          </a:p>
        </p:txBody>
      </p:sp>
    </p:spTree>
    <p:extLst>
      <p:ext uri="{BB962C8B-B14F-4D97-AF65-F5344CB8AC3E}">
        <p14:creationId xmlns:p14="http://schemas.microsoft.com/office/powerpoint/2010/main" val="166329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6925D-D729-BA40-3947-8244DD485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1AF79-1BC9-00F3-F3DD-6673672BF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19574-B318-65C6-A65E-E010002B9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AEE04-9629-4905-AE51-15107554440B}" type="datetimeFigureOut">
              <a:rPr lang="en-US" smtClean="0"/>
              <a:t>2/15/2024</a:t>
            </a:fld>
            <a:endParaRPr lang="en-US"/>
          </a:p>
        </p:txBody>
      </p:sp>
      <p:sp>
        <p:nvSpPr>
          <p:cNvPr id="5" name="Footer Placeholder 4">
            <a:extLst>
              <a:ext uri="{FF2B5EF4-FFF2-40B4-BE49-F238E27FC236}">
                <a16:creationId xmlns:a16="http://schemas.microsoft.com/office/drawing/2014/main" id="{29354E79-66BA-2851-7631-4849D5C11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78A4C6-2C98-3710-B6DE-A2DA370F8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5E367-3410-4A01-B466-B47E382D481A}" type="slidenum">
              <a:rPr lang="en-US" smtClean="0"/>
              <a:t>‹#›</a:t>
            </a:fld>
            <a:endParaRPr lang="en-US"/>
          </a:p>
        </p:txBody>
      </p:sp>
    </p:spTree>
    <p:extLst>
      <p:ext uri="{BB962C8B-B14F-4D97-AF65-F5344CB8AC3E}">
        <p14:creationId xmlns:p14="http://schemas.microsoft.com/office/powerpoint/2010/main" val="2645832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9685AB-9EC2-0B88-32FC-B55225852CB7}"/>
              </a:ext>
            </a:extLst>
          </p:cNvPr>
          <p:cNvSpPr>
            <a:spLocks noGrp="1"/>
          </p:cNvSpPr>
          <p:nvPr>
            <p:ph type="subTitle" idx="1"/>
          </p:nvPr>
        </p:nvSpPr>
        <p:spPr>
          <a:xfrm>
            <a:off x="337065" y="1093170"/>
            <a:ext cx="5420128" cy="2577216"/>
          </a:xfrm>
        </p:spPr>
        <p:txBody>
          <a:bodyPr>
            <a:normAutofit/>
          </a:bodyPr>
          <a:lstStyle/>
          <a:p>
            <a:pPr algn="just"/>
            <a:r>
              <a:rPr lang="en-US" sz="1600" dirty="0"/>
              <a:t>Existing transliteration tools lack bidirectional support for local languages like Devanagari and Tamil, hindering seamless communication. Users face difficulties in accurately transcribing text between these languages and scripts. Thus, there's a pressing need for a user-friendly bilateral transliteration platform enabling effortless conversion from one script to another.</a:t>
            </a:r>
          </a:p>
          <a:p>
            <a:endParaRPr lang="en-US" dirty="0"/>
          </a:p>
        </p:txBody>
      </p:sp>
      <p:sp>
        <p:nvSpPr>
          <p:cNvPr id="4" name="Subtitle 2">
            <a:extLst>
              <a:ext uri="{FF2B5EF4-FFF2-40B4-BE49-F238E27FC236}">
                <a16:creationId xmlns:a16="http://schemas.microsoft.com/office/drawing/2014/main" id="{DF7DEEEC-85BC-C9D9-2868-16E5028D702E}"/>
              </a:ext>
            </a:extLst>
          </p:cNvPr>
          <p:cNvSpPr txBox="1">
            <a:spLocks/>
          </p:cNvSpPr>
          <p:nvPr/>
        </p:nvSpPr>
        <p:spPr>
          <a:xfrm>
            <a:off x="6434797" y="1093170"/>
            <a:ext cx="5129917" cy="2735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t>The proposed bilateral transliteration platform offers a seamless solution for converting text between Devanagari, English, and Tamil scripts. With its user-friendly interface and real-time transliteration capabilities, it streamlines the process of cross-script communication. This platform makes use of the INDIC TRANSLITERATION API to perform seamless transliteration between scripts.</a:t>
            </a:r>
          </a:p>
        </p:txBody>
      </p:sp>
      <p:sp>
        <p:nvSpPr>
          <p:cNvPr id="5" name="Subtitle 2">
            <a:extLst>
              <a:ext uri="{FF2B5EF4-FFF2-40B4-BE49-F238E27FC236}">
                <a16:creationId xmlns:a16="http://schemas.microsoft.com/office/drawing/2014/main" id="{F64C7496-27ED-53B9-557E-D8614F1444EE}"/>
              </a:ext>
            </a:extLst>
          </p:cNvPr>
          <p:cNvSpPr txBox="1">
            <a:spLocks/>
          </p:cNvSpPr>
          <p:nvPr/>
        </p:nvSpPr>
        <p:spPr>
          <a:xfrm>
            <a:off x="1251765" y="3597563"/>
            <a:ext cx="3336438" cy="5519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CHALLENGES FACED</a:t>
            </a:r>
            <a:endParaRPr lang="en-US" b="1" u="sng" dirty="0"/>
          </a:p>
        </p:txBody>
      </p:sp>
      <p:sp>
        <p:nvSpPr>
          <p:cNvPr id="6" name="Subtitle 2">
            <a:extLst>
              <a:ext uri="{FF2B5EF4-FFF2-40B4-BE49-F238E27FC236}">
                <a16:creationId xmlns:a16="http://schemas.microsoft.com/office/drawing/2014/main" id="{DF072EB3-A6E9-B4B7-0B50-7B11946745B6}"/>
              </a:ext>
            </a:extLst>
          </p:cNvPr>
          <p:cNvSpPr txBox="1">
            <a:spLocks/>
          </p:cNvSpPr>
          <p:nvPr/>
        </p:nvSpPr>
        <p:spPr>
          <a:xfrm>
            <a:off x="6917636" y="4231517"/>
            <a:ext cx="4436828" cy="1787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D8DE4B6B-EAC2-5E6D-2065-AD7DFB093ED1}"/>
              </a:ext>
            </a:extLst>
          </p:cNvPr>
          <p:cNvSpPr txBox="1"/>
          <p:nvPr/>
        </p:nvSpPr>
        <p:spPr>
          <a:xfrm>
            <a:off x="337066" y="4494995"/>
            <a:ext cx="5420138" cy="1569660"/>
          </a:xfrm>
          <a:prstGeom prst="rect">
            <a:avLst/>
          </a:prstGeom>
          <a:noFill/>
        </p:spPr>
        <p:txBody>
          <a:bodyPr wrap="square">
            <a:spAutoFit/>
          </a:bodyPr>
          <a:lstStyle/>
          <a:p>
            <a:r>
              <a:rPr lang="en-US" sz="1600" dirty="0"/>
              <a:t>We encountered difficulties in accurate transliteration due to challenges with script variations across languages like Devanagari, English, and Tamil. There was ambiguity and confusion, especially with vowels and consonants that don't have direct equivalents in English and the API was also modelled around phonetics.</a:t>
            </a:r>
          </a:p>
        </p:txBody>
      </p:sp>
      <p:pic>
        <p:nvPicPr>
          <p:cNvPr id="10" name="Picture 9">
            <a:extLst>
              <a:ext uri="{FF2B5EF4-FFF2-40B4-BE49-F238E27FC236}">
                <a16:creationId xmlns:a16="http://schemas.microsoft.com/office/drawing/2014/main" id="{4B7678BE-3E3E-F68C-2D3E-9E6470F9DF51}"/>
              </a:ext>
            </a:extLst>
          </p:cNvPr>
          <p:cNvPicPr>
            <a:picLocks noChangeAspect="1"/>
          </p:cNvPicPr>
          <p:nvPr/>
        </p:nvPicPr>
        <p:blipFill rotWithShape="1">
          <a:blip r:embed="rId2">
            <a:extLst>
              <a:ext uri="{28A0092B-C50C-407E-A947-70E740481C1C}">
                <a14:useLocalDpi xmlns:a14="http://schemas.microsoft.com/office/drawing/2010/main" val="0"/>
              </a:ext>
            </a:extLst>
          </a:blip>
          <a:srcRect l="29567" r="29458"/>
          <a:stretch/>
        </p:blipFill>
        <p:spPr>
          <a:xfrm>
            <a:off x="9057475" y="4108792"/>
            <a:ext cx="3086345" cy="2342065"/>
          </a:xfrm>
          <a:prstGeom prst="rect">
            <a:avLst/>
          </a:prstGeom>
        </p:spPr>
      </p:pic>
      <p:pic>
        <p:nvPicPr>
          <p:cNvPr id="12" name="Picture 11">
            <a:extLst>
              <a:ext uri="{FF2B5EF4-FFF2-40B4-BE49-F238E27FC236}">
                <a16:creationId xmlns:a16="http://schemas.microsoft.com/office/drawing/2014/main" id="{00C87D9B-7948-D889-8218-99CF99B3DB9C}"/>
              </a:ext>
            </a:extLst>
          </p:cNvPr>
          <p:cNvPicPr>
            <a:picLocks noChangeAspect="1"/>
          </p:cNvPicPr>
          <p:nvPr/>
        </p:nvPicPr>
        <p:blipFill rotWithShape="1">
          <a:blip r:embed="rId3">
            <a:extLst>
              <a:ext uri="{28A0092B-C50C-407E-A947-70E740481C1C}">
                <a14:useLocalDpi xmlns:a14="http://schemas.microsoft.com/office/drawing/2010/main" val="0"/>
              </a:ext>
            </a:extLst>
          </a:blip>
          <a:srcRect l="29559" r="29186"/>
          <a:stretch/>
        </p:blipFill>
        <p:spPr>
          <a:xfrm>
            <a:off x="5966429" y="4108868"/>
            <a:ext cx="3016535" cy="2342067"/>
          </a:xfrm>
          <a:prstGeom prst="rect">
            <a:avLst/>
          </a:prstGeom>
        </p:spPr>
      </p:pic>
      <p:cxnSp>
        <p:nvCxnSpPr>
          <p:cNvPr id="14" name="Straight Connector 13">
            <a:extLst>
              <a:ext uri="{FF2B5EF4-FFF2-40B4-BE49-F238E27FC236}">
                <a16:creationId xmlns:a16="http://schemas.microsoft.com/office/drawing/2014/main" id="{45313DA9-A56A-0857-809A-9494ABAC4E63}"/>
              </a:ext>
            </a:extLst>
          </p:cNvPr>
          <p:cNvCxnSpPr/>
          <p:nvPr/>
        </p:nvCxnSpPr>
        <p:spPr>
          <a:xfrm>
            <a:off x="5891917"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6AF5BC3C-DA16-9A2E-71DB-AF6C5F2C7572}"/>
              </a:ext>
            </a:extLst>
          </p:cNvPr>
          <p:cNvCxnSpPr>
            <a:cxnSpLocks/>
          </p:cNvCxnSpPr>
          <p:nvPr/>
        </p:nvCxnSpPr>
        <p:spPr>
          <a:xfrm flipH="1">
            <a:off x="0" y="3252083"/>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8" name="Subtitle 2">
            <a:extLst>
              <a:ext uri="{FF2B5EF4-FFF2-40B4-BE49-F238E27FC236}">
                <a16:creationId xmlns:a16="http://schemas.microsoft.com/office/drawing/2014/main" id="{BF8D996C-57DA-2E71-D361-CF12001739B7}"/>
              </a:ext>
            </a:extLst>
          </p:cNvPr>
          <p:cNvSpPr txBox="1">
            <a:spLocks/>
          </p:cNvSpPr>
          <p:nvPr/>
        </p:nvSpPr>
        <p:spPr>
          <a:xfrm>
            <a:off x="7352001" y="3564559"/>
            <a:ext cx="3336438" cy="5519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OUTPUT</a:t>
            </a:r>
            <a:endParaRPr lang="en-US" b="1" u="sng" dirty="0"/>
          </a:p>
        </p:txBody>
      </p:sp>
      <p:sp>
        <p:nvSpPr>
          <p:cNvPr id="19" name="Subtitle 2">
            <a:extLst>
              <a:ext uri="{FF2B5EF4-FFF2-40B4-BE49-F238E27FC236}">
                <a16:creationId xmlns:a16="http://schemas.microsoft.com/office/drawing/2014/main" id="{3BFBC36E-776E-61D1-F5D6-6D4847BE764D}"/>
              </a:ext>
            </a:extLst>
          </p:cNvPr>
          <p:cNvSpPr txBox="1">
            <a:spLocks/>
          </p:cNvSpPr>
          <p:nvPr/>
        </p:nvSpPr>
        <p:spPr>
          <a:xfrm>
            <a:off x="7331536" y="370746"/>
            <a:ext cx="3336438" cy="5519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OUR SOLUTION</a:t>
            </a:r>
            <a:endParaRPr lang="en-US" b="1" u="sng" dirty="0"/>
          </a:p>
        </p:txBody>
      </p:sp>
      <p:sp>
        <p:nvSpPr>
          <p:cNvPr id="20" name="Subtitle 2">
            <a:extLst>
              <a:ext uri="{FF2B5EF4-FFF2-40B4-BE49-F238E27FC236}">
                <a16:creationId xmlns:a16="http://schemas.microsoft.com/office/drawing/2014/main" id="{A221E3F6-A112-58A4-C37A-DC91582EB89A}"/>
              </a:ext>
            </a:extLst>
          </p:cNvPr>
          <p:cNvSpPr txBox="1">
            <a:spLocks/>
          </p:cNvSpPr>
          <p:nvPr/>
        </p:nvSpPr>
        <p:spPr>
          <a:xfrm>
            <a:off x="1251765" y="368477"/>
            <a:ext cx="3336438" cy="5519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PROBLEM STATEMENT</a:t>
            </a:r>
            <a:endParaRPr lang="en-US" b="1" u="sng" dirty="0"/>
          </a:p>
        </p:txBody>
      </p:sp>
    </p:spTree>
    <p:extLst>
      <p:ext uri="{BB962C8B-B14F-4D97-AF65-F5344CB8AC3E}">
        <p14:creationId xmlns:p14="http://schemas.microsoft.com/office/powerpoint/2010/main" val="170258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162</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Rajesh</dc:creator>
  <cp:lastModifiedBy>VATSAL VYAS (RA2211030010163)</cp:lastModifiedBy>
  <cp:revision>4</cp:revision>
  <dcterms:created xsi:type="dcterms:W3CDTF">2024-02-15T05:38:33Z</dcterms:created>
  <dcterms:modified xsi:type="dcterms:W3CDTF">2024-02-15T08:07:16Z</dcterms:modified>
</cp:coreProperties>
</file>