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2"/>
    <p:restoredTop sz="96405"/>
  </p:normalViewPr>
  <p:slideViewPr>
    <p:cSldViewPr snapToGrid="0">
      <p:cViewPr varScale="1">
        <p:scale>
          <a:sx n="119" d="100"/>
          <a:sy n="119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B378A-AAF8-F689-57DF-AB81B4A71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CB5D1-CB12-43FF-E4FD-0ACB5615E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87B73-0F30-0C4C-1A03-E9E8685AE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A406E-50F1-5FFA-AAB8-AFE75D68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627D1-7B10-DEE1-5F39-4D77E2815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97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EBFA-F68D-2C01-9120-7740A51A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74294-2ACD-E0C2-09C3-CC77CBD80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8C3D5-6303-D68C-2C1C-8992726C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4FBC9-D39A-B43B-8D41-7F2787476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6DEDD-0B21-5C1E-8ADF-2F7A4536C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1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FFEAB9-083B-8D78-58BC-547A0C30B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C295C-88CD-DAA9-B2CF-BC73CA8B1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E568B-C1C4-3795-168D-9A466CE75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FFA92-EE46-E028-5C2A-8307127B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83884-804D-8C2B-99BD-F2DC7D779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15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2B084-0A7A-401B-D45F-6EA4685E8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46366-D665-BB28-1670-1D96921DB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A09FE-2419-AE15-3826-8F17D9CFD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B1B41-FF25-470C-7BC5-D9623125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91CBA-38A2-13C8-C1A9-44B247BD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42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F993-A806-BA16-4E51-7F8B2EA6C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7B128-6180-D015-3ACC-D6CF73782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ADBEA-2502-3C2F-7C24-12D9D981C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679D8-2FD0-7846-3785-F5EC6B91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F7C8E-669E-BE16-541B-03A02E97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34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DA930-7DD4-296C-3397-968D0D901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CCB0A-A9B3-507B-AC76-0DA5100EA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2097B-DC03-1ED5-E101-52D055DDB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B5048-1FBF-5F6A-4EE2-C6AFB037F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4A6F0-DC3E-70E6-0485-6AC4FA31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D1E73-42F9-D7CC-B2C2-A33658DB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18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583BD-7803-64BA-BFB9-20930BC7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0AA9C-3EAA-6EAC-874A-0F0BE3DBA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10E1B-9DDA-C07C-94D2-B5D8A8703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8680C5-AF5B-8269-4C9F-B8A6949E6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634796-9156-B539-E449-703A8752A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153CC3-E6B7-95F4-2ABF-3A6B52D88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F4661E-C594-E5F6-7AD2-FFD8D9E1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053B32-4325-B1D7-8C78-BE0C1B16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889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6BCA9-1574-D0FD-C483-89C367B89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CD3C8-6DF0-99A7-4524-6B593D25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97295-B1EB-3746-79FB-F6320253E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E6A45-C5E6-F491-AB7D-BF4F9908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2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7CA864-E093-1718-46A8-2AA6DD03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5868DA-43FF-0788-A7F6-68BAAA24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CBD56-5344-A186-D77F-67DD04E3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27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74ED4-E91A-39E5-37AA-CF5AC439E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B93AF-BD15-96C8-1E5F-1CF196E96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72E99-FD33-58DE-B3A5-987F52ACB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A7CA8-703A-BFE5-E4D2-FB772687A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B44A-FB4E-FB85-1F13-4F6B0F10F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05AB3-9F05-8003-04D7-8A80E97A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A903B-D2EB-203B-BC2A-F47FFE421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B4475E-389B-6DCD-E3C8-44A7C8CFD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CB9C0-6529-AA55-D0FF-A2BF18ED9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9F67C-9136-A72D-7C2F-7E0DFEA0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5/26/25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68125-0DED-A4F7-0788-B44DE3AC6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51A18-14D5-36EC-2441-E74467ED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9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7CF7A7-A373-4532-C1D8-D7CF439ED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55A87-0227-FE73-CE4C-C6D11702A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34AF6-D505-28A2-EAEE-99C67B396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4DED8-4E6D-F8E5-E239-538876069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D9037-6DE7-226C-B120-9D1DC84DC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42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A9AC-AC9B-E967-7135-B54577EB67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Voice book- the ai agent for booking scheduling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3F1EE-8764-02C6-0910-13414A7906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endParaRPr lang="en-US" dirty="0"/>
          </a:p>
          <a:p>
            <a:pPr algn="l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By: </a:t>
            </a:r>
          </a:p>
          <a:p>
            <a:pPr algn="l"/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Vatsal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Yadav 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Pratham Rana</a:t>
            </a:r>
          </a:p>
          <a:p>
            <a:pPr algn="l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Kavya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patel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2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52EB-8E26-10EA-59CB-DAFB50D1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FF0000"/>
                </a:solidFill>
                <a:effectLst/>
                <a:latin typeface="-webkit-standard"/>
              </a:rPr>
              <a:t>System Components &amp; Integration Flow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50B66-F8EA-8324-1254-ACA863C22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u="none" strike="noStrike" dirty="0" err="1">
                <a:solidFill>
                  <a:schemeClr val="tx1">
                    <a:lumMod val="95000"/>
                  </a:schemeClr>
                </a:solidFill>
                <a:effectLst/>
              </a:rPr>
              <a:t>VAPI.ai</a:t>
            </a:r>
            <a:r>
              <a:rPr lang="en-US" b="0" i="0" u="none" strike="noStrike" dirty="0">
                <a:solidFill>
                  <a:schemeClr val="tx1">
                    <a:lumMod val="95000"/>
                  </a:schemeClr>
                </a:solidFill>
                <a:effectLst/>
              </a:rPr>
              <a:t> - Handles incoming calls with natural language processing and voice-to-text conversion for booking requests.</a:t>
            </a:r>
          </a:p>
          <a:p>
            <a:pPr algn="l"/>
            <a:r>
              <a:rPr lang="en-US" b="1" i="0" u="none" strike="noStrike" dirty="0">
                <a:solidFill>
                  <a:schemeClr val="tx1">
                    <a:lumMod val="95000"/>
                  </a:schemeClr>
                </a:solidFill>
                <a:effectLst/>
              </a:rPr>
              <a:t>n8n</a:t>
            </a:r>
            <a:r>
              <a:rPr lang="en-US" b="0" i="0" u="none" strike="noStrike" dirty="0">
                <a:solidFill>
                  <a:schemeClr val="tx1">
                    <a:lumMod val="95000"/>
                  </a:schemeClr>
                </a:solidFill>
                <a:effectLst/>
              </a:rPr>
              <a:t> - Central automation hub that processes </a:t>
            </a:r>
            <a:r>
              <a:rPr lang="en-US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</a:rPr>
              <a:t>VAPI.ai</a:t>
            </a:r>
            <a:r>
              <a:rPr lang="en-US" b="0" i="0" u="none" strike="noStrike" dirty="0">
                <a:solidFill>
                  <a:schemeClr val="tx1">
                    <a:lumMod val="95000"/>
                  </a:schemeClr>
                </a:solidFill>
                <a:effectLst/>
              </a:rPr>
              <a:t> webhooks and orchestrates the entire booking workflow.</a:t>
            </a:r>
          </a:p>
          <a:p>
            <a:pPr algn="l"/>
            <a:r>
              <a:rPr lang="en-US" b="1" i="0" u="none" strike="noStrike" dirty="0">
                <a:solidFill>
                  <a:schemeClr val="tx1">
                    <a:lumMod val="95000"/>
                  </a:schemeClr>
                </a:solidFill>
                <a:effectLst/>
              </a:rPr>
              <a:t>Twilio</a:t>
            </a:r>
            <a:r>
              <a:rPr lang="en-US" b="0" i="0" u="none" strike="noStrike" dirty="0">
                <a:solidFill>
                  <a:schemeClr val="tx1">
                    <a:lumMod val="95000"/>
                  </a:schemeClr>
                </a:solidFill>
                <a:effectLst/>
              </a:rPr>
              <a:t> - Manages SMS confirmations, appointment reminders, and multi-channel customer communications.</a:t>
            </a:r>
          </a:p>
          <a:p>
            <a:pPr algn="l"/>
            <a:r>
              <a:rPr lang="en-US" b="1" i="0" u="none" strike="noStrike" dirty="0">
                <a:solidFill>
                  <a:schemeClr val="tx1">
                    <a:lumMod val="95000"/>
                  </a:schemeClr>
                </a:solidFill>
                <a:effectLst/>
              </a:rPr>
              <a:t>Integration Flow:</a:t>
            </a:r>
            <a:r>
              <a:rPr lang="en-US" b="0" i="0" u="none" strike="noStrike" dirty="0">
                <a:solidFill>
                  <a:schemeClr val="tx1">
                    <a:lumMod val="95000"/>
                  </a:schemeClr>
                </a:solidFill>
                <a:effectLst/>
              </a:rPr>
              <a:t> Customer calls → </a:t>
            </a:r>
            <a:r>
              <a:rPr lang="en-US" b="0" i="0" u="none" strike="noStrike" dirty="0" err="1">
                <a:solidFill>
                  <a:schemeClr val="tx1">
                    <a:lumMod val="95000"/>
                  </a:schemeClr>
                </a:solidFill>
                <a:effectLst/>
              </a:rPr>
              <a:t>VAPI.ai</a:t>
            </a:r>
            <a:r>
              <a:rPr lang="en-US" b="0" i="0" u="none" strike="noStrike" dirty="0">
                <a:solidFill>
                  <a:schemeClr val="tx1">
                    <a:lumMod val="95000"/>
                  </a:schemeClr>
                </a:solidFill>
                <a:effectLst/>
              </a:rPr>
              <a:t> processes speech → n8n webhook trigger → booking validation → Twilio SMS confirmation.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328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F84687-46D1-474D-1758-1AFD00FF55FA}"/>
              </a:ext>
            </a:extLst>
          </p:cNvPr>
          <p:cNvSpPr txBox="1"/>
          <p:nvPr/>
        </p:nvSpPr>
        <p:spPr>
          <a:xfrm>
            <a:off x="666974" y="247426"/>
            <a:ext cx="89987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solidFill>
                  <a:schemeClr val="tx1">
                    <a:lumMod val="95000"/>
                  </a:schemeClr>
                </a:solidFill>
                <a:effectLst/>
              </a:rPr>
              <a:t>❌ </a:t>
            </a:r>
            <a:r>
              <a:rPr lang="en-US" b="1" i="0" u="none" strike="noStrike" dirty="0">
                <a:solidFill>
                  <a:schemeClr val="accent6"/>
                </a:solidFill>
                <a:effectLst/>
              </a:rPr>
              <a:t>Problems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B0F0"/>
                </a:solidFill>
                <a:effectLst/>
              </a:rPr>
              <a:t>Manual appointment booking is time-consuming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B0F0"/>
                </a:solidFill>
                <a:effectLst/>
              </a:rPr>
              <a:t>Double bookings and calendar conflicts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B0F0"/>
                </a:solidFill>
                <a:effectLst/>
              </a:rPr>
              <a:t>No unified communication (voice, SMS, email)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B0F0"/>
                </a:solidFill>
                <a:effectLst/>
              </a:rPr>
              <a:t>Hard to scale human-based scheduling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B0F0"/>
                </a:solidFill>
                <a:effectLst/>
              </a:rPr>
              <a:t>Lack of real-time availability checks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7FCDC1-F2D2-57D5-B7FA-FDD8657D25BB}"/>
              </a:ext>
            </a:extLst>
          </p:cNvPr>
          <p:cNvSpPr txBox="1"/>
          <p:nvPr/>
        </p:nvSpPr>
        <p:spPr>
          <a:xfrm>
            <a:off x="808617" y="3425088"/>
            <a:ext cx="609958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solidFill>
                  <a:schemeClr val="tx1">
                    <a:lumMod val="95000"/>
                  </a:schemeClr>
                </a:solidFill>
                <a:effectLst/>
              </a:rPr>
              <a:t>✅ </a:t>
            </a:r>
            <a:r>
              <a:rPr lang="en-US" b="1" i="0" u="none" strike="noStrike" dirty="0">
                <a:solidFill>
                  <a:srgbClr val="92D050"/>
                </a:solidFill>
                <a:effectLst/>
              </a:rPr>
              <a:t>Our Solution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B0F0"/>
                </a:solidFill>
                <a:effectLst/>
              </a:rPr>
              <a:t>AI Voice Agent</a:t>
            </a:r>
            <a:r>
              <a:rPr lang="en-US" b="0" i="0" u="none" strike="noStrike" dirty="0">
                <a:solidFill>
                  <a:srgbClr val="00B0F0"/>
                </a:solidFill>
                <a:effectLst/>
              </a:rPr>
              <a:t> handles 24/7 conversational booking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B0F0"/>
                </a:solidFill>
                <a:effectLst/>
              </a:rPr>
              <a:t>Live availability check</a:t>
            </a:r>
            <a:r>
              <a:rPr lang="en-US" b="0" i="0" u="none" strike="noStrike" dirty="0">
                <a:solidFill>
                  <a:srgbClr val="00B0F0"/>
                </a:solidFill>
                <a:effectLst/>
              </a:rPr>
              <a:t> via </a:t>
            </a:r>
            <a:r>
              <a:rPr lang="en-US" b="0" i="0" u="none" strike="noStrike" dirty="0" err="1">
                <a:solidFill>
                  <a:srgbClr val="00B0F0"/>
                </a:solidFill>
                <a:effectLst/>
              </a:rPr>
              <a:t>Airtable</a:t>
            </a:r>
            <a:r>
              <a:rPr lang="en-US" b="0" i="0" u="none" strike="noStrike" dirty="0">
                <a:solidFill>
                  <a:srgbClr val="00B0F0"/>
                </a:solidFill>
                <a:effectLst/>
              </a:rPr>
              <a:t> &amp; Google Calendar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B0F0"/>
                </a:solidFill>
                <a:effectLst/>
              </a:rPr>
              <a:t>One-click scheduling</a:t>
            </a:r>
            <a:r>
              <a:rPr lang="en-US" b="0" i="0" u="none" strike="noStrike" dirty="0">
                <a:solidFill>
                  <a:srgbClr val="00B0F0"/>
                </a:solidFill>
                <a:effectLst/>
              </a:rPr>
              <a:t> with </a:t>
            </a:r>
            <a:r>
              <a:rPr lang="en-US" b="0" i="0" u="none" strike="noStrike" dirty="0" err="1">
                <a:solidFill>
                  <a:srgbClr val="00B0F0"/>
                </a:solidFill>
                <a:effectLst/>
              </a:rPr>
              <a:t>Cal.com</a:t>
            </a:r>
            <a:endParaRPr lang="en-US" b="0" i="0" u="none" strike="noStrike" dirty="0">
              <a:solidFill>
                <a:srgbClr val="00B0F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B0F0"/>
                </a:solidFill>
                <a:effectLst/>
              </a:rPr>
              <a:t>Automated reminders</a:t>
            </a:r>
            <a:r>
              <a:rPr lang="en-US" b="0" i="0" u="none" strike="noStrike" dirty="0">
                <a:solidFill>
                  <a:srgbClr val="00B0F0"/>
                </a:solidFill>
                <a:effectLst/>
              </a:rPr>
              <a:t> via Twilio (SMS &amp; Call)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B0F0"/>
                </a:solidFill>
                <a:effectLst/>
              </a:rPr>
              <a:t>Smart conflict handling</a:t>
            </a:r>
            <a:r>
              <a:rPr lang="en-US" b="0" i="0" u="none" strike="noStrike" dirty="0">
                <a:solidFill>
                  <a:srgbClr val="00B0F0"/>
                </a:solidFill>
                <a:effectLst/>
              </a:rPr>
              <a:t> via n8n workflows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B0F0"/>
                </a:solidFill>
                <a:effectLst/>
              </a:rPr>
              <a:t>Real-time voice feedback</a:t>
            </a:r>
            <a:r>
              <a:rPr lang="en-US" b="0" i="0" u="none" strike="noStrike" dirty="0">
                <a:solidFill>
                  <a:srgbClr val="00B0F0"/>
                </a:solidFill>
                <a:effectLst/>
              </a:rPr>
              <a:t> with </a:t>
            </a:r>
            <a:r>
              <a:rPr lang="en-US" b="0" i="0" u="none" strike="noStrike" dirty="0" err="1">
                <a:solidFill>
                  <a:srgbClr val="00B0F0"/>
                </a:solidFill>
                <a:effectLst/>
              </a:rPr>
              <a:t>ElevenLabs</a:t>
            </a:r>
            <a:endParaRPr lang="en-US" b="0" i="0" u="none" strike="noStrike" dirty="0">
              <a:solidFill>
                <a:srgbClr val="00B0F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B0F0"/>
                </a:solidFill>
                <a:effectLst/>
              </a:rPr>
              <a:t>Agent-to-Agent</a:t>
            </a:r>
            <a:r>
              <a:rPr lang="en-US" b="0" i="0" u="none" strike="noStrike" dirty="0">
                <a:solidFill>
                  <a:srgbClr val="00B0F0"/>
                </a:solidFill>
                <a:effectLst/>
              </a:rPr>
              <a:t> escalation via Postman APIs</a:t>
            </a:r>
          </a:p>
        </p:txBody>
      </p:sp>
    </p:spTree>
    <p:extLst>
      <p:ext uri="{BB962C8B-B14F-4D97-AF65-F5344CB8AC3E}">
        <p14:creationId xmlns:p14="http://schemas.microsoft.com/office/powerpoint/2010/main" val="322199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FA1E0A-0607-F4FE-1A1B-CC7527E20964}"/>
              </a:ext>
            </a:extLst>
          </p:cNvPr>
          <p:cNvSpPr txBox="1"/>
          <p:nvPr/>
        </p:nvSpPr>
        <p:spPr>
          <a:xfrm>
            <a:off x="527125" y="527126"/>
            <a:ext cx="1060704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solidFill>
                  <a:schemeClr val="tx1">
                    <a:lumMod val="95000"/>
                  </a:schemeClr>
                </a:solidFill>
                <a:effectLst/>
              </a:rPr>
              <a:t>🌍 </a:t>
            </a:r>
            <a:r>
              <a:rPr lang="en-US" b="1" i="0" u="none" strike="noStrike" dirty="0">
                <a:solidFill>
                  <a:srgbClr val="00B050"/>
                </a:solidFill>
                <a:effectLst/>
              </a:rPr>
              <a:t>Where It Can Be Used</a:t>
            </a:r>
          </a:p>
          <a:p>
            <a:pPr algn="l"/>
            <a:endParaRPr lang="en-US" b="1" i="0" u="none" strike="noStrike" dirty="0">
              <a:solidFill>
                <a:srgbClr val="00B05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B050"/>
                </a:solidFill>
                <a:effectLst/>
              </a:rPr>
              <a:t>🏥 </a:t>
            </a:r>
            <a:r>
              <a:rPr lang="en-US" b="1" i="0" u="none" strike="noStrike" dirty="0">
                <a:solidFill>
                  <a:srgbClr val="00B050"/>
                </a:solidFill>
                <a:effectLst/>
              </a:rPr>
              <a:t>Healthcare Clinics</a:t>
            </a:r>
            <a:br>
              <a:rPr lang="en-US" b="0" i="0" u="none" strike="noStrike" dirty="0">
                <a:solidFill>
                  <a:srgbClr val="00B050"/>
                </a:solidFill>
                <a:effectLst/>
              </a:rPr>
            </a:br>
            <a:r>
              <a:rPr lang="en-US" b="0" i="0" u="none" strike="noStrike" dirty="0">
                <a:solidFill>
                  <a:srgbClr val="00B050"/>
                </a:solidFill>
                <a:effectLst/>
              </a:rPr>
              <a:t>Voice-based patient appointment booking &amp; reminders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B05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B050"/>
                </a:solidFill>
                <a:effectLst/>
              </a:rPr>
              <a:t>💼 </a:t>
            </a:r>
            <a:r>
              <a:rPr lang="en-US" b="1" i="0" u="none" strike="noStrike" dirty="0">
                <a:solidFill>
                  <a:srgbClr val="00B050"/>
                </a:solidFill>
                <a:effectLst/>
              </a:rPr>
              <a:t>Consulting &amp; Coaching</a:t>
            </a:r>
            <a:br>
              <a:rPr lang="en-US" b="0" i="0" u="none" strike="noStrike" dirty="0">
                <a:solidFill>
                  <a:srgbClr val="00B050"/>
                </a:solidFill>
                <a:effectLst/>
              </a:rPr>
            </a:br>
            <a:r>
              <a:rPr lang="en-US" b="0" i="0" u="none" strike="noStrike" dirty="0">
                <a:solidFill>
                  <a:srgbClr val="00B050"/>
                </a:solidFill>
                <a:effectLst/>
              </a:rPr>
              <a:t>Auto-schedule sessions and follow-ups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B05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B050"/>
                </a:solidFill>
                <a:effectLst/>
              </a:rPr>
              <a:t>🏫 </a:t>
            </a:r>
            <a:r>
              <a:rPr lang="en-US" b="1" i="0" u="none" strike="noStrike" dirty="0">
                <a:solidFill>
                  <a:srgbClr val="00B050"/>
                </a:solidFill>
                <a:effectLst/>
              </a:rPr>
              <a:t>Educational Institutions</a:t>
            </a:r>
            <a:br>
              <a:rPr lang="en-US" b="0" i="0" u="none" strike="noStrike" dirty="0">
                <a:solidFill>
                  <a:srgbClr val="00B050"/>
                </a:solidFill>
                <a:effectLst/>
              </a:rPr>
            </a:br>
            <a:r>
              <a:rPr lang="en-US" b="0" i="0" u="none" strike="noStrike" dirty="0">
                <a:solidFill>
                  <a:srgbClr val="00B050"/>
                </a:solidFill>
                <a:effectLst/>
              </a:rPr>
              <a:t>Manage office hours, admissions, or parent-teacher meetings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B05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B050"/>
                </a:solidFill>
                <a:effectLst/>
              </a:rPr>
              <a:t>💇 </a:t>
            </a:r>
            <a:r>
              <a:rPr lang="en-US" b="1" i="0" u="none" strike="noStrike" dirty="0">
                <a:solidFill>
                  <a:srgbClr val="00B050"/>
                </a:solidFill>
                <a:effectLst/>
              </a:rPr>
              <a:t>Salons &amp; Personal Services</a:t>
            </a:r>
            <a:br>
              <a:rPr lang="en-US" b="0" i="0" u="none" strike="noStrike" dirty="0">
                <a:solidFill>
                  <a:srgbClr val="00B050"/>
                </a:solidFill>
                <a:effectLst/>
              </a:rPr>
            </a:br>
            <a:r>
              <a:rPr lang="en-US" b="0" i="0" u="none" strike="noStrike" dirty="0">
                <a:solidFill>
                  <a:srgbClr val="00B050"/>
                </a:solidFill>
                <a:effectLst/>
              </a:rPr>
              <a:t>Hassle-free client scheduling and rescheduling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B05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B050"/>
                </a:solidFill>
                <a:effectLst/>
              </a:rPr>
              <a:t>🛠️ </a:t>
            </a:r>
            <a:r>
              <a:rPr lang="en-US" b="1" i="0" u="none" strike="noStrike" dirty="0">
                <a:solidFill>
                  <a:srgbClr val="00B050"/>
                </a:solidFill>
                <a:effectLst/>
              </a:rPr>
              <a:t>Home Services &amp; Repairs</a:t>
            </a:r>
            <a:br>
              <a:rPr lang="en-US" b="0" i="0" u="none" strike="noStrike" dirty="0">
                <a:solidFill>
                  <a:srgbClr val="00B050"/>
                </a:solidFill>
                <a:effectLst/>
              </a:rPr>
            </a:br>
            <a:r>
              <a:rPr lang="en-US" b="0" i="0" u="none" strike="noStrike" dirty="0">
                <a:solidFill>
                  <a:srgbClr val="00B050"/>
                </a:solidFill>
                <a:effectLst/>
              </a:rPr>
              <a:t>Auto-book technicians, confirm availability via voice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B05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B050"/>
                </a:solidFill>
                <a:effectLst/>
              </a:rPr>
              <a:t>📞 </a:t>
            </a:r>
            <a:r>
              <a:rPr lang="en-US" b="1" i="0" u="none" strike="noStrike" dirty="0">
                <a:solidFill>
                  <a:srgbClr val="00B050"/>
                </a:solidFill>
                <a:effectLst/>
              </a:rPr>
              <a:t>Customer Support Teams</a:t>
            </a:r>
            <a:br>
              <a:rPr lang="en-US" b="0" i="0" u="none" strike="noStrike" dirty="0">
                <a:solidFill>
                  <a:srgbClr val="00B050"/>
                </a:solidFill>
                <a:effectLst/>
              </a:rPr>
            </a:br>
            <a:r>
              <a:rPr lang="en-US" b="0" i="0" u="none" strike="noStrike" dirty="0">
                <a:solidFill>
                  <a:srgbClr val="00B050"/>
                </a:solidFill>
                <a:effectLst/>
              </a:rPr>
              <a:t>Route calls, book callbacks, or escalate via agent-to-agent flo</a:t>
            </a:r>
            <a:r>
              <a:rPr lang="en-US" b="0" i="0" u="none" strike="noStrike" dirty="0">
                <a:solidFill>
                  <a:schemeClr val="tx1">
                    <a:lumMod val="95000"/>
                  </a:schemeClr>
                </a:solidFill>
                <a:effectLst/>
              </a:rPr>
              <a:t>ws</a:t>
            </a:r>
          </a:p>
        </p:txBody>
      </p:sp>
    </p:spTree>
    <p:extLst>
      <p:ext uri="{BB962C8B-B14F-4D97-AF65-F5344CB8AC3E}">
        <p14:creationId xmlns:p14="http://schemas.microsoft.com/office/powerpoint/2010/main" val="1993959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5D240B-20E0-6EEE-29AD-B2AD8BA0A0EB}"/>
              </a:ext>
            </a:extLst>
          </p:cNvPr>
          <p:cNvSpPr txBox="1"/>
          <p:nvPr/>
        </p:nvSpPr>
        <p:spPr>
          <a:xfrm>
            <a:off x="4260029" y="505609"/>
            <a:ext cx="84716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-webkit-standard"/>
              </a:rPr>
              <a:t>🙏 </a:t>
            </a:r>
            <a:r>
              <a:rPr lang="en-US" sz="2400" b="0" i="0" u="none" strike="noStrike" dirty="0">
                <a:solidFill>
                  <a:schemeClr val="accent6"/>
                </a:solidFill>
                <a:effectLst/>
                <a:latin typeface="-webkit-standard"/>
              </a:rPr>
              <a:t>Thank You!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424AE1-A01B-ACDD-6660-D16138958A2A}"/>
              </a:ext>
            </a:extLst>
          </p:cNvPr>
          <p:cNvSpPr txBox="1"/>
          <p:nvPr/>
        </p:nvSpPr>
        <p:spPr>
          <a:xfrm>
            <a:off x="1081145" y="3247023"/>
            <a:ext cx="84716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 b="0" i="0" u="none" strike="noStrike" dirty="0">
                <a:solidFill>
                  <a:srgbClr val="FF0000"/>
                </a:solidFill>
                <a:effectLst/>
                <a:latin typeface="-webkit-standard"/>
              </a:rPr>
              <a:t>Together, we’re building a smarter, seamless future for scheduling.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968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269</Words>
  <Application>Microsoft Macintosh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-webkit-standard</vt:lpstr>
      <vt:lpstr>Arial</vt:lpstr>
      <vt:lpstr>Calibri</vt:lpstr>
      <vt:lpstr>Calibri Light</vt:lpstr>
      <vt:lpstr>Office Theme</vt:lpstr>
      <vt:lpstr>Voice book- the ai agent for booking scheduling</vt:lpstr>
      <vt:lpstr>System Components &amp; Integration Flow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book- the ai agent for booking scheduling</dc:title>
  <dc:creator>Pratham Rana</dc:creator>
  <cp:lastModifiedBy>Pratham Rana</cp:lastModifiedBy>
  <cp:revision>5</cp:revision>
  <dcterms:created xsi:type="dcterms:W3CDTF">2025-05-25T22:40:37Z</dcterms:created>
  <dcterms:modified xsi:type="dcterms:W3CDTF">2025-05-25T23:04:17Z</dcterms:modified>
</cp:coreProperties>
</file>