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embeddedFontLst>
    <p:embeddedFont>
      <p:font typeface="Economica" panose="02000506040000020004" pitchFamily="2" charset="0"/>
      <p:regular r:id="rId58"/>
      <p:bold r:id="rId59"/>
      <p:italic r:id="rId60"/>
      <p:boldItalic r:id="rId61"/>
    </p:embeddedFont>
    <p:embeddedFont>
      <p:font typeface="Open Sans"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j7P0rgr96zwIyKDKAYH3ZSwhBT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font" Target="fonts/font6.fntdata" /><Relationship Id="rId7" Type="http://schemas.openxmlformats.org/officeDocument/2006/relationships/slide" Target="slides/slide6.xml" /><Relationship Id="rId71"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font" Target="fonts/font1.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notesMaster" Target="notesMasters/notesMaster1.xml" /><Relationship Id="rId61"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font" Target="fonts/font3.fntdata" /><Relationship Id="rId65" Type="http://schemas.openxmlformats.org/officeDocument/2006/relationships/font" Target="fonts/font8.fntdata" /><Relationship Id="rId73"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font" Target="fonts/font7.fntdata" /><Relationship Id="rId69" Type="http://customschemas.google.com/relationships/presentationmetadata" Target="metadata"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font" Target="fonts/font2.fntdata"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font" Target="fonts/font5.fntdata" /><Relationship Id="rId7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ffe6eb188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ffe6eb188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690b6c382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1690b6c382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73ef14fd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173ef14fdc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ffe6eb188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ffe6eb188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690b6c382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690b6c382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73ef14fdc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173ef14fdcb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73ef14fdc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73ef14fdc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73ef14fdc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173ef14fdcb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73ef14fdc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73ef14fdc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73ef14fdc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73ef14fdc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73ef14fdc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173ef14fdcb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73ef14fdcb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173ef14fdcb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73ef14fdc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73ef14fdc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73ef14fdc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173ef14fdcb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73ef14fdc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173ef14fdcb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73ef14fdcb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73ef14fdc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73ef14fdc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173ef14fdcb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73ef14fdcb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173ef14fdcb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73ef14fdc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173ef14fdcb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73ef14fdcb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73ef14fdc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73ef14fdcb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173ef14fdcb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73ef14fdcb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g173ef14fdcb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73ef14fdcb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173ef14fdcb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73ef14fdcb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73ef14fdc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73ef14fdcb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g173ef14fdcb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73ef14fdcb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173ef14fdcb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3ef14fdcb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173ef14fdcb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0"/>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30"/>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30"/>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30"/>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3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9"/>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4" name="Google Shape;5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4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7" name="Google Shape;57;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7" name="Google Shape;1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
        <p:cNvGrpSpPr/>
        <p:nvPr/>
      </p:nvGrpSpPr>
      <p:grpSpPr>
        <a:xfrm>
          <a:off x="0" y="0"/>
          <a:ext cx="0" cy="0"/>
          <a:chOff x="0" y="0"/>
          <a:chExt cx="0" cy="0"/>
        </a:xfrm>
      </p:grpSpPr>
      <p:sp>
        <p:nvSpPr>
          <p:cNvPr id="21" name="Google Shape;21;p33"/>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 name="Google Shape;22;p3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3" name="Google Shape;23;p33"/>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24" name="Google Shape;24;p33"/>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25" name="Google Shape;25;p3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6" name="Google Shape;2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3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0" name="Google Shape;30;p3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
        <p:cNvGrpSpPr/>
        <p:nvPr/>
      </p:nvGrpSpPr>
      <p:grpSpPr>
        <a:xfrm>
          <a:off x="0" y="0"/>
          <a:ext cx="0" cy="0"/>
          <a:chOff x="0" y="0"/>
          <a:chExt cx="0" cy="0"/>
        </a:xfrm>
      </p:grpSpPr>
      <p:sp>
        <p:nvSpPr>
          <p:cNvPr id="33" name="Google Shape;33;p3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5"/>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35" name="Google Shape;35;p35"/>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6" name="Google Shape;3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6"/>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39" name="Google Shape;39;p36"/>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40" name="Google Shape;40;p36"/>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41" name="Google Shape;41;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3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44" name="Google Shape;44;p37"/>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37"/>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6" name="Google Shape;46;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3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9" name="Google Shape;49;p38"/>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0" name="Google Shape;5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29"/>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3.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5.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5.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5.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5.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5.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5.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6.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5.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5.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6.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5.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5.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5.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6.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TKINTER</a:t>
            </a:r>
            <a:endParaRPr/>
          </a:p>
        </p:txBody>
      </p:sp>
      <p:sp>
        <p:nvSpPr>
          <p:cNvPr id="63" name="Google Shape;63;p1"/>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a:t>PYTHON - GUI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Button Widget</a:t>
            </a:r>
            <a:endParaRPr/>
          </a:p>
        </p:txBody>
      </p:sp>
      <p:sp>
        <p:nvSpPr>
          <p:cNvPr id="169" name="Google Shape;169;p1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Button widget is used to add various types of button in python application.For looks and other configuration we have different properties. </a:t>
            </a:r>
            <a:endParaRPr/>
          </a:p>
          <a:p>
            <a:pPr marL="0" lvl="0" indent="0" algn="l" rtl="0">
              <a:lnSpc>
                <a:spcPct val="115000"/>
              </a:lnSpc>
              <a:spcBef>
                <a:spcPts val="160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w=Button(parent,options)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activebackground : Background color when mouse hover </a:t>
            </a:r>
            <a:endParaRPr/>
          </a:p>
          <a:p>
            <a:pPr marL="457200" lvl="0" indent="-342900" algn="l" rtl="0">
              <a:lnSpc>
                <a:spcPct val="115000"/>
              </a:lnSpc>
              <a:spcBef>
                <a:spcPts val="0"/>
              </a:spcBef>
              <a:spcAft>
                <a:spcPts val="0"/>
              </a:spcAft>
              <a:buSzPts val="1800"/>
              <a:buAutoNum type="arabicPeriod"/>
            </a:pPr>
            <a:r>
              <a:rPr lang="en"/>
              <a:t>activeforeground : Font color when mouse hover </a:t>
            </a:r>
            <a:endParaRPr/>
          </a:p>
          <a:p>
            <a:pPr marL="457200" lvl="0" indent="-342900" algn="l" rtl="0">
              <a:lnSpc>
                <a:spcPct val="115000"/>
              </a:lnSpc>
              <a:spcBef>
                <a:spcPts val="0"/>
              </a:spcBef>
              <a:spcAft>
                <a:spcPts val="0"/>
              </a:spcAft>
              <a:buSzPts val="1800"/>
              <a:buAutoNum type="arabicPeriod"/>
            </a:pPr>
            <a:r>
              <a:rPr lang="en"/>
              <a:t>Bd : border width in pixels</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a:t>4. Bg  				: background color</a:t>
            </a:r>
            <a:endParaRPr sz="1900"/>
          </a:p>
          <a:p>
            <a:pPr marL="0" lvl="0" indent="0" algn="l" rtl="0">
              <a:lnSpc>
                <a:spcPct val="115000"/>
              </a:lnSpc>
              <a:spcBef>
                <a:spcPts val="0"/>
              </a:spcBef>
              <a:spcAft>
                <a:spcPts val="0"/>
              </a:spcAft>
              <a:buSzPts val="1800"/>
              <a:buNone/>
            </a:pPr>
            <a:r>
              <a:rPr lang="en" sz="1900"/>
              <a:t>5. Command 		: function call on click</a:t>
            </a:r>
            <a:endParaRPr sz="1900"/>
          </a:p>
          <a:p>
            <a:pPr marL="0" lvl="0" indent="0" algn="l" rtl="0">
              <a:lnSpc>
                <a:spcPct val="115000"/>
              </a:lnSpc>
              <a:spcBef>
                <a:spcPts val="0"/>
              </a:spcBef>
              <a:spcAft>
                <a:spcPts val="0"/>
              </a:spcAft>
              <a:buSzPts val="1800"/>
              <a:buNone/>
            </a:pPr>
            <a:r>
              <a:rPr lang="en" sz="1900"/>
              <a:t>6. Fg 				: foreground color</a:t>
            </a:r>
            <a:endParaRPr sz="1900"/>
          </a:p>
          <a:p>
            <a:pPr marL="0" lvl="0" indent="0" algn="l" rtl="0">
              <a:lnSpc>
                <a:spcPct val="115000"/>
              </a:lnSpc>
              <a:spcBef>
                <a:spcPts val="0"/>
              </a:spcBef>
              <a:spcAft>
                <a:spcPts val="0"/>
              </a:spcAft>
              <a:buSzPts val="1800"/>
              <a:buNone/>
            </a:pPr>
            <a:r>
              <a:rPr lang="en" sz="1900"/>
              <a:t>7. Font</a:t>
            </a:r>
            <a:endParaRPr sz="1900"/>
          </a:p>
          <a:p>
            <a:pPr marL="0" lvl="0" indent="0" algn="l" rtl="0">
              <a:lnSpc>
                <a:spcPct val="115000"/>
              </a:lnSpc>
              <a:spcBef>
                <a:spcPts val="0"/>
              </a:spcBef>
              <a:spcAft>
                <a:spcPts val="0"/>
              </a:spcAft>
              <a:buSzPts val="1800"/>
              <a:buNone/>
            </a:pPr>
            <a:r>
              <a:rPr lang="en" sz="1900"/>
              <a:t>8. Height</a:t>
            </a:r>
            <a:endParaRPr sz="1900"/>
          </a:p>
          <a:p>
            <a:pPr marL="0" lvl="0" indent="0" algn="l" rtl="0">
              <a:lnSpc>
                <a:spcPct val="115000"/>
              </a:lnSpc>
              <a:spcBef>
                <a:spcPts val="0"/>
              </a:spcBef>
              <a:spcAft>
                <a:spcPts val="0"/>
              </a:spcAft>
              <a:buSzPts val="1800"/>
              <a:buNone/>
            </a:pPr>
            <a:r>
              <a:rPr lang="en" sz="1900"/>
              <a:t>9. Image 			: Image on button</a:t>
            </a:r>
            <a:endParaRPr sz="1900"/>
          </a:p>
          <a:p>
            <a:pPr marL="0" lvl="0" indent="0" algn="l" rtl="0">
              <a:lnSpc>
                <a:spcPct val="115000"/>
              </a:lnSpc>
              <a:spcBef>
                <a:spcPts val="0"/>
              </a:spcBef>
              <a:spcAft>
                <a:spcPts val="0"/>
              </a:spcAft>
              <a:buSzPts val="1800"/>
              <a:buNone/>
            </a:pPr>
            <a:r>
              <a:rPr lang="en" sz="1900"/>
              <a:t>10. Padx 			: padding in horizontal direction</a:t>
            </a:r>
            <a:endParaRPr sz="1900"/>
          </a:p>
          <a:p>
            <a:pPr marL="0" lvl="0" indent="0" algn="l" rtl="0">
              <a:lnSpc>
                <a:spcPct val="115000"/>
              </a:lnSpc>
              <a:spcBef>
                <a:spcPts val="0"/>
              </a:spcBef>
              <a:spcAft>
                <a:spcPts val="0"/>
              </a:spcAft>
              <a:buSzPts val="1800"/>
              <a:buNone/>
            </a:pPr>
            <a:r>
              <a:rPr lang="en" sz="1900"/>
              <a:t>11. Pady 			: padding in vertical direction</a:t>
            </a:r>
            <a:endParaRPr sz="1900"/>
          </a:p>
          <a:p>
            <a:pPr marL="0" lvl="0" indent="0" algn="l" rtl="0">
              <a:lnSpc>
                <a:spcPct val="115000"/>
              </a:lnSpc>
              <a:spcBef>
                <a:spcPts val="0"/>
              </a:spcBef>
              <a:spcAft>
                <a:spcPts val="0"/>
              </a:spcAft>
              <a:buSzPts val="1800"/>
              <a:buNone/>
            </a:pPr>
            <a:r>
              <a:rPr lang="en" sz="1900"/>
              <a:t>12. Relief 			: Border type : SUNKEN,RAISED,GROOVE,RIGID</a:t>
            </a:r>
            <a:endParaRPr sz="1900"/>
          </a:p>
          <a:p>
            <a:pPr marL="0" lvl="0" indent="0" algn="l" rtl="0">
              <a:lnSpc>
                <a:spcPct val="115000"/>
              </a:lnSpc>
              <a:spcBef>
                <a:spcPts val="0"/>
              </a:spcBef>
              <a:spcAft>
                <a:spcPts val="0"/>
              </a:spcAft>
              <a:buSzPts val="1800"/>
              <a:buNone/>
            </a:pPr>
            <a:r>
              <a:rPr lang="en" sz="1900"/>
              <a:t>13. State 			: ACTIVE by default and can be changed to DISABLED</a:t>
            </a:r>
            <a:endParaRPr sz="1900"/>
          </a:p>
          <a:p>
            <a:pPr marL="0" lvl="0" indent="0" algn="l" rtl="0">
              <a:lnSpc>
                <a:spcPct val="115000"/>
              </a:lnSpc>
              <a:spcBef>
                <a:spcPts val="0"/>
              </a:spcBef>
              <a:spcAft>
                <a:spcPts val="0"/>
              </a:spcAft>
              <a:buSzPts val="1800"/>
              <a:buNone/>
            </a:pPr>
            <a:r>
              <a:rPr lang="en" sz="1900"/>
              <a:t>14. Underline 		: to underline button text</a:t>
            </a:r>
            <a:endParaRPr sz="1900"/>
          </a:p>
          <a:p>
            <a:pPr marL="0" lvl="0" indent="0" algn="l" rtl="0">
              <a:lnSpc>
                <a:spcPct val="115000"/>
              </a:lnSpc>
              <a:spcBef>
                <a:spcPts val="0"/>
              </a:spcBef>
              <a:spcAft>
                <a:spcPts val="0"/>
              </a:spcAft>
              <a:buSzPts val="1800"/>
              <a:buNone/>
            </a:pPr>
            <a:r>
              <a:rPr lang="en" sz="1900"/>
              <a:t>15. Width</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180" name="Google Shape;180;p12"/>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Button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a:t>
            </a: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lnSpc>
                <a:spcPct val="115000"/>
              </a:lnSpc>
              <a:spcBef>
                <a:spcPts val="0"/>
              </a:spcBef>
              <a:spcAft>
                <a:spcPts val="0"/>
              </a:spcAft>
              <a:buSzPts val="1800"/>
              <a:buNone/>
            </a:pPr>
            <a:r>
              <a:rPr lang="en" sz="1400"/>
              <a:t>top. geometry ("200x100")</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def fun():</a:t>
            </a:r>
            <a:endParaRPr sz="1400"/>
          </a:p>
          <a:p>
            <a:pPr marL="0" lvl="0" indent="457200" algn="l" rtl="0">
              <a:lnSpc>
                <a:spcPct val="115000"/>
              </a:lnSpc>
              <a:spcBef>
                <a:spcPts val="0"/>
              </a:spcBef>
              <a:spcAft>
                <a:spcPts val="0"/>
              </a:spcAft>
              <a:buClr>
                <a:schemeClr val="dk1"/>
              </a:buClr>
              <a:buSzPts val="1100"/>
              <a:buFont typeface="Arial"/>
              <a:buNone/>
            </a:pPr>
            <a:r>
              <a:rPr lang="en" sz="1400"/>
              <a:t>messagebox.showinfo("Hello”, “Red Button clicked")</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b1 = Button(top,text = "Red",command = fun,activeforeground = “red” activebackground = “pink” ,pady=10)</a:t>
            </a:r>
            <a:endParaRPr sz="1400"/>
          </a:p>
          <a:p>
            <a:pPr marL="0" lvl="0" indent="0" algn="l" rtl="0">
              <a:lnSpc>
                <a:spcPct val="115000"/>
              </a:lnSpc>
              <a:spcBef>
                <a:spcPts val="0"/>
              </a:spcBef>
              <a:spcAft>
                <a:spcPts val="0"/>
              </a:spcAft>
              <a:buClr>
                <a:schemeClr val="dk1"/>
              </a:buClr>
              <a:buSzPts val="1100"/>
              <a:buFont typeface="Arial"/>
              <a:buNone/>
            </a:pPr>
            <a:r>
              <a:rPr lang="en" sz="1400"/>
              <a:t>b2 = Button(top, text = "Blue",activeforeground = “blue” ,activebackground = “pink” ,pady=10)</a:t>
            </a:r>
            <a:endParaRPr sz="1400"/>
          </a:p>
          <a:p>
            <a:pPr marL="0" lvl="0" indent="0" algn="l" rtl="0">
              <a:lnSpc>
                <a:spcPct val="115000"/>
              </a:lnSpc>
              <a:spcBef>
                <a:spcPts val="0"/>
              </a:spcBef>
              <a:spcAft>
                <a:spcPts val="0"/>
              </a:spcAft>
              <a:buClr>
                <a:schemeClr val="dk1"/>
              </a:buClr>
              <a:buSzPts val="1100"/>
              <a:buFont typeface="Arial"/>
              <a:buNone/>
            </a:pPr>
            <a:r>
              <a:rPr lang="en" sz="1400"/>
              <a:t>b3 = Button(top, text = “Green”,activeforeground = “green” ,activebackground = “pink”, pady=10)</a:t>
            </a:r>
            <a:endParaRPr sz="1400"/>
          </a:p>
          <a:p>
            <a:pPr marL="0" lvl="0" indent="0" algn="l" rtl="0">
              <a:lnSpc>
                <a:spcPct val="115000"/>
              </a:lnSpc>
              <a:spcBef>
                <a:spcPts val="0"/>
              </a:spcBef>
              <a:spcAft>
                <a:spcPts val="0"/>
              </a:spcAft>
              <a:buSzPts val="1800"/>
              <a:buNone/>
            </a:pPr>
            <a:r>
              <a:rPr lang="en" sz="1400"/>
              <a:t>b4 = Button(top, text = “Yellow” ,activeforeground = “yellow” ,activebackground = “pink” ,pady=10)</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b1.pack(side = LEFT)</a:t>
            </a:r>
            <a:endParaRPr sz="1400"/>
          </a:p>
          <a:p>
            <a:pPr marL="0" lvl="0" indent="0" algn="l" rtl="0">
              <a:lnSpc>
                <a:spcPct val="115000"/>
              </a:lnSpc>
              <a:spcBef>
                <a:spcPts val="0"/>
              </a:spcBef>
              <a:spcAft>
                <a:spcPts val="0"/>
              </a:spcAft>
              <a:buClr>
                <a:schemeClr val="dk1"/>
              </a:buClr>
              <a:buSzPts val="1100"/>
              <a:buFont typeface="Arial"/>
              <a:buNone/>
            </a:pPr>
            <a:r>
              <a:rPr lang="en" sz="1400"/>
              <a:t>b2.pack(side = RIGHT)</a:t>
            </a:r>
            <a:endParaRPr sz="1400"/>
          </a:p>
          <a:p>
            <a:pPr marL="0" lvl="0" indent="0" algn="l" rtl="0">
              <a:lnSpc>
                <a:spcPct val="115000"/>
              </a:lnSpc>
              <a:spcBef>
                <a:spcPts val="0"/>
              </a:spcBef>
              <a:spcAft>
                <a:spcPts val="0"/>
              </a:spcAft>
              <a:buClr>
                <a:schemeClr val="dk1"/>
              </a:buClr>
              <a:buSzPts val="1100"/>
              <a:buFont typeface="Arial"/>
              <a:buNone/>
            </a:pPr>
            <a:r>
              <a:rPr lang="en" sz="1400"/>
              <a:t>b3.pack(side = TOP)</a:t>
            </a:r>
            <a:endParaRPr sz="1400"/>
          </a:p>
          <a:p>
            <a:pPr marL="0" lvl="0" indent="0" algn="l" rtl="0">
              <a:lnSpc>
                <a:spcPct val="115000"/>
              </a:lnSpc>
              <a:spcBef>
                <a:spcPts val="0"/>
              </a:spcBef>
              <a:spcAft>
                <a:spcPts val="0"/>
              </a:spcAft>
              <a:buClr>
                <a:schemeClr val="dk1"/>
              </a:buClr>
              <a:buSzPts val="1100"/>
              <a:buFont typeface="Arial"/>
              <a:buNone/>
            </a:pPr>
            <a:r>
              <a:rPr lang="en" sz="1400"/>
              <a:t>b4. pack(side = BOTTOM)</a:t>
            </a: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a:p>
            <a:pPr marL="0" lvl="0" indent="0" algn="l" rtl="0">
              <a:lnSpc>
                <a:spcPct val="115000"/>
              </a:lnSpc>
              <a:spcBef>
                <a:spcPts val="0"/>
              </a:spcBef>
              <a:spcAft>
                <a:spcPts val="0"/>
              </a:spcAft>
              <a:buSzPts val="1800"/>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Pack method</a:t>
            </a:r>
            <a:endParaRPr/>
          </a:p>
        </p:txBody>
      </p:sp>
      <p:sp>
        <p:nvSpPr>
          <p:cNvPr id="191" name="Google Shape;191;p1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w.pack(options)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Expand : set true to fill space</a:t>
            </a:r>
            <a:endParaRPr/>
          </a:p>
          <a:p>
            <a:pPr marL="457200" lvl="0" indent="-342900" algn="l" rtl="0">
              <a:lnSpc>
                <a:spcPct val="115000"/>
              </a:lnSpc>
              <a:spcBef>
                <a:spcPts val="0"/>
              </a:spcBef>
              <a:spcAft>
                <a:spcPts val="0"/>
              </a:spcAft>
              <a:buSzPts val="1800"/>
              <a:buAutoNum type="arabicPeriod"/>
            </a:pPr>
            <a:r>
              <a:rPr lang="en"/>
              <a:t>Fill : None by default , X - horizontally , Y - vertically , BOTH </a:t>
            </a:r>
            <a:endParaRPr/>
          </a:p>
          <a:p>
            <a:pPr marL="457200" lvl="0" indent="-342900" algn="l" rtl="0">
              <a:lnSpc>
                <a:spcPct val="115000"/>
              </a:lnSpc>
              <a:spcBef>
                <a:spcPts val="0"/>
              </a:spcBef>
              <a:spcAft>
                <a:spcPts val="0"/>
              </a:spcAft>
              <a:buSzPts val="1800"/>
              <a:buAutoNum type="arabicPeriod"/>
            </a:pPr>
            <a:r>
              <a:rPr lang="en"/>
              <a:t>Side : BOTTOM,LEFT,RIGHT,TOP(Default)</a:t>
            </a:r>
            <a:endParaRPr/>
          </a:p>
          <a:p>
            <a:pPr marL="457200" lvl="0" indent="-342900" algn="l" rtl="0">
              <a:lnSpc>
                <a:spcPct val="115000"/>
              </a:lnSpc>
              <a:spcBef>
                <a:spcPts val="0"/>
              </a:spcBef>
              <a:spcAft>
                <a:spcPts val="0"/>
              </a:spcAft>
              <a:buSzPts val="1800"/>
              <a:buAutoNum type="arabicPeriod"/>
            </a:pPr>
            <a:r>
              <a:rPr lang="en"/>
              <a:t>Padx,pady : for padding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t>from tkinter import *</a:t>
            </a:r>
            <a:endParaRPr sz="1900"/>
          </a:p>
          <a:p>
            <a:pPr marL="0" lvl="0" indent="0" algn="l" rtl="0">
              <a:lnSpc>
                <a:spcPct val="115000"/>
              </a:lnSpc>
              <a:spcBef>
                <a:spcPts val="0"/>
              </a:spcBef>
              <a:spcAft>
                <a:spcPts val="0"/>
              </a:spcAft>
              <a:buClr>
                <a:schemeClr val="dk1"/>
              </a:buClr>
              <a:buSzPts val="1100"/>
              <a:buFont typeface="Arial"/>
              <a:buNone/>
            </a:pPr>
            <a:r>
              <a:rPr lang="en" sz="1900"/>
              <a:t># creating Tk window</a:t>
            </a:r>
            <a:endParaRPr sz="1900"/>
          </a:p>
          <a:p>
            <a:pPr marL="0" lvl="0" indent="0" algn="l" rtl="0">
              <a:lnSpc>
                <a:spcPct val="115000"/>
              </a:lnSpc>
              <a:spcBef>
                <a:spcPts val="0"/>
              </a:spcBef>
              <a:spcAft>
                <a:spcPts val="0"/>
              </a:spcAft>
              <a:buClr>
                <a:schemeClr val="dk1"/>
              </a:buClr>
              <a:buSzPts val="1100"/>
              <a:buFont typeface="Arial"/>
              <a:buNone/>
            </a:pPr>
            <a:r>
              <a:rPr lang="en" sz="1900"/>
              <a:t>pane = Tk()</a:t>
            </a:r>
            <a:endParaRPr sz="1900"/>
          </a:p>
          <a:p>
            <a:pPr marL="0" lvl="0" indent="0" algn="l" rtl="0">
              <a:lnSpc>
                <a:spcPct val="115000"/>
              </a:lnSpc>
              <a:spcBef>
                <a:spcPts val="0"/>
              </a:spcBef>
              <a:spcAft>
                <a:spcPts val="0"/>
              </a:spcAft>
              <a:buClr>
                <a:schemeClr val="dk1"/>
              </a:buClr>
              <a:buSzPts val="1100"/>
              <a:buFont typeface="Arial"/>
              <a:buNone/>
            </a:pPr>
            <a:endParaRPr sz="1900"/>
          </a:p>
          <a:p>
            <a:pPr marL="0" lvl="0" indent="0" algn="l" rtl="0">
              <a:lnSpc>
                <a:spcPct val="115000"/>
              </a:lnSpc>
              <a:spcBef>
                <a:spcPts val="0"/>
              </a:spcBef>
              <a:spcAft>
                <a:spcPts val="0"/>
              </a:spcAft>
              <a:buClr>
                <a:schemeClr val="dk1"/>
              </a:buClr>
              <a:buSzPts val="1100"/>
              <a:buFont typeface="Arial"/>
              <a:buNone/>
            </a:pPr>
            <a:r>
              <a:rPr lang="en" sz="1900"/>
              <a:t>b1 = Button(pane, text  = “Click me !")</a:t>
            </a:r>
            <a:endParaRPr sz="1900"/>
          </a:p>
          <a:p>
            <a:pPr marL="0" lvl="0" indent="0" algn="l" rtl="0">
              <a:lnSpc>
                <a:spcPct val="115000"/>
              </a:lnSpc>
              <a:spcBef>
                <a:spcPts val="0"/>
              </a:spcBef>
              <a:spcAft>
                <a:spcPts val="0"/>
              </a:spcAft>
              <a:buClr>
                <a:schemeClr val="dk1"/>
              </a:buClr>
              <a:buSzPts val="1100"/>
              <a:buFont typeface="Arial"/>
              <a:buNone/>
            </a:pPr>
            <a:r>
              <a:rPr lang="en" sz="1900"/>
              <a:t>b1.pack(fill=Y, expand = True)</a:t>
            </a:r>
            <a:endParaRPr sz="1900"/>
          </a:p>
          <a:p>
            <a:pPr marL="0" lvl="0" indent="0" algn="l" rtl="0">
              <a:lnSpc>
                <a:spcPct val="115000"/>
              </a:lnSpc>
              <a:spcBef>
                <a:spcPts val="0"/>
              </a:spcBef>
              <a:spcAft>
                <a:spcPts val="0"/>
              </a:spcAft>
              <a:buClr>
                <a:schemeClr val="dk1"/>
              </a:buClr>
              <a:buSzPts val="1100"/>
              <a:buFont typeface="Arial"/>
              <a:buNone/>
            </a:pPr>
            <a:endParaRPr sz="1900"/>
          </a:p>
          <a:p>
            <a:pPr marL="0" lvl="0" indent="0" algn="l" rtl="0">
              <a:lnSpc>
                <a:spcPct val="115000"/>
              </a:lnSpc>
              <a:spcBef>
                <a:spcPts val="0"/>
              </a:spcBef>
              <a:spcAft>
                <a:spcPts val="0"/>
              </a:spcAft>
              <a:buClr>
                <a:schemeClr val="dk1"/>
              </a:buClr>
              <a:buSzPts val="1100"/>
              <a:buFont typeface="Arial"/>
              <a:buNone/>
            </a:pPr>
            <a:r>
              <a:rPr lang="en" sz="1900"/>
              <a:t># Button 2</a:t>
            </a:r>
            <a:endParaRPr sz="1900"/>
          </a:p>
          <a:p>
            <a:pPr marL="0" lvl="0" indent="0" algn="l" rtl="0">
              <a:lnSpc>
                <a:spcPct val="115000"/>
              </a:lnSpc>
              <a:spcBef>
                <a:spcPts val="0"/>
              </a:spcBef>
              <a:spcAft>
                <a:spcPts val="0"/>
              </a:spcAft>
              <a:buClr>
                <a:schemeClr val="dk1"/>
              </a:buClr>
              <a:buSzPts val="1100"/>
              <a:buFont typeface="Arial"/>
              <a:buNone/>
            </a:pPr>
            <a:r>
              <a:rPr lang="en" sz="1900"/>
              <a:t>b2 = Button(pane, text = “Click me too")</a:t>
            </a:r>
            <a:endParaRPr sz="1900"/>
          </a:p>
          <a:p>
            <a:pPr marL="0" lvl="0" indent="0" algn="l" rtl="0">
              <a:lnSpc>
                <a:spcPct val="115000"/>
              </a:lnSpc>
              <a:spcBef>
                <a:spcPts val="0"/>
              </a:spcBef>
              <a:spcAft>
                <a:spcPts val="0"/>
              </a:spcAft>
              <a:buClr>
                <a:schemeClr val="dk1"/>
              </a:buClr>
              <a:buSzPts val="1100"/>
              <a:buFont typeface="Arial"/>
              <a:buNone/>
            </a:pPr>
            <a:r>
              <a:rPr lang="en" sz="1900"/>
              <a:t>b2.pack(fill = X, expand = True)</a:t>
            </a:r>
            <a:endParaRPr sz="1900"/>
          </a:p>
          <a:p>
            <a:pPr marL="0" lvl="0" indent="0" algn="l" rtl="0">
              <a:lnSpc>
                <a:spcPct val="115000"/>
              </a:lnSpc>
              <a:spcBef>
                <a:spcPts val="0"/>
              </a:spcBef>
              <a:spcAft>
                <a:spcPts val="0"/>
              </a:spcAft>
              <a:buClr>
                <a:schemeClr val="dk1"/>
              </a:buClr>
              <a:buSzPts val="1100"/>
              <a:buFont typeface="Arial"/>
              <a:buNone/>
            </a:pPr>
            <a:endParaRPr sz="1900"/>
          </a:p>
          <a:p>
            <a:pPr marL="0" lvl="0" indent="0" algn="l" rtl="0">
              <a:lnSpc>
                <a:spcPct val="115000"/>
              </a:lnSpc>
              <a:spcBef>
                <a:spcPts val="0"/>
              </a:spcBef>
              <a:spcAft>
                <a:spcPts val="0"/>
              </a:spcAft>
              <a:buClr>
                <a:schemeClr val="dk1"/>
              </a:buClr>
              <a:buSzPts val="1100"/>
              <a:buFont typeface="Arial"/>
              <a:buNone/>
            </a:pPr>
            <a:r>
              <a:rPr lang="en" sz="1900"/>
              <a:t># Execute Tkinter</a:t>
            </a:r>
            <a:endParaRPr sz="1900"/>
          </a:p>
          <a:p>
            <a:pPr marL="0" lvl="0" indent="0" algn="l" rtl="0">
              <a:lnSpc>
                <a:spcPct val="115000"/>
              </a:lnSpc>
              <a:spcBef>
                <a:spcPts val="0"/>
              </a:spcBef>
              <a:spcAft>
                <a:spcPts val="0"/>
              </a:spcAft>
              <a:buClr>
                <a:schemeClr val="dk1"/>
              </a:buClr>
              <a:buSzPts val="1100"/>
              <a:buFont typeface="Arial"/>
              <a:buNone/>
            </a:pPr>
            <a:r>
              <a:rPr lang="en" sz="1900"/>
              <a:t>pane.mainloop()</a:t>
            </a:r>
            <a:endParaRPr sz="1900"/>
          </a:p>
          <a:p>
            <a:pPr marL="0" lvl="0" indent="0" algn="l" rtl="0">
              <a:lnSpc>
                <a:spcPct val="115000"/>
              </a:lnSpc>
              <a:spcBef>
                <a:spcPts val="0"/>
              </a:spcBef>
              <a:spcAft>
                <a:spcPts val="0"/>
              </a:spcAft>
              <a:buSzPts val="1800"/>
              <a:buNone/>
            </a:pP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Place method</a:t>
            </a:r>
            <a:endParaRPr/>
          </a:p>
        </p:txBody>
      </p:sp>
      <p:sp>
        <p:nvSpPr>
          <p:cNvPr id="202" name="Google Shape;202;p16"/>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w.place(options)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Anchor : Compass direction like N,S ,W,E,NS,NE,SW,SE</a:t>
            </a:r>
            <a:endParaRPr/>
          </a:p>
          <a:p>
            <a:pPr marL="457200" lvl="0" indent="-342900" algn="l" rtl="0">
              <a:lnSpc>
                <a:spcPct val="115000"/>
              </a:lnSpc>
              <a:spcBef>
                <a:spcPts val="0"/>
              </a:spcBef>
              <a:spcAft>
                <a:spcPts val="0"/>
              </a:spcAft>
              <a:buSzPts val="1800"/>
              <a:buAutoNum type="arabicPeriod"/>
            </a:pPr>
            <a:r>
              <a:rPr lang="en"/>
              <a:t>height,width </a:t>
            </a:r>
            <a:endParaRPr/>
          </a:p>
          <a:p>
            <a:pPr marL="457200" lvl="0" indent="-342900" algn="l" rtl="0">
              <a:lnSpc>
                <a:spcPct val="115000"/>
              </a:lnSpc>
              <a:spcBef>
                <a:spcPts val="0"/>
              </a:spcBef>
              <a:spcAft>
                <a:spcPts val="0"/>
              </a:spcAft>
              <a:buSzPts val="1800"/>
              <a:buAutoNum type="arabicPeriod"/>
            </a:pPr>
            <a:r>
              <a:rPr lang="en"/>
              <a:t>Relheight,relwidth - height width between - 0.0 and 1.0</a:t>
            </a:r>
            <a:endParaRPr/>
          </a:p>
          <a:p>
            <a:pPr marL="457200" lvl="0" indent="-342900" algn="l" rtl="0">
              <a:lnSpc>
                <a:spcPct val="115000"/>
              </a:lnSpc>
              <a:spcBef>
                <a:spcPts val="0"/>
              </a:spcBef>
              <a:spcAft>
                <a:spcPts val="0"/>
              </a:spcAft>
              <a:buSzPts val="1800"/>
              <a:buAutoNum type="arabicPeriod"/>
            </a:pPr>
            <a:r>
              <a:rPr lang="en"/>
              <a:t>x,y,relx,rely - offsets from parent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7"/>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 creating Tk window</a:t>
            </a:r>
            <a:endParaRPr/>
          </a:p>
          <a:p>
            <a:pPr marL="0" lvl="0" indent="0" algn="l" rtl="0">
              <a:lnSpc>
                <a:spcPct val="115000"/>
              </a:lnSpc>
              <a:spcBef>
                <a:spcPts val="0"/>
              </a:spcBef>
              <a:spcAft>
                <a:spcPts val="0"/>
              </a:spcAft>
              <a:buClr>
                <a:schemeClr val="dk1"/>
              </a:buClr>
              <a:buSzPts val="1100"/>
              <a:buFont typeface="Arial"/>
              <a:buNone/>
            </a:pPr>
            <a:r>
              <a:rPr lang="en"/>
              <a:t>master = Tk()</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 setting geometry of tk window</a:t>
            </a:r>
            <a:endParaRPr/>
          </a:p>
          <a:p>
            <a:pPr marL="0" lvl="0" indent="0" algn="l" rtl="0">
              <a:lnSpc>
                <a:spcPct val="115000"/>
              </a:lnSpc>
              <a:spcBef>
                <a:spcPts val="0"/>
              </a:spcBef>
              <a:spcAft>
                <a:spcPts val="0"/>
              </a:spcAft>
              <a:buClr>
                <a:schemeClr val="dk1"/>
              </a:buClr>
              <a:buSzPts val="1100"/>
              <a:buFont typeface="Arial"/>
              <a:buNone/>
            </a:pPr>
            <a:r>
              <a:rPr lang="en"/>
              <a:t>master . geometry ("200x200")</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 button widget</a:t>
            </a:r>
            <a:endParaRPr/>
          </a:p>
          <a:p>
            <a:pPr marL="0" lvl="0" indent="0" algn="l" rtl="0">
              <a:lnSpc>
                <a:spcPct val="115000"/>
              </a:lnSpc>
              <a:spcBef>
                <a:spcPts val="0"/>
              </a:spcBef>
              <a:spcAft>
                <a:spcPts val="0"/>
              </a:spcAft>
              <a:buClr>
                <a:schemeClr val="dk1"/>
              </a:buClr>
              <a:buSzPts val="1100"/>
              <a:buFont typeface="Arial"/>
              <a:buNone/>
            </a:pPr>
            <a:r>
              <a:rPr lang="en"/>
              <a:t>b1 = Button(master, text = “Click me !")</a:t>
            </a:r>
            <a:endParaRPr/>
          </a:p>
          <a:p>
            <a:pPr marL="0" lvl="0" indent="0" algn="l" rtl="0">
              <a:lnSpc>
                <a:spcPct val="115000"/>
              </a:lnSpc>
              <a:spcBef>
                <a:spcPts val="0"/>
              </a:spcBef>
              <a:spcAft>
                <a:spcPts val="0"/>
              </a:spcAft>
              <a:buSzPts val="1800"/>
              <a:buNone/>
            </a:pPr>
            <a:r>
              <a:rPr lang="en"/>
              <a:t>b1.place(relx = 1, x =-2, y = 2, anchor = NE)</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 button widget</a:t>
            </a:r>
            <a:endParaRPr/>
          </a:p>
          <a:p>
            <a:pPr marL="0" lvl="0" indent="0" algn="l" rtl="0">
              <a:lnSpc>
                <a:spcPct val="115000"/>
              </a:lnSpc>
              <a:spcBef>
                <a:spcPts val="0"/>
              </a:spcBef>
              <a:spcAft>
                <a:spcPts val="0"/>
              </a:spcAft>
              <a:buClr>
                <a:schemeClr val="dk1"/>
              </a:buClr>
              <a:buSzPts val="1100"/>
              <a:buFont typeface="Arial"/>
              <a:buNone/>
            </a:pPr>
            <a:r>
              <a:rPr lang="en"/>
              <a:t>b2 = Button(master, text = “GFG")</a:t>
            </a:r>
            <a:endParaRPr/>
          </a:p>
          <a:p>
            <a:pPr marL="0" lvl="0" indent="0" algn="l" rtl="0">
              <a:lnSpc>
                <a:spcPct val="115000"/>
              </a:lnSpc>
              <a:spcBef>
                <a:spcPts val="0"/>
              </a:spcBef>
              <a:spcAft>
                <a:spcPts val="0"/>
              </a:spcAft>
              <a:buClr>
                <a:schemeClr val="dk1"/>
              </a:buClr>
              <a:buSzPts val="1100"/>
              <a:buFont typeface="Arial"/>
              <a:buNone/>
            </a:pPr>
            <a:r>
              <a:rPr lang="en"/>
              <a:t>b2.place(relx = 0.5, rely = 0.5, anchor = CENTER)</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mainloop()</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Grid method</a:t>
            </a:r>
            <a:endParaRPr/>
          </a:p>
        </p:txBody>
      </p:sp>
      <p:sp>
        <p:nvSpPr>
          <p:cNvPr id="213" name="Google Shape;213;p18"/>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w.grid(options)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column , columnspan</a:t>
            </a:r>
            <a:endParaRPr/>
          </a:p>
          <a:p>
            <a:pPr marL="457200" lvl="0" indent="-342900" algn="l" rtl="0">
              <a:lnSpc>
                <a:spcPct val="115000"/>
              </a:lnSpc>
              <a:spcBef>
                <a:spcPts val="0"/>
              </a:spcBef>
              <a:spcAft>
                <a:spcPts val="0"/>
              </a:spcAft>
              <a:buSzPts val="1800"/>
              <a:buAutoNum type="arabicPeriod"/>
            </a:pPr>
            <a:r>
              <a:rPr lang="en"/>
              <a:t>row , rowspan</a:t>
            </a:r>
            <a:endParaRPr/>
          </a:p>
          <a:p>
            <a:pPr marL="457200" lvl="0" indent="-342900" algn="l" rtl="0">
              <a:lnSpc>
                <a:spcPct val="115000"/>
              </a:lnSpc>
              <a:spcBef>
                <a:spcPts val="0"/>
              </a:spcBef>
              <a:spcAft>
                <a:spcPts val="0"/>
              </a:spcAft>
              <a:buSzPts val="1800"/>
              <a:buAutoNum type="arabicPeriod"/>
            </a:pPr>
            <a:r>
              <a:rPr lang="en"/>
              <a:t>ipadx , ipady : padding inside widget border</a:t>
            </a:r>
            <a:endParaRPr/>
          </a:p>
          <a:p>
            <a:pPr marL="457200" lvl="0" indent="-342900" algn="l" rtl="0">
              <a:lnSpc>
                <a:spcPct val="115000"/>
              </a:lnSpc>
              <a:spcBef>
                <a:spcPts val="0"/>
              </a:spcBef>
              <a:spcAft>
                <a:spcPts val="0"/>
              </a:spcAft>
              <a:buSzPts val="1800"/>
              <a:buAutoNum type="arabicPeriod"/>
            </a:pPr>
            <a:r>
              <a:rPr lang="en"/>
              <a:t>padx , pady : padding outside widget border</a:t>
            </a:r>
            <a:endParaRPr/>
          </a:p>
          <a:p>
            <a:pPr marL="457200" lvl="0" indent="-342900" algn="l" rtl="0">
              <a:lnSpc>
                <a:spcPct val="115000"/>
              </a:lnSpc>
              <a:spcBef>
                <a:spcPts val="0"/>
              </a:spcBef>
              <a:spcAft>
                <a:spcPts val="0"/>
              </a:spcAft>
              <a:buSzPts val="1800"/>
              <a:buAutoNum type="arabicPeriod"/>
            </a:pPr>
            <a:r>
              <a:rPr lang="en"/>
              <a:t>sticky : by default CENTER , values are  N,S,W,etc.</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 creating main tkinter window/topLevel</a:t>
            </a:r>
            <a:endParaRPr sz="1400"/>
          </a:p>
          <a:p>
            <a:pPr marL="0" lvl="0" indent="0" algn="l" rtl="0">
              <a:lnSpc>
                <a:spcPct val="115000"/>
              </a:lnSpc>
              <a:spcBef>
                <a:spcPts val="0"/>
              </a:spcBef>
              <a:spcAft>
                <a:spcPts val="0"/>
              </a:spcAft>
              <a:buClr>
                <a:schemeClr val="dk1"/>
              </a:buClr>
              <a:buSzPts val="1100"/>
              <a:buFont typeface="Arial"/>
              <a:buNone/>
            </a:pPr>
            <a:r>
              <a:rPr lang="en" sz="1400"/>
              <a:t>master =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 this will create Label widget</a:t>
            </a:r>
            <a:endParaRPr sz="1400"/>
          </a:p>
          <a:p>
            <a:pPr marL="0" lvl="0" indent="0" algn="l" rtl="0">
              <a:lnSpc>
                <a:spcPct val="115000"/>
              </a:lnSpc>
              <a:spcBef>
                <a:spcPts val="0"/>
              </a:spcBef>
              <a:spcAft>
                <a:spcPts val="0"/>
              </a:spcAft>
              <a:buClr>
                <a:schemeClr val="dk1"/>
              </a:buClr>
              <a:buSzPts val="1100"/>
              <a:buFont typeface="Arial"/>
              <a:buNone/>
            </a:pPr>
            <a:r>
              <a:rPr lang="en" sz="1400"/>
              <a:t>11 = Label(master, text First:")</a:t>
            </a:r>
            <a:endParaRPr sz="1400"/>
          </a:p>
          <a:p>
            <a:pPr marL="0" lvl="0" indent="0" algn="l" rtl="0">
              <a:lnSpc>
                <a:spcPct val="115000"/>
              </a:lnSpc>
              <a:spcBef>
                <a:spcPts val="0"/>
              </a:spcBef>
              <a:spcAft>
                <a:spcPts val="0"/>
              </a:spcAft>
              <a:buClr>
                <a:schemeClr val="dk1"/>
              </a:buClr>
              <a:buSzPts val="1100"/>
              <a:buFont typeface="Arial"/>
              <a:buNone/>
            </a:pPr>
            <a:r>
              <a:rPr lang="en" sz="1400"/>
              <a:t>12 = Label(master, text = “Second:")</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 grid method to arrange Labels in respective</a:t>
            </a:r>
            <a:endParaRPr sz="1400"/>
          </a:p>
          <a:p>
            <a:pPr marL="0" lvl="0" indent="0" algn="l" rtl="0">
              <a:lnSpc>
                <a:spcPct val="115000"/>
              </a:lnSpc>
              <a:spcBef>
                <a:spcPts val="0"/>
              </a:spcBef>
              <a:spcAft>
                <a:spcPts val="0"/>
              </a:spcAft>
              <a:buClr>
                <a:schemeClr val="dk1"/>
              </a:buClr>
              <a:buSzPts val="1100"/>
              <a:buFont typeface="Arial"/>
              <a:buNone/>
            </a:pPr>
            <a:r>
              <a:rPr lang="en" sz="1400"/>
              <a:t># rows and columns as specified</a:t>
            </a:r>
            <a:endParaRPr sz="1400"/>
          </a:p>
          <a:p>
            <a:pPr marL="0" lvl="0" indent="0" algn="l" rtl="0">
              <a:lnSpc>
                <a:spcPct val="115000"/>
              </a:lnSpc>
              <a:spcBef>
                <a:spcPts val="0"/>
              </a:spcBef>
              <a:spcAft>
                <a:spcPts val="0"/>
              </a:spcAft>
              <a:buClr>
                <a:schemeClr val="dk1"/>
              </a:buClr>
              <a:buSzPts val="1100"/>
              <a:buFont typeface="Arial"/>
              <a:buNone/>
            </a:pPr>
            <a:r>
              <a:rPr lang="en" sz="1400"/>
              <a:t>l1.grid(row = 0, column = 0, sticky = W, pady = 2)</a:t>
            </a:r>
            <a:endParaRPr sz="1400"/>
          </a:p>
          <a:p>
            <a:pPr marL="0" lvl="0" indent="0" algn="l" rtl="0">
              <a:lnSpc>
                <a:spcPct val="115000"/>
              </a:lnSpc>
              <a:spcBef>
                <a:spcPts val="0"/>
              </a:spcBef>
              <a:spcAft>
                <a:spcPts val="0"/>
              </a:spcAft>
              <a:buClr>
                <a:schemeClr val="dk1"/>
              </a:buClr>
              <a:buSzPts val="1100"/>
              <a:buFont typeface="Arial"/>
              <a:buNone/>
            </a:pPr>
            <a:r>
              <a:rPr lang="en" sz="1400"/>
              <a:t>l2.grid(row = 1, column = 0, sticky = W, pady = 2)</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SzPts val="1800"/>
              <a:buNone/>
            </a:pPr>
            <a:r>
              <a:rPr lang="en" sz="1400"/>
              <a:t>mainloop()</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8" name="Google Shape;68;p2"/>
          <p:cNvCxnSpPr/>
          <p:nvPr/>
        </p:nvCxnSpPr>
        <p:spPr>
          <a:xfrm rot="10800000" flipH="1">
            <a:off x="953475" y="2921037"/>
            <a:ext cx="7468800" cy="6000"/>
          </a:xfrm>
          <a:prstGeom prst="straightConnector1">
            <a:avLst/>
          </a:prstGeom>
          <a:noFill/>
          <a:ln w="19050" cap="flat" cmpd="sng">
            <a:solidFill>
              <a:schemeClr val="dk1"/>
            </a:solidFill>
            <a:prstDash val="dot"/>
            <a:round/>
            <a:headEnd type="none" w="sm" len="sm"/>
            <a:tailEnd type="none" w="sm" len="sm"/>
          </a:ln>
        </p:spPr>
      </p:cxnSp>
      <p:sp>
        <p:nvSpPr>
          <p:cNvPr id="69" name="Google Shape;69;p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Python GUI Frameworks Example</a:t>
            </a:r>
            <a:endParaRPr/>
          </a:p>
        </p:txBody>
      </p:sp>
      <p:grpSp>
        <p:nvGrpSpPr>
          <p:cNvPr id="70" name="Google Shape;70;p2"/>
          <p:cNvGrpSpPr/>
          <p:nvPr/>
        </p:nvGrpSpPr>
        <p:grpSpPr>
          <a:xfrm>
            <a:off x="902750" y="2864883"/>
            <a:ext cx="129000" cy="770742"/>
            <a:chOff x="369350" y="2864883"/>
            <a:chExt cx="129000" cy="770742"/>
          </a:xfrm>
        </p:grpSpPr>
        <p:sp>
          <p:nvSpPr>
            <p:cNvPr id="71" name="Google Shape;71;p2"/>
            <p:cNvSpPr/>
            <p:nvPr/>
          </p:nvSpPr>
          <p:spPr>
            <a:xfrm>
              <a:off x="369350" y="286488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2" name="Google Shape;72;p2"/>
            <p:cNvCxnSpPr/>
            <p:nvPr/>
          </p:nvCxnSpPr>
          <p:spPr>
            <a:xfrm>
              <a:off x="433850" y="2991525"/>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73" name="Google Shape;73;p2"/>
          <p:cNvSpPr txBox="1">
            <a:spLocks noGrp="1"/>
          </p:cNvSpPr>
          <p:nvPr>
            <p:ph type="body" idx="4294967295"/>
          </p:nvPr>
        </p:nvSpPr>
        <p:spPr>
          <a:xfrm>
            <a:off x="623975" y="3580900"/>
            <a:ext cx="2174400" cy="12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 Tkinter</a:t>
            </a:r>
            <a:endParaRPr b="1"/>
          </a:p>
          <a:p>
            <a:pPr marL="0" lvl="0" indent="0" algn="l" rtl="0">
              <a:lnSpc>
                <a:spcPct val="115000"/>
              </a:lnSpc>
              <a:spcBef>
                <a:spcPts val="0"/>
              </a:spcBef>
              <a:spcAft>
                <a:spcPts val="0"/>
              </a:spcAft>
              <a:buSzPts val="1800"/>
              <a:buNone/>
            </a:pPr>
            <a:endParaRPr sz="1100"/>
          </a:p>
        </p:txBody>
      </p:sp>
      <p:grpSp>
        <p:nvGrpSpPr>
          <p:cNvPr id="74" name="Google Shape;74;p2"/>
          <p:cNvGrpSpPr/>
          <p:nvPr/>
        </p:nvGrpSpPr>
        <p:grpSpPr>
          <a:xfrm>
            <a:off x="2086450" y="1736575"/>
            <a:ext cx="129000" cy="1254971"/>
            <a:chOff x="1553050" y="1736575"/>
            <a:chExt cx="129000" cy="1254971"/>
          </a:xfrm>
        </p:grpSpPr>
        <p:sp>
          <p:nvSpPr>
            <p:cNvPr id="75" name="Google Shape;75;p2"/>
            <p:cNvSpPr/>
            <p:nvPr/>
          </p:nvSpPr>
          <p:spPr>
            <a:xfrm>
              <a:off x="1553050" y="2862546"/>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 name="Google Shape;76;p2"/>
            <p:cNvCxnSpPr/>
            <p:nvPr/>
          </p:nvCxnSpPr>
          <p:spPr>
            <a:xfrm rot="10800000">
              <a:off x="161412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77" name="Google Shape;77;p2"/>
          <p:cNvSpPr txBox="1">
            <a:spLocks noGrp="1"/>
          </p:cNvSpPr>
          <p:nvPr>
            <p:ph type="body" idx="4294967295"/>
          </p:nvPr>
        </p:nvSpPr>
        <p:spPr>
          <a:xfrm>
            <a:off x="2162650" y="1492700"/>
            <a:ext cx="2174400" cy="10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PyQt5</a:t>
            </a:r>
            <a:endParaRPr b="1"/>
          </a:p>
          <a:p>
            <a:pPr marL="0" lvl="0" indent="0" algn="l" rtl="0">
              <a:lnSpc>
                <a:spcPct val="115000"/>
              </a:lnSpc>
              <a:spcBef>
                <a:spcPts val="0"/>
              </a:spcBef>
              <a:spcAft>
                <a:spcPts val="0"/>
              </a:spcAft>
              <a:buSzPts val="1800"/>
              <a:buNone/>
            </a:pPr>
            <a:endParaRPr sz="1100"/>
          </a:p>
        </p:txBody>
      </p:sp>
      <p:grpSp>
        <p:nvGrpSpPr>
          <p:cNvPr id="78" name="Google Shape;78;p2"/>
          <p:cNvGrpSpPr/>
          <p:nvPr/>
        </p:nvGrpSpPr>
        <p:grpSpPr>
          <a:xfrm>
            <a:off x="2934950" y="2932583"/>
            <a:ext cx="129000" cy="773080"/>
            <a:chOff x="3484800" y="2862533"/>
            <a:chExt cx="129000" cy="773080"/>
          </a:xfrm>
        </p:grpSpPr>
        <p:sp>
          <p:nvSpPr>
            <p:cNvPr id="79" name="Google Shape;79;p2"/>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0" name="Google Shape;80;p2"/>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81" name="Google Shape;81;p2"/>
          <p:cNvSpPr txBox="1">
            <a:spLocks noGrp="1"/>
          </p:cNvSpPr>
          <p:nvPr>
            <p:ph type="body" idx="4294967295"/>
          </p:nvPr>
        </p:nvSpPr>
        <p:spPr>
          <a:xfrm>
            <a:off x="2555475" y="3635625"/>
            <a:ext cx="2174400" cy="12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Kivy</a:t>
            </a:r>
            <a:endParaRPr sz="1100"/>
          </a:p>
        </p:txBody>
      </p:sp>
      <p:grpSp>
        <p:nvGrpSpPr>
          <p:cNvPr id="82" name="Google Shape;82;p2"/>
          <p:cNvGrpSpPr/>
          <p:nvPr/>
        </p:nvGrpSpPr>
        <p:grpSpPr>
          <a:xfrm>
            <a:off x="3783450" y="1675275"/>
            <a:ext cx="129000" cy="1257296"/>
            <a:chOff x="5144075" y="1736575"/>
            <a:chExt cx="129000" cy="1257296"/>
          </a:xfrm>
        </p:grpSpPr>
        <p:sp>
          <p:nvSpPr>
            <p:cNvPr id="83" name="Google Shape;83;p2"/>
            <p:cNvSpPr/>
            <p:nvPr/>
          </p:nvSpPr>
          <p:spPr>
            <a:xfrm>
              <a:off x="5144075"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 name="Google Shape;84;p2"/>
            <p:cNvCxnSpPr/>
            <p:nvPr/>
          </p:nvCxnSpPr>
          <p:spPr>
            <a:xfrm rot="10800000">
              <a:off x="520857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85" name="Google Shape;85;p2"/>
          <p:cNvSpPr txBox="1">
            <a:spLocks noGrp="1"/>
          </p:cNvSpPr>
          <p:nvPr>
            <p:ph type="body" idx="4294967295"/>
          </p:nvPr>
        </p:nvSpPr>
        <p:spPr>
          <a:xfrm>
            <a:off x="3295825" y="1263525"/>
            <a:ext cx="2174400" cy="109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wxPython</a:t>
            </a:r>
            <a:endParaRPr b="1"/>
          </a:p>
          <a:p>
            <a:pPr marL="0" lvl="0" indent="0" algn="l" rtl="0">
              <a:lnSpc>
                <a:spcPct val="115000"/>
              </a:lnSpc>
              <a:spcBef>
                <a:spcPts val="0"/>
              </a:spcBef>
              <a:spcAft>
                <a:spcPts val="0"/>
              </a:spcAft>
              <a:buSzPts val="1800"/>
              <a:buNone/>
            </a:pPr>
            <a:endParaRPr sz="1100"/>
          </a:p>
        </p:txBody>
      </p:sp>
      <p:grpSp>
        <p:nvGrpSpPr>
          <p:cNvPr id="86" name="Google Shape;86;p2"/>
          <p:cNvGrpSpPr/>
          <p:nvPr/>
        </p:nvGrpSpPr>
        <p:grpSpPr>
          <a:xfrm>
            <a:off x="4673700" y="2864883"/>
            <a:ext cx="129000" cy="770742"/>
            <a:chOff x="6657900" y="2864871"/>
            <a:chExt cx="129000" cy="770742"/>
          </a:xfrm>
        </p:grpSpPr>
        <p:sp>
          <p:nvSpPr>
            <p:cNvPr id="87" name="Google Shape;87;p2"/>
            <p:cNvSpPr/>
            <p:nvPr/>
          </p:nvSpPr>
          <p:spPr>
            <a:xfrm>
              <a:off x="6657900"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8" name="Google Shape;88;p2"/>
            <p:cNvCxnSpPr/>
            <p:nvPr/>
          </p:nvCxnSpPr>
          <p:spPr>
            <a:xfrm>
              <a:off x="67224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89" name="Google Shape;89;p2"/>
          <p:cNvSpPr txBox="1">
            <a:spLocks noGrp="1"/>
          </p:cNvSpPr>
          <p:nvPr>
            <p:ph type="body" idx="4294967295"/>
          </p:nvPr>
        </p:nvSpPr>
        <p:spPr>
          <a:xfrm>
            <a:off x="4296100" y="3551800"/>
            <a:ext cx="2174400" cy="12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Libavg</a:t>
            </a:r>
            <a:endParaRPr sz="1100"/>
          </a:p>
        </p:txBody>
      </p:sp>
      <p:grpSp>
        <p:nvGrpSpPr>
          <p:cNvPr id="90" name="Google Shape;90;p2"/>
          <p:cNvGrpSpPr/>
          <p:nvPr/>
        </p:nvGrpSpPr>
        <p:grpSpPr>
          <a:xfrm>
            <a:off x="6086950" y="2905383"/>
            <a:ext cx="129000" cy="773080"/>
            <a:chOff x="3484800" y="2862533"/>
            <a:chExt cx="129000" cy="773080"/>
          </a:xfrm>
        </p:grpSpPr>
        <p:sp>
          <p:nvSpPr>
            <p:cNvPr id="91" name="Google Shape;91;p2"/>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2" name="Google Shape;92;p2"/>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93" name="Google Shape;93;p2"/>
          <p:cNvSpPr txBox="1">
            <a:spLocks noGrp="1"/>
          </p:cNvSpPr>
          <p:nvPr>
            <p:ph type="body" idx="4294967295"/>
          </p:nvPr>
        </p:nvSpPr>
        <p:spPr>
          <a:xfrm>
            <a:off x="5787775" y="3678475"/>
            <a:ext cx="2174400" cy="12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PyForms</a:t>
            </a:r>
            <a:endParaRPr sz="1100"/>
          </a:p>
        </p:txBody>
      </p:sp>
      <p:grpSp>
        <p:nvGrpSpPr>
          <p:cNvPr id="94" name="Google Shape;94;p2"/>
          <p:cNvGrpSpPr/>
          <p:nvPr/>
        </p:nvGrpSpPr>
        <p:grpSpPr>
          <a:xfrm>
            <a:off x="7455575" y="2933746"/>
            <a:ext cx="129000" cy="770742"/>
            <a:chOff x="6657900" y="2864871"/>
            <a:chExt cx="129000" cy="770742"/>
          </a:xfrm>
        </p:grpSpPr>
        <p:sp>
          <p:nvSpPr>
            <p:cNvPr id="95" name="Google Shape;95;p2"/>
            <p:cNvSpPr/>
            <p:nvPr/>
          </p:nvSpPr>
          <p:spPr>
            <a:xfrm>
              <a:off x="6657900"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6" name="Google Shape;96;p2"/>
            <p:cNvCxnSpPr/>
            <p:nvPr/>
          </p:nvCxnSpPr>
          <p:spPr>
            <a:xfrm>
              <a:off x="67224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97" name="Google Shape;97;p2"/>
          <p:cNvSpPr txBox="1">
            <a:spLocks noGrp="1"/>
          </p:cNvSpPr>
          <p:nvPr>
            <p:ph type="body" idx="4294967295"/>
          </p:nvPr>
        </p:nvSpPr>
        <p:spPr>
          <a:xfrm>
            <a:off x="7044700" y="3678475"/>
            <a:ext cx="2174400" cy="57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Wax</a:t>
            </a:r>
            <a:endParaRPr sz="1100"/>
          </a:p>
        </p:txBody>
      </p:sp>
      <p:grpSp>
        <p:nvGrpSpPr>
          <p:cNvPr id="98" name="Google Shape;98;p2"/>
          <p:cNvGrpSpPr/>
          <p:nvPr/>
        </p:nvGrpSpPr>
        <p:grpSpPr>
          <a:xfrm>
            <a:off x="5183088" y="1649525"/>
            <a:ext cx="129000" cy="1254971"/>
            <a:chOff x="1553050" y="1736575"/>
            <a:chExt cx="129000" cy="1254971"/>
          </a:xfrm>
        </p:grpSpPr>
        <p:sp>
          <p:nvSpPr>
            <p:cNvPr id="99" name="Google Shape;99;p2"/>
            <p:cNvSpPr/>
            <p:nvPr/>
          </p:nvSpPr>
          <p:spPr>
            <a:xfrm>
              <a:off x="1553050" y="2862546"/>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0" name="Google Shape;100;p2"/>
            <p:cNvCxnSpPr/>
            <p:nvPr/>
          </p:nvCxnSpPr>
          <p:spPr>
            <a:xfrm rot="10800000">
              <a:off x="161412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101" name="Google Shape;101;p2"/>
          <p:cNvSpPr txBox="1">
            <a:spLocks noGrp="1"/>
          </p:cNvSpPr>
          <p:nvPr>
            <p:ph type="body" idx="4294967295"/>
          </p:nvPr>
        </p:nvSpPr>
        <p:spPr>
          <a:xfrm>
            <a:off x="5259288" y="1405650"/>
            <a:ext cx="2174400" cy="10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PyGUI</a:t>
            </a:r>
            <a:endParaRPr b="1"/>
          </a:p>
          <a:p>
            <a:pPr marL="0" lvl="0" indent="0" algn="l" rtl="0">
              <a:lnSpc>
                <a:spcPct val="115000"/>
              </a:lnSpc>
              <a:spcBef>
                <a:spcPts val="0"/>
              </a:spcBef>
              <a:spcAft>
                <a:spcPts val="0"/>
              </a:spcAft>
              <a:buSzPts val="1800"/>
              <a:buNone/>
            </a:pPr>
            <a:endParaRPr sz="1100"/>
          </a:p>
        </p:txBody>
      </p:sp>
      <p:grpSp>
        <p:nvGrpSpPr>
          <p:cNvPr id="102" name="Google Shape;102;p2"/>
          <p:cNvGrpSpPr/>
          <p:nvPr/>
        </p:nvGrpSpPr>
        <p:grpSpPr>
          <a:xfrm>
            <a:off x="6915688" y="1669725"/>
            <a:ext cx="129000" cy="1257296"/>
            <a:chOff x="5144075" y="1736575"/>
            <a:chExt cx="129000" cy="1257296"/>
          </a:xfrm>
        </p:grpSpPr>
        <p:sp>
          <p:nvSpPr>
            <p:cNvPr id="103" name="Google Shape;103;p2"/>
            <p:cNvSpPr/>
            <p:nvPr/>
          </p:nvSpPr>
          <p:spPr>
            <a:xfrm>
              <a:off x="5144075"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4" name="Google Shape;104;p2"/>
            <p:cNvCxnSpPr/>
            <p:nvPr/>
          </p:nvCxnSpPr>
          <p:spPr>
            <a:xfrm rot="10800000">
              <a:off x="520857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105" name="Google Shape;105;p2"/>
          <p:cNvSpPr txBox="1">
            <a:spLocks noGrp="1"/>
          </p:cNvSpPr>
          <p:nvPr>
            <p:ph type="body" idx="4294967295"/>
          </p:nvPr>
        </p:nvSpPr>
        <p:spPr>
          <a:xfrm>
            <a:off x="6392463" y="1176475"/>
            <a:ext cx="2174400" cy="109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PySide2</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Label Widget</a:t>
            </a:r>
            <a:endParaRPr/>
          </a:p>
        </p:txBody>
      </p:sp>
      <p:sp>
        <p:nvSpPr>
          <p:cNvPr id="224" name="Google Shape;224;p20"/>
          <p:cNvSpPr txBox="1">
            <a:spLocks noGrp="1"/>
          </p:cNvSpPr>
          <p:nvPr>
            <p:ph type="body" idx="1"/>
          </p:nvPr>
        </p:nvSpPr>
        <p:spPr>
          <a:xfrm>
            <a:off x="311700" y="1225225"/>
            <a:ext cx="8520600" cy="3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Label widget is used to place various type of text and image in python application.For looks and other configuration we have different properties. </a:t>
            </a:r>
            <a:endParaRPr/>
          </a:p>
          <a:p>
            <a:pPr marL="0" lvl="0" indent="0" algn="l" rtl="0">
              <a:lnSpc>
                <a:spcPct val="115000"/>
              </a:lnSpc>
              <a:spcBef>
                <a:spcPts val="160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w=Label(parent,options)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anchor : Specifies position of the text within the size provided to the widget</a:t>
            </a:r>
            <a:endParaRPr/>
          </a:p>
          <a:p>
            <a:pPr marL="457200" lvl="0" indent="-342900" algn="l" rtl="0">
              <a:lnSpc>
                <a:spcPct val="115000"/>
              </a:lnSpc>
              <a:spcBef>
                <a:spcPts val="0"/>
              </a:spcBef>
              <a:spcAft>
                <a:spcPts val="0"/>
              </a:spcAft>
              <a:buSzPts val="1800"/>
              <a:buAutoNum type="arabicPeriod"/>
            </a:pPr>
            <a:r>
              <a:rPr lang="en"/>
              <a:t>image : Image that is to shown as label </a:t>
            </a:r>
            <a:endParaRPr/>
          </a:p>
          <a:p>
            <a:pPr marL="457200" lvl="0" indent="-342900" algn="l" rtl="0">
              <a:lnSpc>
                <a:spcPct val="115000"/>
              </a:lnSpc>
              <a:spcBef>
                <a:spcPts val="0"/>
              </a:spcBef>
              <a:spcAft>
                <a:spcPts val="0"/>
              </a:spcAft>
              <a:buSzPts val="1800"/>
              <a:buAutoNum type="arabicPeriod"/>
            </a:pPr>
            <a:r>
              <a:rPr lang="en"/>
              <a:t>bd : border width in pixels</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a:t>4. bg  				: background color</a:t>
            </a:r>
            <a:endParaRPr sz="1900"/>
          </a:p>
          <a:p>
            <a:pPr marL="0" lvl="0" indent="0" algn="l" rtl="0">
              <a:lnSpc>
                <a:spcPct val="115000"/>
              </a:lnSpc>
              <a:spcBef>
                <a:spcPts val="0"/>
              </a:spcBef>
              <a:spcAft>
                <a:spcPts val="0"/>
              </a:spcAft>
              <a:buSzPts val="1800"/>
              <a:buNone/>
            </a:pPr>
            <a:r>
              <a:rPr lang="en" sz="1900"/>
              <a:t>5. cursor 			: mouse pointer will be changed to dot,arrow.</a:t>
            </a:r>
            <a:endParaRPr sz="1900"/>
          </a:p>
          <a:p>
            <a:pPr marL="0" lvl="0" indent="0" algn="l" rtl="0">
              <a:lnSpc>
                <a:spcPct val="115000"/>
              </a:lnSpc>
              <a:spcBef>
                <a:spcPts val="0"/>
              </a:spcBef>
              <a:spcAft>
                <a:spcPts val="0"/>
              </a:spcAft>
              <a:buSzPts val="1800"/>
              <a:buNone/>
            </a:pPr>
            <a:r>
              <a:rPr lang="en" sz="1900"/>
              <a:t>6. fg 				: foreground color</a:t>
            </a:r>
            <a:endParaRPr sz="1900"/>
          </a:p>
          <a:p>
            <a:pPr marL="0" lvl="0" indent="0" algn="l" rtl="0">
              <a:lnSpc>
                <a:spcPct val="115000"/>
              </a:lnSpc>
              <a:spcBef>
                <a:spcPts val="0"/>
              </a:spcBef>
              <a:spcAft>
                <a:spcPts val="0"/>
              </a:spcAft>
              <a:buSzPts val="1800"/>
              <a:buNone/>
            </a:pPr>
            <a:r>
              <a:rPr lang="en" sz="1900"/>
              <a:t>7. font</a:t>
            </a:r>
            <a:endParaRPr sz="1900"/>
          </a:p>
          <a:p>
            <a:pPr marL="0" lvl="0" indent="0" algn="l" rtl="0">
              <a:lnSpc>
                <a:spcPct val="115000"/>
              </a:lnSpc>
              <a:spcBef>
                <a:spcPts val="0"/>
              </a:spcBef>
              <a:spcAft>
                <a:spcPts val="0"/>
              </a:spcAft>
              <a:buSzPts val="1800"/>
              <a:buNone/>
            </a:pPr>
            <a:r>
              <a:rPr lang="en" sz="1900"/>
              <a:t>8. height</a:t>
            </a:r>
            <a:endParaRPr sz="1900"/>
          </a:p>
          <a:p>
            <a:pPr marL="0" lvl="0" indent="0" algn="l" rtl="0">
              <a:lnSpc>
                <a:spcPct val="115000"/>
              </a:lnSpc>
              <a:spcBef>
                <a:spcPts val="0"/>
              </a:spcBef>
              <a:spcAft>
                <a:spcPts val="0"/>
              </a:spcAft>
              <a:buSzPts val="1800"/>
              <a:buNone/>
            </a:pPr>
            <a:r>
              <a:rPr lang="en" sz="1900"/>
              <a:t>9. justify 			: specify orientation</a:t>
            </a:r>
            <a:endParaRPr sz="1900"/>
          </a:p>
          <a:p>
            <a:pPr marL="0" lvl="0" indent="0" algn="l" rtl="0">
              <a:lnSpc>
                <a:spcPct val="115000"/>
              </a:lnSpc>
              <a:spcBef>
                <a:spcPts val="0"/>
              </a:spcBef>
              <a:spcAft>
                <a:spcPts val="0"/>
              </a:spcAft>
              <a:buSzPts val="1800"/>
              <a:buNone/>
            </a:pPr>
            <a:r>
              <a:rPr lang="en" sz="1900"/>
              <a:t>10. padx 			: padding in horizontal direction</a:t>
            </a:r>
            <a:endParaRPr sz="1900"/>
          </a:p>
          <a:p>
            <a:pPr marL="0" lvl="0" indent="0" algn="l" rtl="0">
              <a:lnSpc>
                <a:spcPct val="115000"/>
              </a:lnSpc>
              <a:spcBef>
                <a:spcPts val="0"/>
              </a:spcBef>
              <a:spcAft>
                <a:spcPts val="0"/>
              </a:spcAft>
              <a:buSzPts val="1800"/>
              <a:buNone/>
            </a:pPr>
            <a:r>
              <a:rPr lang="en" sz="1900"/>
              <a:t>11. pady 			: padding in vertical direction</a:t>
            </a:r>
            <a:endParaRPr sz="1900"/>
          </a:p>
          <a:p>
            <a:pPr marL="0" lvl="0" indent="0" algn="l" rtl="0">
              <a:lnSpc>
                <a:spcPct val="115000"/>
              </a:lnSpc>
              <a:spcBef>
                <a:spcPts val="0"/>
              </a:spcBef>
              <a:spcAft>
                <a:spcPts val="0"/>
              </a:spcAft>
              <a:buSzPts val="1800"/>
              <a:buNone/>
            </a:pPr>
            <a:r>
              <a:rPr lang="en" sz="1900"/>
              <a:t>12. relief 			: Border type : SUNKEN,RAISED,GROOVE,RIGID</a:t>
            </a:r>
            <a:endParaRPr sz="1900"/>
          </a:p>
          <a:p>
            <a:pPr marL="0" lvl="0" indent="0" algn="l" rtl="0">
              <a:lnSpc>
                <a:spcPct val="115000"/>
              </a:lnSpc>
              <a:spcBef>
                <a:spcPts val="0"/>
              </a:spcBef>
              <a:spcAft>
                <a:spcPts val="0"/>
              </a:spcAft>
              <a:buSzPts val="1800"/>
              <a:buNone/>
            </a:pPr>
            <a:r>
              <a:rPr lang="en" sz="1900"/>
              <a:t>13. text 				: set to string as text or variable</a:t>
            </a:r>
            <a:endParaRPr sz="1900"/>
          </a:p>
          <a:p>
            <a:pPr marL="0" lvl="0" indent="0" algn="l" rtl="0">
              <a:lnSpc>
                <a:spcPct val="115000"/>
              </a:lnSpc>
              <a:spcBef>
                <a:spcPts val="0"/>
              </a:spcBef>
              <a:spcAft>
                <a:spcPts val="0"/>
              </a:spcAft>
              <a:buSzPts val="1800"/>
              <a:buNone/>
            </a:pPr>
            <a:r>
              <a:rPr lang="en" sz="1900"/>
              <a:t>14. underline 		: to underline button text</a:t>
            </a:r>
            <a:endParaRPr sz="1900"/>
          </a:p>
          <a:p>
            <a:pPr marL="0" lvl="0" indent="0" algn="l" rtl="0">
              <a:lnSpc>
                <a:spcPct val="115000"/>
              </a:lnSpc>
              <a:spcBef>
                <a:spcPts val="0"/>
              </a:spcBef>
              <a:spcAft>
                <a:spcPts val="0"/>
              </a:spcAft>
              <a:buSzPts val="1800"/>
              <a:buNone/>
            </a:pPr>
            <a:r>
              <a:rPr lang="en" sz="1900"/>
              <a:t>15. width</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235" name="Google Shape;235;p22"/>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Label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a:t>EXAMPLE - 1 </a:t>
            </a:r>
            <a:endParaRPr sz="1400" b="1"/>
          </a:p>
          <a:p>
            <a:pPr marL="0" lvl="0" indent="0" algn="l" rtl="0">
              <a:lnSpc>
                <a:spcPct val="115000"/>
              </a:lnSpc>
              <a:spcBef>
                <a:spcPts val="0"/>
              </a:spcBef>
              <a:spcAft>
                <a:spcPts val="0"/>
              </a:spcAft>
              <a:buClr>
                <a:schemeClr val="dk1"/>
              </a:buClr>
              <a:buSzPts val="1100"/>
              <a:buFont typeface="Arial"/>
              <a:buNone/>
            </a:pPr>
            <a:r>
              <a:rPr lang="en" sz="1400"/>
              <a:t>from tkinter import *</a:t>
            </a:r>
            <a:endParaRPr sz="1400"/>
          </a:p>
          <a:p>
            <a:pPr marL="0" lvl="0" indent="0" algn="l" rtl="0">
              <a:lnSpc>
                <a:spcPct val="115000"/>
              </a:lnSpc>
              <a:spcBef>
                <a:spcPts val="0"/>
              </a:spcBef>
              <a:spcAft>
                <a:spcPts val="0"/>
              </a:spcAft>
              <a:buClr>
                <a:schemeClr val="dk1"/>
              </a:buClr>
              <a:buSzPts val="1100"/>
              <a:buFont typeface="Arial"/>
              <a:buNone/>
            </a:pPr>
            <a:r>
              <a:rPr lang="en" sz="1400"/>
              <a:t>window = Tk() </a:t>
            </a:r>
            <a:endParaRPr sz="1400"/>
          </a:p>
          <a:p>
            <a:pPr marL="0" lvl="0" indent="0" algn="l" rtl="0">
              <a:lnSpc>
                <a:spcPct val="115000"/>
              </a:lnSpc>
              <a:spcBef>
                <a:spcPts val="0"/>
              </a:spcBef>
              <a:spcAft>
                <a:spcPts val="0"/>
              </a:spcAft>
              <a:buClr>
                <a:schemeClr val="dk1"/>
              </a:buClr>
              <a:buSzPts val="1100"/>
              <a:buFont typeface="Arial"/>
              <a:buNone/>
            </a:pPr>
            <a:r>
              <a:rPr lang="en" sz="1400"/>
              <a:t>l1 - Label (window, text='Gujrat University!' ,font="Arial Bold", 20))</a:t>
            </a:r>
            <a:endParaRPr sz="1400"/>
          </a:p>
          <a:p>
            <a:pPr marL="0" lvl="0" indent="0" algn="l" rtl="0">
              <a:lnSpc>
                <a:spcPct val="115000"/>
              </a:lnSpc>
              <a:spcBef>
                <a:spcPts val="0"/>
              </a:spcBef>
              <a:spcAft>
                <a:spcPts val="0"/>
              </a:spcAft>
              <a:buClr>
                <a:schemeClr val="dk1"/>
              </a:buClr>
              <a:buSzPts val="1100"/>
              <a:buFont typeface="Arial"/>
              <a:buNone/>
            </a:pPr>
            <a:r>
              <a:rPr lang="en" sz="1400"/>
              <a:t> window.geometry('350x200) </a:t>
            </a:r>
            <a:endParaRPr sz="1400"/>
          </a:p>
          <a:p>
            <a:pPr marL="0" lvl="0" indent="0" algn="l" rtl="0">
              <a:lnSpc>
                <a:spcPct val="115000"/>
              </a:lnSpc>
              <a:spcBef>
                <a:spcPts val="0"/>
              </a:spcBef>
              <a:spcAft>
                <a:spcPts val="0"/>
              </a:spcAft>
              <a:buClr>
                <a:schemeClr val="dk1"/>
              </a:buClr>
              <a:buSzPts val="1100"/>
              <a:buFont typeface="Arial"/>
              <a:buNone/>
            </a:pPr>
            <a:r>
              <a:rPr lang="en" sz="1400"/>
              <a:t>l1. grid (column=0, row=0)</a:t>
            </a:r>
            <a:endParaRPr sz="1400"/>
          </a:p>
          <a:p>
            <a:pPr marL="0" lvl="0" indent="0" algn="l" rtl="0">
              <a:lnSpc>
                <a:spcPct val="115000"/>
              </a:lnSpc>
              <a:spcBef>
                <a:spcPts val="0"/>
              </a:spcBef>
              <a:spcAft>
                <a:spcPts val="0"/>
              </a:spcAft>
              <a:buClr>
                <a:schemeClr val="dk1"/>
              </a:buClr>
              <a:buSzPts val="1100"/>
              <a:buFont typeface="Arial"/>
              <a:buNone/>
            </a:pPr>
            <a:r>
              <a:rPr lang="en" sz="1400"/>
              <a:t>window.mainloop()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b="1"/>
              <a:t>EXAMPLE - 2</a:t>
            </a:r>
            <a:endParaRPr sz="1400" b="1"/>
          </a:p>
          <a:p>
            <a:pPr marL="0" lvl="0" indent="0" algn="l" rtl="0">
              <a:lnSpc>
                <a:spcPct val="115000"/>
              </a:lnSpc>
              <a:spcBef>
                <a:spcPts val="0"/>
              </a:spcBef>
              <a:spcAft>
                <a:spcPts val="0"/>
              </a:spcAft>
              <a:buClr>
                <a:schemeClr val="dk1"/>
              </a:buClr>
              <a:buSzPts val="1100"/>
              <a:buFont typeface="Arial"/>
              <a:buNone/>
            </a:pPr>
            <a:r>
              <a:rPr lang="en" sz="1400"/>
              <a:t>from tkinter import *</a:t>
            </a:r>
            <a:endParaRPr sz="1400"/>
          </a:p>
          <a:p>
            <a:pPr marL="0" lvl="0" indent="0" algn="l" rtl="0">
              <a:lnSpc>
                <a:spcPct val="115000"/>
              </a:lnSpc>
              <a:spcBef>
                <a:spcPts val="0"/>
              </a:spcBef>
              <a:spcAft>
                <a:spcPts val="0"/>
              </a:spcAft>
              <a:buClr>
                <a:schemeClr val="dk1"/>
              </a:buClr>
              <a:buSzPts val="1100"/>
              <a:buFont typeface="Arial"/>
              <a:buNone/>
            </a:pPr>
            <a:r>
              <a:rPr lang="en" sz="1400"/>
              <a:t>root = Tk()</a:t>
            </a:r>
            <a:endParaRPr sz="1400"/>
          </a:p>
          <a:p>
            <a:pPr marL="0" lvl="0" indent="0" algn="l" rtl="0">
              <a:lnSpc>
                <a:spcPct val="115000"/>
              </a:lnSpc>
              <a:spcBef>
                <a:spcPts val="0"/>
              </a:spcBef>
              <a:spcAft>
                <a:spcPts val="0"/>
              </a:spcAft>
              <a:buClr>
                <a:schemeClr val="dk1"/>
              </a:buClr>
              <a:buSzPts val="1100"/>
              <a:buFont typeface="Arial"/>
              <a:buNone/>
            </a:pPr>
            <a:r>
              <a:rPr lang="en" sz="1400"/>
              <a:t>logo = root.PhotoImage(file='test.png')</a:t>
            </a:r>
            <a:endParaRPr sz="1400"/>
          </a:p>
          <a:p>
            <a:pPr marL="0" lvl="0" indent="0" algn="l" rtl="0">
              <a:lnSpc>
                <a:spcPct val="115000"/>
              </a:lnSpc>
              <a:spcBef>
                <a:spcPts val="0"/>
              </a:spcBef>
              <a:spcAft>
                <a:spcPts val="0"/>
              </a:spcAft>
              <a:buClr>
                <a:schemeClr val="dk1"/>
              </a:buClr>
              <a:buSzPts val="1100"/>
              <a:buFont typeface="Arial"/>
              <a:buNone/>
            </a:pPr>
            <a:r>
              <a:rPr lang="en" sz="1400"/>
              <a:t>w1 = Label(root, image=logo).pack(side="right")</a:t>
            </a:r>
            <a:endParaRPr sz="1400"/>
          </a:p>
          <a:p>
            <a:pPr marL="0" lvl="0" indent="0" algn="l" rtl="0">
              <a:lnSpc>
                <a:spcPct val="115000"/>
              </a:lnSpc>
              <a:spcBef>
                <a:spcPts val="0"/>
              </a:spcBef>
              <a:spcAft>
                <a:spcPts val="0"/>
              </a:spcAft>
              <a:buClr>
                <a:schemeClr val="dk1"/>
              </a:buClr>
              <a:buSzPts val="1100"/>
              <a:buFont typeface="Arial"/>
              <a:buNone/>
            </a:pPr>
            <a:r>
              <a:rPr lang="en" sz="1400"/>
              <a:t>msg = “””Welcome semester 3.”””</a:t>
            </a:r>
            <a:endParaRPr sz="1400"/>
          </a:p>
          <a:p>
            <a:pPr marL="0" lvl="0" indent="0" algn="l" rtl="0">
              <a:lnSpc>
                <a:spcPct val="115000"/>
              </a:lnSpc>
              <a:spcBef>
                <a:spcPts val="0"/>
              </a:spcBef>
              <a:spcAft>
                <a:spcPts val="0"/>
              </a:spcAft>
              <a:buClr>
                <a:schemeClr val="dk1"/>
              </a:buClr>
              <a:buSzPts val="1100"/>
              <a:buFont typeface="Arial"/>
              <a:buNone/>
            </a:pPr>
            <a:r>
              <a:rPr lang="en" sz="1400"/>
              <a:t>W2 = Label(root,justify=tk. LEFT, padx = 10,text=msg).pack(side="left") </a:t>
            </a:r>
            <a:endParaRPr sz="1400"/>
          </a:p>
          <a:p>
            <a:pPr marL="0" lvl="0" indent="0" algn="l" rtl="0">
              <a:lnSpc>
                <a:spcPct val="115000"/>
              </a:lnSpc>
              <a:spcBef>
                <a:spcPts val="0"/>
              </a:spcBef>
              <a:spcAft>
                <a:spcPts val="0"/>
              </a:spcAft>
              <a:buClr>
                <a:schemeClr val="dk1"/>
              </a:buClr>
              <a:buSzPts val="1100"/>
              <a:buFont typeface="Arial"/>
              <a:buNone/>
            </a:pPr>
            <a:r>
              <a:rPr lang="en" sz="1400"/>
              <a:t>root.mainloop()</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SzPts val="1800"/>
              <a:buNone/>
            </a:pPr>
            <a:endParaRPr sz="1400"/>
          </a:p>
          <a:p>
            <a:pPr marL="0" lvl="0" indent="0" algn="l" rtl="0">
              <a:lnSpc>
                <a:spcPct val="115000"/>
              </a:lnSpc>
              <a:spcBef>
                <a:spcPts val="0"/>
              </a:spcBef>
              <a:spcAft>
                <a:spcPts val="0"/>
              </a:spcAft>
              <a:buClr>
                <a:schemeClr val="dk1"/>
              </a:buClr>
              <a:buSzPts val="1100"/>
              <a:buFont typeface="Arial"/>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Entry Widget</a:t>
            </a:r>
            <a:endParaRPr/>
          </a:p>
        </p:txBody>
      </p:sp>
      <p:sp>
        <p:nvSpPr>
          <p:cNvPr id="246" name="Google Shape;246;p24"/>
          <p:cNvSpPr txBox="1">
            <a:spLocks noGrp="1"/>
          </p:cNvSpPr>
          <p:nvPr>
            <p:ph type="body" idx="1"/>
          </p:nvPr>
        </p:nvSpPr>
        <p:spPr>
          <a:xfrm>
            <a:off x="311700" y="1225225"/>
            <a:ext cx="8520600" cy="3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Entry widgets used to enter or display single line text. </a:t>
            </a:r>
            <a:endParaRPr/>
          </a:p>
          <a:p>
            <a:pPr marL="0" lvl="0" indent="0" algn="l" rtl="0">
              <a:lnSpc>
                <a:spcPct val="115000"/>
              </a:lnSpc>
              <a:spcBef>
                <a:spcPts val="1600"/>
              </a:spcBef>
              <a:spcAft>
                <a:spcPts val="0"/>
              </a:spcAft>
              <a:buSzPts val="1800"/>
              <a:buNone/>
            </a:pPr>
            <a:r>
              <a:rPr lang="en" b="1"/>
              <a:t>SYNTAX</a:t>
            </a:r>
            <a:r>
              <a:rPr lang="en"/>
              <a:t>:</a:t>
            </a:r>
            <a:endParaRPr/>
          </a:p>
          <a:p>
            <a:pPr marL="0" lvl="0" indent="0" algn="l" rtl="0">
              <a:lnSpc>
                <a:spcPct val="115000"/>
              </a:lnSpc>
              <a:spcBef>
                <a:spcPts val="1600"/>
              </a:spcBef>
              <a:spcAft>
                <a:spcPts val="0"/>
              </a:spcAft>
              <a:buSzPts val="1800"/>
              <a:buNone/>
            </a:pPr>
            <a:r>
              <a:rPr lang="en"/>
              <a:t>	w=Entry(parent,options)</a:t>
            </a:r>
            <a:endParaRPr/>
          </a:p>
          <a:p>
            <a:pPr marL="0" lvl="0" indent="0" algn="l" rtl="0">
              <a:lnSpc>
                <a:spcPct val="115000"/>
              </a:lnSpc>
              <a:spcBef>
                <a:spcPts val="1600"/>
              </a:spcBef>
              <a:spcAft>
                <a:spcPts val="0"/>
              </a:spcAft>
              <a:buSzPts val="1800"/>
              <a:buNone/>
            </a:pPr>
            <a:r>
              <a:rPr lang="en" b="1"/>
              <a:t>OPTIONS</a:t>
            </a:r>
            <a:r>
              <a:rPr lang="en"/>
              <a:t> :</a:t>
            </a:r>
            <a:endParaRPr/>
          </a:p>
          <a:p>
            <a:pPr marL="457200" lvl="0" indent="-342900" algn="l" rtl="0">
              <a:lnSpc>
                <a:spcPct val="115000"/>
              </a:lnSpc>
              <a:spcBef>
                <a:spcPts val="1600"/>
              </a:spcBef>
              <a:spcAft>
                <a:spcPts val="0"/>
              </a:spcAft>
              <a:buSzPts val="1800"/>
              <a:buAutoNum type="arabicPeriod"/>
            </a:pPr>
            <a:r>
              <a:rPr lang="en"/>
              <a:t>bd 		: border width in pixels</a:t>
            </a:r>
            <a:endParaRPr/>
          </a:p>
          <a:p>
            <a:pPr marL="457200" lvl="0" indent="-342900" algn="l" rtl="0">
              <a:lnSpc>
                <a:spcPct val="115000"/>
              </a:lnSpc>
              <a:spcBef>
                <a:spcPts val="0"/>
              </a:spcBef>
              <a:spcAft>
                <a:spcPts val="0"/>
              </a:spcAft>
              <a:buSzPts val="1800"/>
              <a:buAutoNum type="arabicPeriod"/>
            </a:pPr>
            <a:r>
              <a:rPr lang="en" sz="1900"/>
              <a:t>bg  		: background color</a:t>
            </a:r>
            <a:endParaRPr sz="1900"/>
          </a:p>
          <a:p>
            <a:pPr marL="457200" lvl="0" indent="-349250" algn="l" rtl="0">
              <a:lnSpc>
                <a:spcPct val="115000"/>
              </a:lnSpc>
              <a:spcBef>
                <a:spcPts val="0"/>
              </a:spcBef>
              <a:spcAft>
                <a:spcPts val="0"/>
              </a:spcAft>
              <a:buSzPts val="1900"/>
              <a:buAutoNum type="arabicPeriod"/>
            </a:pPr>
            <a:r>
              <a:rPr lang="en" sz="1900"/>
              <a:t>fg 		: foreground color</a:t>
            </a:r>
            <a:endParaRPr sz="1900"/>
          </a:p>
          <a:p>
            <a:pPr marL="457200" lvl="0" indent="-349250" algn="l" rtl="0">
              <a:lnSpc>
                <a:spcPct val="115000"/>
              </a:lnSpc>
              <a:spcBef>
                <a:spcPts val="0"/>
              </a:spcBef>
              <a:spcAft>
                <a:spcPts val="0"/>
              </a:spcAft>
              <a:buSzPts val="1900"/>
              <a:buAutoNum type="arabicPeriod"/>
            </a:pPr>
            <a:r>
              <a:rPr lang="en" sz="1900"/>
              <a:t>font</a:t>
            </a:r>
            <a:endParaRPr sz="1900"/>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a:t>5. justify : 		justify text</a:t>
            </a:r>
            <a:endParaRPr sz="1900"/>
          </a:p>
          <a:p>
            <a:pPr marL="0" lvl="0" indent="0" algn="l" rtl="0">
              <a:lnSpc>
                <a:spcPct val="115000"/>
              </a:lnSpc>
              <a:spcBef>
                <a:spcPts val="0"/>
              </a:spcBef>
              <a:spcAft>
                <a:spcPts val="0"/>
              </a:spcAft>
              <a:buSzPts val="1800"/>
              <a:buNone/>
            </a:pPr>
            <a:r>
              <a:rPr lang="en" sz="1900"/>
              <a:t>6. relief 	:		Border type : SUNKEN,RAISED,GROOVE,RIGID</a:t>
            </a:r>
            <a:endParaRPr sz="1900"/>
          </a:p>
          <a:p>
            <a:pPr marL="0" lvl="0" indent="0" algn="l" rtl="0">
              <a:lnSpc>
                <a:spcPct val="115000"/>
              </a:lnSpc>
              <a:spcBef>
                <a:spcPts val="0"/>
              </a:spcBef>
              <a:spcAft>
                <a:spcPts val="0"/>
              </a:spcAft>
              <a:buSzPts val="1800"/>
              <a:buNone/>
            </a:pPr>
            <a:r>
              <a:rPr lang="en" sz="1900"/>
              <a:t>7. show :		set show=”*” to make a password</a:t>
            </a:r>
            <a:endParaRPr sz="1900"/>
          </a:p>
          <a:p>
            <a:pPr marL="0" lvl="0" indent="0" algn="l" rtl="0">
              <a:lnSpc>
                <a:spcPct val="115000"/>
              </a:lnSpc>
              <a:spcBef>
                <a:spcPts val="0"/>
              </a:spcBef>
              <a:spcAft>
                <a:spcPts val="0"/>
              </a:spcAft>
              <a:buSzPts val="1800"/>
              <a:buNone/>
            </a:pPr>
            <a:r>
              <a:rPr lang="en" sz="1900"/>
              <a:t>8. textvariable :  in order to be able to retrieve the current text from entry widget </a:t>
            </a:r>
            <a:endParaRPr sz="1900"/>
          </a:p>
          <a:p>
            <a:pPr marL="0" lvl="0" indent="0" algn="l" rtl="0">
              <a:lnSpc>
                <a:spcPct val="115000"/>
              </a:lnSpc>
              <a:spcBef>
                <a:spcPts val="0"/>
              </a:spcBef>
              <a:spcAft>
                <a:spcPts val="0"/>
              </a:spcAft>
              <a:buSzPts val="1800"/>
              <a:buNone/>
            </a:pPr>
            <a:endParaRPr sz="1900"/>
          </a:p>
          <a:p>
            <a:pPr marL="0" lvl="0" indent="0" algn="l" rtl="0">
              <a:lnSpc>
                <a:spcPct val="115000"/>
              </a:lnSpc>
              <a:spcBef>
                <a:spcPts val="0"/>
              </a:spcBef>
              <a:spcAft>
                <a:spcPts val="0"/>
              </a:spcAft>
              <a:buSzPts val="1800"/>
              <a:buNone/>
            </a:pPr>
            <a:r>
              <a:rPr lang="en" sz="1900" b="1"/>
              <a:t>METHODS</a:t>
            </a:r>
            <a:r>
              <a:rPr lang="en" sz="1900"/>
              <a:t> :</a:t>
            </a:r>
            <a:endParaRPr sz="1900"/>
          </a:p>
          <a:p>
            <a:pPr marL="457200" lvl="0" indent="-349250" algn="l" rtl="0">
              <a:lnSpc>
                <a:spcPct val="115000"/>
              </a:lnSpc>
              <a:spcBef>
                <a:spcPts val="0"/>
              </a:spcBef>
              <a:spcAft>
                <a:spcPts val="0"/>
              </a:spcAft>
              <a:buSzPts val="1900"/>
              <a:buChar char="●"/>
            </a:pPr>
            <a:r>
              <a:rPr lang="en" sz="1900"/>
              <a:t>get() : Returns the entry’s current text as a string. </a:t>
            </a:r>
            <a:endParaRPr sz="1900"/>
          </a:p>
          <a:p>
            <a:pPr marL="457200" lvl="0" indent="-349250" algn="l" rtl="0">
              <a:lnSpc>
                <a:spcPct val="115000"/>
              </a:lnSpc>
              <a:spcBef>
                <a:spcPts val="0"/>
              </a:spcBef>
              <a:spcAft>
                <a:spcPts val="0"/>
              </a:spcAft>
              <a:buSzPts val="1900"/>
              <a:buChar char="●"/>
            </a:pPr>
            <a:r>
              <a:rPr lang="en" sz="1900"/>
              <a:t>delete() : Deletes characters from the widget </a:t>
            </a:r>
            <a:endParaRPr sz="1900"/>
          </a:p>
          <a:p>
            <a:pPr marL="457200" lvl="0" indent="-349250" algn="l" rtl="0">
              <a:lnSpc>
                <a:spcPct val="115000"/>
              </a:lnSpc>
              <a:spcBef>
                <a:spcPts val="0"/>
              </a:spcBef>
              <a:spcAft>
                <a:spcPts val="0"/>
              </a:spcAft>
              <a:buSzPts val="1900"/>
              <a:buChar char="●"/>
            </a:pPr>
            <a:r>
              <a:rPr lang="en" sz="1900"/>
              <a:t>insert ( index, ‘name’) : Inserts string ‘name’ before the character at the given index. </a:t>
            </a:r>
            <a:endParaRPr sz="1900"/>
          </a:p>
          <a:p>
            <a:pPr marL="0" lvl="0" indent="0" algn="l" rtl="0">
              <a:lnSpc>
                <a:spcPct val="115000"/>
              </a:lnSpc>
              <a:spcBef>
                <a:spcPts val="0"/>
              </a:spcBef>
              <a:spcAft>
                <a:spcPts val="0"/>
              </a:spcAft>
              <a:buSzPts val="1800"/>
              <a:buNone/>
            </a:pPr>
            <a:r>
              <a:rPr lang="en" sz="1900"/>
              <a:t>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257" name="Google Shape;257;p26"/>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Entry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r>
              <a:rPr lang="en" sz="1400"/>
              <a:t>root=tk.Tk()</a:t>
            </a:r>
            <a:endParaRPr sz="1400"/>
          </a:p>
          <a:p>
            <a:pPr marL="0" lvl="0" indent="0" algn="l" rtl="0">
              <a:lnSpc>
                <a:spcPct val="115000"/>
              </a:lnSpc>
              <a:spcBef>
                <a:spcPts val="0"/>
              </a:spcBef>
              <a:spcAft>
                <a:spcPts val="0"/>
              </a:spcAft>
              <a:buClr>
                <a:schemeClr val="dk1"/>
              </a:buClr>
              <a:buSzPts val="1100"/>
              <a:buFont typeface="Arial"/>
              <a:buNone/>
            </a:pPr>
            <a:r>
              <a:rPr lang="en" sz="1400"/>
              <a:t>root.geometry("600x400")</a:t>
            </a:r>
            <a:endParaRPr sz="1400"/>
          </a:p>
          <a:p>
            <a:pPr marL="0" lvl="0" indent="0" algn="l" rtl="0">
              <a:lnSpc>
                <a:spcPct val="115000"/>
              </a:lnSpc>
              <a:spcBef>
                <a:spcPts val="0"/>
              </a:spcBef>
              <a:spcAft>
                <a:spcPts val="0"/>
              </a:spcAft>
              <a:buClr>
                <a:schemeClr val="dk1"/>
              </a:buClr>
              <a:buSzPts val="1100"/>
              <a:buFont typeface="Arial"/>
              <a:buNone/>
            </a:pPr>
            <a:r>
              <a:rPr lang="en" sz="1400"/>
              <a:t>name_var=tk.StringVar()</a:t>
            </a:r>
            <a:endParaRPr sz="1400"/>
          </a:p>
          <a:p>
            <a:pPr marL="0" lvl="0" indent="0" algn="l" rtl="0">
              <a:lnSpc>
                <a:spcPct val="115000"/>
              </a:lnSpc>
              <a:spcBef>
                <a:spcPts val="0"/>
              </a:spcBef>
              <a:spcAft>
                <a:spcPts val="0"/>
              </a:spcAft>
              <a:buClr>
                <a:schemeClr val="dk1"/>
              </a:buClr>
              <a:buSzPts val="1100"/>
              <a:buFont typeface="Arial"/>
              <a:buNone/>
            </a:pPr>
            <a:r>
              <a:rPr lang="en" sz="1400"/>
              <a:t>passw_var=tk.StringVar()</a:t>
            </a:r>
            <a:endParaRPr sz="1400"/>
          </a:p>
          <a:p>
            <a:pPr marL="0" lvl="0" indent="0" algn="l" rtl="0">
              <a:lnSpc>
                <a:spcPct val="115000"/>
              </a:lnSpc>
              <a:spcBef>
                <a:spcPts val="0"/>
              </a:spcBef>
              <a:spcAft>
                <a:spcPts val="0"/>
              </a:spcAft>
              <a:buClr>
                <a:schemeClr val="dk1"/>
              </a:buClr>
              <a:buSzPts val="1100"/>
              <a:buFont typeface="Arial"/>
              <a:buNone/>
            </a:pPr>
            <a:r>
              <a:rPr lang="en" sz="1400"/>
              <a:t>def submit():</a:t>
            </a:r>
            <a:endParaRPr sz="1400"/>
          </a:p>
          <a:p>
            <a:pPr marL="0" lvl="0" indent="0" algn="l" rtl="0">
              <a:lnSpc>
                <a:spcPct val="115000"/>
              </a:lnSpc>
              <a:spcBef>
                <a:spcPts val="0"/>
              </a:spcBef>
              <a:spcAft>
                <a:spcPts val="0"/>
              </a:spcAft>
              <a:buClr>
                <a:schemeClr val="dk1"/>
              </a:buClr>
              <a:buSzPts val="1100"/>
              <a:buFont typeface="Arial"/>
              <a:buNone/>
            </a:pPr>
            <a:r>
              <a:rPr lang="en" sz="1400"/>
              <a:t>	name=name_var.get()</a:t>
            </a:r>
            <a:endParaRPr sz="1400"/>
          </a:p>
          <a:p>
            <a:pPr marL="0" lvl="0" indent="0" algn="l" rtl="0">
              <a:lnSpc>
                <a:spcPct val="115000"/>
              </a:lnSpc>
              <a:spcBef>
                <a:spcPts val="0"/>
              </a:spcBef>
              <a:spcAft>
                <a:spcPts val="0"/>
              </a:spcAft>
              <a:buClr>
                <a:schemeClr val="dk1"/>
              </a:buClr>
              <a:buSzPts val="1100"/>
              <a:buFont typeface="Arial"/>
              <a:buNone/>
            </a:pPr>
            <a:r>
              <a:rPr lang="en" sz="1400"/>
              <a:t>	password=passw_var.get()</a:t>
            </a:r>
            <a:endParaRPr sz="1400"/>
          </a:p>
          <a:p>
            <a:pPr marL="0" lvl="0" indent="0" algn="l" rtl="0">
              <a:lnSpc>
                <a:spcPct val="115000"/>
              </a:lnSpc>
              <a:spcBef>
                <a:spcPts val="0"/>
              </a:spcBef>
              <a:spcAft>
                <a:spcPts val="0"/>
              </a:spcAft>
              <a:buClr>
                <a:schemeClr val="dk1"/>
              </a:buClr>
              <a:buSzPts val="1100"/>
              <a:buFont typeface="Arial"/>
              <a:buNone/>
            </a:pPr>
            <a:r>
              <a:rPr lang="en" sz="1400"/>
              <a:t>	print("The name is : " + name)</a:t>
            </a:r>
            <a:endParaRPr sz="1400"/>
          </a:p>
          <a:p>
            <a:pPr marL="0" lvl="0" indent="0" algn="l" rtl="0">
              <a:lnSpc>
                <a:spcPct val="115000"/>
              </a:lnSpc>
              <a:spcBef>
                <a:spcPts val="0"/>
              </a:spcBef>
              <a:spcAft>
                <a:spcPts val="0"/>
              </a:spcAft>
              <a:buClr>
                <a:schemeClr val="dk1"/>
              </a:buClr>
              <a:buSzPts val="1100"/>
              <a:buFont typeface="Arial"/>
              <a:buNone/>
            </a:pPr>
            <a:r>
              <a:rPr lang="en" sz="1400"/>
              <a:t>	print("The password is : " + password)</a:t>
            </a:r>
            <a:endParaRPr sz="1400"/>
          </a:p>
          <a:p>
            <a:pPr marL="0" lvl="0" indent="0" algn="l" rtl="0">
              <a:lnSpc>
                <a:spcPct val="115000"/>
              </a:lnSpc>
              <a:spcBef>
                <a:spcPts val="0"/>
              </a:spcBef>
              <a:spcAft>
                <a:spcPts val="0"/>
              </a:spcAft>
              <a:buClr>
                <a:schemeClr val="dk1"/>
              </a:buClr>
              <a:buSzPts val="1100"/>
              <a:buFont typeface="Arial"/>
              <a:buNone/>
            </a:pPr>
            <a:r>
              <a:rPr lang="en" sz="1400"/>
              <a:t>	name_var.set("")</a:t>
            </a:r>
            <a:endParaRPr sz="1400"/>
          </a:p>
          <a:p>
            <a:pPr marL="0" lvl="0" indent="0" algn="l" rtl="0">
              <a:lnSpc>
                <a:spcPct val="115000"/>
              </a:lnSpc>
              <a:spcBef>
                <a:spcPts val="0"/>
              </a:spcBef>
              <a:spcAft>
                <a:spcPts val="0"/>
              </a:spcAft>
              <a:buClr>
                <a:schemeClr val="dk1"/>
              </a:buClr>
              <a:buSzPts val="1100"/>
              <a:buFont typeface="Arial"/>
              <a:buNone/>
            </a:pPr>
            <a:r>
              <a:rPr lang="en" sz="1400"/>
              <a:t>	passw_var.set("")</a:t>
            </a:r>
            <a:endParaRPr sz="1400"/>
          </a:p>
          <a:p>
            <a:pPr marL="0" lvl="0" indent="0" algn="l" rtl="0">
              <a:lnSpc>
                <a:spcPct val="115000"/>
              </a:lnSpc>
              <a:spcBef>
                <a:spcPts val="0"/>
              </a:spcBef>
              <a:spcAft>
                <a:spcPts val="0"/>
              </a:spcAft>
              <a:buClr>
                <a:schemeClr val="dk1"/>
              </a:buClr>
              <a:buSzPts val="1100"/>
              <a:buFont typeface="Arial"/>
              <a:buNone/>
            </a:pPr>
            <a:r>
              <a:rPr lang="en" sz="1400"/>
              <a:t>	</a:t>
            </a:r>
            <a:endParaRPr sz="1400"/>
          </a:p>
          <a:p>
            <a:pPr marL="0" lvl="0" indent="0" algn="l" rtl="0">
              <a:lnSpc>
                <a:spcPct val="115000"/>
              </a:lnSpc>
              <a:spcBef>
                <a:spcPts val="0"/>
              </a:spcBef>
              <a:spcAft>
                <a:spcPts val="0"/>
              </a:spcAft>
              <a:buClr>
                <a:schemeClr val="dk1"/>
              </a:buClr>
              <a:buSzPts val="1100"/>
              <a:buFont typeface="Arial"/>
              <a:buNone/>
            </a:pPr>
            <a:r>
              <a:rPr lang="en" sz="1400"/>
              <a:t>name_label = tk.Label(root, text = 'Username', font=(‘Arial’,10, 'bold'))</a:t>
            </a:r>
            <a:endParaRPr sz="1400"/>
          </a:p>
          <a:p>
            <a:pPr marL="0" lvl="0" indent="0" algn="l" rtl="0">
              <a:lnSpc>
                <a:spcPct val="115000"/>
              </a:lnSpc>
              <a:spcBef>
                <a:spcPts val="0"/>
              </a:spcBef>
              <a:spcAft>
                <a:spcPts val="0"/>
              </a:spcAft>
              <a:buClr>
                <a:schemeClr val="dk1"/>
              </a:buClr>
              <a:buSzPts val="1100"/>
              <a:buFont typeface="Arial"/>
              <a:buNone/>
            </a:pPr>
            <a:r>
              <a:rPr lang="en" sz="1400"/>
              <a:t>name_entry = tk.Entry(root,textvariable = name_var, font=(‘Arial’,10,'normal'))</a:t>
            </a:r>
            <a:endParaRPr sz="1400"/>
          </a:p>
          <a:p>
            <a:pPr marL="0" lvl="0" indent="0" algn="l" rtl="0">
              <a:lnSpc>
                <a:spcPct val="115000"/>
              </a:lnSpc>
              <a:spcBef>
                <a:spcPts val="0"/>
              </a:spcBef>
              <a:spcAft>
                <a:spcPts val="0"/>
              </a:spcAft>
              <a:buClr>
                <a:schemeClr val="dk1"/>
              </a:buClr>
              <a:buSzPts val="1100"/>
              <a:buFont typeface="Arial"/>
              <a:buNone/>
            </a:pPr>
            <a:r>
              <a:rPr lang="en" sz="1400"/>
              <a:t>passw_label = tk.Label(root, text = 'Password', font = (‘Arial’,10,'bold'))</a:t>
            </a:r>
            <a:endParaRPr sz="1400"/>
          </a:p>
          <a:p>
            <a:pPr marL="0" lvl="0" indent="0" algn="l" rtl="0">
              <a:lnSpc>
                <a:spcPct val="115000"/>
              </a:lnSpc>
              <a:spcBef>
                <a:spcPts val="0"/>
              </a:spcBef>
              <a:spcAft>
                <a:spcPts val="0"/>
              </a:spcAft>
              <a:buClr>
                <a:schemeClr val="dk1"/>
              </a:buClr>
              <a:buSzPts val="1100"/>
              <a:buFont typeface="Arial"/>
              <a:buNone/>
            </a:pPr>
            <a:r>
              <a:rPr lang="en" sz="1400"/>
              <a:t>passw_entry=tk.Entry(root, textvariable = passw_var, font = (‘Arial’,10,'normal'), show = '*')</a:t>
            </a:r>
            <a:endParaRPr sz="1400"/>
          </a:p>
          <a:p>
            <a:pPr marL="0" lvl="0" indent="0" algn="l" rtl="0">
              <a:lnSpc>
                <a:spcPct val="115000"/>
              </a:lnSpc>
              <a:spcBef>
                <a:spcPts val="0"/>
              </a:spcBef>
              <a:spcAft>
                <a:spcPts val="0"/>
              </a:spcAft>
              <a:buClr>
                <a:schemeClr val="dk1"/>
              </a:buClr>
              <a:buSzPts val="1100"/>
              <a:buFont typeface="Arial"/>
              <a:buNone/>
            </a:pPr>
            <a:r>
              <a:rPr lang="en" sz="1400"/>
              <a:t>sub_btn=tk.Button(root,text = 'Submit', command = submit)</a:t>
            </a:r>
            <a:endParaRPr sz="1400"/>
          </a:p>
        </p:txBody>
      </p:sp>
      <p:sp>
        <p:nvSpPr>
          <p:cNvPr id="263" name="Google Shape;263;p27"/>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name_label.grid(row=0,column=0)</a:t>
            </a:r>
            <a:endParaRPr sz="1400"/>
          </a:p>
          <a:p>
            <a:pPr marL="0" lvl="0" indent="0" algn="l" rtl="0">
              <a:lnSpc>
                <a:spcPct val="115000"/>
              </a:lnSpc>
              <a:spcBef>
                <a:spcPts val="0"/>
              </a:spcBef>
              <a:spcAft>
                <a:spcPts val="0"/>
              </a:spcAft>
              <a:buClr>
                <a:schemeClr val="dk1"/>
              </a:buClr>
              <a:buSzPts val="1100"/>
              <a:buFont typeface="Arial"/>
              <a:buNone/>
            </a:pPr>
            <a:r>
              <a:rPr lang="en" sz="1400"/>
              <a:t>name_entry.grid(row=0,column=1)</a:t>
            </a:r>
            <a:endParaRPr sz="1400"/>
          </a:p>
          <a:p>
            <a:pPr marL="0" lvl="0" indent="0" algn="l" rtl="0">
              <a:lnSpc>
                <a:spcPct val="115000"/>
              </a:lnSpc>
              <a:spcBef>
                <a:spcPts val="0"/>
              </a:spcBef>
              <a:spcAft>
                <a:spcPts val="0"/>
              </a:spcAft>
              <a:buClr>
                <a:schemeClr val="dk1"/>
              </a:buClr>
              <a:buSzPts val="1100"/>
              <a:buFont typeface="Arial"/>
              <a:buNone/>
            </a:pPr>
            <a:r>
              <a:rPr lang="en" sz="1400"/>
              <a:t>passw_label.grid(row=1,column=0)</a:t>
            </a:r>
            <a:endParaRPr sz="1400"/>
          </a:p>
          <a:p>
            <a:pPr marL="0" lvl="0" indent="0" algn="l" rtl="0">
              <a:lnSpc>
                <a:spcPct val="115000"/>
              </a:lnSpc>
              <a:spcBef>
                <a:spcPts val="0"/>
              </a:spcBef>
              <a:spcAft>
                <a:spcPts val="0"/>
              </a:spcAft>
              <a:buClr>
                <a:schemeClr val="dk1"/>
              </a:buClr>
              <a:buSzPts val="1100"/>
              <a:buFont typeface="Arial"/>
              <a:buNone/>
            </a:pPr>
            <a:r>
              <a:rPr lang="en" sz="1400"/>
              <a:t>passw_entry.grid(row=1,column=1)</a:t>
            </a:r>
            <a:endParaRPr sz="1400"/>
          </a:p>
          <a:p>
            <a:pPr marL="0" lvl="0" indent="0" algn="l" rtl="0">
              <a:lnSpc>
                <a:spcPct val="115000"/>
              </a:lnSpc>
              <a:spcBef>
                <a:spcPts val="0"/>
              </a:spcBef>
              <a:spcAft>
                <a:spcPts val="0"/>
              </a:spcAft>
              <a:buClr>
                <a:schemeClr val="dk1"/>
              </a:buClr>
              <a:buSzPts val="1100"/>
              <a:buFont typeface="Arial"/>
              <a:buNone/>
            </a:pPr>
            <a:r>
              <a:rPr lang="en" sz="1400"/>
              <a:t>sub_btn.grid(row=2,column=1)</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root.mainloop()</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ffe6eb188c_0_1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CheckButton widget</a:t>
            </a:r>
            <a:endParaRPr/>
          </a:p>
        </p:txBody>
      </p:sp>
      <p:sp>
        <p:nvSpPr>
          <p:cNvPr id="274" name="Google Shape;274;gffe6eb188c_0_1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add checkbox</a:t>
            </a:r>
            <a:endParaRPr/>
          </a:p>
          <a:p>
            <a:pPr marL="0" lvl="0" indent="0" algn="l" rtl="0">
              <a:spcBef>
                <a:spcPts val="1600"/>
              </a:spcBef>
              <a:spcAft>
                <a:spcPts val="0"/>
              </a:spcAft>
              <a:buClr>
                <a:schemeClr val="dk1"/>
              </a:buClr>
              <a:buSzPts val="1800"/>
              <a:buFont typeface="Arial"/>
              <a:buNone/>
            </a:pPr>
            <a:r>
              <a:rPr lang="en" b="1"/>
              <a:t>SYNTAX</a:t>
            </a:r>
            <a:r>
              <a:rPr lang="en"/>
              <a:t>:</a:t>
            </a:r>
            <a:endParaRPr/>
          </a:p>
          <a:p>
            <a:pPr marL="0" lvl="0" indent="0" algn="l" rtl="0">
              <a:spcBef>
                <a:spcPts val="1600"/>
              </a:spcBef>
              <a:spcAft>
                <a:spcPts val="0"/>
              </a:spcAft>
              <a:buClr>
                <a:schemeClr val="dk1"/>
              </a:buClr>
              <a:buSzPts val="1800"/>
              <a:buFont typeface="Arial"/>
              <a:buNone/>
            </a:pPr>
            <a:r>
              <a:rPr lang="en"/>
              <a:t>	w=CheckButton(parent,options)</a:t>
            </a:r>
            <a:endParaRPr/>
          </a:p>
          <a:p>
            <a:pPr marL="0" lvl="0" indent="0" algn="l" rtl="0">
              <a:spcBef>
                <a:spcPts val="1600"/>
              </a:spcBef>
              <a:spcAft>
                <a:spcPts val="0"/>
              </a:spcAft>
              <a:buNone/>
            </a:pPr>
            <a:r>
              <a:rPr lang="en" b="1"/>
              <a:t>OPTIONS</a:t>
            </a:r>
            <a:r>
              <a:rPr lang="en"/>
              <a:t> :</a:t>
            </a:r>
            <a:endParaRPr/>
          </a:p>
          <a:p>
            <a:pPr marL="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activebackground : it represents the background color when the checkbutton is under the cursor.</a:t>
            </a:r>
            <a:endParaRPr/>
          </a:p>
          <a:p>
            <a:pPr marL="457200" lvl="0" indent="-342900" algn="l" rtl="0">
              <a:spcBef>
                <a:spcPts val="0"/>
              </a:spcBef>
              <a:spcAft>
                <a:spcPts val="0"/>
              </a:spcAft>
              <a:buSzPts val="1800"/>
              <a:buAutoNum type="arabicPeriod"/>
            </a:pPr>
            <a:r>
              <a:rPr lang="en"/>
              <a:t>activeforeground : It represents the foreground color of the checkbutton when the checkbutton is under the cursor.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3"/>
          <p:cNvPicPr preferRelativeResize="0"/>
          <p:nvPr/>
        </p:nvPicPr>
        <p:blipFill rotWithShape="1">
          <a:blip r:embed="rId3">
            <a:alphaModFix/>
          </a:blip>
          <a:srcRect/>
          <a:stretch/>
        </p:blipFill>
        <p:spPr>
          <a:xfrm>
            <a:off x="2247050" y="2926250"/>
            <a:ext cx="1927426" cy="1621099"/>
          </a:xfrm>
          <a:prstGeom prst="rect">
            <a:avLst/>
          </a:prstGeom>
          <a:noFill/>
          <a:ln>
            <a:noFill/>
          </a:ln>
        </p:spPr>
      </p:pic>
      <p:pic>
        <p:nvPicPr>
          <p:cNvPr id="111" name="Google Shape;111;p3"/>
          <p:cNvPicPr preferRelativeResize="0"/>
          <p:nvPr/>
        </p:nvPicPr>
        <p:blipFill rotWithShape="1">
          <a:blip r:embed="rId4">
            <a:alphaModFix/>
          </a:blip>
          <a:srcRect l="35104" r="33978"/>
          <a:stretch/>
        </p:blipFill>
        <p:spPr>
          <a:xfrm>
            <a:off x="354100" y="2401050"/>
            <a:ext cx="1855601" cy="2671500"/>
          </a:xfrm>
          <a:prstGeom prst="rect">
            <a:avLst/>
          </a:prstGeom>
          <a:noFill/>
          <a:ln>
            <a:noFill/>
          </a:ln>
        </p:spPr>
      </p:pic>
      <p:pic>
        <p:nvPicPr>
          <p:cNvPr id="112" name="Google Shape;112;p3"/>
          <p:cNvPicPr preferRelativeResize="0"/>
          <p:nvPr/>
        </p:nvPicPr>
        <p:blipFill rotWithShape="1">
          <a:blip r:embed="rId5">
            <a:alphaModFix/>
          </a:blip>
          <a:srcRect/>
          <a:stretch/>
        </p:blipFill>
        <p:spPr>
          <a:xfrm>
            <a:off x="4415125" y="339175"/>
            <a:ext cx="4591399" cy="4531650"/>
          </a:xfrm>
          <a:prstGeom prst="rect">
            <a:avLst/>
          </a:prstGeom>
          <a:noFill/>
          <a:ln>
            <a:noFill/>
          </a:ln>
        </p:spPr>
      </p:pic>
      <p:pic>
        <p:nvPicPr>
          <p:cNvPr id="113" name="Google Shape;113;p3"/>
          <p:cNvPicPr preferRelativeResize="0"/>
          <p:nvPr/>
        </p:nvPicPr>
        <p:blipFill rotWithShape="1">
          <a:blip r:embed="rId6">
            <a:alphaModFix/>
          </a:blip>
          <a:srcRect/>
          <a:stretch/>
        </p:blipFill>
        <p:spPr>
          <a:xfrm>
            <a:off x="127000" y="214450"/>
            <a:ext cx="3862300" cy="2108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690b6c3825_0_6"/>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900"/>
              <a:t>3. bitmap : It displays an image (monochrome) on the button.</a:t>
            </a:r>
            <a:endParaRPr sz="1900"/>
          </a:p>
          <a:p>
            <a:pPr marL="0" lvl="0" indent="0" algn="l" rtl="0">
              <a:lnSpc>
                <a:spcPct val="115000"/>
              </a:lnSpc>
              <a:spcBef>
                <a:spcPts val="0"/>
              </a:spcBef>
              <a:spcAft>
                <a:spcPts val="0"/>
              </a:spcAft>
              <a:buClr>
                <a:schemeClr val="dk1"/>
              </a:buClr>
              <a:buSzPts val="1100"/>
              <a:buFont typeface="Arial"/>
              <a:buNone/>
            </a:pPr>
            <a:r>
              <a:rPr lang="en" sz="1900"/>
              <a:t>4. Bd : border</a:t>
            </a:r>
            <a:endParaRPr sz="1900"/>
          </a:p>
          <a:p>
            <a:pPr marL="0" lvl="0" indent="0" algn="l" rtl="0">
              <a:lnSpc>
                <a:spcPct val="115000"/>
              </a:lnSpc>
              <a:spcBef>
                <a:spcPts val="0"/>
              </a:spcBef>
              <a:spcAft>
                <a:spcPts val="0"/>
              </a:spcAft>
              <a:buClr>
                <a:schemeClr val="dk1"/>
              </a:buClr>
              <a:buSzPts val="1100"/>
              <a:buFont typeface="Arial"/>
              <a:buNone/>
            </a:pPr>
            <a:r>
              <a:rPr lang="en" sz="1900"/>
              <a:t>5. command : Its associated with a function to be called when the state of the checkbutton is changed.</a:t>
            </a:r>
            <a:endParaRPr sz="1900"/>
          </a:p>
          <a:p>
            <a:pPr marL="0" lvl="0" indent="0" algn="l" rtl="0">
              <a:lnSpc>
                <a:spcPct val="115000"/>
              </a:lnSpc>
              <a:spcBef>
                <a:spcPts val="0"/>
              </a:spcBef>
              <a:spcAft>
                <a:spcPts val="0"/>
              </a:spcAft>
              <a:buClr>
                <a:schemeClr val="dk1"/>
              </a:buClr>
              <a:buSzPts val="1100"/>
              <a:buFont typeface="Arial"/>
              <a:buNone/>
            </a:pPr>
            <a:r>
              <a:rPr lang="en" sz="1900"/>
              <a:t>6. cursor : The mouse pointer will be changed to the cursor name when it is over the checkbutton.</a:t>
            </a:r>
            <a:endParaRPr sz="1900"/>
          </a:p>
          <a:p>
            <a:pPr marL="0" lvl="0" indent="0" algn="l" rtl="0">
              <a:lnSpc>
                <a:spcPct val="115000"/>
              </a:lnSpc>
              <a:spcBef>
                <a:spcPts val="0"/>
              </a:spcBef>
              <a:spcAft>
                <a:spcPts val="0"/>
              </a:spcAft>
              <a:buSzPts val="1100"/>
              <a:buNone/>
            </a:pPr>
            <a:r>
              <a:rPr lang="en" sz="1900"/>
              <a:t>7. disableforeground It is the color which is used to represent the text of a disabled checkbutton.</a:t>
            </a:r>
            <a:endParaRPr sz="1900"/>
          </a:p>
          <a:p>
            <a:pPr marL="0" lvl="0" indent="0" algn="l" rtl="0">
              <a:lnSpc>
                <a:spcPct val="115000"/>
              </a:lnSpc>
              <a:spcBef>
                <a:spcPts val="0"/>
              </a:spcBef>
              <a:spcAft>
                <a:spcPts val="0"/>
              </a:spcAft>
              <a:buClr>
                <a:schemeClr val="dk1"/>
              </a:buClr>
              <a:buSzPts val="1100"/>
              <a:buFont typeface="Arial"/>
              <a:buNone/>
            </a:pPr>
            <a:r>
              <a:rPr lang="en" sz="1900"/>
              <a:t>8. font</a:t>
            </a:r>
            <a:endParaRPr sz="1900"/>
          </a:p>
          <a:p>
            <a:pPr marL="0" lvl="0" indent="0" algn="l" rtl="0">
              <a:lnSpc>
                <a:spcPct val="115000"/>
              </a:lnSpc>
              <a:spcBef>
                <a:spcPts val="0"/>
              </a:spcBef>
              <a:spcAft>
                <a:spcPts val="0"/>
              </a:spcAft>
              <a:buClr>
                <a:schemeClr val="dk1"/>
              </a:buClr>
              <a:buSzPts val="1100"/>
              <a:buFont typeface="Arial"/>
              <a:buNone/>
            </a:pPr>
            <a:r>
              <a:rPr lang="en" sz="1900"/>
              <a:t>9. fg</a:t>
            </a:r>
            <a:endParaRPr sz="1900"/>
          </a:p>
          <a:p>
            <a:pPr marL="0" lvl="0" indent="0" algn="l" rtl="0">
              <a:lnSpc>
                <a:spcPct val="115000"/>
              </a:lnSpc>
              <a:spcBef>
                <a:spcPts val="0"/>
              </a:spcBef>
              <a:spcAft>
                <a:spcPts val="0"/>
              </a:spcAft>
              <a:buClr>
                <a:schemeClr val="dk1"/>
              </a:buClr>
              <a:buSzPts val="1100"/>
              <a:buFont typeface="Arial"/>
              <a:buNone/>
            </a:pPr>
            <a:r>
              <a:rPr lang="en" sz="1900"/>
              <a:t>10. height</a:t>
            </a:r>
            <a:endParaRPr sz="1900"/>
          </a:p>
          <a:p>
            <a:pPr marL="0" lvl="0" indent="0" algn="l" rtl="0">
              <a:lnSpc>
                <a:spcPct val="115000"/>
              </a:lnSpc>
              <a:spcBef>
                <a:spcPts val="0"/>
              </a:spcBef>
              <a:spcAft>
                <a:spcPts val="0"/>
              </a:spcAft>
              <a:buSzPts val="1800"/>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73ef14fdcb_0_0"/>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285" name="Google Shape;285;g173ef14fdcb_0_0"/>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Checkbutton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ffe6eb188c_0_7"/>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from tkinter import *</a:t>
            </a:r>
            <a:endParaRPr sz="1400"/>
          </a:p>
          <a:p>
            <a:pPr marL="0" lvl="0" indent="0" algn="l" rtl="0">
              <a:spcBef>
                <a:spcPts val="0"/>
              </a:spcBef>
              <a:spcAft>
                <a:spcPts val="0"/>
              </a:spcAft>
              <a:buClr>
                <a:schemeClr val="dk1"/>
              </a:buClr>
              <a:buSzPts val="1100"/>
              <a:buFont typeface="Arial"/>
              <a:buNone/>
            </a:pPr>
            <a:r>
              <a:rPr lang="en" sz="1400"/>
              <a:t>root = Tk() </a:t>
            </a:r>
            <a:endParaRPr sz="1400"/>
          </a:p>
          <a:p>
            <a:pPr marL="0" lvl="0" indent="0" algn="l" rtl="0">
              <a:spcBef>
                <a:spcPts val="0"/>
              </a:spcBef>
              <a:spcAft>
                <a:spcPts val="0"/>
              </a:spcAft>
              <a:buClr>
                <a:schemeClr val="dk1"/>
              </a:buClr>
              <a:buSzPts val="1100"/>
              <a:buFont typeface="Arial"/>
              <a:buNone/>
            </a:pPr>
            <a:r>
              <a:rPr lang="en" sz="1400"/>
              <a:t>root. geometry("300x200")</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W = Label(root, text ='Gujrat University', font = "50").pack()</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Checkbutton1 = tk.IntVar()</a:t>
            </a:r>
            <a:endParaRPr sz="1400"/>
          </a:p>
          <a:p>
            <a:pPr marL="0" lvl="0" indent="0" algn="l" rtl="0">
              <a:spcBef>
                <a:spcPts val="0"/>
              </a:spcBef>
              <a:spcAft>
                <a:spcPts val="0"/>
              </a:spcAft>
              <a:buClr>
                <a:schemeClr val="dk1"/>
              </a:buClr>
              <a:buSzPts val="1100"/>
              <a:buFont typeface="Arial"/>
              <a:buNone/>
            </a:pPr>
            <a:r>
              <a:rPr lang="en" sz="1400"/>
              <a:t>Checkbutton2 = tk.IntVar() </a:t>
            </a:r>
            <a:endParaRPr sz="1400"/>
          </a:p>
          <a:p>
            <a:pPr marL="0" lvl="0" indent="0" algn="l" rtl="0">
              <a:spcBef>
                <a:spcPts val="0"/>
              </a:spcBef>
              <a:spcAft>
                <a:spcPts val="0"/>
              </a:spcAft>
              <a:buClr>
                <a:schemeClr val="dk1"/>
              </a:buClr>
              <a:buSzPts val="1100"/>
              <a:buFont typeface="Arial"/>
              <a:buNone/>
            </a:pPr>
            <a:r>
              <a:rPr lang="en" sz="1400"/>
              <a:t>Checkbutton3 = tk.IntVar()</a:t>
            </a:r>
            <a:endParaRPr sz="1400"/>
          </a:p>
          <a:p>
            <a:pPr marL="0" lvl="0" indent="0" algn="l" rtl="0">
              <a:spcBef>
                <a:spcPts val="0"/>
              </a:spcBef>
              <a:spcAft>
                <a:spcPts val="0"/>
              </a:spcAft>
              <a:buClr>
                <a:schemeClr val="dk1"/>
              </a:buClr>
              <a:buSzPts val="1100"/>
              <a:buFont typeface="Arial"/>
              <a:buNone/>
            </a:pPr>
            <a:r>
              <a:rPr lang="en" sz="1400"/>
              <a:t>Button1 = Checkbutton(root, text = "Tutorial", variable = Checkbutton1,</a:t>
            </a:r>
            <a:endParaRPr sz="1400"/>
          </a:p>
          <a:p>
            <a:pPr marL="0" lvl="0" indent="0" algn="l" rtl="0">
              <a:spcBef>
                <a:spcPts val="0"/>
              </a:spcBef>
              <a:spcAft>
                <a:spcPts val="0"/>
              </a:spcAft>
              <a:buClr>
                <a:schemeClr val="dk1"/>
              </a:buClr>
              <a:buSzPts val="1100"/>
              <a:buFont typeface="Arial"/>
              <a:buNone/>
            </a:pPr>
            <a:r>
              <a:rPr lang="en" sz="1400"/>
              <a:t>onvalue = 1, offvalue = 0,height = 2,width = 10)</a:t>
            </a:r>
            <a:endParaRPr sz="1400"/>
          </a:p>
          <a:p>
            <a:pPr marL="0" lvl="0" indent="0" algn="l" rtl="0">
              <a:spcBef>
                <a:spcPts val="0"/>
              </a:spcBef>
              <a:spcAft>
                <a:spcPts val="0"/>
              </a:spcAft>
              <a:buClr>
                <a:schemeClr val="dk1"/>
              </a:buClr>
              <a:buSzPts val="1100"/>
              <a:buFont typeface="Arial"/>
              <a:buNone/>
            </a:pPr>
            <a:r>
              <a:rPr lang="en" sz="1400"/>
              <a:t>Button2 = Checkbutton(root, text = "Student", variable = Checkbutton2,</a:t>
            </a:r>
            <a:endParaRPr sz="1400"/>
          </a:p>
          <a:p>
            <a:pPr marL="0" lvl="0" indent="0" algn="l" rtl="0">
              <a:spcBef>
                <a:spcPts val="0"/>
              </a:spcBef>
              <a:spcAft>
                <a:spcPts val="0"/>
              </a:spcAft>
              <a:buClr>
                <a:schemeClr val="dk1"/>
              </a:buClr>
              <a:buSzPts val="1100"/>
              <a:buFont typeface="Arial"/>
              <a:buNone/>
            </a:pPr>
            <a:r>
              <a:rPr lang="en" sz="1400"/>
              <a:t>onvalue = 1, offvalue = 0,height = 2,width = 10)</a:t>
            </a:r>
            <a:endParaRPr sz="1400"/>
          </a:p>
          <a:p>
            <a:pPr marL="0" lvl="0" indent="0" algn="l" rtl="0">
              <a:spcBef>
                <a:spcPts val="0"/>
              </a:spcBef>
              <a:spcAft>
                <a:spcPts val="0"/>
              </a:spcAft>
              <a:buClr>
                <a:schemeClr val="dk1"/>
              </a:buClr>
              <a:buSzPts val="1100"/>
              <a:buFont typeface="Arial"/>
              <a:buNone/>
            </a:pPr>
            <a:r>
              <a:rPr lang="en" sz="1400"/>
              <a:t>Button3 = Checkbutton (root, text = "Courses", variable = Checkbutton3,</a:t>
            </a:r>
            <a:endParaRPr sz="1400"/>
          </a:p>
          <a:p>
            <a:pPr marL="0" lvl="0" indent="0" algn="l" rtl="0">
              <a:spcBef>
                <a:spcPts val="0"/>
              </a:spcBef>
              <a:spcAft>
                <a:spcPts val="0"/>
              </a:spcAft>
              <a:buClr>
                <a:schemeClr val="dk1"/>
              </a:buClr>
              <a:buSzPts val="1100"/>
              <a:buFont typeface="Arial"/>
              <a:buNone/>
            </a:pPr>
            <a:r>
              <a:rPr lang="en" sz="1400"/>
              <a:t>onvalue = 0,offvalue = 0,height = 2,width = 10)</a:t>
            </a:r>
            <a:endParaRPr sz="1400"/>
          </a:p>
          <a:p>
            <a:pPr marL="0" lvl="0" indent="0" algn="l" rtl="0">
              <a:spcBef>
                <a:spcPts val="0"/>
              </a:spcBef>
              <a:spcAft>
                <a:spcPts val="0"/>
              </a:spcAft>
              <a:buClr>
                <a:schemeClr val="dk1"/>
              </a:buClr>
              <a:buSzPts val="1100"/>
              <a:buFont typeface="Arial"/>
              <a:buNone/>
            </a:pPr>
            <a:r>
              <a:rPr lang="en" sz="1400"/>
              <a:t>Button1.pack() </a:t>
            </a:r>
            <a:endParaRPr sz="1400"/>
          </a:p>
          <a:p>
            <a:pPr marL="0" lvl="0" indent="0" algn="l" rtl="0">
              <a:spcBef>
                <a:spcPts val="0"/>
              </a:spcBef>
              <a:spcAft>
                <a:spcPts val="0"/>
              </a:spcAft>
              <a:buClr>
                <a:schemeClr val="dk1"/>
              </a:buClr>
              <a:buSzPts val="1100"/>
              <a:buFont typeface="Arial"/>
              <a:buNone/>
            </a:pPr>
            <a:r>
              <a:rPr lang="en" sz="1400"/>
              <a:t>Button2.pack() </a:t>
            </a:r>
            <a:endParaRPr sz="1400"/>
          </a:p>
          <a:p>
            <a:pPr marL="0" lvl="0" indent="0" algn="l" rtl="0">
              <a:spcBef>
                <a:spcPts val="0"/>
              </a:spcBef>
              <a:spcAft>
                <a:spcPts val="0"/>
              </a:spcAft>
              <a:buClr>
                <a:schemeClr val="dk1"/>
              </a:buClr>
              <a:buSzPts val="1100"/>
              <a:buFont typeface="Arial"/>
              <a:buNone/>
            </a:pPr>
            <a:r>
              <a:rPr lang="en" sz="1400"/>
              <a:t>Button3.pack()</a:t>
            </a:r>
            <a:endParaRPr sz="1400"/>
          </a:p>
          <a:p>
            <a:pPr marL="0" lvl="0" indent="0" algn="l" rtl="0">
              <a:spcBef>
                <a:spcPts val="0"/>
              </a:spcBef>
              <a:spcAft>
                <a:spcPts val="0"/>
              </a:spcAft>
              <a:buClr>
                <a:schemeClr val="dk1"/>
              </a:buClr>
              <a:buSzPts val="1100"/>
              <a:buFont typeface="Arial"/>
              <a:buNone/>
            </a:pPr>
            <a:r>
              <a:rPr lang="en" sz="1400"/>
              <a:t>root.mainloop()</a:t>
            </a:r>
            <a:endParaRPr sz="1400"/>
          </a:p>
          <a:p>
            <a:pPr marL="0" lvl="0" indent="0" algn="l" rtl="0">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291" name="Google Shape;291;gffe6eb188c_0_7"/>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690b6c3825_0_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ListBox</a:t>
            </a:r>
            <a:endParaRPr/>
          </a:p>
        </p:txBody>
      </p:sp>
      <p:sp>
        <p:nvSpPr>
          <p:cNvPr id="297" name="Google Shape;297;g1690b6c3825_0_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add listbox</a:t>
            </a:r>
            <a:endParaRPr/>
          </a:p>
          <a:p>
            <a:pPr marL="0" lvl="0" indent="0" algn="l" rtl="0">
              <a:spcBef>
                <a:spcPts val="1600"/>
              </a:spcBef>
              <a:spcAft>
                <a:spcPts val="0"/>
              </a:spcAft>
              <a:buNone/>
            </a:pPr>
            <a:r>
              <a:rPr lang="en" b="1"/>
              <a:t>SYNTAX</a:t>
            </a:r>
            <a:r>
              <a:rPr lang="en"/>
              <a:t>:</a:t>
            </a:r>
            <a:endParaRPr/>
          </a:p>
          <a:p>
            <a:pPr marL="0" lvl="0" indent="0" algn="l" rtl="0">
              <a:spcBef>
                <a:spcPts val="1600"/>
              </a:spcBef>
              <a:spcAft>
                <a:spcPts val="0"/>
              </a:spcAft>
              <a:buNone/>
            </a:pPr>
            <a:r>
              <a:rPr lang="en"/>
              <a:t>	w=ListBox(parent,options)</a:t>
            </a:r>
            <a:endParaRPr/>
          </a:p>
          <a:p>
            <a:pPr marL="0" lvl="0" indent="0" algn="l" rtl="0">
              <a:spcBef>
                <a:spcPts val="1600"/>
              </a:spcBef>
              <a:spcAft>
                <a:spcPts val="0"/>
              </a:spcAft>
              <a:buNone/>
            </a:pPr>
            <a:r>
              <a:rPr lang="en" b="1"/>
              <a:t>OPTIONS</a:t>
            </a:r>
            <a:r>
              <a:rPr lang="en"/>
              <a:t> :</a:t>
            </a:r>
            <a:endParaRPr/>
          </a:p>
          <a:p>
            <a:pPr marL="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bg - background color</a:t>
            </a:r>
            <a:endParaRPr/>
          </a:p>
          <a:p>
            <a:pPr marL="457200" lvl="0" indent="-342900" algn="l" rtl="0">
              <a:spcBef>
                <a:spcPts val="0"/>
              </a:spcBef>
              <a:spcAft>
                <a:spcPts val="0"/>
              </a:spcAft>
              <a:buSzPts val="1800"/>
              <a:buAutoNum type="arabicPeriod"/>
            </a:pPr>
            <a:r>
              <a:rPr lang="en"/>
              <a:t>fg  - foreground color</a:t>
            </a:r>
            <a:endParaRPr/>
          </a:p>
          <a:p>
            <a:pPr marL="457200" lvl="0" indent="-342900" algn="l" rtl="0">
              <a:spcBef>
                <a:spcPts val="0"/>
              </a:spcBef>
              <a:spcAft>
                <a:spcPts val="0"/>
              </a:spcAft>
              <a:buSzPts val="1800"/>
              <a:buAutoNum type="arabicPeriod"/>
            </a:pPr>
            <a:r>
              <a:rPr lang="en"/>
              <a:t>bd - border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73ef14fdcb_0_5"/>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a:t>4. height</a:t>
            </a:r>
            <a:endParaRPr sz="1900"/>
          </a:p>
          <a:p>
            <a:pPr marL="0" lvl="0" indent="0" algn="l" rtl="0">
              <a:lnSpc>
                <a:spcPct val="115000"/>
              </a:lnSpc>
              <a:spcBef>
                <a:spcPts val="0"/>
              </a:spcBef>
              <a:spcAft>
                <a:spcPts val="0"/>
              </a:spcAft>
              <a:buSzPts val="1800"/>
              <a:buNone/>
            </a:pPr>
            <a:r>
              <a:rPr lang="en" sz="1900"/>
              <a:t>5. width</a:t>
            </a:r>
            <a:endParaRPr sz="1900"/>
          </a:p>
          <a:p>
            <a:pPr marL="0" lvl="0" indent="0" algn="l" rtl="0">
              <a:lnSpc>
                <a:spcPct val="115000"/>
              </a:lnSpc>
              <a:spcBef>
                <a:spcPts val="0"/>
              </a:spcBef>
              <a:spcAft>
                <a:spcPts val="0"/>
              </a:spcAft>
              <a:buSzPts val="1800"/>
              <a:buNone/>
            </a:pPr>
            <a:r>
              <a:rPr lang="en" sz="1900"/>
              <a:t>6. font</a:t>
            </a:r>
            <a:endParaRPr sz="1900"/>
          </a:p>
          <a:p>
            <a:pPr marL="0" lvl="0" indent="0" algn="l" rtl="0">
              <a:lnSpc>
                <a:spcPct val="115000"/>
              </a:lnSpc>
              <a:spcBef>
                <a:spcPts val="0"/>
              </a:spcBef>
              <a:spcAft>
                <a:spcPts val="0"/>
              </a:spcAft>
              <a:buSzPts val="1800"/>
              <a:buNone/>
            </a:pPr>
            <a:r>
              <a:rPr lang="en" sz="1900"/>
              <a:t>7. highlightcolor</a:t>
            </a:r>
            <a:endParaRPr sz="1900"/>
          </a:p>
          <a:p>
            <a:pPr marL="0" lvl="0" indent="0" algn="l" rtl="0">
              <a:lnSpc>
                <a:spcPct val="115000"/>
              </a:lnSpc>
              <a:spcBef>
                <a:spcPts val="0"/>
              </a:spcBef>
              <a:spcAft>
                <a:spcPts val="0"/>
              </a:spcAft>
              <a:buSzPts val="1800"/>
              <a:buNone/>
            </a:pPr>
            <a:r>
              <a:rPr lang="en" sz="1900"/>
              <a:t>8. yscrollcommand - for scrolling vertically</a:t>
            </a:r>
            <a:endParaRPr sz="1900"/>
          </a:p>
          <a:p>
            <a:pPr marL="0" lvl="0" indent="0" algn="l" rtl="0">
              <a:spcBef>
                <a:spcPts val="0"/>
              </a:spcBef>
              <a:spcAft>
                <a:spcPts val="0"/>
              </a:spcAft>
              <a:buSzPts val="1800"/>
              <a:buNone/>
            </a:pPr>
            <a:r>
              <a:rPr lang="en" sz="1900"/>
              <a:t>9. xscrollcommand - for scrolling horizontally</a:t>
            </a:r>
            <a:endParaRPr sz="1900"/>
          </a:p>
          <a:p>
            <a:pPr marL="0" lvl="0" indent="0" algn="l" rtl="0">
              <a:spcBef>
                <a:spcPts val="0"/>
              </a:spcBef>
              <a:spcAft>
                <a:spcPts val="0"/>
              </a:spcAft>
              <a:buSzPts val="1800"/>
              <a:buNone/>
            </a:pPr>
            <a:r>
              <a:rPr lang="en" sz="1900"/>
              <a:t>10. cursor - cursor on widget like dot,arrow etc.</a:t>
            </a:r>
            <a:endParaRPr sz="1900"/>
          </a:p>
          <a:p>
            <a:pPr marL="0" lvl="0" indent="0" algn="l" rtl="0">
              <a:spcBef>
                <a:spcPts val="0"/>
              </a:spcBef>
              <a:spcAft>
                <a:spcPts val="0"/>
              </a:spcAft>
              <a:buSzPts val="1800"/>
              <a:buNone/>
            </a:pPr>
            <a:endParaRPr sz="1900"/>
          </a:p>
          <a:p>
            <a:pPr marL="0" lvl="0" indent="0" algn="l" rtl="0">
              <a:spcBef>
                <a:spcPts val="0"/>
              </a:spcBef>
              <a:spcAft>
                <a:spcPts val="0"/>
              </a:spcAft>
              <a:buSzPts val="1800"/>
              <a:buNone/>
            </a:pPr>
            <a:r>
              <a:rPr lang="en" sz="1900" b="1"/>
              <a:t>METHODS : </a:t>
            </a:r>
            <a:endParaRPr sz="1900" b="1"/>
          </a:p>
          <a:p>
            <a:pPr marL="457200" lvl="0" indent="-349250" algn="l" rtl="0">
              <a:spcBef>
                <a:spcPts val="0"/>
              </a:spcBef>
              <a:spcAft>
                <a:spcPts val="0"/>
              </a:spcAft>
              <a:buSzPts val="1900"/>
              <a:buAutoNum type="arabicPeriod"/>
            </a:pPr>
            <a:r>
              <a:rPr lang="en" sz="1900"/>
              <a:t>xview - allow widget to be vertically scrollable            6. curselection()</a:t>
            </a:r>
            <a:endParaRPr sz="1900"/>
          </a:p>
          <a:p>
            <a:pPr marL="457200" lvl="0" indent="-349250" algn="l" rtl="0">
              <a:spcBef>
                <a:spcPts val="0"/>
              </a:spcBef>
              <a:spcAft>
                <a:spcPts val="0"/>
              </a:spcAft>
              <a:buSzPts val="1900"/>
              <a:buAutoNum type="arabicPeriod"/>
            </a:pPr>
            <a:r>
              <a:rPr lang="en" sz="1900"/>
              <a:t>yview - allow widget to be horizontally scrollable</a:t>
            </a:r>
            <a:endParaRPr sz="1900"/>
          </a:p>
          <a:p>
            <a:pPr marL="457200" lvl="0" indent="-349250" algn="l" rtl="0">
              <a:spcBef>
                <a:spcPts val="0"/>
              </a:spcBef>
              <a:spcAft>
                <a:spcPts val="0"/>
              </a:spcAft>
              <a:buSzPts val="1900"/>
              <a:buAutoNum type="arabicPeriod"/>
            </a:pPr>
            <a:r>
              <a:rPr lang="en" sz="1900"/>
              <a:t>get()   - to get the list items in a given range</a:t>
            </a:r>
            <a:endParaRPr sz="1900"/>
          </a:p>
          <a:p>
            <a:pPr marL="457200" lvl="0" indent="-349250" algn="l" rtl="0">
              <a:spcBef>
                <a:spcPts val="0"/>
              </a:spcBef>
              <a:spcAft>
                <a:spcPts val="0"/>
              </a:spcAft>
              <a:buSzPts val="1900"/>
              <a:buAutoNum type="arabicPeriod"/>
            </a:pPr>
            <a:r>
              <a:rPr lang="en" sz="1900"/>
              <a:t>size()</a:t>
            </a:r>
            <a:endParaRPr sz="1900"/>
          </a:p>
          <a:p>
            <a:pPr marL="457200" lvl="0" indent="-349250" algn="l" rtl="0">
              <a:spcBef>
                <a:spcPts val="0"/>
              </a:spcBef>
              <a:spcAft>
                <a:spcPts val="0"/>
              </a:spcAft>
              <a:buSzPts val="1900"/>
              <a:buAutoNum type="arabicPeriod"/>
            </a:pPr>
            <a:r>
              <a:rPr lang="en" sz="1900"/>
              <a:t>delete(start,last)</a:t>
            </a:r>
            <a:endParaRPr sz="1900"/>
          </a:p>
          <a:p>
            <a:pPr marL="0" lvl="0" indent="0" algn="l" rtl="0">
              <a:spcBef>
                <a:spcPts val="0"/>
              </a:spcBef>
              <a:spcAft>
                <a:spcPts val="0"/>
              </a:spcAft>
              <a:buClr>
                <a:schemeClr val="dk1"/>
              </a:buClr>
              <a:buSzPts val="1800"/>
              <a:buFont typeface="Arial"/>
              <a:buNone/>
            </a:pPr>
            <a:endParaRPr sz="1900"/>
          </a:p>
          <a:p>
            <a:pPr marL="0" lvl="0" indent="0" algn="l" rtl="0">
              <a:lnSpc>
                <a:spcPct val="115000"/>
              </a:lnSpc>
              <a:spcBef>
                <a:spcPts val="0"/>
              </a:spcBef>
              <a:spcAft>
                <a:spcPts val="0"/>
              </a:spcAft>
              <a:buSzPts val="1800"/>
              <a:buNone/>
            </a:pP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73ef14fdcb_0_9"/>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308" name="Google Shape;308;g173ef14fdcb_0_9"/>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Listbox</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173ef14fdcb_0_14"/>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EXAMPLE 1:</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from tkinter import * </a:t>
            </a:r>
            <a:endParaRPr sz="1400"/>
          </a:p>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lnSpc>
                <a:spcPct val="115000"/>
              </a:lnSpc>
              <a:spcBef>
                <a:spcPts val="0"/>
              </a:spcBef>
              <a:spcAft>
                <a:spcPts val="0"/>
              </a:spcAft>
              <a:buClr>
                <a:schemeClr val="dk1"/>
              </a:buClr>
              <a:buSzPts val="1100"/>
              <a:buFont typeface="Arial"/>
              <a:buNone/>
            </a:pPr>
            <a:r>
              <a:rPr lang="en" sz="1400"/>
              <a:t>lb = Listbox(top,height=5,width=15,bg=”grey”,activestyle=”dotbox”,font=”Helvetica”,fg=”yellow”)</a:t>
            </a:r>
            <a:endParaRPr sz="1400"/>
          </a:p>
          <a:p>
            <a:pPr marL="0" lvl="0" indent="0" algn="l" rtl="0">
              <a:lnSpc>
                <a:spcPct val="115000"/>
              </a:lnSpc>
              <a:spcBef>
                <a:spcPts val="0"/>
              </a:spcBef>
              <a:spcAft>
                <a:spcPts val="0"/>
              </a:spcAft>
              <a:buClr>
                <a:schemeClr val="dk1"/>
              </a:buClr>
              <a:buSzPts val="1100"/>
              <a:buFont typeface="Arial"/>
              <a:buNone/>
            </a:pPr>
            <a:r>
              <a:rPr lang="en" sz="1400"/>
              <a:t> </a:t>
            </a:r>
            <a:endParaRPr sz="1400"/>
          </a:p>
          <a:p>
            <a:pPr marL="0" lvl="0" indent="0" algn="l" rtl="0">
              <a:lnSpc>
                <a:spcPct val="115000"/>
              </a:lnSpc>
              <a:spcBef>
                <a:spcPts val="0"/>
              </a:spcBef>
              <a:spcAft>
                <a:spcPts val="0"/>
              </a:spcAft>
              <a:buClr>
                <a:schemeClr val="dk1"/>
              </a:buClr>
              <a:buSzPts val="1100"/>
              <a:buFont typeface="Arial"/>
              <a:buNone/>
            </a:pPr>
            <a:r>
              <a:rPr lang="en" sz="1400"/>
              <a:t>top.geometry(“300x200”)</a:t>
            </a:r>
            <a:endParaRPr sz="1400"/>
          </a:p>
          <a:p>
            <a:pPr marL="0" lvl="0" indent="0" algn="l" rtl="0">
              <a:lnSpc>
                <a:spcPct val="115000"/>
              </a:lnSpc>
              <a:spcBef>
                <a:spcPts val="0"/>
              </a:spcBef>
              <a:spcAft>
                <a:spcPts val="0"/>
              </a:spcAft>
              <a:buClr>
                <a:schemeClr val="dk1"/>
              </a:buClr>
              <a:buSzPts val="1100"/>
              <a:buFont typeface="Arial"/>
              <a:buNone/>
            </a:pPr>
            <a:r>
              <a:rPr lang="en" sz="1400"/>
              <a:t>l = Label(top,text = “Food Items”)</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lb.insert(1,”Nachos”)</a:t>
            </a:r>
            <a:endParaRPr sz="1400"/>
          </a:p>
          <a:p>
            <a:pPr marL="0" lvl="0" indent="0" algn="l" rtl="0">
              <a:spcBef>
                <a:spcPts val="0"/>
              </a:spcBef>
              <a:spcAft>
                <a:spcPts val="0"/>
              </a:spcAft>
              <a:buClr>
                <a:schemeClr val="dk1"/>
              </a:buClr>
              <a:buSzPts val="1100"/>
              <a:buFont typeface="Arial"/>
              <a:buNone/>
            </a:pPr>
            <a:r>
              <a:rPr lang="en" sz="1400"/>
              <a:t>lb.insert(2,”Pizza”)</a:t>
            </a:r>
            <a:endParaRPr sz="1400"/>
          </a:p>
          <a:p>
            <a:pPr marL="0" lvl="0" indent="0" algn="l" rtl="0">
              <a:spcBef>
                <a:spcPts val="0"/>
              </a:spcBef>
              <a:spcAft>
                <a:spcPts val="0"/>
              </a:spcAft>
              <a:buClr>
                <a:schemeClr val="dk1"/>
              </a:buClr>
              <a:buSzPts val="1100"/>
              <a:buFont typeface="Arial"/>
              <a:buNone/>
            </a:pPr>
            <a:r>
              <a:rPr lang="en" sz="1400"/>
              <a:t>lb.insert(3,”Maggi”)</a:t>
            </a:r>
            <a:endParaRPr sz="1400"/>
          </a:p>
          <a:p>
            <a:pPr marL="0" lvl="0" indent="0" algn="l" rtl="0">
              <a:spcBef>
                <a:spcPts val="0"/>
              </a:spcBef>
              <a:spcAft>
                <a:spcPts val="0"/>
              </a:spcAft>
              <a:buClr>
                <a:schemeClr val="dk1"/>
              </a:buClr>
              <a:buSzPts val="1100"/>
              <a:buFont typeface="Arial"/>
              <a:buNone/>
            </a:pPr>
            <a:r>
              <a:rPr lang="en" sz="1400"/>
              <a:t>lb.insert(4,”Dosa”)</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l.pack()</a:t>
            </a:r>
            <a:endParaRPr sz="1400"/>
          </a:p>
          <a:p>
            <a:pPr marL="0" lvl="0" indent="0" algn="l" rtl="0">
              <a:lnSpc>
                <a:spcPct val="115000"/>
              </a:lnSpc>
              <a:spcBef>
                <a:spcPts val="0"/>
              </a:spcBef>
              <a:spcAft>
                <a:spcPts val="0"/>
              </a:spcAft>
              <a:buClr>
                <a:schemeClr val="dk1"/>
              </a:buClr>
              <a:buSzPts val="1100"/>
              <a:buFont typeface="Arial"/>
              <a:buNone/>
            </a:pPr>
            <a:r>
              <a:rPr lang="en" sz="1400"/>
              <a:t>lb.pack()</a:t>
            </a: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314" name="Google Shape;314;g173ef14fdcb_0_14"/>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173ef14fdcb_0_19"/>
          <p:cNvSpPr txBox="1">
            <a:spLocks noGrp="1"/>
          </p:cNvSpPr>
          <p:nvPr>
            <p:ph type="body" idx="1"/>
          </p:nvPr>
        </p:nvSpPr>
        <p:spPr>
          <a:xfrm>
            <a:off x="311700" y="97125"/>
            <a:ext cx="42927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EXAMPLE 2:</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from tkinter import * </a:t>
            </a:r>
            <a:endParaRPr sz="1400"/>
          </a:p>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spcBef>
                <a:spcPts val="0"/>
              </a:spcBef>
              <a:spcAft>
                <a:spcPts val="0"/>
              </a:spcAft>
              <a:buClr>
                <a:schemeClr val="dk1"/>
              </a:buClr>
              <a:buSzPts val="1100"/>
              <a:buFont typeface="Arial"/>
              <a:buNone/>
            </a:pPr>
            <a:r>
              <a:rPr lang="en" sz="1400"/>
              <a:t>top.geometry(“400x300”)</a:t>
            </a:r>
            <a:endParaRPr sz="1400"/>
          </a:p>
          <a:p>
            <a:pPr marL="0" lvl="0" indent="0" algn="l" rtl="0">
              <a:lnSpc>
                <a:spcPct val="115000"/>
              </a:lnSpc>
              <a:spcBef>
                <a:spcPts val="0"/>
              </a:spcBef>
              <a:spcAft>
                <a:spcPts val="0"/>
              </a:spcAft>
              <a:buClr>
                <a:schemeClr val="dk1"/>
              </a:buClr>
              <a:buSzPts val="1100"/>
              <a:buFont typeface="Arial"/>
              <a:buNone/>
            </a:pPr>
            <a:r>
              <a:rPr lang="en" sz="1400"/>
              <a:t>var=StringVar()</a:t>
            </a:r>
            <a:endParaRPr sz="1400"/>
          </a:p>
          <a:p>
            <a:pPr marL="0" lvl="0" indent="0" algn="l" rtl="0">
              <a:lnSpc>
                <a:spcPct val="115000"/>
              </a:lnSpc>
              <a:spcBef>
                <a:spcPts val="0"/>
              </a:spcBef>
              <a:spcAft>
                <a:spcPts val="0"/>
              </a:spcAft>
              <a:buClr>
                <a:schemeClr val="dk1"/>
              </a:buClr>
              <a:buSzPts val="1100"/>
              <a:buFont typeface="Arial"/>
              <a:buNone/>
            </a:pPr>
            <a:r>
              <a:rPr lang="en" sz="1400"/>
              <a:t>def showSelected():</a:t>
            </a:r>
            <a:endParaRPr sz="1400"/>
          </a:p>
          <a:p>
            <a:pPr marL="0" lvl="0" indent="0" algn="l" rtl="0">
              <a:lnSpc>
                <a:spcPct val="115000"/>
              </a:lnSpc>
              <a:spcBef>
                <a:spcPts val="0"/>
              </a:spcBef>
              <a:spcAft>
                <a:spcPts val="0"/>
              </a:spcAft>
              <a:buClr>
                <a:schemeClr val="dk1"/>
              </a:buClr>
              <a:buSzPts val="1100"/>
              <a:buFont typeface="Arial"/>
              <a:buNone/>
            </a:pPr>
            <a:r>
              <a:rPr lang="en" sz="1400"/>
              <a:t>	countries=[]</a:t>
            </a:r>
            <a:endParaRPr sz="1400"/>
          </a:p>
          <a:p>
            <a:pPr marL="0" lvl="0" indent="0" algn="l" rtl="0">
              <a:lnSpc>
                <a:spcPct val="115000"/>
              </a:lnSpc>
              <a:spcBef>
                <a:spcPts val="0"/>
              </a:spcBef>
              <a:spcAft>
                <a:spcPts val="0"/>
              </a:spcAft>
              <a:buClr>
                <a:schemeClr val="dk1"/>
              </a:buClr>
              <a:buSzPts val="1100"/>
              <a:buFont typeface="Arial"/>
              <a:buNone/>
            </a:pPr>
            <a:r>
              <a:rPr lang="en" sz="1400"/>
              <a:t>	cname=lb.curselection()</a:t>
            </a:r>
            <a:endParaRPr sz="1400"/>
          </a:p>
          <a:p>
            <a:pPr marL="0" lvl="0" indent="0" algn="l" rtl="0">
              <a:lnSpc>
                <a:spcPct val="115000"/>
              </a:lnSpc>
              <a:spcBef>
                <a:spcPts val="0"/>
              </a:spcBef>
              <a:spcAft>
                <a:spcPts val="0"/>
              </a:spcAft>
              <a:buClr>
                <a:schemeClr val="dk1"/>
              </a:buClr>
              <a:buSzPts val="1100"/>
              <a:buFont typeface="Arial"/>
              <a:buNone/>
            </a:pPr>
            <a:r>
              <a:rPr lang="en" sz="1400"/>
              <a:t>	for i in cname():</a:t>
            </a:r>
            <a:endParaRPr sz="1400"/>
          </a:p>
          <a:p>
            <a:pPr marL="0" lvl="0" indent="0" algn="l" rtl="0">
              <a:lnSpc>
                <a:spcPct val="115000"/>
              </a:lnSpc>
              <a:spcBef>
                <a:spcPts val="0"/>
              </a:spcBef>
              <a:spcAft>
                <a:spcPts val="0"/>
              </a:spcAft>
              <a:buClr>
                <a:schemeClr val="dk1"/>
              </a:buClr>
              <a:buSzPts val="1100"/>
              <a:buFont typeface="Arial"/>
              <a:buNone/>
            </a:pPr>
            <a:r>
              <a:rPr lang="en" sz="1400"/>
              <a:t>		opt = lb.get(i)</a:t>
            </a:r>
            <a:endParaRPr sz="1400"/>
          </a:p>
          <a:p>
            <a:pPr marL="0" lvl="0" indent="0" algn="l" rtl="0">
              <a:lnSpc>
                <a:spcPct val="115000"/>
              </a:lnSpc>
              <a:spcBef>
                <a:spcPts val="0"/>
              </a:spcBef>
              <a:spcAft>
                <a:spcPts val="0"/>
              </a:spcAft>
              <a:buClr>
                <a:schemeClr val="dk1"/>
              </a:buClr>
              <a:buSzPts val="1100"/>
              <a:buFont typeface="Arial"/>
              <a:buNone/>
            </a:pPr>
            <a:r>
              <a:rPr lang="en" sz="1400"/>
              <a:t>		countries.append(op)</a:t>
            </a:r>
            <a:endParaRPr sz="1400"/>
          </a:p>
          <a:p>
            <a:pPr marL="0" lvl="0" indent="0" algn="l" rtl="0">
              <a:lnSpc>
                <a:spcPct val="115000"/>
              </a:lnSpc>
              <a:spcBef>
                <a:spcPts val="0"/>
              </a:spcBef>
              <a:spcAft>
                <a:spcPts val="0"/>
              </a:spcAft>
              <a:buClr>
                <a:schemeClr val="dk1"/>
              </a:buClr>
              <a:buSzPts val="1100"/>
              <a:buFont typeface="Arial"/>
              <a:buNone/>
            </a:pPr>
            <a:r>
              <a:rPr lang="en" sz="1400"/>
              <a:t>	for val in countries:</a:t>
            </a:r>
            <a:endParaRPr sz="1400"/>
          </a:p>
          <a:p>
            <a:pPr marL="0" lvl="0" indent="0" algn="l" rtl="0">
              <a:lnSpc>
                <a:spcPct val="115000"/>
              </a:lnSpc>
              <a:spcBef>
                <a:spcPts val="0"/>
              </a:spcBef>
              <a:spcAft>
                <a:spcPts val="0"/>
              </a:spcAft>
              <a:buClr>
                <a:schemeClr val="dk1"/>
              </a:buClr>
              <a:buSzPts val="1100"/>
              <a:buFont typeface="Arial"/>
              <a:buNone/>
            </a:pPr>
            <a:r>
              <a:rPr lang="en" sz="1400"/>
              <a:t>		print(val)</a:t>
            </a:r>
            <a:endParaRPr sz="1400"/>
          </a:p>
          <a:p>
            <a:pPr marL="0" lvl="0" indent="0" algn="l" rtl="0">
              <a:lnSpc>
                <a:spcPct val="115000"/>
              </a:lnSpc>
              <a:spcBef>
                <a:spcPts val="0"/>
              </a:spcBef>
              <a:spcAft>
                <a:spcPts val="0"/>
              </a:spcAft>
              <a:buClr>
                <a:schemeClr val="dk1"/>
              </a:buClr>
              <a:buSzPts val="1100"/>
              <a:buFont typeface="Arial"/>
              <a:buNone/>
            </a:pPr>
            <a:r>
              <a:rPr lang="en" sz="1400"/>
              <a:t>lb = Listbox(top,selectmode=”multiple”,width=10)</a:t>
            </a:r>
            <a:endParaRPr sz="1400"/>
          </a:p>
          <a:p>
            <a:pPr marL="0" lvl="0" indent="0" algn="l" rtl="0">
              <a:lnSpc>
                <a:spcPct val="115000"/>
              </a:lnSpc>
              <a:spcBef>
                <a:spcPts val="0"/>
              </a:spcBef>
              <a:spcAft>
                <a:spcPts val="0"/>
              </a:spcAft>
              <a:buClr>
                <a:schemeClr val="dk1"/>
              </a:buClr>
              <a:buSzPts val="1100"/>
              <a:buFont typeface="Arial"/>
              <a:buNone/>
            </a:pPr>
            <a:r>
              <a:rPr lang="en" sz="1400"/>
              <a:t>lb.pack(padx=10,pady=10,expand=YES,fill=BOTH)</a:t>
            </a:r>
            <a:endParaRPr sz="1400"/>
          </a:p>
          <a:p>
            <a:pPr marL="0" lvl="0" indent="0" algn="l" rtl="0">
              <a:lnSpc>
                <a:spcPct val="115000"/>
              </a:lnSpc>
              <a:spcBef>
                <a:spcPts val="0"/>
              </a:spcBef>
              <a:spcAft>
                <a:spcPts val="0"/>
              </a:spcAft>
              <a:buClr>
                <a:schemeClr val="dk1"/>
              </a:buClr>
              <a:buSzPts val="1100"/>
              <a:buFont typeface="Arial"/>
              <a:buNone/>
            </a:pPr>
            <a:r>
              <a:rPr lang="en" sz="1400"/>
              <a:t>x = [“India”,”USA”,”UK”,”Australia”]</a:t>
            </a: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320" name="Google Shape;320;g173ef14fdcb_0_19"/>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21" name="Google Shape;321;g173ef14fdcb_0_19"/>
          <p:cNvSpPr txBox="1">
            <a:spLocks noGrp="1"/>
          </p:cNvSpPr>
          <p:nvPr>
            <p:ph type="body" idx="1"/>
          </p:nvPr>
        </p:nvSpPr>
        <p:spPr>
          <a:xfrm>
            <a:off x="4825125" y="97125"/>
            <a:ext cx="42927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for item in range(len(x)):</a:t>
            </a:r>
            <a:endParaRPr sz="1400"/>
          </a:p>
          <a:p>
            <a:pPr marL="0" lvl="0" indent="0" algn="l" rtl="0">
              <a:lnSpc>
                <a:spcPct val="115000"/>
              </a:lnSpc>
              <a:spcBef>
                <a:spcPts val="0"/>
              </a:spcBef>
              <a:spcAft>
                <a:spcPts val="0"/>
              </a:spcAft>
              <a:buClr>
                <a:schemeClr val="dk1"/>
              </a:buClr>
              <a:buSzPts val="1100"/>
              <a:buFont typeface="Arial"/>
              <a:buNone/>
            </a:pPr>
            <a:r>
              <a:rPr lang="en" sz="1400"/>
              <a:t>	lb.insert(END,x[item])</a:t>
            </a:r>
            <a:endParaRPr sz="1400"/>
          </a:p>
          <a:p>
            <a:pPr marL="0" lvl="0" indent="0" algn="l" rtl="0">
              <a:lnSpc>
                <a:spcPct val="115000"/>
              </a:lnSpc>
              <a:spcBef>
                <a:spcPts val="0"/>
              </a:spcBef>
              <a:spcAft>
                <a:spcPts val="0"/>
              </a:spcAft>
              <a:buClr>
                <a:schemeClr val="dk1"/>
              </a:buClr>
              <a:buSzPts val="1100"/>
              <a:buFont typeface="Arial"/>
              <a:buNone/>
            </a:pPr>
            <a:r>
              <a:rPr lang="en" sz="1400"/>
              <a:t>	lb.itemconfig(item,bg=”#bdc1d6”)</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Button(top,text=”Show Selected”,command=showSelected).pack()</a:t>
            </a: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173ef14fdcb_0_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Messagebox widget</a:t>
            </a:r>
            <a:endParaRPr/>
          </a:p>
        </p:txBody>
      </p:sp>
      <p:sp>
        <p:nvSpPr>
          <p:cNvPr id="327" name="Google Shape;327;g173ef14fdcb_0_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display message boxes in the python applications.</a:t>
            </a:r>
            <a:endParaRPr/>
          </a:p>
          <a:p>
            <a:pPr marL="0" lvl="0" indent="0" algn="l" rtl="0">
              <a:spcBef>
                <a:spcPts val="1600"/>
              </a:spcBef>
              <a:spcAft>
                <a:spcPts val="0"/>
              </a:spcAft>
              <a:buNone/>
            </a:pPr>
            <a:r>
              <a:rPr lang="en" b="1"/>
              <a:t>SYNTAX</a:t>
            </a:r>
            <a:r>
              <a:rPr lang="en"/>
              <a:t>:</a:t>
            </a:r>
            <a:endParaRPr/>
          </a:p>
          <a:p>
            <a:pPr marL="0" lvl="0" indent="0" algn="l" rtl="0">
              <a:spcBef>
                <a:spcPts val="1600"/>
              </a:spcBef>
              <a:spcAft>
                <a:spcPts val="0"/>
              </a:spcAft>
              <a:buNone/>
            </a:pPr>
            <a:r>
              <a:rPr lang="en"/>
              <a:t>	messagebox.functionName(title,message[,options])</a:t>
            </a:r>
            <a:endParaRPr/>
          </a:p>
          <a:p>
            <a:pPr marL="0" lvl="0" indent="0" algn="l" rtl="0">
              <a:spcBef>
                <a:spcPts val="1600"/>
              </a:spcBef>
              <a:spcAft>
                <a:spcPts val="0"/>
              </a:spcAft>
              <a:buNone/>
            </a:pPr>
            <a:r>
              <a:rPr lang="en" b="1"/>
              <a:t>OPTIONS</a:t>
            </a:r>
            <a:r>
              <a:rPr lang="en"/>
              <a:t> :</a:t>
            </a:r>
            <a:endParaRPr/>
          </a:p>
          <a:p>
            <a:pPr marL="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default - button like ABORT,RETRY or ERROR</a:t>
            </a:r>
            <a:endParaRPr/>
          </a:p>
          <a:p>
            <a:pPr marL="457200" lvl="0" indent="-342900" algn="l" rtl="0">
              <a:spcBef>
                <a:spcPts val="0"/>
              </a:spcBef>
              <a:spcAft>
                <a:spcPts val="0"/>
              </a:spcAft>
              <a:buSzPts val="1800"/>
              <a:buAutoNum type="arabicPeriod"/>
            </a:pPr>
            <a:r>
              <a:rPr lang="en"/>
              <a:t>parent - specify window on top of which want to show messagebox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173ef14fdcb_0_30"/>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333" name="Google Shape;333;g173ef14fdcb_0_30"/>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Messagbox widget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Tkinter</a:t>
            </a:r>
            <a:endParaRPr/>
          </a:p>
        </p:txBody>
      </p:sp>
      <p:sp>
        <p:nvSpPr>
          <p:cNvPr id="119" name="Google Shape;119;p4"/>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Python GUI</a:t>
            </a:r>
            <a:endParaRPr/>
          </a:p>
        </p:txBody>
      </p:sp>
      <p:sp>
        <p:nvSpPr>
          <p:cNvPr id="120" name="Google Shape;120;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SzPts val="1800"/>
              <a:buNone/>
            </a:pPr>
            <a:r>
              <a:rPr lang="en" sz="1700" b="1"/>
              <a:t>Python has a lot of GUI frameworks, but Tkinter is the only framework that’s built into the Python standard library. Tkinter has several strengths. It’s cross-platform, so the same code works on Windows, macOS, and Linux. Visual elements are rendered using native operating system elements, so applications built with Tkinter look like they belong on the platform where they’re run.</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73ef14fdcb_0_35"/>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 </a:t>
            </a:r>
            <a:endParaRPr sz="1400"/>
          </a:p>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spcBef>
                <a:spcPts val="0"/>
              </a:spcBef>
              <a:spcAft>
                <a:spcPts val="0"/>
              </a:spcAft>
              <a:buClr>
                <a:schemeClr val="dk1"/>
              </a:buClr>
              <a:buSzPts val="1100"/>
              <a:buFont typeface="Arial"/>
              <a:buNone/>
            </a:pPr>
            <a:r>
              <a:rPr lang="en" sz="1400"/>
              <a:t>top.geometry(“300x200”)</a:t>
            </a:r>
            <a:endParaRPr sz="1400"/>
          </a:p>
          <a:p>
            <a:pPr marL="0" lvl="0" indent="0" algn="l" rtl="0">
              <a:lnSpc>
                <a:spcPct val="115000"/>
              </a:lnSpc>
              <a:spcBef>
                <a:spcPts val="0"/>
              </a:spcBef>
              <a:spcAft>
                <a:spcPts val="0"/>
              </a:spcAft>
              <a:buClr>
                <a:schemeClr val="dk1"/>
              </a:buClr>
              <a:buSzPts val="1100"/>
              <a:buFont typeface="Arial"/>
              <a:buNone/>
            </a:pPr>
            <a:r>
              <a:rPr lang="en" sz="1400"/>
              <a:t> </a:t>
            </a:r>
            <a:endParaRPr sz="1400"/>
          </a:p>
          <a:p>
            <a:pPr marL="0" lvl="0" indent="0" algn="l" rtl="0">
              <a:lnSpc>
                <a:spcPct val="115000"/>
              </a:lnSpc>
              <a:spcBef>
                <a:spcPts val="0"/>
              </a:spcBef>
              <a:spcAft>
                <a:spcPts val="0"/>
              </a:spcAft>
              <a:buClr>
                <a:schemeClr val="dk1"/>
              </a:buClr>
              <a:buSzPts val="1100"/>
              <a:buFont typeface="Arial"/>
              <a:buNone/>
            </a:pPr>
            <a:r>
              <a:rPr lang="en" sz="1400"/>
              <a:t>l = Label(top,text = “Message boxes”,font=50)</a:t>
            </a:r>
            <a:endParaRPr sz="1400"/>
          </a:p>
          <a:p>
            <a:pPr marL="0" lvl="0" indent="0" algn="l" rtl="0">
              <a:lnSpc>
                <a:spcPct val="115000"/>
              </a:lnSpc>
              <a:spcBef>
                <a:spcPts val="0"/>
              </a:spcBef>
              <a:spcAft>
                <a:spcPts val="0"/>
              </a:spcAft>
              <a:buClr>
                <a:schemeClr val="dk1"/>
              </a:buClr>
              <a:buSzPts val="1100"/>
              <a:buFont typeface="Arial"/>
              <a:buNone/>
            </a:pPr>
            <a:r>
              <a:rPr lang="en" sz="1400"/>
              <a:t>l.pack()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messagebox.showinfo("showinfo", "Information")</a:t>
            </a:r>
            <a:endParaRPr sz="1400"/>
          </a:p>
          <a:p>
            <a:pPr marL="0" lvl="0" indent="0" algn="l" rtl="0">
              <a:lnSpc>
                <a:spcPct val="115000"/>
              </a:lnSpc>
              <a:spcBef>
                <a:spcPts val="0"/>
              </a:spcBef>
              <a:spcAft>
                <a:spcPts val="0"/>
              </a:spcAft>
              <a:buClr>
                <a:schemeClr val="dk1"/>
              </a:buClr>
              <a:buSzPts val="1100"/>
              <a:buFont typeface="Arial"/>
              <a:buNone/>
            </a:pPr>
            <a:r>
              <a:rPr lang="en" sz="1400"/>
              <a:t>messagebox.showwarning("showwarning", "Warning")</a:t>
            </a:r>
            <a:endParaRPr sz="1400"/>
          </a:p>
          <a:p>
            <a:pPr marL="0" lvl="0" indent="0" algn="l" rtl="0">
              <a:lnSpc>
                <a:spcPct val="115000"/>
              </a:lnSpc>
              <a:spcBef>
                <a:spcPts val="0"/>
              </a:spcBef>
              <a:spcAft>
                <a:spcPts val="0"/>
              </a:spcAft>
              <a:buClr>
                <a:schemeClr val="dk1"/>
              </a:buClr>
              <a:buSzPts val="1100"/>
              <a:buFont typeface="Arial"/>
              <a:buNone/>
            </a:pPr>
            <a:r>
              <a:rPr lang="en" sz="1400"/>
              <a:t>messagebox.showerror("showerror", "Error")</a:t>
            </a:r>
            <a:endParaRPr sz="1400"/>
          </a:p>
          <a:p>
            <a:pPr marL="0" lvl="0" indent="0" algn="l" rtl="0">
              <a:lnSpc>
                <a:spcPct val="115000"/>
              </a:lnSpc>
              <a:spcBef>
                <a:spcPts val="0"/>
              </a:spcBef>
              <a:spcAft>
                <a:spcPts val="0"/>
              </a:spcAft>
              <a:buClr>
                <a:schemeClr val="dk1"/>
              </a:buClr>
              <a:buSzPts val="1100"/>
              <a:buFont typeface="Arial"/>
              <a:buNone/>
            </a:pPr>
            <a:r>
              <a:rPr lang="en" sz="1400"/>
              <a:t>messagebox.askquestion("askquestion", "Are you sure?")</a:t>
            </a:r>
            <a:endParaRPr sz="1400"/>
          </a:p>
          <a:p>
            <a:pPr marL="0" lvl="0" indent="0" algn="l" rtl="0">
              <a:lnSpc>
                <a:spcPct val="115000"/>
              </a:lnSpc>
              <a:spcBef>
                <a:spcPts val="0"/>
              </a:spcBef>
              <a:spcAft>
                <a:spcPts val="0"/>
              </a:spcAft>
              <a:buClr>
                <a:schemeClr val="dk1"/>
              </a:buClr>
              <a:buSzPts val="1100"/>
              <a:buFont typeface="Arial"/>
              <a:buNone/>
            </a:pPr>
            <a:r>
              <a:rPr lang="en" sz="1400"/>
              <a:t>messagebox.askokcancel("askokcancel", "Want to continue?")</a:t>
            </a:r>
            <a:endParaRPr sz="1400"/>
          </a:p>
          <a:p>
            <a:pPr marL="0" lvl="0" indent="0" algn="l" rtl="0">
              <a:lnSpc>
                <a:spcPct val="115000"/>
              </a:lnSpc>
              <a:spcBef>
                <a:spcPts val="0"/>
              </a:spcBef>
              <a:spcAft>
                <a:spcPts val="0"/>
              </a:spcAft>
              <a:buClr>
                <a:schemeClr val="dk1"/>
              </a:buClr>
              <a:buSzPts val="1100"/>
              <a:buFont typeface="Arial"/>
              <a:buNone/>
            </a:pPr>
            <a:r>
              <a:rPr lang="en" sz="1400"/>
              <a:t>messagebox.askyesno("askyesno", "Find the value?") </a:t>
            </a:r>
            <a:endParaRPr sz="1400"/>
          </a:p>
          <a:p>
            <a:pPr marL="0" lvl="0" indent="0" algn="l" rtl="0">
              <a:lnSpc>
                <a:spcPct val="115000"/>
              </a:lnSpc>
              <a:spcBef>
                <a:spcPts val="0"/>
              </a:spcBef>
              <a:spcAft>
                <a:spcPts val="0"/>
              </a:spcAft>
              <a:buClr>
                <a:schemeClr val="dk1"/>
              </a:buClr>
              <a:buSzPts val="1100"/>
              <a:buFont typeface="Arial"/>
              <a:buNone/>
            </a:pPr>
            <a:r>
              <a:rPr lang="en" sz="1400"/>
              <a:t>messagebox.askretrycancel("askretrycancel", "Try again?") </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339" name="Google Shape;339;g173ef14fdcb_0_35"/>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173ef14fdcb_0_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RadioButton widget</a:t>
            </a:r>
            <a:endParaRPr/>
          </a:p>
        </p:txBody>
      </p:sp>
      <p:sp>
        <p:nvSpPr>
          <p:cNvPr id="345" name="Google Shape;345;g173ef14fdcb_0_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you select one option from variety of items.It is part of default tk module.</a:t>
            </a:r>
            <a:endParaRPr/>
          </a:p>
          <a:p>
            <a:pPr marL="0" lvl="0" indent="0" algn="l" rtl="0">
              <a:spcBef>
                <a:spcPts val="1600"/>
              </a:spcBef>
              <a:spcAft>
                <a:spcPts val="0"/>
              </a:spcAft>
              <a:buNone/>
            </a:pPr>
            <a:r>
              <a:rPr lang="en" b="1"/>
              <a:t>SYNTAX</a:t>
            </a:r>
            <a:r>
              <a:rPr lang="en"/>
              <a:t>:</a:t>
            </a:r>
            <a:endParaRPr/>
          </a:p>
          <a:p>
            <a:pPr marL="0" lvl="0" indent="0" algn="l" rtl="0">
              <a:spcBef>
                <a:spcPts val="1600"/>
              </a:spcBef>
              <a:spcAft>
                <a:spcPts val="0"/>
              </a:spcAft>
              <a:buNone/>
            </a:pPr>
            <a:r>
              <a:rPr lang="en"/>
              <a:t>	r=Radiobutton(parent,options)</a:t>
            </a:r>
            <a:endParaRPr/>
          </a:p>
          <a:p>
            <a:pPr marL="0" lvl="0" indent="0" algn="l" rtl="0">
              <a:spcBef>
                <a:spcPts val="1600"/>
              </a:spcBef>
              <a:spcAft>
                <a:spcPts val="0"/>
              </a:spcAft>
              <a:buNone/>
            </a:pPr>
            <a:r>
              <a:rPr lang="en" b="1"/>
              <a:t>OPTIONS</a:t>
            </a:r>
            <a:r>
              <a:rPr lang="en"/>
              <a:t> :</a:t>
            </a:r>
            <a:endParaRPr/>
          </a:p>
          <a:p>
            <a:pPr marL="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
              <a:t>variable </a:t>
            </a:r>
            <a:endParaRPr/>
          </a:p>
          <a:p>
            <a:pPr marL="0" lvl="0" indent="0" algn="l" rtl="0">
              <a:spcBef>
                <a:spcPts val="0"/>
              </a:spcBef>
              <a:spcAft>
                <a:spcPts val="0"/>
              </a:spcAft>
              <a:buNone/>
            </a:pPr>
            <a:endParaRPr/>
          </a:p>
          <a:p>
            <a:pPr marL="0" lvl="0" indent="0" algn="l" rtl="0">
              <a:spcBef>
                <a:spcPts val="0"/>
              </a:spcBef>
              <a:spcAft>
                <a:spcPts val="0"/>
              </a:spcAft>
              <a:buNone/>
            </a:pPr>
            <a:r>
              <a:rPr lang="en"/>
              <a:t>Other all options available in other widgets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173ef14fdcb_0_46"/>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351" name="Google Shape;351;g173ef14fdcb_0_46"/>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Radiobutton widget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73ef14fdcb_0_51"/>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 </a:t>
            </a:r>
            <a:endParaRPr sz="1400"/>
          </a:p>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spcBef>
                <a:spcPts val="0"/>
              </a:spcBef>
              <a:spcAft>
                <a:spcPts val="0"/>
              </a:spcAft>
              <a:buClr>
                <a:schemeClr val="dk1"/>
              </a:buClr>
              <a:buSzPts val="1100"/>
              <a:buFont typeface="Arial"/>
              <a:buNone/>
            </a:pPr>
            <a:r>
              <a:rPr lang="en" sz="1400"/>
              <a:t>top.geometry(“300x200”)</a:t>
            </a:r>
            <a:endParaRPr sz="1400"/>
          </a:p>
          <a:p>
            <a:pPr marL="0" lvl="0" indent="0" algn="l" rtl="0">
              <a:lnSpc>
                <a:spcPct val="115000"/>
              </a:lnSpc>
              <a:spcBef>
                <a:spcPts val="0"/>
              </a:spcBef>
              <a:spcAft>
                <a:spcPts val="0"/>
              </a:spcAft>
              <a:buClr>
                <a:schemeClr val="dk1"/>
              </a:buClr>
              <a:buSzPts val="1100"/>
              <a:buFont typeface="Arial"/>
              <a:buNone/>
            </a:pPr>
            <a:r>
              <a:rPr lang="en" sz="1400"/>
              <a:t>var = StringVar()</a:t>
            </a:r>
            <a:endParaRPr sz="1400"/>
          </a:p>
          <a:p>
            <a:pPr marL="0" lvl="0" indent="0" algn="l" rtl="0">
              <a:lnSpc>
                <a:spcPct val="115000"/>
              </a:lnSpc>
              <a:spcBef>
                <a:spcPts val="0"/>
              </a:spcBef>
              <a:spcAft>
                <a:spcPts val="0"/>
              </a:spcAft>
              <a:buClr>
                <a:schemeClr val="dk1"/>
              </a:buClr>
              <a:buSzPts val="1100"/>
              <a:buFont typeface="Arial"/>
              <a:buNone/>
            </a:pPr>
            <a:r>
              <a:rPr lang="en" sz="1400"/>
              <a:t>l = Label(top,text = “”)</a:t>
            </a:r>
            <a:endParaRPr sz="1400"/>
          </a:p>
          <a:p>
            <a:pPr marL="0" lvl="0" indent="0" algn="l" rtl="0">
              <a:lnSpc>
                <a:spcPct val="115000"/>
              </a:lnSpc>
              <a:spcBef>
                <a:spcPts val="0"/>
              </a:spcBef>
              <a:spcAft>
                <a:spcPts val="0"/>
              </a:spcAft>
              <a:buClr>
                <a:schemeClr val="dk1"/>
              </a:buClr>
              <a:buSzPts val="1100"/>
              <a:buFont typeface="Arial"/>
              <a:buNone/>
            </a:pPr>
            <a:r>
              <a:rPr lang="en" sz="1400"/>
              <a:t>l.pack()</a:t>
            </a:r>
            <a:endParaRPr sz="1400"/>
          </a:p>
          <a:p>
            <a:pPr marL="0" lvl="0" indent="0" algn="l" rtl="0">
              <a:lnSpc>
                <a:spcPct val="115000"/>
              </a:lnSpc>
              <a:spcBef>
                <a:spcPts val="0"/>
              </a:spcBef>
              <a:spcAft>
                <a:spcPts val="0"/>
              </a:spcAft>
              <a:buClr>
                <a:schemeClr val="dk1"/>
              </a:buClr>
              <a:buSzPts val="1100"/>
              <a:buFont typeface="Arial"/>
              <a:buNone/>
            </a:pPr>
            <a:r>
              <a:rPr lang="en" sz="1400"/>
              <a:t>def printSelection():</a:t>
            </a:r>
            <a:endParaRPr sz="1400"/>
          </a:p>
          <a:p>
            <a:pPr marL="0" lvl="0" indent="0" algn="l" rtl="0">
              <a:lnSpc>
                <a:spcPct val="115000"/>
              </a:lnSpc>
              <a:spcBef>
                <a:spcPts val="0"/>
              </a:spcBef>
              <a:spcAft>
                <a:spcPts val="0"/>
              </a:spcAft>
              <a:buClr>
                <a:schemeClr val="dk1"/>
              </a:buClr>
              <a:buSzPts val="1100"/>
              <a:buFont typeface="Arial"/>
              <a:buNone/>
            </a:pPr>
            <a:r>
              <a:rPr lang="en" sz="1400"/>
              <a:t>	l.config(text=”You have selected”+var.get())</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r1 = Radiobutton(top,text=”Male”,variable=var,value=”Male”,command=printSelection)</a:t>
            </a:r>
            <a:endParaRPr sz="1400"/>
          </a:p>
          <a:p>
            <a:pPr marL="0" lvl="0" indent="0" algn="l" rtl="0">
              <a:lnSpc>
                <a:spcPct val="115000"/>
              </a:lnSpc>
              <a:spcBef>
                <a:spcPts val="0"/>
              </a:spcBef>
              <a:spcAft>
                <a:spcPts val="0"/>
              </a:spcAft>
              <a:buClr>
                <a:schemeClr val="dk1"/>
              </a:buClr>
              <a:buSzPts val="1100"/>
              <a:buFont typeface="Arial"/>
              <a:buNone/>
            </a:pPr>
            <a:r>
              <a:rPr lang="en" sz="1400"/>
              <a:t>r1.pack()</a:t>
            </a:r>
            <a:endParaRPr sz="1400"/>
          </a:p>
          <a:p>
            <a:pPr marL="0" lvl="0" indent="0" algn="l" rtl="0">
              <a:spcBef>
                <a:spcPts val="0"/>
              </a:spcBef>
              <a:spcAft>
                <a:spcPts val="0"/>
              </a:spcAft>
              <a:buClr>
                <a:schemeClr val="dk1"/>
              </a:buClr>
              <a:buSzPts val="1100"/>
              <a:buFont typeface="Arial"/>
              <a:buNone/>
            </a:pPr>
            <a:r>
              <a:rPr lang="en" sz="1400"/>
              <a:t>r2 = Radiobutton(top,text=”Female”,variable=var,value=”Female”,command=printSelection)</a:t>
            </a:r>
            <a:endParaRPr sz="1400"/>
          </a:p>
          <a:p>
            <a:pPr marL="0" lvl="0" indent="0" algn="l" rtl="0">
              <a:spcBef>
                <a:spcPts val="0"/>
              </a:spcBef>
              <a:spcAft>
                <a:spcPts val="0"/>
              </a:spcAft>
              <a:buClr>
                <a:schemeClr val="dk1"/>
              </a:buClr>
              <a:buSzPts val="1100"/>
              <a:buFont typeface="Arial"/>
              <a:buNone/>
            </a:pPr>
            <a:r>
              <a:rPr lang="en" sz="1400"/>
              <a:t>r2.pack()</a:t>
            </a:r>
            <a:endParaRPr sz="1400"/>
          </a:p>
          <a:p>
            <a:pPr marL="0" lvl="0" indent="0" algn="l" rtl="0">
              <a:spcBef>
                <a:spcPts val="0"/>
              </a:spcBef>
              <a:spcAft>
                <a:spcPts val="0"/>
              </a:spcAft>
              <a:buClr>
                <a:schemeClr val="dk1"/>
              </a:buClr>
              <a:buSzPts val="1100"/>
              <a:buFont typeface="Arial"/>
              <a:buNone/>
            </a:pPr>
            <a:r>
              <a:rPr lang="en" sz="1400"/>
              <a:t>r3 = Radiobutton(top,text=”Other”,variable=var,value=”Other”,command=printSelection)</a:t>
            </a:r>
            <a:endParaRPr sz="1400"/>
          </a:p>
          <a:p>
            <a:pPr marL="0" lvl="0" indent="0" algn="l" rtl="0">
              <a:spcBef>
                <a:spcPts val="0"/>
              </a:spcBef>
              <a:spcAft>
                <a:spcPts val="0"/>
              </a:spcAft>
              <a:buClr>
                <a:schemeClr val="dk1"/>
              </a:buClr>
              <a:buSzPts val="1100"/>
              <a:buFont typeface="Arial"/>
              <a:buNone/>
            </a:pPr>
            <a:r>
              <a:rPr lang="en" sz="1400"/>
              <a:t>r3.pack()</a:t>
            </a: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357" name="Google Shape;357;g173ef14fdcb_0_51"/>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173ef14fdcb_0_6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Scale widget</a:t>
            </a:r>
            <a:endParaRPr/>
          </a:p>
        </p:txBody>
      </p:sp>
      <p:sp>
        <p:nvSpPr>
          <p:cNvPr id="363" name="Google Shape;363;g173ef14fdcb_0_6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when we want to select a specific range from range of values</a:t>
            </a:r>
            <a:endParaRPr/>
          </a:p>
          <a:p>
            <a:pPr marL="0" lvl="0" indent="0" algn="l" rtl="0">
              <a:spcBef>
                <a:spcPts val="1600"/>
              </a:spcBef>
              <a:spcAft>
                <a:spcPts val="0"/>
              </a:spcAft>
              <a:buNone/>
            </a:pPr>
            <a:r>
              <a:rPr lang="en" b="1"/>
              <a:t>SYNTAX</a:t>
            </a:r>
            <a:r>
              <a:rPr lang="en"/>
              <a:t>:</a:t>
            </a:r>
            <a:endParaRPr/>
          </a:p>
          <a:p>
            <a:pPr marL="0" lvl="0" indent="0" algn="l" rtl="0">
              <a:spcBef>
                <a:spcPts val="1600"/>
              </a:spcBef>
              <a:spcAft>
                <a:spcPts val="0"/>
              </a:spcAft>
              <a:buNone/>
            </a:pPr>
            <a:r>
              <a:rPr lang="en"/>
              <a:t>	s = Scale(parent,options)</a:t>
            </a:r>
            <a:endParaRPr/>
          </a:p>
          <a:p>
            <a:pPr marL="0" lvl="0" indent="0" algn="l" rtl="0">
              <a:spcBef>
                <a:spcPts val="1600"/>
              </a:spcBef>
              <a:spcAft>
                <a:spcPts val="0"/>
              </a:spcAft>
              <a:buNone/>
            </a:pPr>
            <a:r>
              <a:rPr lang="en" b="1"/>
              <a:t>OPTIONS</a:t>
            </a:r>
            <a:r>
              <a:rPr lang="en"/>
              <a:t> :</a:t>
            </a:r>
            <a:endParaRPr/>
          </a:p>
          <a:p>
            <a:pPr marL="914400" lvl="0" indent="-342900" algn="l" rtl="0">
              <a:spcBef>
                <a:spcPts val="0"/>
              </a:spcBef>
              <a:spcAft>
                <a:spcPts val="0"/>
              </a:spcAft>
              <a:buSzPts val="1800"/>
              <a:buAutoNum type="arabicPeriod"/>
            </a:pPr>
            <a:r>
              <a:rPr lang="en"/>
              <a:t>bg - background color</a:t>
            </a:r>
            <a:endParaRPr/>
          </a:p>
          <a:p>
            <a:pPr marL="914400" lvl="0" indent="-342900" algn="l" rtl="0">
              <a:spcBef>
                <a:spcPts val="0"/>
              </a:spcBef>
              <a:spcAft>
                <a:spcPts val="0"/>
              </a:spcAft>
              <a:buSzPts val="1800"/>
              <a:buAutoNum type="arabicPeriod"/>
            </a:pPr>
            <a:r>
              <a:rPr lang="en"/>
              <a:t>fg  - foreground color</a:t>
            </a:r>
            <a:endParaRPr/>
          </a:p>
          <a:p>
            <a:pPr marL="914400" lvl="0" indent="-342900" algn="l" rtl="0">
              <a:spcBef>
                <a:spcPts val="0"/>
              </a:spcBef>
              <a:spcAft>
                <a:spcPts val="0"/>
              </a:spcAft>
              <a:buSzPts val="1800"/>
              <a:buAutoNum type="arabicPeriod"/>
            </a:pPr>
            <a:r>
              <a:rPr lang="en"/>
              <a:t>bd - border</a:t>
            </a:r>
            <a:endParaRPr/>
          </a:p>
          <a:p>
            <a:pPr marL="0" lvl="0" indent="0" algn="l" rtl="0">
              <a:spcBef>
                <a:spcPts val="160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73ef14fdcb_0_71"/>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900"/>
              <a:t>4. orient - orientation vertical or horizontal</a:t>
            </a:r>
            <a:endParaRPr sz="1900"/>
          </a:p>
          <a:p>
            <a:pPr marL="0" lvl="0" indent="0" algn="l" rtl="0">
              <a:lnSpc>
                <a:spcPct val="115000"/>
              </a:lnSpc>
              <a:spcBef>
                <a:spcPts val="0"/>
              </a:spcBef>
              <a:spcAft>
                <a:spcPts val="0"/>
              </a:spcAft>
              <a:buSzPts val="1800"/>
              <a:buNone/>
            </a:pPr>
            <a:r>
              <a:rPr lang="en" sz="1900"/>
              <a:t>5. from</a:t>
            </a:r>
            <a:endParaRPr sz="1900"/>
          </a:p>
          <a:p>
            <a:pPr marL="0" lvl="0" indent="0" algn="l" rtl="0">
              <a:lnSpc>
                <a:spcPct val="115000"/>
              </a:lnSpc>
              <a:spcBef>
                <a:spcPts val="0"/>
              </a:spcBef>
              <a:spcAft>
                <a:spcPts val="0"/>
              </a:spcAft>
              <a:buSzPts val="1800"/>
              <a:buNone/>
            </a:pPr>
            <a:r>
              <a:rPr lang="en" sz="1900"/>
              <a:t>6. to</a:t>
            </a:r>
            <a:endParaRPr sz="1900"/>
          </a:p>
          <a:p>
            <a:pPr marL="0" lvl="0" indent="0" algn="l" rtl="0">
              <a:lnSpc>
                <a:spcPct val="115000"/>
              </a:lnSpc>
              <a:spcBef>
                <a:spcPts val="0"/>
              </a:spcBef>
              <a:spcAft>
                <a:spcPts val="0"/>
              </a:spcAft>
              <a:buSzPts val="1800"/>
              <a:buNone/>
            </a:pPr>
            <a:r>
              <a:rPr lang="en" sz="1900"/>
              <a:t>7. state - sale will be responsive or unresponsive</a:t>
            </a:r>
            <a:endParaRPr sz="1900"/>
          </a:p>
          <a:p>
            <a:pPr marL="0" lvl="0" indent="0" algn="l" rtl="0">
              <a:lnSpc>
                <a:spcPct val="115000"/>
              </a:lnSpc>
              <a:spcBef>
                <a:spcPts val="0"/>
              </a:spcBef>
              <a:spcAft>
                <a:spcPts val="0"/>
              </a:spcAft>
              <a:buSzPts val="1800"/>
              <a:buNone/>
            </a:pPr>
            <a:r>
              <a:rPr lang="en" sz="1900"/>
              <a:t>8. sliderlength - decide length of slider</a:t>
            </a:r>
            <a:endParaRPr sz="1900"/>
          </a:p>
          <a:p>
            <a:pPr marL="0" lvl="0" indent="0" algn="l" rtl="0">
              <a:spcBef>
                <a:spcPts val="0"/>
              </a:spcBef>
              <a:spcAft>
                <a:spcPts val="0"/>
              </a:spcAft>
              <a:buSzPts val="1800"/>
              <a:buNone/>
            </a:pPr>
            <a:r>
              <a:rPr lang="en" sz="1900"/>
              <a:t>9. label - to display label on widget</a:t>
            </a:r>
            <a:endParaRPr sz="1900"/>
          </a:p>
          <a:p>
            <a:pPr marL="0" lvl="0" indent="0" algn="l" rtl="0">
              <a:spcBef>
                <a:spcPts val="0"/>
              </a:spcBef>
              <a:spcAft>
                <a:spcPts val="0"/>
              </a:spcAft>
              <a:buSzPts val="1800"/>
              <a:buNone/>
            </a:pPr>
            <a:r>
              <a:rPr lang="en" sz="1900"/>
              <a:t>10. cursor - cursor on widget like dot,arrow,circle etc.</a:t>
            </a:r>
            <a:endParaRPr sz="1900"/>
          </a:p>
          <a:p>
            <a:pPr marL="0" lvl="0" indent="0" algn="l" rtl="0">
              <a:spcBef>
                <a:spcPts val="0"/>
              </a:spcBef>
              <a:spcAft>
                <a:spcPts val="0"/>
              </a:spcAft>
              <a:buSzPts val="1800"/>
              <a:buNone/>
            </a:pPr>
            <a:endParaRPr sz="1900"/>
          </a:p>
          <a:p>
            <a:pPr marL="0" lvl="0" indent="0" algn="l" rtl="0">
              <a:spcBef>
                <a:spcPts val="0"/>
              </a:spcBef>
              <a:spcAft>
                <a:spcPts val="0"/>
              </a:spcAft>
              <a:buSzPts val="1800"/>
              <a:buNone/>
            </a:pPr>
            <a:r>
              <a:rPr lang="en" sz="1900" b="1"/>
              <a:t>METHODS : </a:t>
            </a:r>
            <a:endParaRPr sz="1900" b="1"/>
          </a:p>
          <a:p>
            <a:pPr marL="457200" lvl="0" indent="-349250" algn="l" rtl="0">
              <a:spcBef>
                <a:spcPts val="0"/>
              </a:spcBef>
              <a:spcAft>
                <a:spcPts val="0"/>
              </a:spcAft>
              <a:buSzPts val="1900"/>
              <a:buAutoNum type="arabicPeriod"/>
            </a:pPr>
            <a:r>
              <a:rPr lang="en" sz="1900"/>
              <a:t>get()   - to get the value of scale</a:t>
            </a:r>
            <a:endParaRPr sz="1900"/>
          </a:p>
          <a:p>
            <a:pPr marL="457200" lvl="0" indent="-349250" algn="l" rtl="0">
              <a:spcBef>
                <a:spcPts val="0"/>
              </a:spcBef>
              <a:spcAft>
                <a:spcPts val="0"/>
              </a:spcAft>
              <a:buSzPts val="1900"/>
              <a:buAutoNum type="arabicPeriod"/>
            </a:pPr>
            <a:r>
              <a:rPr lang="en" sz="1900"/>
              <a:t>set(value) - set the value for scale</a:t>
            </a:r>
            <a:endParaRPr sz="1900"/>
          </a:p>
          <a:p>
            <a:pPr marL="0" lvl="0" indent="0" algn="l" rtl="0">
              <a:spcBef>
                <a:spcPts val="0"/>
              </a:spcBef>
              <a:spcAft>
                <a:spcPts val="0"/>
              </a:spcAft>
              <a:buSzPts val="1800"/>
              <a:buNone/>
            </a:pPr>
            <a:endParaRPr sz="1900"/>
          </a:p>
          <a:p>
            <a:pPr marL="0" lvl="0" indent="0" algn="l" rtl="0">
              <a:lnSpc>
                <a:spcPct val="115000"/>
              </a:lnSpc>
              <a:spcBef>
                <a:spcPts val="0"/>
              </a:spcBef>
              <a:spcAft>
                <a:spcPts val="0"/>
              </a:spcAft>
              <a:buSzPts val="1800"/>
              <a:buNone/>
            </a:pPr>
            <a:endParaRPr sz="19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173ef14fdcb_0_75"/>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374" name="Google Shape;374;g173ef14fdcb_0_75"/>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Scale widget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173ef14fdcb_0_80"/>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 </a:t>
            </a:r>
            <a:endParaRPr sz="1400"/>
          </a:p>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spcBef>
                <a:spcPts val="0"/>
              </a:spcBef>
              <a:spcAft>
                <a:spcPts val="0"/>
              </a:spcAft>
              <a:buClr>
                <a:schemeClr val="dk1"/>
              </a:buClr>
              <a:buSzPts val="1100"/>
              <a:buFont typeface="Arial"/>
              <a:buNone/>
            </a:pPr>
            <a:r>
              <a:rPr lang="en" sz="1400"/>
              <a:t>top.geometry(“300x200”)</a:t>
            </a:r>
            <a:endParaRPr sz="1400"/>
          </a:p>
          <a:p>
            <a:pPr marL="0" lvl="0" indent="0" algn="l" rtl="0">
              <a:lnSpc>
                <a:spcPct val="115000"/>
              </a:lnSpc>
              <a:spcBef>
                <a:spcPts val="0"/>
              </a:spcBef>
              <a:spcAft>
                <a:spcPts val="0"/>
              </a:spcAft>
              <a:buClr>
                <a:schemeClr val="dk1"/>
              </a:buClr>
              <a:buSzPts val="1100"/>
              <a:buFont typeface="Arial"/>
              <a:buNone/>
            </a:pPr>
            <a:r>
              <a:rPr lang="en" sz="1400"/>
              <a:t>v = DoubleVar()</a:t>
            </a:r>
            <a:endParaRPr sz="1400"/>
          </a:p>
          <a:p>
            <a:pPr marL="0" lvl="0" indent="0" algn="l" rtl="0">
              <a:lnSpc>
                <a:spcPct val="115000"/>
              </a:lnSpc>
              <a:spcBef>
                <a:spcPts val="0"/>
              </a:spcBef>
              <a:spcAft>
                <a:spcPts val="0"/>
              </a:spcAft>
              <a:buClr>
                <a:schemeClr val="dk1"/>
              </a:buClr>
              <a:buSzPts val="1100"/>
              <a:buFont typeface="Arial"/>
              <a:buNone/>
            </a:pPr>
            <a:r>
              <a:rPr lang="en" sz="1400"/>
              <a:t>l = Label(top)</a:t>
            </a:r>
            <a:endParaRPr sz="1400"/>
          </a:p>
          <a:p>
            <a:pPr marL="0" lvl="0" indent="0" algn="l" rtl="0">
              <a:lnSpc>
                <a:spcPct val="115000"/>
              </a:lnSpc>
              <a:spcBef>
                <a:spcPts val="0"/>
              </a:spcBef>
              <a:spcAft>
                <a:spcPts val="0"/>
              </a:spcAft>
              <a:buClr>
                <a:schemeClr val="dk1"/>
              </a:buClr>
              <a:buSzPts val="1100"/>
              <a:buFont typeface="Arial"/>
              <a:buNone/>
            </a:pPr>
            <a:r>
              <a:rPr lang="en" sz="1400"/>
              <a:t>l.pack()</a:t>
            </a:r>
            <a:endParaRPr sz="1400"/>
          </a:p>
          <a:p>
            <a:pPr marL="0" lvl="0" indent="0" algn="l" rtl="0">
              <a:lnSpc>
                <a:spcPct val="115000"/>
              </a:lnSpc>
              <a:spcBef>
                <a:spcPts val="0"/>
              </a:spcBef>
              <a:spcAft>
                <a:spcPts val="0"/>
              </a:spcAft>
              <a:buClr>
                <a:schemeClr val="dk1"/>
              </a:buClr>
              <a:buSzPts val="1100"/>
              <a:buFont typeface="Arial"/>
              <a:buNone/>
            </a:pPr>
            <a:r>
              <a:rPr lang="en" sz="1400"/>
              <a:t>def showVal():</a:t>
            </a:r>
            <a:endParaRPr sz="1400"/>
          </a:p>
          <a:p>
            <a:pPr marL="0" lvl="0" indent="0" algn="l" rtl="0">
              <a:lnSpc>
                <a:spcPct val="115000"/>
              </a:lnSpc>
              <a:spcBef>
                <a:spcPts val="0"/>
              </a:spcBef>
              <a:spcAft>
                <a:spcPts val="0"/>
              </a:spcAft>
              <a:buClr>
                <a:schemeClr val="dk1"/>
              </a:buClr>
              <a:buSzPts val="1100"/>
              <a:buFont typeface="Arial"/>
              <a:buNone/>
            </a:pPr>
            <a:r>
              <a:rPr lang="en" sz="1400"/>
              <a:t>	sel=”Horizontal scale value - ”+str(v1.get())</a:t>
            </a:r>
            <a:endParaRPr sz="1400"/>
          </a:p>
          <a:p>
            <a:pPr marL="0" lvl="0" indent="0" algn="l" rtl="0">
              <a:lnSpc>
                <a:spcPct val="115000"/>
              </a:lnSpc>
              <a:spcBef>
                <a:spcPts val="0"/>
              </a:spcBef>
              <a:spcAft>
                <a:spcPts val="0"/>
              </a:spcAft>
              <a:buClr>
                <a:schemeClr val="dk1"/>
              </a:buClr>
              <a:buSzPts val="1100"/>
              <a:buFont typeface="Arial"/>
              <a:buNone/>
            </a:pPr>
            <a:r>
              <a:rPr lang="en" sz="1400"/>
              <a:t>	l.config(text=sel,font=(“Arial”,14))</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s1 = Scale(top,variable=v,from_=1,to=200,orient=HORIZONTAL)</a:t>
            </a:r>
            <a:endParaRPr sz="1400"/>
          </a:p>
          <a:p>
            <a:pPr marL="0" lvl="0" indent="0" algn="l" rtl="0">
              <a:lnSpc>
                <a:spcPct val="115000"/>
              </a:lnSpc>
              <a:spcBef>
                <a:spcPts val="0"/>
              </a:spcBef>
              <a:spcAft>
                <a:spcPts val="0"/>
              </a:spcAft>
              <a:buClr>
                <a:schemeClr val="dk1"/>
              </a:buClr>
              <a:buSzPts val="1100"/>
              <a:buFont typeface="Arial"/>
              <a:buNone/>
            </a:pPr>
            <a:r>
              <a:rPr lang="en" sz="1400"/>
              <a:t>s1.pack(anchor=CENTER)</a:t>
            </a:r>
            <a:endParaRPr sz="1400"/>
          </a:p>
          <a:p>
            <a:pPr marL="0" lvl="0" indent="0" algn="l" rtl="0">
              <a:spcBef>
                <a:spcPts val="0"/>
              </a:spcBef>
              <a:spcAft>
                <a:spcPts val="0"/>
              </a:spcAft>
              <a:buClr>
                <a:schemeClr val="dk1"/>
              </a:buClr>
              <a:buSzPts val="1100"/>
              <a:buFont typeface="Arial"/>
              <a:buNone/>
            </a:pPr>
            <a:r>
              <a:rPr lang="en" sz="1400"/>
              <a:t>Button(top,text=”Show Selected”,command=showVal,bg=”yellow”).pack()</a:t>
            </a: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380" name="Google Shape;380;g173ef14fdcb_0_80"/>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73ef14fdcb_0_8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Scrollbar widget</a:t>
            </a:r>
            <a:endParaRPr/>
          </a:p>
        </p:txBody>
      </p:sp>
      <p:sp>
        <p:nvSpPr>
          <p:cNvPr id="386" name="Google Shape;386;g173ef14fdcb_0_8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to scroll down the contents of other widgets like listbox,text</a:t>
            </a:r>
            <a:endParaRPr/>
          </a:p>
          <a:p>
            <a:pPr marL="0" lvl="0" indent="0" algn="l" rtl="0">
              <a:spcBef>
                <a:spcPts val="1600"/>
              </a:spcBef>
              <a:spcAft>
                <a:spcPts val="0"/>
              </a:spcAft>
              <a:buNone/>
            </a:pPr>
            <a:r>
              <a:rPr lang="en" b="1"/>
              <a:t>SYNTAX</a:t>
            </a:r>
            <a:r>
              <a:rPr lang="en"/>
              <a:t>:</a:t>
            </a:r>
            <a:endParaRPr/>
          </a:p>
          <a:p>
            <a:pPr marL="0" lvl="0" indent="0" algn="l" rtl="0">
              <a:spcBef>
                <a:spcPts val="1600"/>
              </a:spcBef>
              <a:spcAft>
                <a:spcPts val="0"/>
              </a:spcAft>
              <a:buNone/>
            </a:pPr>
            <a:r>
              <a:rPr lang="en"/>
              <a:t>	s = Scrollbar(parent,options)</a:t>
            </a:r>
            <a:endParaRPr/>
          </a:p>
          <a:p>
            <a:pPr marL="0" lvl="0" indent="0" algn="l" rtl="0">
              <a:spcBef>
                <a:spcPts val="1600"/>
              </a:spcBef>
              <a:spcAft>
                <a:spcPts val="0"/>
              </a:spcAft>
              <a:buNone/>
            </a:pPr>
            <a:r>
              <a:rPr lang="en" b="1"/>
              <a:t>OPTIONS</a:t>
            </a:r>
            <a:r>
              <a:rPr lang="en"/>
              <a:t> :</a:t>
            </a:r>
            <a:endParaRPr/>
          </a:p>
          <a:p>
            <a:pPr marL="914400" lvl="0" indent="-342900" algn="l" rtl="0">
              <a:spcBef>
                <a:spcPts val="0"/>
              </a:spcBef>
              <a:spcAft>
                <a:spcPts val="0"/>
              </a:spcAft>
              <a:buSzPts val="1800"/>
              <a:buAutoNum type="arabicPeriod"/>
            </a:pPr>
            <a:r>
              <a:rPr lang="en"/>
              <a:t>activebackground - background color on focus</a:t>
            </a:r>
            <a:endParaRPr/>
          </a:p>
          <a:p>
            <a:pPr marL="914400" lvl="0" indent="-342900" algn="l" rtl="0">
              <a:spcBef>
                <a:spcPts val="0"/>
              </a:spcBef>
              <a:spcAft>
                <a:spcPts val="0"/>
              </a:spcAft>
              <a:buSzPts val="1800"/>
              <a:buAutoNum type="arabicPeriod"/>
            </a:pPr>
            <a:r>
              <a:rPr lang="en"/>
              <a:t>bg - background color</a:t>
            </a:r>
            <a:endParaRPr/>
          </a:p>
          <a:p>
            <a:pPr marL="914400" lvl="0" indent="-342900" algn="l" rtl="0">
              <a:spcBef>
                <a:spcPts val="0"/>
              </a:spcBef>
              <a:spcAft>
                <a:spcPts val="0"/>
              </a:spcAft>
              <a:buSzPts val="1800"/>
              <a:buAutoNum type="arabicPeriod"/>
            </a:pPr>
            <a:r>
              <a:rPr lang="en"/>
              <a:t>bd - border</a:t>
            </a:r>
            <a:endParaRPr/>
          </a:p>
          <a:p>
            <a:pPr marL="914400" lvl="0" indent="-342900" algn="l" rtl="0">
              <a:spcBef>
                <a:spcPts val="0"/>
              </a:spcBef>
              <a:spcAft>
                <a:spcPts val="0"/>
              </a:spcAft>
              <a:buSzPts val="1800"/>
              <a:buAutoNum type="arabicPeriod"/>
            </a:pPr>
            <a:r>
              <a:rPr lang="en"/>
              <a:t>command</a:t>
            </a:r>
            <a:endParaRPr/>
          </a:p>
          <a:p>
            <a:pPr marL="0" lvl="0" indent="0" algn="l" rtl="0">
              <a:spcBef>
                <a:spcPts val="160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173ef14fdcb_0_90"/>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5. cursor</a:t>
            </a:r>
            <a:endParaRPr/>
          </a:p>
          <a:p>
            <a:pPr marL="0" lvl="0" indent="0" algn="l" rtl="0">
              <a:spcBef>
                <a:spcPts val="0"/>
              </a:spcBef>
              <a:spcAft>
                <a:spcPts val="0"/>
              </a:spcAft>
              <a:buNone/>
            </a:pPr>
            <a:r>
              <a:rPr lang="en"/>
              <a:t>6. orient - Horizontal or vertical</a:t>
            </a:r>
            <a:endParaRPr/>
          </a:p>
          <a:p>
            <a:pPr marL="0" lvl="0" indent="0" algn="l" rtl="0">
              <a:spcBef>
                <a:spcPts val="0"/>
              </a:spcBef>
              <a:spcAft>
                <a:spcPts val="0"/>
              </a:spcAft>
              <a:buSzPts val="1800"/>
              <a:buNone/>
            </a:pPr>
            <a:endParaRPr sz="1900"/>
          </a:p>
          <a:p>
            <a:pPr marL="0" lvl="0" indent="0" algn="l" rtl="0">
              <a:spcBef>
                <a:spcPts val="0"/>
              </a:spcBef>
              <a:spcAft>
                <a:spcPts val="0"/>
              </a:spcAft>
              <a:buSzPts val="1800"/>
              <a:buNone/>
            </a:pPr>
            <a:r>
              <a:rPr lang="en" sz="1900" b="1"/>
              <a:t>METHODS : </a:t>
            </a:r>
            <a:endParaRPr sz="1900" b="1"/>
          </a:p>
          <a:p>
            <a:pPr marL="457200" lvl="0" indent="-349250" algn="l" rtl="0">
              <a:spcBef>
                <a:spcPts val="0"/>
              </a:spcBef>
              <a:spcAft>
                <a:spcPts val="0"/>
              </a:spcAft>
              <a:buSzPts val="1900"/>
              <a:buAutoNum type="arabicPeriod"/>
            </a:pPr>
            <a:r>
              <a:rPr lang="en" sz="1900"/>
              <a:t>get()   - to get the value of scale</a:t>
            </a:r>
            <a:endParaRPr sz="1900"/>
          </a:p>
          <a:p>
            <a:pPr marL="457200" lvl="0" indent="-349250" algn="l" rtl="0">
              <a:spcBef>
                <a:spcPts val="0"/>
              </a:spcBef>
              <a:spcAft>
                <a:spcPts val="0"/>
              </a:spcAft>
              <a:buSzPts val="1900"/>
              <a:buAutoNum type="arabicPeriod"/>
            </a:pPr>
            <a:r>
              <a:rPr lang="en" sz="1900"/>
              <a:t>set(first,last) </a:t>
            </a:r>
            <a:endParaRPr sz="1900"/>
          </a:p>
          <a:p>
            <a:pPr marL="0" lvl="0" indent="0" algn="l" rtl="0">
              <a:lnSpc>
                <a:spcPct val="115000"/>
              </a:lnSpc>
              <a:spcBef>
                <a:spcPts val="0"/>
              </a:spcBef>
              <a:spcAft>
                <a:spcPts val="0"/>
              </a:spcAft>
              <a:buSzPts val="1800"/>
              <a:buNone/>
            </a:pP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a:off x="0" y="0"/>
            <a:ext cx="9161100" cy="248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00"/>
              <a:buFont typeface="Arial"/>
              <a:buNone/>
            </a:pPr>
            <a:r>
              <a:rPr lang="en" sz="2900" b="0" i="0" u="none" strike="noStrike" cap="none">
                <a:solidFill>
                  <a:srgbClr val="000000"/>
                </a:solidFill>
                <a:latin typeface="Arial"/>
                <a:ea typeface="Arial"/>
                <a:cs typeface="Arial"/>
                <a:sym typeface="Arial"/>
              </a:rPr>
              <a:t>					TO CREATE TKINTER APP</a:t>
            </a:r>
            <a:endParaRPr sz="2900" b="0" i="0" u="none" strike="noStrike" cap="none">
              <a:solidFill>
                <a:srgbClr val="000000"/>
              </a:solidFill>
              <a:latin typeface="Arial"/>
              <a:ea typeface="Arial"/>
              <a:cs typeface="Arial"/>
              <a:sym typeface="Arial"/>
            </a:endParaRPr>
          </a:p>
        </p:txBody>
      </p:sp>
      <p:sp>
        <p:nvSpPr>
          <p:cNvPr id="126" name="Google Shape;126;p5"/>
          <p:cNvSpPr txBox="1">
            <a:spLocks noGrp="1"/>
          </p:cNvSpPr>
          <p:nvPr>
            <p:ph type="title" idx="4294967295"/>
          </p:nvPr>
        </p:nvSpPr>
        <p:spPr>
          <a:xfrm>
            <a:off x="311700" y="372500"/>
            <a:ext cx="8520600" cy="73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2900">
                <a:solidFill>
                  <a:schemeClr val="lt1"/>
                </a:solidFill>
              </a:rPr>
              <a:t> Python with tkinter is the fastest and easiest way to create the GUI applications. Creating a GUI using tkinter is an easy task.</a:t>
            </a:r>
            <a:endParaRPr sz="2900">
              <a:solidFill>
                <a:schemeClr val="lt1"/>
              </a:solidFill>
            </a:endParaRPr>
          </a:p>
        </p:txBody>
      </p:sp>
      <p:sp>
        <p:nvSpPr>
          <p:cNvPr id="127" name="Google Shape;127;p5"/>
          <p:cNvSpPr txBox="1">
            <a:spLocks noGrp="1"/>
          </p:cNvSpPr>
          <p:nvPr>
            <p:ph type="body" idx="4294967295"/>
          </p:nvPr>
        </p:nvSpPr>
        <p:spPr>
          <a:xfrm>
            <a:off x="164950" y="3261300"/>
            <a:ext cx="2177400" cy="108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Import Tkinter Module</a:t>
            </a:r>
            <a:endParaRPr/>
          </a:p>
        </p:txBody>
      </p:sp>
      <p:sp>
        <p:nvSpPr>
          <p:cNvPr id="128" name="Google Shape;128;p5"/>
          <p:cNvSpPr txBox="1">
            <a:spLocks noGrp="1"/>
          </p:cNvSpPr>
          <p:nvPr>
            <p:ph type="body" idx="4294967295"/>
          </p:nvPr>
        </p:nvSpPr>
        <p:spPr>
          <a:xfrm>
            <a:off x="2483800" y="3261300"/>
            <a:ext cx="2177400" cy="108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Create Main </a:t>
            </a:r>
            <a:br>
              <a:rPr lang="en"/>
            </a:br>
            <a:r>
              <a:rPr lang="en"/>
              <a:t>Window</a:t>
            </a:r>
            <a:endParaRPr/>
          </a:p>
        </p:txBody>
      </p:sp>
      <p:sp>
        <p:nvSpPr>
          <p:cNvPr id="129" name="Google Shape;129;p5"/>
          <p:cNvSpPr txBox="1">
            <a:spLocks noGrp="1"/>
          </p:cNvSpPr>
          <p:nvPr>
            <p:ph type="body" idx="4294967295"/>
          </p:nvPr>
        </p:nvSpPr>
        <p:spPr>
          <a:xfrm>
            <a:off x="4581575" y="3261300"/>
            <a:ext cx="2177400" cy="108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Add Widgets</a:t>
            </a:r>
            <a:endParaRPr/>
          </a:p>
        </p:txBody>
      </p:sp>
      <p:sp>
        <p:nvSpPr>
          <p:cNvPr id="130" name="Google Shape;130;p5"/>
          <p:cNvSpPr txBox="1">
            <a:spLocks noGrp="1"/>
          </p:cNvSpPr>
          <p:nvPr>
            <p:ph type="body" idx="4294967295"/>
          </p:nvPr>
        </p:nvSpPr>
        <p:spPr>
          <a:xfrm>
            <a:off x="6740575" y="3261300"/>
            <a:ext cx="2177400" cy="1089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Enter in event mainloop</a:t>
            </a:r>
            <a:endParaRPr/>
          </a:p>
        </p:txBody>
      </p:sp>
      <p:sp>
        <p:nvSpPr>
          <p:cNvPr id="131" name="Google Shape;131;p5"/>
          <p:cNvSpPr/>
          <p:nvPr/>
        </p:nvSpPr>
        <p:spPr>
          <a:xfrm>
            <a:off x="734500" y="2149650"/>
            <a:ext cx="1038300" cy="844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
          <p:cNvSpPr txBox="1"/>
          <p:nvPr/>
        </p:nvSpPr>
        <p:spPr>
          <a:xfrm>
            <a:off x="1085500" y="2279250"/>
            <a:ext cx="33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chemeClr val="lt1"/>
                </a:solidFill>
                <a:latin typeface="Open Sans"/>
                <a:ea typeface="Open Sans"/>
                <a:cs typeface="Open Sans"/>
                <a:sym typeface="Open Sans"/>
              </a:rPr>
              <a:t>1</a:t>
            </a:r>
            <a:endParaRPr sz="2600" b="0" i="0" u="none" strike="noStrike" cap="none">
              <a:solidFill>
                <a:schemeClr val="lt1"/>
              </a:solidFill>
              <a:latin typeface="Open Sans"/>
              <a:ea typeface="Open Sans"/>
              <a:cs typeface="Open Sans"/>
              <a:sym typeface="Open Sans"/>
            </a:endParaRPr>
          </a:p>
        </p:txBody>
      </p:sp>
      <p:sp>
        <p:nvSpPr>
          <p:cNvPr id="133" name="Google Shape;133;p5"/>
          <p:cNvSpPr/>
          <p:nvPr/>
        </p:nvSpPr>
        <p:spPr>
          <a:xfrm>
            <a:off x="3053350" y="2149650"/>
            <a:ext cx="1038300" cy="844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
          <p:cNvSpPr txBox="1"/>
          <p:nvPr/>
        </p:nvSpPr>
        <p:spPr>
          <a:xfrm>
            <a:off x="3346975" y="2279250"/>
            <a:ext cx="33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chemeClr val="lt1"/>
                </a:solidFill>
                <a:latin typeface="Open Sans"/>
                <a:ea typeface="Open Sans"/>
                <a:cs typeface="Open Sans"/>
                <a:sym typeface="Open Sans"/>
              </a:rPr>
              <a:t>2</a:t>
            </a:r>
            <a:endParaRPr sz="2600" b="0" i="0" u="none" strike="noStrike" cap="none">
              <a:solidFill>
                <a:schemeClr val="lt1"/>
              </a:solidFill>
              <a:latin typeface="Open Sans"/>
              <a:ea typeface="Open Sans"/>
              <a:cs typeface="Open Sans"/>
              <a:sym typeface="Open Sans"/>
            </a:endParaRPr>
          </a:p>
        </p:txBody>
      </p:sp>
      <p:sp>
        <p:nvSpPr>
          <p:cNvPr id="135" name="Google Shape;135;p5"/>
          <p:cNvSpPr/>
          <p:nvPr/>
        </p:nvSpPr>
        <p:spPr>
          <a:xfrm>
            <a:off x="5151125" y="2149650"/>
            <a:ext cx="1038300" cy="844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5"/>
          <p:cNvSpPr txBox="1"/>
          <p:nvPr/>
        </p:nvSpPr>
        <p:spPr>
          <a:xfrm>
            <a:off x="5444750" y="2279250"/>
            <a:ext cx="33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chemeClr val="lt1"/>
                </a:solidFill>
                <a:latin typeface="Open Sans"/>
                <a:ea typeface="Open Sans"/>
                <a:cs typeface="Open Sans"/>
                <a:sym typeface="Open Sans"/>
              </a:rPr>
              <a:t>3</a:t>
            </a:r>
            <a:endParaRPr sz="2600" b="0" i="0" u="none" strike="noStrike" cap="none">
              <a:solidFill>
                <a:schemeClr val="lt1"/>
              </a:solidFill>
              <a:latin typeface="Open Sans"/>
              <a:ea typeface="Open Sans"/>
              <a:cs typeface="Open Sans"/>
              <a:sym typeface="Open Sans"/>
            </a:endParaRPr>
          </a:p>
        </p:txBody>
      </p:sp>
      <p:sp>
        <p:nvSpPr>
          <p:cNvPr id="137" name="Google Shape;137;p5"/>
          <p:cNvSpPr/>
          <p:nvPr/>
        </p:nvSpPr>
        <p:spPr>
          <a:xfrm>
            <a:off x="7310125" y="2149650"/>
            <a:ext cx="1038300" cy="8442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
          <p:cNvSpPr txBox="1"/>
          <p:nvPr/>
        </p:nvSpPr>
        <p:spPr>
          <a:xfrm>
            <a:off x="7603750" y="2279250"/>
            <a:ext cx="33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0" u="none" strike="noStrike" cap="none">
                <a:solidFill>
                  <a:schemeClr val="lt1"/>
                </a:solidFill>
                <a:latin typeface="Open Sans"/>
                <a:ea typeface="Open Sans"/>
                <a:cs typeface="Open Sans"/>
                <a:sym typeface="Open Sans"/>
              </a:rPr>
              <a:t>4</a:t>
            </a:r>
            <a:endParaRPr sz="2600" b="0" i="0" u="none" strike="noStrike" cap="none">
              <a:solidFill>
                <a:schemeClr val="lt1"/>
              </a:solidFill>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173ef14fdcb_0_94"/>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397" name="Google Shape;397;g173ef14fdcb_0_94"/>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Scrollbar widget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173ef14fdcb_0_99"/>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 </a:t>
            </a:r>
            <a:endParaRPr sz="1400"/>
          </a:p>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spcBef>
                <a:spcPts val="0"/>
              </a:spcBef>
              <a:spcAft>
                <a:spcPts val="0"/>
              </a:spcAft>
              <a:buClr>
                <a:schemeClr val="dk1"/>
              </a:buClr>
              <a:buSzPts val="1100"/>
              <a:buFont typeface="Arial"/>
              <a:buNone/>
            </a:pPr>
            <a:r>
              <a:rPr lang="en" sz="1400"/>
              <a:t>sb = Scrollbar(top)</a:t>
            </a:r>
            <a:endParaRPr sz="1400"/>
          </a:p>
          <a:p>
            <a:pPr marL="0" lvl="0" indent="0" algn="l" rtl="0">
              <a:spcBef>
                <a:spcPts val="0"/>
              </a:spcBef>
              <a:spcAft>
                <a:spcPts val="0"/>
              </a:spcAft>
              <a:buClr>
                <a:schemeClr val="dk1"/>
              </a:buClr>
              <a:buSzPts val="1100"/>
              <a:buFont typeface="Arial"/>
              <a:buNone/>
            </a:pPr>
            <a:r>
              <a:rPr lang="en" sz="1400"/>
              <a:t>sb.pack(side=RIGHT,fill=BOTH)</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mylist = Listbox(top,yscrollcommand=sb.set)</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for line in range(20):</a:t>
            </a:r>
            <a:endParaRPr sz="1400"/>
          </a:p>
          <a:p>
            <a:pPr marL="0" lvl="0" indent="457200" algn="l" rtl="0">
              <a:spcBef>
                <a:spcPts val="0"/>
              </a:spcBef>
              <a:spcAft>
                <a:spcPts val="0"/>
              </a:spcAft>
              <a:buClr>
                <a:schemeClr val="dk1"/>
              </a:buClr>
              <a:buSzPts val="1100"/>
              <a:buFont typeface="Arial"/>
              <a:buNone/>
            </a:pPr>
            <a:r>
              <a:rPr lang="en" sz="1400"/>
              <a:t>mylist.insert(END,”Num”+line)</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mylist.pack(side=LEFT)</a:t>
            </a:r>
            <a:endParaRPr sz="1400"/>
          </a:p>
          <a:p>
            <a:pPr marL="0" lvl="0" indent="0" algn="l" rtl="0">
              <a:spcBef>
                <a:spcPts val="0"/>
              </a:spcBef>
              <a:spcAft>
                <a:spcPts val="0"/>
              </a:spcAft>
              <a:buClr>
                <a:schemeClr val="dk1"/>
              </a:buClr>
              <a:buSzPts val="1100"/>
              <a:buFont typeface="Arial"/>
              <a:buNone/>
            </a:pPr>
            <a:r>
              <a:rPr lang="en" sz="1400"/>
              <a:t>sb.config(command=mylist.yview)</a:t>
            </a:r>
            <a:endParaRPr sz="1400"/>
          </a:p>
          <a:p>
            <a:pPr marL="0" lvl="0" indent="0" algn="l" rtl="0">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403" name="Google Shape;403;g173ef14fdcb_0_99"/>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173ef14fdcb_0_10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Text widget</a:t>
            </a:r>
            <a:endParaRPr/>
          </a:p>
        </p:txBody>
      </p:sp>
      <p:sp>
        <p:nvSpPr>
          <p:cNvPr id="409" name="Google Shape;409;g173ef14fdcb_0_10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when user want to enter multiline text</a:t>
            </a:r>
            <a:endParaRPr/>
          </a:p>
          <a:p>
            <a:pPr marL="0" lvl="0" indent="0" algn="l" rtl="0">
              <a:spcBef>
                <a:spcPts val="0"/>
              </a:spcBef>
              <a:spcAft>
                <a:spcPts val="0"/>
              </a:spcAft>
              <a:buNone/>
            </a:pPr>
            <a:endParaRPr/>
          </a:p>
          <a:p>
            <a:pPr marL="0" lvl="0" indent="0" algn="l" rtl="0">
              <a:spcBef>
                <a:spcPts val="0"/>
              </a:spcBef>
              <a:spcAft>
                <a:spcPts val="0"/>
              </a:spcAft>
              <a:buNone/>
            </a:pPr>
            <a:r>
              <a:rPr lang="en" b="1"/>
              <a:t>SYNTAX</a:t>
            </a:r>
            <a:r>
              <a:rPr lang="en"/>
              <a:t>:</a:t>
            </a:r>
            <a:endParaRPr/>
          </a:p>
          <a:p>
            <a:pPr marL="0" lvl="0" indent="0" algn="l" rtl="0">
              <a:spcBef>
                <a:spcPts val="1600"/>
              </a:spcBef>
              <a:spcAft>
                <a:spcPts val="0"/>
              </a:spcAft>
              <a:buNone/>
            </a:pPr>
            <a:r>
              <a:rPr lang="en"/>
              <a:t>	t = Text(parent,options)</a:t>
            </a:r>
            <a:endParaRPr/>
          </a:p>
          <a:p>
            <a:pPr marL="0" lvl="0" indent="0" algn="l" rtl="0">
              <a:lnSpc>
                <a:spcPct val="200000"/>
              </a:lnSpc>
              <a:spcBef>
                <a:spcPts val="1600"/>
              </a:spcBef>
              <a:spcAft>
                <a:spcPts val="0"/>
              </a:spcAft>
              <a:buNone/>
            </a:pPr>
            <a:r>
              <a:rPr lang="en" b="1"/>
              <a:t>OPTIONS</a:t>
            </a:r>
            <a:r>
              <a:rPr lang="en"/>
              <a:t> :</a:t>
            </a:r>
            <a:endParaRPr/>
          </a:p>
          <a:p>
            <a:pPr marL="0" lvl="0" indent="0" algn="l" rtl="0">
              <a:lnSpc>
                <a:spcPct val="200000"/>
              </a:lnSpc>
              <a:spcBef>
                <a:spcPts val="0"/>
              </a:spcBef>
              <a:spcAft>
                <a:spcPts val="0"/>
              </a:spcAft>
              <a:buNone/>
            </a:pPr>
            <a:r>
              <a:rPr lang="en"/>
              <a:t>	All options same as other widgets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173ef14fdcb_0_109"/>
          <p:cNvSpPr txBox="1">
            <a:spLocks noGrp="1"/>
          </p:cNvSpPr>
          <p:nvPr>
            <p:ph type="body" idx="1"/>
          </p:nvPr>
        </p:nvSpPr>
        <p:spPr>
          <a:xfrm>
            <a:off x="311700" y="283875"/>
            <a:ext cx="8520600" cy="42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1900" b="1"/>
              <a:t>METHODS : </a:t>
            </a:r>
            <a:endParaRPr sz="1900" b="1"/>
          </a:p>
          <a:p>
            <a:pPr marL="457200" lvl="0" indent="-349250" algn="l" rtl="0">
              <a:spcBef>
                <a:spcPts val="0"/>
              </a:spcBef>
              <a:spcAft>
                <a:spcPts val="0"/>
              </a:spcAft>
              <a:buSzPts val="1900"/>
              <a:buAutoNum type="arabicPeriod"/>
            </a:pPr>
            <a:r>
              <a:rPr lang="en" sz="1900"/>
              <a:t>index(index) - to get specified index</a:t>
            </a:r>
            <a:endParaRPr sz="1900"/>
          </a:p>
          <a:p>
            <a:pPr marL="457200" lvl="0" indent="-349250" algn="l" rtl="0">
              <a:spcBef>
                <a:spcPts val="0"/>
              </a:spcBef>
              <a:spcAft>
                <a:spcPts val="0"/>
              </a:spcAft>
              <a:buSzPts val="1900"/>
              <a:buAutoNum type="arabicPeriod"/>
            </a:pPr>
            <a:r>
              <a:rPr lang="en" sz="1900"/>
              <a:t>insert(index) - to insert a string at specified index</a:t>
            </a:r>
            <a:endParaRPr sz="1900"/>
          </a:p>
          <a:p>
            <a:pPr marL="457200" lvl="0" indent="-349250" algn="l" rtl="0">
              <a:spcBef>
                <a:spcPts val="0"/>
              </a:spcBef>
              <a:spcAft>
                <a:spcPts val="0"/>
              </a:spcAft>
              <a:buSzPts val="1900"/>
              <a:buAutoNum type="arabicPeriod"/>
            </a:pPr>
            <a:r>
              <a:rPr lang="en" sz="1900"/>
              <a:t>see(index) - check if string is visible or not at given index</a:t>
            </a:r>
            <a:endParaRPr sz="1900"/>
          </a:p>
          <a:p>
            <a:pPr marL="457200" lvl="0" indent="-349250" algn="l" rtl="0">
              <a:spcBef>
                <a:spcPts val="0"/>
              </a:spcBef>
              <a:spcAft>
                <a:spcPts val="0"/>
              </a:spcAft>
              <a:buSzPts val="1900"/>
              <a:buAutoNum type="arabicPeriod"/>
            </a:pPr>
            <a:r>
              <a:rPr lang="en" sz="1900"/>
              <a:t>get(startindex,endindex) - to get characters from given range</a:t>
            </a:r>
            <a:endParaRPr sz="1900"/>
          </a:p>
          <a:p>
            <a:pPr marL="457200" lvl="0" indent="-349250" algn="l" rtl="0">
              <a:spcBef>
                <a:spcPts val="0"/>
              </a:spcBef>
              <a:spcAft>
                <a:spcPts val="0"/>
              </a:spcAft>
              <a:buSzPts val="1900"/>
              <a:buAutoNum type="arabicPeriod"/>
            </a:pPr>
            <a:r>
              <a:rPr lang="en" sz="1900"/>
              <a:t>delete(startindex,endindex) - to remove characters from given range</a:t>
            </a:r>
            <a:endParaRPr sz="1900"/>
          </a:p>
          <a:p>
            <a:pPr marL="0" lvl="0" indent="0" algn="l" rtl="0">
              <a:lnSpc>
                <a:spcPct val="115000"/>
              </a:lnSpc>
              <a:spcBef>
                <a:spcPts val="0"/>
              </a:spcBef>
              <a:spcAft>
                <a:spcPts val="0"/>
              </a:spcAft>
              <a:buSzPts val="1800"/>
              <a:buNone/>
            </a:pPr>
            <a:endParaRPr sz="19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173ef14fdcb_0_113"/>
          <p:cNvSpPr txBox="1">
            <a:spLocks noGrp="1"/>
          </p:cNvSpPr>
          <p:nvPr>
            <p:ph type="title"/>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0"/>
              <a:buNone/>
            </a:pPr>
            <a:r>
              <a:rPr lang="en"/>
              <a:t>Example</a:t>
            </a:r>
            <a:endParaRPr/>
          </a:p>
        </p:txBody>
      </p:sp>
      <p:sp>
        <p:nvSpPr>
          <p:cNvPr id="420" name="Google Shape;420;g173ef14fdcb_0_113"/>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Text widget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173ef14fdcb_0_118"/>
          <p:cNvSpPr txBox="1">
            <a:spLocks noGrp="1"/>
          </p:cNvSpPr>
          <p:nvPr>
            <p:ph type="body" idx="1"/>
          </p:nvPr>
        </p:nvSpPr>
        <p:spPr>
          <a:xfrm>
            <a:off x="311700" y="97125"/>
            <a:ext cx="8520600" cy="476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t>from tkinter import * </a:t>
            </a:r>
            <a:endParaRPr sz="1400"/>
          </a:p>
          <a:p>
            <a:pPr marL="0" lvl="0" indent="0" algn="l" rtl="0">
              <a:lnSpc>
                <a:spcPct val="115000"/>
              </a:lnSpc>
              <a:spcBef>
                <a:spcPts val="0"/>
              </a:spcBef>
              <a:spcAft>
                <a:spcPts val="0"/>
              </a:spcAft>
              <a:buClr>
                <a:schemeClr val="dk1"/>
              </a:buClr>
              <a:buSzPts val="1100"/>
              <a:buFont typeface="Arial"/>
              <a:buNone/>
            </a:pPr>
            <a:r>
              <a:rPr lang="en" sz="1400"/>
              <a:t>import tkinter as tk</a:t>
            </a:r>
            <a:endParaRPr sz="14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a:t>top = Tk()</a:t>
            </a:r>
            <a:endParaRPr sz="1400"/>
          </a:p>
          <a:p>
            <a:pPr marL="0" lvl="0" indent="0" algn="l" rtl="0">
              <a:lnSpc>
                <a:spcPct val="115000"/>
              </a:lnSpc>
              <a:spcBef>
                <a:spcPts val="0"/>
              </a:spcBef>
              <a:spcAft>
                <a:spcPts val="0"/>
              </a:spcAft>
              <a:buClr>
                <a:schemeClr val="dk1"/>
              </a:buClr>
              <a:buSzPts val="1100"/>
              <a:buFont typeface="Arial"/>
              <a:buNone/>
            </a:pPr>
            <a:r>
              <a:rPr lang="en" sz="1400"/>
              <a:t>top.title(“Python text widget”)</a:t>
            </a:r>
            <a:endParaRPr sz="1400"/>
          </a:p>
          <a:p>
            <a:pPr marL="0" lvl="0" indent="0" algn="l" rtl="0">
              <a:lnSpc>
                <a:spcPct val="115000"/>
              </a:lnSpc>
              <a:spcBef>
                <a:spcPts val="0"/>
              </a:spcBef>
              <a:spcAft>
                <a:spcPts val="0"/>
              </a:spcAft>
              <a:buClr>
                <a:schemeClr val="dk1"/>
              </a:buClr>
              <a:buSzPts val="1100"/>
              <a:buFont typeface="Arial"/>
              <a:buNone/>
            </a:pPr>
            <a:r>
              <a:rPr lang="en" sz="1400"/>
              <a:t>top.geometry(“400x300”)</a:t>
            </a:r>
            <a:endParaRPr sz="1400"/>
          </a:p>
          <a:p>
            <a:pPr marL="0" lvl="0" indent="0" algn="l" rtl="0">
              <a:lnSpc>
                <a:spcPct val="115000"/>
              </a:lnSpc>
              <a:spcBef>
                <a:spcPts val="0"/>
              </a:spcBef>
              <a:spcAft>
                <a:spcPts val="0"/>
              </a:spcAft>
              <a:buClr>
                <a:schemeClr val="dk1"/>
              </a:buClr>
              <a:buSzPts val="1100"/>
              <a:buFont typeface="Arial"/>
              <a:buNone/>
            </a:pPr>
            <a:r>
              <a:rPr lang="en" sz="1400"/>
              <a:t>message = “</a:t>
            </a:r>
            <a:r>
              <a:rPr lang="en" sz="1050" b="1">
                <a:highlight>
                  <a:srgbClr val="FFFFFF"/>
                </a:highlight>
              </a:rPr>
              <a:t>Lorem Ipsum</a:t>
            </a:r>
            <a:r>
              <a:rPr lang="en" sz="1050">
                <a:highlight>
                  <a:srgbClr val="FFFFFF"/>
                </a:highlight>
              </a:rPr>
              <a:t> is simply dummy text of the printing and typesetting industry. Lorem Ipsum has been the industry's standard dummy text ever since the 1500s“</a:t>
            </a:r>
            <a:endParaRPr sz="1050">
              <a:highlight>
                <a:srgbClr val="FFFFFF"/>
              </a:highlight>
            </a:endParaRPr>
          </a:p>
          <a:p>
            <a:pPr marL="0" lvl="0" indent="0" algn="l" rtl="0">
              <a:spcBef>
                <a:spcPts val="0"/>
              </a:spcBef>
              <a:spcAft>
                <a:spcPts val="0"/>
              </a:spcAft>
              <a:buClr>
                <a:schemeClr val="dk1"/>
              </a:buClr>
              <a:buSzPts val="1100"/>
              <a:buFont typeface="Arial"/>
              <a:buNone/>
            </a:pPr>
            <a:r>
              <a:rPr lang="en" sz="1400"/>
              <a:t>f = Frame(top)</a:t>
            </a:r>
            <a:endParaRPr sz="1400"/>
          </a:p>
          <a:p>
            <a:pPr marL="0" lvl="0" indent="0" algn="l" rtl="0">
              <a:spcBef>
                <a:spcPts val="0"/>
              </a:spcBef>
              <a:spcAft>
                <a:spcPts val="0"/>
              </a:spcAft>
              <a:buClr>
                <a:schemeClr val="dk1"/>
              </a:buClr>
              <a:buSzPts val="1100"/>
              <a:buFont typeface="Arial"/>
              <a:buNone/>
            </a:pPr>
            <a:r>
              <a:rPr lang="en" sz="1400"/>
              <a:t>tb = Text(f,height=13,width=20,wrap=’word’)</a:t>
            </a:r>
            <a:endParaRPr sz="1400"/>
          </a:p>
          <a:p>
            <a:pPr marL="0" lvl="0" indent="0" algn="l" rtl="0">
              <a:spcBef>
                <a:spcPts val="0"/>
              </a:spcBef>
              <a:spcAft>
                <a:spcPts val="0"/>
              </a:spcAft>
              <a:buClr>
                <a:schemeClr val="dk1"/>
              </a:buClr>
              <a:buSzPts val="1100"/>
              <a:buFont typeface="Arial"/>
              <a:buNone/>
            </a:pPr>
            <a:r>
              <a:rPr lang="en" sz="1400"/>
              <a:t>tb.insert(END,message)</a:t>
            </a:r>
            <a:endParaRPr sz="1400"/>
          </a:p>
          <a:p>
            <a:pPr marL="0" lvl="0" indent="0" algn="l" rtl="0">
              <a:spcBef>
                <a:spcPts val="0"/>
              </a:spcBef>
              <a:spcAft>
                <a:spcPts val="0"/>
              </a:spcAft>
              <a:buClr>
                <a:schemeClr val="dk1"/>
              </a:buClr>
              <a:buSzPts val="1100"/>
              <a:buFont typeface="Arial"/>
              <a:buNone/>
            </a:pPr>
            <a:r>
              <a:rPr lang="en" sz="1400"/>
              <a:t>tb.pack(side=LEFT,expand=YES)</a:t>
            </a:r>
            <a:endParaRPr sz="1400"/>
          </a:p>
          <a:p>
            <a:pPr marL="0" lvl="0" indent="0" algn="l" rtl="0">
              <a:spcBef>
                <a:spcPts val="0"/>
              </a:spcBef>
              <a:spcAft>
                <a:spcPts val="0"/>
              </a:spcAft>
              <a:buClr>
                <a:schemeClr val="dk1"/>
              </a:buClr>
              <a:buSzPts val="1100"/>
              <a:buFont typeface="Arial"/>
              <a:buNone/>
            </a:pPr>
            <a:r>
              <a:rPr lang="en" sz="1400"/>
              <a:t>sb=Scrollbar(f)</a:t>
            </a:r>
            <a:endParaRPr sz="1400"/>
          </a:p>
          <a:p>
            <a:pPr marL="0" lvl="0" indent="0" algn="l" rtl="0">
              <a:spcBef>
                <a:spcPts val="0"/>
              </a:spcBef>
              <a:spcAft>
                <a:spcPts val="0"/>
              </a:spcAft>
              <a:buClr>
                <a:schemeClr val="dk1"/>
              </a:buClr>
              <a:buSzPts val="1100"/>
              <a:buFont typeface="Arial"/>
              <a:buNone/>
            </a:pPr>
            <a:r>
              <a:rPr lang="en" sz="1400"/>
              <a:t>sb.pack(side=RIGHT,fill=BOTH)</a:t>
            </a:r>
            <a:endParaRPr sz="1400"/>
          </a:p>
          <a:p>
            <a:pPr marL="0" lvl="0" indent="0" algn="l" rtl="0">
              <a:spcBef>
                <a:spcPts val="0"/>
              </a:spcBef>
              <a:spcAft>
                <a:spcPts val="0"/>
              </a:spcAft>
              <a:buClr>
                <a:schemeClr val="dk1"/>
              </a:buClr>
              <a:buSzPts val="1100"/>
              <a:buFont typeface="Arial"/>
              <a:buNone/>
            </a:pPr>
            <a:r>
              <a:rPr lang="en" sz="1400"/>
              <a:t>tb.config(yscrollcommand=sb.set)</a:t>
            </a:r>
            <a:endParaRPr sz="1400"/>
          </a:p>
          <a:p>
            <a:pPr marL="0" lvl="0" indent="0" algn="l" rtl="0">
              <a:spcBef>
                <a:spcPts val="0"/>
              </a:spcBef>
              <a:spcAft>
                <a:spcPts val="0"/>
              </a:spcAft>
              <a:buClr>
                <a:schemeClr val="dk1"/>
              </a:buClr>
              <a:buSzPts val="1100"/>
              <a:buFont typeface="Arial"/>
              <a:buNone/>
            </a:pPr>
            <a:r>
              <a:rPr lang="en" sz="1400"/>
              <a:t>sb.config(command=tb.yview)</a:t>
            </a:r>
            <a:endParaRPr sz="1400"/>
          </a:p>
          <a:p>
            <a:pPr marL="0" lvl="0" indent="0" algn="l" rtl="0">
              <a:spcBef>
                <a:spcPts val="0"/>
              </a:spcBef>
              <a:spcAft>
                <a:spcPts val="0"/>
              </a:spcAft>
              <a:buClr>
                <a:schemeClr val="dk1"/>
              </a:buClr>
              <a:buSzPts val="1100"/>
              <a:buFont typeface="Arial"/>
              <a:buNone/>
            </a:pPr>
            <a:r>
              <a:rPr lang="en" sz="1400"/>
              <a:t>f.pack(command=True)</a:t>
            </a:r>
            <a:endParaRPr sz="1400"/>
          </a:p>
          <a:p>
            <a:pPr marL="0" lvl="0" indent="0" algn="l" rtl="0">
              <a:lnSpc>
                <a:spcPct val="115000"/>
              </a:lnSpc>
              <a:spcBef>
                <a:spcPts val="0"/>
              </a:spcBef>
              <a:spcAft>
                <a:spcPts val="0"/>
              </a:spcAft>
              <a:buClr>
                <a:schemeClr val="dk1"/>
              </a:buClr>
              <a:buSzPts val="1100"/>
              <a:buFont typeface="Arial"/>
              <a:buNone/>
            </a:pPr>
            <a:r>
              <a:rPr lang="en" sz="1400"/>
              <a:t>top.mainloop()</a:t>
            </a:r>
            <a:endParaRPr sz="1400"/>
          </a:p>
          <a:p>
            <a:pPr marL="0" lvl="0" indent="0" algn="l" rtl="0">
              <a:lnSpc>
                <a:spcPct val="115000"/>
              </a:lnSpc>
              <a:spcBef>
                <a:spcPts val="0"/>
              </a:spcBef>
              <a:spcAft>
                <a:spcPts val="0"/>
              </a:spcAft>
              <a:buClr>
                <a:schemeClr val="dk1"/>
              </a:buClr>
              <a:buSzPts val="1100"/>
              <a:buFont typeface="Arial"/>
              <a:buNone/>
            </a:pPr>
            <a:endParaRPr sz="1400"/>
          </a:p>
        </p:txBody>
      </p:sp>
      <p:sp>
        <p:nvSpPr>
          <p:cNvPr id="426" name="Google Shape;426;g173ef14fdcb_0_118"/>
          <p:cNvSpPr txBox="1"/>
          <p:nvPr/>
        </p:nvSpPr>
        <p:spPr>
          <a:xfrm>
            <a:off x="4825125" y="9975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Tkinter Widgets</a:t>
            </a:r>
            <a:endParaRPr/>
          </a:p>
        </p:txBody>
      </p:sp>
      <p:sp>
        <p:nvSpPr>
          <p:cNvPr id="144" name="Google Shape;144;p6"/>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So Widgets are basically like html elements.</a:t>
            </a:r>
            <a:endParaRPr/>
          </a:p>
          <a:p>
            <a:pPr marL="0" lvl="0" indent="0" algn="l" rtl="0">
              <a:lnSpc>
                <a:spcPct val="115000"/>
              </a:lnSpc>
              <a:spcBef>
                <a:spcPts val="1600"/>
              </a:spcBef>
              <a:spcAft>
                <a:spcPts val="1600"/>
              </a:spcAft>
              <a:buSzPts val="1800"/>
              <a:buNone/>
            </a:pPr>
            <a:endParaRPr/>
          </a:p>
        </p:txBody>
      </p:sp>
      <p:pic>
        <p:nvPicPr>
          <p:cNvPr id="145" name="Google Shape;145;p6"/>
          <p:cNvPicPr preferRelativeResize="0"/>
          <p:nvPr/>
        </p:nvPicPr>
        <p:blipFill rotWithShape="1">
          <a:blip r:embed="rId3">
            <a:alphaModFix/>
          </a:blip>
          <a:srcRect/>
          <a:stretch/>
        </p:blipFill>
        <p:spPr>
          <a:xfrm>
            <a:off x="1157950" y="1736175"/>
            <a:ext cx="6828100" cy="308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Basic Example</a:t>
            </a:r>
            <a:endParaRPr/>
          </a:p>
        </p:txBody>
      </p:sp>
      <p:sp>
        <p:nvSpPr>
          <p:cNvPr id="151" name="Google Shape;151;p7"/>
          <p:cNvSpPr txBox="1">
            <a:spLocks noGrp="1"/>
          </p:cNvSpPr>
          <p:nvPr>
            <p:ph type="body" idx="1"/>
          </p:nvPr>
        </p:nvSpPr>
        <p:spPr>
          <a:xfrm>
            <a:off x="311700" y="1225225"/>
            <a:ext cx="7465200" cy="222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t>import tkinter</a:t>
            </a:r>
            <a:endParaRPr sz="1600"/>
          </a:p>
          <a:p>
            <a:pPr marL="0" lvl="0" indent="0" algn="l" rtl="0">
              <a:lnSpc>
                <a:spcPct val="115000"/>
              </a:lnSpc>
              <a:spcBef>
                <a:spcPts val="1600"/>
              </a:spcBef>
              <a:spcAft>
                <a:spcPts val="0"/>
              </a:spcAft>
              <a:buClr>
                <a:schemeClr val="dk1"/>
              </a:buClr>
              <a:buSzPts val="1100"/>
              <a:buFont typeface="Arial"/>
              <a:buNone/>
            </a:pPr>
            <a:r>
              <a:rPr lang="en" sz="1600"/>
              <a:t>m = tkinter.Tk()</a:t>
            </a:r>
            <a:endParaRPr sz="1600"/>
          </a:p>
          <a:p>
            <a:pPr marL="0" lvl="0" indent="0" algn="l" rtl="0">
              <a:lnSpc>
                <a:spcPct val="115000"/>
              </a:lnSpc>
              <a:spcBef>
                <a:spcPts val="1600"/>
              </a:spcBef>
              <a:spcAft>
                <a:spcPts val="0"/>
              </a:spcAft>
              <a:buClr>
                <a:schemeClr val="dk1"/>
              </a:buClr>
              <a:buSzPts val="1100"/>
              <a:buFont typeface="Arial"/>
              <a:buNone/>
            </a:pPr>
            <a:r>
              <a:rPr lang="en" sz="1600"/>
              <a:t>#widgets are added here</a:t>
            </a:r>
            <a:endParaRPr sz="1600"/>
          </a:p>
          <a:p>
            <a:pPr marL="0" lvl="0" indent="0" algn="l" rtl="0">
              <a:lnSpc>
                <a:spcPct val="115000"/>
              </a:lnSpc>
              <a:spcBef>
                <a:spcPts val="1600"/>
              </a:spcBef>
              <a:spcAft>
                <a:spcPts val="0"/>
              </a:spcAft>
              <a:buClr>
                <a:schemeClr val="dk1"/>
              </a:buClr>
              <a:buSzPts val="1100"/>
              <a:buFont typeface="Arial"/>
              <a:buNone/>
            </a:pPr>
            <a:r>
              <a:rPr lang="en" sz="1600"/>
              <a:t>m.mainloop()</a:t>
            </a:r>
            <a:endParaRPr sz="1600"/>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Tkinter methods</a:t>
            </a:r>
            <a:endParaRPr/>
          </a:p>
        </p:txBody>
      </p:sp>
      <p:sp>
        <p:nvSpPr>
          <p:cNvPr id="157" name="Google Shape;157;p8"/>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 b="1"/>
              <a:t>Tk(screenName=None,  baseName=None,  className=’Tk’,  useTk=1): </a:t>
            </a:r>
            <a:r>
              <a:rPr lang="en"/>
              <a:t>To create a main window</a:t>
            </a:r>
            <a:endParaRPr/>
          </a:p>
          <a:p>
            <a:pPr marL="0" lvl="0" indent="457200" algn="l" rtl="0">
              <a:lnSpc>
                <a:spcPct val="115000"/>
              </a:lnSpc>
              <a:spcBef>
                <a:spcPts val="1600"/>
              </a:spcBef>
              <a:spcAft>
                <a:spcPts val="0"/>
              </a:spcAft>
              <a:buClr>
                <a:schemeClr val="dk1"/>
              </a:buClr>
              <a:buSzPts val="1100"/>
              <a:buFont typeface="Arial"/>
              <a:buNone/>
            </a:pPr>
            <a:r>
              <a:rPr lang="en"/>
              <a:t>m=tkinter.Tk() where m is the name of the main window object</a:t>
            </a:r>
            <a:endParaRPr/>
          </a:p>
          <a:p>
            <a:pPr marL="457200" lvl="0" indent="-342900" algn="l" rtl="0">
              <a:lnSpc>
                <a:spcPct val="115000"/>
              </a:lnSpc>
              <a:spcBef>
                <a:spcPts val="1600"/>
              </a:spcBef>
              <a:spcAft>
                <a:spcPts val="0"/>
              </a:spcAft>
              <a:buSzPts val="1800"/>
              <a:buAutoNum type="arabicPeriod"/>
            </a:pPr>
            <a:r>
              <a:rPr lang="en" b="1"/>
              <a:t>mainloop(): </a:t>
            </a:r>
            <a:r>
              <a:rPr lang="en"/>
              <a:t>There is a method used when your application is ready to run. mainloop() is an infinite loop used to run the application, wait for an event to occur and process the event as long as the window is not closed.</a:t>
            </a:r>
            <a:endParaRPr/>
          </a:p>
          <a:p>
            <a:pPr marL="0" lvl="0" indent="457200" algn="l" rtl="0">
              <a:lnSpc>
                <a:spcPct val="115000"/>
              </a:lnSpc>
              <a:spcBef>
                <a:spcPts val="1600"/>
              </a:spcBef>
              <a:spcAft>
                <a:spcPts val="0"/>
              </a:spcAft>
              <a:buClr>
                <a:schemeClr val="dk1"/>
              </a:buClr>
              <a:buSzPts val="1100"/>
              <a:buFont typeface="Arial"/>
              <a:buNone/>
            </a:pPr>
            <a:r>
              <a:rPr lang="en"/>
              <a:t>m.mainloop()</a:t>
            </a:r>
            <a:endParaRPr/>
          </a:p>
          <a:p>
            <a:pPr marL="0" lvl="0" indent="0" algn="l" rtl="0">
              <a:lnSpc>
                <a:spcPct val="115000"/>
              </a:lnSpc>
              <a:spcBef>
                <a:spcPts val="1600"/>
              </a:spcBef>
              <a:spcAft>
                <a:spcPts val="0"/>
              </a:spcAft>
              <a:buClr>
                <a:schemeClr val="dk1"/>
              </a:buClr>
              <a:buSzPts val="1100"/>
              <a:buFont typeface="Arial"/>
              <a:buNone/>
            </a:pP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Geometry Management</a:t>
            </a:r>
            <a:endParaRPr/>
          </a:p>
        </p:txBody>
      </p:sp>
      <p:sp>
        <p:nvSpPr>
          <p:cNvPr id="163" name="Google Shape;163;p9"/>
          <p:cNvSpPr txBox="1">
            <a:spLocks noGrp="1"/>
          </p:cNvSpPr>
          <p:nvPr>
            <p:ph type="body" idx="1"/>
          </p:nvPr>
        </p:nvSpPr>
        <p:spPr>
          <a:xfrm>
            <a:off x="311700" y="1147225"/>
            <a:ext cx="8520600" cy="404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700"/>
              <a:t>All widgets in tkinter will have some geometry measurements.This help us to organize widgets with parent frames or windows.</a:t>
            </a:r>
            <a:endParaRPr sz="1700"/>
          </a:p>
          <a:p>
            <a:pPr marL="0" lvl="0" indent="0" algn="l" rtl="0">
              <a:lnSpc>
                <a:spcPct val="115000"/>
              </a:lnSpc>
              <a:spcBef>
                <a:spcPts val="1600"/>
              </a:spcBef>
              <a:spcAft>
                <a:spcPts val="0"/>
              </a:spcAft>
              <a:buClr>
                <a:schemeClr val="dk1"/>
              </a:buClr>
              <a:buSzPts val="1100"/>
              <a:buFont typeface="Arial"/>
              <a:buNone/>
            </a:pPr>
            <a:r>
              <a:rPr lang="en" sz="1700"/>
              <a:t>Tkinter has three built-in layout managers that use geometric methods to position widgets in an application frame: </a:t>
            </a:r>
            <a:endParaRPr sz="1700"/>
          </a:p>
          <a:p>
            <a:pPr marL="457200" lvl="0" indent="-336550" algn="l" rtl="0">
              <a:lnSpc>
                <a:spcPct val="115000"/>
              </a:lnSpc>
              <a:spcBef>
                <a:spcPts val="1600"/>
              </a:spcBef>
              <a:spcAft>
                <a:spcPts val="0"/>
              </a:spcAft>
              <a:buSzPts val="1700"/>
              <a:buChar char="●"/>
            </a:pPr>
            <a:r>
              <a:rPr lang="en" sz="1700"/>
              <a:t>pack() organizes widgets in horizontal and vertical boxes that are limited to left, right, top, bottom positions. Each box is offset and relative to each other.</a:t>
            </a:r>
            <a:endParaRPr sz="1700"/>
          </a:p>
          <a:p>
            <a:pPr marL="457200" lvl="0" indent="-336550" algn="l" rtl="0">
              <a:lnSpc>
                <a:spcPct val="115000"/>
              </a:lnSpc>
              <a:spcBef>
                <a:spcPts val="0"/>
              </a:spcBef>
              <a:spcAft>
                <a:spcPts val="0"/>
              </a:spcAft>
              <a:buSzPts val="1700"/>
              <a:buChar char="●"/>
            </a:pPr>
            <a:r>
              <a:rPr lang="en" sz="1700"/>
              <a:t>place() places widgets in a two dimensional grid using x and y absolute coordinates. </a:t>
            </a:r>
            <a:endParaRPr sz="1700"/>
          </a:p>
          <a:p>
            <a:pPr marL="457200" lvl="0" indent="-336550" algn="l" rtl="0">
              <a:lnSpc>
                <a:spcPct val="115000"/>
              </a:lnSpc>
              <a:spcBef>
                <a:spcPts val="0"/>
              </a:spcBef>
              <a:spcAft>
                <a:spcPts val="0"/>
              </a:spcAft>
              <a:buSzPts val="1700"/>
              <a:buChar char="●"/>
            </a:pPr>
            <a:r>
              <a:rPr lang="en" sz="1700"/>
              <a:t>grid() locates widgets in a two dimensional grid using row and column absolute coordinates. </a:t>
            </a:r>
            <a:endParaRPr sz="1700"/>
          </a:p>
          <a:p>
            <a:pPr marL="0" lvl="0" indent="0" algn="l" rtl="0">
              <a:lnSpc>
                <a:spcPct val="115000"/>
              </a:lnSpc>
              <a:spcBef>
                <a:spcPts val="1600"/>
              </a:spcBef>
              <a:spcAft>
                <a:spcPts val="1600"/>
              </a:spcAft>
              <a:buSzPts val="1800"/>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55</Slides>
  <Notes>55</Notes>
  <HiddenSlides>0</HiddenSlide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Luxe</vt:lpstr>
      <vt:lpstr>TKINTER</vt:lpstr>
      <vt:lpstr>Python GUI Frameworks Example</vt:lpstr>
      <vt:lpstr>PowerPoint Presentation</vt:lpstr>
      <vt:lpstr>Tkinter</vt:lpstr>
      <vt:lpstr> Python with tkinter is the fastest and easiest way to create the GUI applications. Creating a GUI using tkinter is an easy task.</vt:lpstr>
      <vt:lpstr>Tkinter Widgets</vt:lpstr>
      <vt:lpstr>Basic Example</vt:lpstr>
      <vt:lpstr>Tkinter methods</vt:lpstr>
      <vt:lpstr>Geometry Management</vt:lpstr>
      <vt:lpstr>Button Widget</vt:lpstr>
      <vt:lpstr>PowerPoint Presentation</vt:lpstr>
      <vt:lpstr>Example</vt:lpstr>
      <vt:lpstr>PowerPoint Presentation</vt:lpstr>
      <vt:lpstr>Pack method</vt:lpstr>
      <vt:lpstr>PowerPoint Presentation</vt:lpstr>
      <vt:lpstr>Place method</vt:lpstr>
      <vt:lpstr>PowerPoint Presentation</vt:lpstr>
      <vt:lpstr>Grid method</vt:lpstr>
      <vt:lpstr>PowerPoint Presentation</vt:lpstr>
      <vt:lpstr>Label Widget</vt:lpstr>
      <vt:lpstr>PowerPoint Presentation</vt:lpstr>
      <vt:lpstr>Example</vt:lpstr>
      <vt:lpstr>PowerPoint Presentation</vt:lpstr>
      <vt:lpstr>Entry Widget</vt:lpstr>
      <vt:lpstr>PowerPoint Presentation</vt:lpstr>
      <vt:lpstr>Example</vt:lpstr>
      <vt:lpstr>PowerPoint Presentation</vt:lpstr>
      <vt:lpstr>PowerPoint Presentation</vt:lpstr>
      <vt:lpstr>CheckButton widget</vt:lpstr>
      <vt:lpstr>PowerPoint Presentation</vt:lpstr>
      <vt:lpstr>Example</vt:lpstr>
      <vt:lpstr>PowerPoint Presentation</vt:lpstr>
      <vt:lpstr>ListBox</vt:lpstr>
      <vt:lpstr>PowerPoint Presentation</vt:lpstr>
      <vt:lpstr>Example</vt:lpstr>
      <vt:lpstr>PowerPoint Presentation</vt:lpstr>
      <vt:lpstr>PowerPoint Presentation</vt:lpstr>
      <vt:lpstr>Messagebox widget</vt:lpstr>
      <vt:lpstr>Example</vt:lpstr>
      <vt:lpstr>PowerPoint Presentation</vt:lpstr>
      <vt:lpstr>RadioButton widget</vt:lpstr>
      <vt:lpstr>Example</vt:lpstr>
      <vt:lpstr>PowerPoint Presentation</vt:lpstr>
      <vt:lpstr>Scale widget</vt:lpstr>
      <vt:lpstr>PowerPoint Presentation</vt:lpstr>
      <vt:lpstr>Example</vt:lpstr>
      <vt:lpstr>PowerPoint Presentation</vt:lpstr>
      <vt:lpstr>Scrollbar widget</vt:lpstr>
      <vt:lpstr>PowerPoint Presentation</vt:lpstr>
      <vt:lpstr>Example</vt:lpstr>
      <vt:lpstr>PowerPoint Presentation</vt:lpstr>
      <vt:lpstr>Text widget</vt:lpstr>
      <vt:lpstr>PowerPoint Presentation</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cp:lastModifiedBy>Vatsal Patel</cp:lastModifiedBy>
  <cp:revision>1</cp:revision>
  <dcterms:modified xsi:type="dcterms:W3CDTF">2022-10-31T02:52:48Z</dcterms:modified>
</cp:coreProperties>
</file>