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Economica" panose="02000506040000020004" pitchFamily="2"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xl3ntluI4O/jpDr6BB8x5eIa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1.fntdata"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38" Type="http://schemas.openxmlformats.org/officeDocument/2006/relationships/font" Target="fonts/font5.fntdata"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4.fntdata" /><Relationship Id="rId40" Type="http://schemas.openxmlformats.org/officeDocument/2006/relationships/font" Target="fonts/font7.fntdata" /><Relationship Id="rId45"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3.fntdata"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2.fntdata" /><Relationship Id="rId4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fe6eb188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fe6eb188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fe6eb188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ffe6eb188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fe6eb188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ffe6eb188c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0"/>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30"/>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30"/>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30"/>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3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9"/>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4" name="Google Shape;5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4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7" name="Google Shape;57;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7" name="Google Shape;1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
        <p:cNvGrpSpPr/>
        <p:nvPr/>
      </p:nvGrpSpPr>
      <p:grpSpPr>
        <a:xfrm>
          <a:off x="0" y="0"/>
          <a:ext cx="0" cy="0"/>
          <a:chOff x="0" y="0"/>
          <a:chExt cx="0" cy="0"/>
        </a:xfrm>
      </p:grpSpPr>
      <p:sp>
        <p:nvSpPr>
          <p:cNvPr id="21" name="Google Shape;21;p33"/>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p3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3" name="Google Shape;23;p33"/>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24" name="Google Shape;24;p33"/>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25" name="Google Shape;25;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6" name="Google Shape;2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3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0" name="Google Shape;30;p3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3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5"/>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35" name="Google Shape;35;p35"/>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6" name="Google Shape;3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6"/>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39" name="Google Shape;39;p36"/>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40" name="Google Shape;40;p36"/>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41" name="Google Shape;41;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3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44" name="Google Shape;44;p37"/>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37"/>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3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9" name="Google Shape;49;p38"/>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2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3.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TKINTER</a:t>
            </a:r>
            <a:endParaRPr/>
          </a:p>
        </p:txBody>
      </p:sp>
      <p:sp>
        <p:nvSpPr>
          <p:cNvPr id="63" name="Google Shape;63;p1"/>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t>PYTHON - GUI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Button Widget</a:t>
            </a:r>
            <a:endParaRPr/>
          </a:p>
        </p:txBody>
      </p:sp>
      <p:sp>
        <p:nvSpPr>
          <p:cNvPr id="169" name="Google Shape;169;p1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Button widget is used to add various types of button in python application.For looks and other configuration we have different properties. </a:t>
            </a:r>
            <a:endParaRPr/>
          </a:p>
          <a:p>
            <a:pPr marL="0" lvl="0" indent="0" algn="l" rtl="0">
              <a:lnSpc>
                <a:spcPct val="115000"/>
              </a:lnSpc>
              <a:spcBef>
                <a:spcPts val="160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w=Button(parent,options)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activebackground : Background color when mouse hover </a:t>
            </a:r>
            <a:endParaRPr/>
          </a:p>
          <a:p>
            <a:pPr marL="457200" lvl="0" indent="-342900" algn="l" rtl="0">
              <a:lnSpc>
                <a:spcPct val="115000"/>
              </a:lnSpc>
              <a:spcBef>
                <a:spcPts val="0"/>
              </a:spcBef>
              <a:spcAft>
                <a:spcPts val="0"/>
              </a:spcAft>
              <a:buSzPts val="1800"/>
              <a:buAutoNum type="arabicPeriod"/>
            </a:pPr>
            <a:r>
              <a:rPr lang="en"/>
              <a:t>activeforeground : Font color when mouse hover </a:t>
            </a:r>
            <a:endParaRPr/>
          </a:p>
          <a:p>
            <a:pPr marL="457200" lvl="0" indent="-342900" algn="l" rtl="0">
              <a:lnSpc>
                <a:spcPct val="115000"/>
              </a:lnSpc>
              <a:spcBef>
                <a:spcPts val="0"/>
              </a:spcBef>
              <a:spcAft>
                <a:spcPts val="0"/>
              </a:spcAft>
              <a:buSzPts val="1800"/>
              <a:buAutoNum type="arabicPeriod"/>
            </a:pPr>
            <a:r>
              <a:rPr lang="en"/>
              <a:t>Bd : border width in pixels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4. Bg  				: background color</a:t>
            </a:r>
            <a:endParaRPr sz="1900"/>
          </a:p>
          <a:p>
            <a:pPr marL="0" lvl="0" indent="0" algn="l" rtl="0">
              <a:lnSpc>
                <a:spcPct val="115000"/>
              </a:lnSpc>
              <a:spcBef>
                <a:spcPts val="0"/>
              </a:spcBef>
              <a:spcAft>
                <a:spcPts val="0"/>
              </a:spcAft>
              <a:buSzPts val="1800"/>
              <a:buNone/>
            </a:pPr>
            <a:r>
              <a:rPr lang="en" sz="1900"/>
              <a:t>5. Command 		: function call on click</a:t>
            </a:r>
            <a:endParaRPr sz="1900"/>
          </a:p>
          <a:p>
            <a:pPr marL="0" lvl="0" indent="0" algn="l" rtl="0">
              <a:lnSpc>
                <a:spcPct val="115000"/>
              </a:lnSpc>
              <a:spcBef>
                <a:spcPts val="0"/>
              </a:spcBef>
              <a:spcAft>
                <a:spcPts val="0"/>
              </a:spcAft>
              <a:buSzPts val="1800"/>
              <a:buNone/>
            </a:pPr>
            <a:r>
              <a:rPr lang="en" sz="1900"/>
              <a:t>6. Fg 				: foreground color</a:t>
            </a:r>
            <a:endParaRPr sz="1900"/>
          </a:p>
          <a:p>
            <a:pPr marL="0" lvl="0" indent="0" algn="l" rtl="0">
              <a:lnSpc>
                <a:spcPct val="115000"/>
              </a:lnSpc>
              <a:spcBef>
                <a:spcPts val="0"/>
              </a:spcBef>
              <a:spcAft>
                <a:spcPts val="0"/>
              </a:spcAft>
              <a:buSzPts val="1800"/>
              <a:buNone/>
            </a:pPr>
            <a:r>
              <a:rPr lang="en" sz="1900"/>
              <a:t>7. Font</a:t>
            </a:r>
            <a:endParaRPr sz="1900"/>
          </a:p>
          <a:p>
            <a:pPr marL="0" lvl="0" indent="0" algn="l" rtl="0">
              <a:lnSpc>
                <a:spcPct val="115000"/>
              </a:lnSpc>
              <a:spcBef>
                <a:spcPts val="0"/>
              </a:spcBef>
              <a:spcAft>
                <a:spcPts val="0"/>
              </a:spcAft>
              <a:buSzPts val="1800"/>
              <a:buNone/>
            </a:pPr>
            <a:r>
              <a:rPr lang="en" sz="1900"/>
              <a:t>8. Height</a:t>
            </a:r>
            <a:endParaRPr sz="1900"/>
          </a:p>
          <a:p>
            <a:pPr marL="0" lvl="0" indent="0" algn="l" rtl="0">
              <a:lnSpc>
                <a:spcPct val="115000"/>
              </a:lnSpc>
              <a:spcBef>
                <a:spcPts val="0"/>
              </a:spcBef>
              <a:spcAft>
                <a:spcPts val="0"/>
              </a:spcAft>
              <a:buSzPts val="1800"/>
              <a:buNone/>
            </a:pPr>
            <a:r>
              <a:rPr lang="en" sz="1900"/>
              <a:t>9. Image 			: Image on button</a:t>
            </a:r>
            <a:endParaRPr sz="1900"/>
          </a:p>
          <a:p>
            <a:pPr marL="0" lvl="0" indent="0" algn="l" rtl="0">
              <a:lnSpc>
                <a:spcPct val="115000"/>
              </a:lnSpc>
              <a:spcBef>
                <a:spcPts val="0"/>
              </a:spcBef>
              <a:spcAft>
                <a:spcPts val="0"/>
              </a:spcAft>
              <a:buSzPts val="1800"/>
              <a:buNone/>
            </a:pPr>
            <a:r>
              <a:rPr lang="en" sz="1900"/>
              <a:t>10. Padx 			: padding in horizontal direction</a:t>
            </a:r>
            <a:endParaRPr sz="1900"/>
          </a:p>
          <a:p>
            <a:pPr marL="0" lvl="0" indent="0" algn="l" rtl="0">
              <a:lnSpc>
                <a:spcPct val="115000"/>
              </a:lnSpc>
              <a:spcBef>
                <a:spcPts val="0"/>
              </a:spcBef>
              <a:spcAft>
                <a:spcPts val="0"/>
              </a:spcAft>
              <a:buSzPts val="1800"/>
              <a:buNone/>
            </a:pPr>
            <a:r>
              <a:rPr lang="en" sz="1900"/>
              <a:t>11. Pady 			: padding in vertical direction</a:t>
            </a:r>
            <a:endParaRPr sz="1900"/>
          </a:p>
          <a:p>
            <a:pPr marL="0" lvl="0" indent="0" algn="l" rtl="0">
              <a:lnSpc>
                <a:spcPct val="115000"/>
              </a:lnSpc>
              <a:spcBef>
                <a:spcPts val="0"/>
              </a:spcBef>
              <a:spcAft>
                <a:spcPts val="0"/>
              </a:spcAft>
              <a:buSzPts val="1800"/>
              <a:buNone/>
            </a:pPr>
            <a:r>
              <a:rPr lang="en" sz="1900"/>
              <a:t>12. Relief 			: Border type : SUNKEN,RAISED,GROOVE,RIGID</a:t>
            </a:r>
            <a:endParaRPr sz="1900"/>
          </a:p>
          <a:p>
            <a:pPr marL="0" lvl="0" indent="0" algn="l" rtl="0">
              <a:lnSpc>
                <a:spcPct val="115000"/>
              </a:lnSpc>
              <a:spcBef>
                <a:spcPts val="0"/>
              </a:spcBef>
              <a:spcAft>
                <a:spcPts val="0"/>
              </a:spcAft>
              <a:buSzPts val="1800"/>
              <a:buNone/>
            </a:pPr>
            <a:r>
              <a:rPr lang="en" sz="1900"/>
              <a:t>13. State 			: ACTIVE by default and can be changed to DISABLED</a:t>
            </a:r>
            <a:endParaRPr sz="1900"/>
          </a:p>
          <a:p>
            <a:pPr marL="0" lvl="0" indent="0" algn="l" rtl="0">
              <a:lnSpc>
                <a:spcPct val="115000"/>
              </a:lnSpc>
              <a:spcBef>
                <a:spcPts val="0"/>
              </a:spcBef>
              <a:spcAft>
                <a:spcPts val="0"/>
              </a:spcAft>
              <a:buSzPts val="1800"/>
              <a:buNone/>
            </a:pPr>
            <a:r>
              <a:rPr lang="en" sz="1900"/>
              <a:t>14. Underline 		: to underline button text</a:t>
            </a:r>
            <a:endParaRPr sz="1900"/>
          </a:p>
          <a:p>
            <a:pPr marL="0" lvl="0" indent="0" algn="l" rtl="0">
              <a:lnSpc>
                <a:spcPct val="115000"/>
              </a:lnSpc>
              <a:spcBef>
                <a:spcPts val="0"/>
              </a:spcBef>
              <a:spcAft>
                <a:spcPts val="0"/>
              </a:spcAft>
              <a:buSzPts val="1800"/>
              <a:buNone/>
            </a:pPr>
            <a:r>
              <a:rPr lang="en" sz="1900"/>
              <a:t>15. Width</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180" name="Google Shape;180;p12"/>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Button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lnSpc>
                <a:spcPct val="115000"/>
              </a:lnSpc>
              <a:spcBef>
                <a:spcPts val="0"/>
              </a:spcBef>
              <a:spcAft>
                <a:spcPts val="0"/>
              </a:spcAft>
              <a:buSzPts val="1800"/>
              <a:buNone/>
            </a:pPr>
            <a:r>
              <a:rPr lang="en" sz="1400"/>
              <a:t>top. geometry ("200x100")</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def fun():</a:t>
            </a:r>
            <a:endParaRPr sz="1400"/>
          </a:p>
          <a:p>
            <a:pPr marL="0" lvl="0" indent="457200" algn="l" rtl="0">
              <a:lnSpc>
                <a:spcPct val="115000"/>
              </a:lnSpc>
              <a:spcBef>
                <a:spcPts val="0"/>
              </a:spcBef>
              <a:spcAft>
                <a:spcPts val="0"/>
              </a:spcAft>
              <a:buClr>
                <a:schemeClr val="dk1"/>
              </a:buClr>
              <a:buSzPts val="1100"/>
              <a:buFont typeface="Arial"/>
              <a:buNone/>
            </a:pPr>
            <a:r>
              <a:rPr lang="en" sz="1400"/>
              <a:t>messagebox.showinfo("Hello”, “Red Button clicked")</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b1 = Button(top,text = "Red",command = fun,activeforeground = “red” activebackground = “pink” ,pady=10)</a:t>
            </a:r>
            <a:endParaRPr sz="1400"/>
          </a:p>
          <a:p>
            <a:pPr marL="0" lvl="0" indent="0" algn="l" rtl="0">
              <a:lnSpc>
                <a:spcPct val="115000"/>
              </a:lnSpc>
              <a:spcBef>
                <a:spcPts val="0"/>
              </a:spcBef>
              <a:spcAft>
                <a:spcPts val="0"/>
              </a:spcAft>
              <a:buClr>
                <a:schemeClr val="dk1"/>
              </a:buClr>
              <a:buSzPts val="1100"/>
              <a:buFont typeface="Arial"/>
              <a:buNone/>
            </a:pPr>
            <a:r>
              <a:rPr lang="en" sz="1400"/>
              <a:t>b2 = Button(top, text = "Blue",activeforeground = “blue” ,activebackground = “pink” ,pady=10)</a:t>
            </a:r>
            <a:endParaRPr sz="1400"/>
          </a:p>
          <a:p>
            <a:pPr marL="0" lvl="0" indent="0" algn="l" rtl="0">
              <a:lnSpc>
                <a:spcPct val="115000"/>
              </a:lnSpc>
              <a:spcBef>
                <a:spcPts val="0"/>
              </a:spcBef>
              <a:spcAft>
                <a:spcPts val="0"/>
              </a:spcAft>
              <a:buClr>
                <a:schemeClr val="dk1"/>
              </a:buClr>
              <a:buSzPts val="1100"/>
              <a:buFont typeface="Arial"/>
              <a:buNone/>
            </a:pPr>
            <a:r>
              <a:rPr lang="en" sz="1400"/>
              <a:t>b3 = Button(top, text = “Green”,activeforeground = “green” ,activebackground = “pink”, pady=10)</a:t>
            </a:r>
            <a:endParaRPr sz="1400"/>
          </a:p>
          <a:p>
            <a:pPr marL="0" lvl="0" indent="0" algn="l" rtl="0">
              <a:lnSpc>
                <a:spcPct val="115000"/>
              </a:lnSpc>
              <a:spcBef>
                <a:spcPts val="0"/>
              </a:spcBef>
              <a:spcAft>
                <a:spcPts val="0"/>
              </a:spcAft>
              <a:buSzPts val="1800"/>
              <a:buNone/>
            </a:pPr>
            <a:r>
              <a:rPr lang="en" sz="1400"/>
              <a:t>b4 = Button(top, text = “Yellow” ,activeforeground = “yellow” ,activebackground = “pink” ,pady=10)</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b1.pack(side = LEFT)</a:t>
            </a:r>
            <a:endParaRPr sz="1400"/>
          </a:p>
          <a:p>
            <a:pPr marL="0" lvl="0" indent="0" algn="l" rtl="0">
              <a:lnSpc>
                <a:spcPct val="115000"/>
              </a:lnSpc>
              <a:spcBef>
                <a:spcPts val="0"/>
              </a:spcBef>
              <a:spcAft>
                <a:spcPts val="0"/>
              </a:spcAft>
              <a:buClr>
                <a:schemeClr val="dk1"/>
              </a:buClr>
              <a:buSzPts val="1100"/>
              <a:buFont typeface="Arial"/>
              <a:buNone/>
            </a:pPr>
            <a:r>
              <a:rPr lang="en" sz="1400"/>
              <a:t>b2.pack(side = RIGHT)</a:t>
            </a:r>
            <a:endParaRPr sz="1400"/>
          </a:p>
          <a:p>
            <a:pPr marL="0" lvl="0" indent="0" algn="l" rtl="0">
              <a:lnSpc>
                <a:spcPct val="115000"/>
              </a:lnSpc>
              <a:spcBef>
                <a:spcPts val="0"/>
              </a:spcBef>
              <a:spcAft>
                <a:spcPts val="0"/>
              </a:spcAft>
              <a:buClr>
                <a:schemeClr val="dk1"/>
              </a:buClr>
              <a:buSzPts val="1100"/>
              <a:buFont typeface="Arial"/>
              <a:buNone/>
            </a:pPr>
            <a:r>
              <a:rPr lang="en" sz="1400"/>
              <a:t>b3.pack(side = TOP)</a:t>
            </a:r>
            <a:endParaRPr sz="1400"/>
          </a:p>
          <a:p>
            <a:pPr marL="0" lvl="0" indent="0" algn="l" rtl="0">
              <a:lnSpc>
                <a:spcPct val="115000"/>
              </a:lnSpc>
              <a:spcBef>
                <a:spcPts val="0"/>
              </a:spcBef>
              <a:spcAft>
                <a:spcPts val="0"/>
              </a:spcAft>
              <a:buClr>
                <a:schemeClr val="dk1"/>
              </a:buClr>
              <a:buSzPts val="1100"/>
              <a:buFont typeface="Arial"/>
              <a:buNone/>
            </a:pPr>
            <a:r>
              <a:rPr lang="en" sz="1400"/>
              <a:t>b4. pack(side = BOTTOM)</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SzPts val="1800"/>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Pack method</a:t>
            </a:r>
            <a:endParaRPr/>
          </a:p>
        </p:txBody>
      </p:sp>
      <p:sp>
        <p:nvSpPr>
          <p:cNvPr id="191" name="Google Shape;191;p1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w.pack(options)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Expand : set true to fill space</a:t>
            </a:r>
            <a:endParaRPr/>
          </a:p>
          <a:p>
            <a:pPr marL="457200" lvl="0" indent="-342900" algn="l" rtl="0">
              <a:lnSpc>
                <a:spcPct val="115000"/>
              </a:lnSpc>
              <a:spcBef>
                <a:spcPts val="0"/>
              </a:spcBef>
              <a:spcAft>
                <a:spcPts val="0"/>
              </a:spcAft>
              <a:buSzPts val="1800"/>
              <a:buAutoNum type="arabicPeriod"/>
            </a:pPr>
            <a:r>
              <a:rPr lang="en"/>
              <a:t>Fill : None by default , X - horizontally , Y - vertically , BOTH </a:t>
            </a:r>
            <a:endParaRPr/>
          </a:p>
          <a:p>
            <a:pPr marL="457200" lvl="0" indent="-342900" algn="l" rtl="0">
              <a:lnSpc>
                <a:spcPct val="115000"/>
              </a:lnSpc>
              <a:spcBef>
                <a:spcPts val="0"/>
              </a:spcBef>
              <a:spcAft>
                <a:spcPts val="0"/>
              </a:spcAft>
              <a:buSzPts val="1800"/>
              <a:buAutoNum type="arabicPeriod"/>
            </a:pPr>
            <a:r>
              <a:rPr lang="en"/>
              <a:t>Side : BOTTOM,LEFT,RIGHT,TOP(Default)</a:t>
            </a:r>
            <a:endParaRPr/>
          </a:p>
          <a:p>
            <a:pPr marL="457200" lvl="0" indent="-342900" algn="l" rtl="0">
              <a:lnSpc>
                <a:spcPct val="115000"/>
              </a:lnSpc>
              <a:spcBef>
                <a:spcPts val="0"/>
              </a:spcBef>
              <a:spcAft>
                <a:spcPts val="0"/>
              </a:spcAft>
              <a:buSzPts val="1800"/>
              <a:buAutoNum type="arabicPeriod"/>
            </a:pPr>
            <a:r>
              <a:rPr lang="en"/>
              <a:t>Padx,pady : for padding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t>from tkinter import *</a:t>
            </a:r>
            <a:endParaRPr sz="1900"/>
          </a:p>
          <a:p>
            <a:pPr marL="0" lvl="0" indent="0" algn="l" rtl="0">
              <a:lnSpc>
                <a:spcPct val="115000"/>
              </a:lnSpc>
              <a:spcBef>
                <a:spcPts val="0"/>
              </a:spcBef>
              <a:spcAft>
                <a:spcPts val="0"/>
              </a:spcAft>
              <a:buClr>
                <a:schemeClr val="dk1"/>
              </a:buClr>
              <a:buSzPts val="1100"/>
              <a:buFont typeface="Arial"/>
              <a:buNone/>
            </a:pPr>
            <a:r>
              <a:rPr lang="en" sz="1900"/>
              <a:t># creating Tk window</a:t>
            </a:r>
            <a:endParaRPr sz="1900"/>
          </a:p>
          <a:p>
            <a:pPr marL="0" lvl="0" indent="0" algn="l" rtl="0">
              <a:lnSpc>
                <a:spcPct val="115000"/>
              </a:lnSpc>
              <a:spcBef>
                <a:spcPts val="0"/>
              </a:spcBef>
              <a:spcAft>
                <a:spcPts val="0"/>
              </a:spcAft>
              <a:buClr>
                <a:schemeClr val="dk1"/>
              </a:buClr>
              <a:buSzPts val="1100"/>
              <a:buFont typeface="Arial"/>
              <a:buNone/>
            </a:pPr>
            <a:r>
              <a:rPr lang="en" sz="1900"/>
              <a:t>pane = Tk()</a:t>
            </a: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r>
              <a:rPr lang="en" sz="1900"/>
              <a:t>b1 = Button(pane, text  = “Click me !")</a:t>
            </a:r>
            <a:endParaRPr sz="1900"/>
          </a:p>
          <a:p>
            <a:pPr marL="0" lvl="0" indent="0" algn="l" rtl="0">
              <a:lnSpc>
                <a:spcPct val="115000"/>
              </a:lnSpc>
              <a:spcBef>
                <a:spcPts val="0"/>
              </a:spcBef>
              <a:spcAft>
                <a:spcPts val="0"/>
              </a:spcAft>
              <a:buClr>
                <a:schemeClr val="dk1"/>
              </a:buClr>
              <a:buSzPts val="1100"/>
              <a:buFont typeface="Arial"/>
              <a:buNone/>
            </a:pPr>
            <a:r>
              <a:rPr lang="en" sz="1900"/>
              <a:t>b1.pack(fill=Y, expand = True)</a:t>
            </a: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r>
              <a:rPr lang="en" sz="1900"/>
              <a:t># Button 2</a:t>
            </a:r>
            <a:endParaRPr sz="1900"/>
          </a:p>
          <a:p>
            <a:pPr marL="0" lvl="0" indent="0" algn="l" rtl="0">
              <a:lnSpc>
                <a:spcPct val="115000"/>
              </a:lnSpc>
              <a:spcBef>
                <a:spcPts val="0"/>
              </a:spcBef>
              <a:spcAft>
                <a:spcPts val="0"/>
              </a:spcAft>
              <a:buClr>
                <a:schemeClr val="dk1"/>
              </a:buClr>
              <a:buSzPts val="1100"/>
              <a:buFont typeface="Arial"/>
              <a:buNone/>
            </a:pPr>
            <a:r>
              <a:rPr lang="en" sz="1900"/>
              <a:t>b2 = Button(pane, text = “Click me too")</a:t>
            </a:r>
            <a:endParaRPr sz="1900"/>
          </a:p>
          <a:p>
            <a:pPr marL="0" lvl="0" indent="0" algn="l" rtl="0">
              <a:lnSpc>
                <a:spcPct val="115000"/>
              </a:lnSpc>
              <a:spcBef>
                <a:spcPts val="0"/>
              </a:spcBef>
              <a:spcAft>
                <a:spcPts val="0"/>
              </a:spcAft>
              <a:buClr>
                <a:schemeClr val="dk1"/>
              </a:buClr>
              <a:buSzPts val="1100"/>
              <a:buFont typeface="Arial"/>
              <a:buNone/>
            </a:pPr>
            <a:r>
              <a:rPr lang="en" sz="1900"/>
              <a:t>b2.pack(fill = X, expand = True)</a:t>
            </a: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r>
              <a:rPr lang="en" sz="1900"/>
              <a:t># Execute Tkinter</a:t>
            </a:r>
            <a:endParaRPr sz="1900"/>
          </a:p>
          <a:p>
            <a:pPr marL="0" lvl="0" indent="0" algn="l" rtl="0">
              <a:lnSpc>
                <a:spcPct val="115000"/>
              </a:lnSpc>
              <a:spcBef>
                <a:spcPts val="0"/>
              </a:spcBef>
              <a:spcAft>
                <a:spcPts val="0"/>
              </a:spcAft>
              <a:buClr>
                <a:schemeClr val="dk1"/>
              </a:buClr>
              <a:buSzPts val="1100"/>
              <a:buFont typeface="Arial"/>
              <a:buNone/>
            </a:pPr>
            <a:r>
              <a:rPr lang="en" sz="1900"/>
              <a:t>pane.mainloop()</a:t>
            </a: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Place method</a:t>
            </a:r>
            <a:endParaRPr/>
          </a:p>
        </p:txBody>
      </p:sp>
      <p:sp>
        <p:nvSpPr>
          <p:cNvPr id="202" name="Google Shape;202;p1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w.place(options)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Anchor : Compass direction like N,S ,W,E,NS,NE,SW,SE</a:t>
            </a:r>
            <a:endParaRPr/>
          </a:p>
          <a:p>
            <a:pPr marL="457200" lvl="0" indent="-342900" algn="l" rtl="0">
              <a:lnSpc>
                <a:spcPct val="115000"/>
              </a:lnSpc>
              <a:spcBef>
                <a:spcPts val="0"/>
              </a:spcBef>
              <a:spcAft>
                <a:spcPts val="0"/>
              </a:spcAft>
              <a:buSzPts val="1800"/>
              <a:buAutoNum type="arabicPeriod"/>
            </a:pPr>
            <a:r>
              <a:rPr lang="en"/>
              <a:t>height,width </a:t>
            </a:r>
            <a:endParaRPr/>
          </a:p>
          <a:p>
            <a:pPr marL="457200" lvl="0" indent="-342900" algn="l" rtl="0">
              <a:lnSpc>
                <a:spcPct val="115000"/>
              </a:lnSpc>
              <a:spcBef>
                <a:spcPts val="0"/>
              </a:spcBef>
              <a:spcAft>
                <a:spcPts val="0"/>
              </a:spcAft>
              <a:buSzPts val="1800"/>
              <a:buAutoNum type="arabicPeriod"/>
            </a:pPr>
            <a:r>
              <a:rPr lang="en"/>
              <a:t>Relheight,relwidth - height width between - 0.0 and 1.0</a:t>
            </a:r>
            <a:endParaRPr/>
          </a:p>
          <a:p>
            <a:pPr marL="457200" lvl="0" indent="-342900" algn="l" rtl="0">
              <a:lnSpc>
                <a:spcPct val="115000"/>
              </a:lnSpc>
              <a:spcBef>
                <a:spcPts val="0"/>
              </a:spcBef>
              <a:spcAft>
                <a:spcPts val="0"/>
              </a:spcAft>
              <a:buSzPts val="1800"/>
              <a:buAutoNum type="arabicPeriod"/>
            </a:pPr>
            <a:r>
              <a:rPr lang="en"/>
              <a:t>x,y,relx,rely - offsets from parent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 creating Tk window</a:t>
            </a:r>
            <a:endParaRPr/>
          </a:p>
          <a:p>
            <a:pPr marL="0" lvl="0" indent="0" algn="l" rtl="0">
              <a:lnSpc>
                <a:spcPct val="115000"/>
              </a:lnSpc>
              <a:spcBef>
                <a:spcPts val="0"/>
              </a:spcBef>
              <a:spcAft>
                <a:spcPts val="0"/>
              </a:spcAft>
              <a:buClr>
                <a:schemeClr val="dk1"/>
              </a:buClr>
              <a:buSzPts val="1100"/>
              <a:buFont typeface="Arial"/>
              <a:buNone/>
            </a:pPr>
            <a:r>
              <a:rPr lang="en"/>
              <a:t>master = Tk()</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setting geometry of tk window</a:t>
            </a:r>
            <a:endParaRPr/>
          </a:p>
          <a:p>
            <a:pPr marL="0" lvl="0" indent="0" algn="l" rtl="0">
              <a:lnSpc>
                <a:spcPct val="115000"/>
              </a:lnSpc>
              <a:spcBef>
                <a:spcPts val="0"/>
              </a:spcBef>
              <a:spcAft>
                <a:spcPts val="0"/>
              </a:spcAft>
              <a:buClr>
                <a:schemeClr val="dk1"/>
              </a:buClr>
              <a:buSzPts val="1100"/>
              <a:buFont typeface="Arial"/>
              <a:buNone/>
            </a:pPr>
            <a:r>
              <a:rPr lang="en"/>
              <a:t>master . geometry ("200x200")</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button widget</a:t>
            </a:r>
            <a:endParaRPr/>
          </a:p>
          <a:p>
            <a:pPr marL="0" lvl="0" indent="0" algn="l" rtl="0">
              <a:lnSpc>
                <a:spcPct val="115000"/>
              </a:lnSpc>
              <a:spcBef>
                <a:spcPts val="0"/>
              </a:spcBef>
              <a:spcAft>
                <a:spcPts val="0"/>
              </a:spcAft>
              <a:buClr>
                <a:schemeClr val="dk1"/>
              </a:buClr>
              <a:buSzPts val="1100"/>
              <a:buFont typeface="Arial"/>
              <a:buNone/>
            </a:pPr>
            <a:r>
              <a:rPr lang="en"/>
              <a:t>b1 = Button(master, text = “Click me !")</a:t>
            </a:r>
            <a:endParaRPr/>
          </a:p>
          <a:p>
            <a:pPr marL="0" lvl="0" indent="0" algn="l" rtl="0">
              <a:lnSpc>
                <a:spcPct val="115000"/>
              </a:lnSpc>
              <a:spcBef>
                <a:spcPts val="0"/>
              </a:spcBef>
              <a:spcAft>
                <a:spcPts val="0"/>
              </a:spcAft>
              <a:buSzPts val="1800"/>
              <a:buNone/>
            </a:pPr>
            <a:r>
              <a:rPr lang="en"/>
              <a:t>b1.place(relx = 1, x =-2, y = 2, anchor = NE)</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button widget</a:t>
            </a:r>
            <a:endParaRPr/>
          </a:p>
          <a:p>
            <a:pPr marL="0" lvl="0" indent="0" algn="l" rtl="0">
              <a:lnSpc>
                <a:spcPct val="115000"/>
              </a:lnSpc>
              <a:spcBef>
                <a:spcPts val="0"/>
              </a:spcBef>
              <a:spcAft>
                <a:spcPts val="0"/>
              </a:spcAft>
              <a:buClr>
                <a:schemeClr val="dk1"/>
              </a:buClr>
              <a:buSzPts val="1100"/>
              <a:buFont typeface="Arial"/>
              <a:buNone/>
            </a:pPr>
            <a:r>
              <a:rPr lang="en"/>
              <a:t>b2 = Button(master, text = “GFG")</a:t>
            </a:r>
            <a:endParaRPr/>
          </a:p>
          <a:p>
            <a:pPr marL="0" lvl="0" indent="0" algn="l" rtl="0">
              <a:lnSpc>
                <a:spcPct val="115000"/>
              </a:lnSpc>
              <a:spcBef>
                <a:spcPts val="0"/>
              </a:spcBef>
              <a:spcAft>
                <a:spcPts val="0"/>
              </a:spcAft>
              <a:buClr>
                <a:schemeClr val="dk1"/>
              </a:buClr>
              <a:buSzPts val="1100"/>
              <a:buFont typeface="Arial"/>
              <a:buNone/>
            </a:pPr>
            <a:r>
              <a:rPr lang="en"/>
              <a:t>b2.place(relx = 0.5, rely = 0.5, anchor = CENTER)</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mainloop()</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Grid method</a:t>
            </a:r>
            <a:endParaRPr/>
          </a:p>
        </p:txBody>
      </p:sp>
      <p:sp>
        <p:nvSpPr>
          <p:cNvPr id="213" name="Google Shape;213;p1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w.grid(options)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column , columnspan</a:t>
            </a:r>
            <a:endParaRPr/>
          </a:p>
          <a:p>
            <a:pPr marL="457200" lvl="0" indent="-342900" algn="l" rtl="0">
              <a:lnSpc>
                <a:spcPct val="115000"/>
              </a:lnSpc>
              <a:spcBef>
                <a:spcPts val="0"/>
              </a:spcBef>
              <a:spcAft>
                <a:spcPts val="0"/>
              </a:spcAft>
              <a:buSzPts val="1800"/>
              <a:buAutoNum type="arabicPeriod"/>
            </a:pPr>
            <a:r>
              <a:rPr lang="en"/>
              <a:t>row , rowspan</a:t>
            </a:r>
            <a:endParaRPr/>
          </a:p>
          <a:p>
            <a:pPr marL="457200" lvl="0" indent="-342900" algn="l" rtl="0">
              <a:lnSpc>
                <a:spcPct val="115000"/>
              </a:lnSpc>
              <a:spcBef>
                <a:spcPts val="0"/>
              </a:spcBef>
              <a:spcAft>
                <a:spcPts val="0"/>
              </a:spcAft>
              <a:buSzPts val="1800"/>
              <a:buAutoNum type="arabicPeriod"/>
            </a:pPr>
            <a:r>
              <a:rPr lang="en"/>
              <a:t>ipadx , ipady : padding inside widget border</a:t>
            </a:r>
            <a:endParaRPr/>
          </a:p>
          <a:p>
            <a:pPr marL="457200" lvl="0" indent="-342900" algn="l" rtl="0">
              <a:lnSpc>
                <a:spcPct val="115000"/>
              </a:lnSpc>
              <a:spcBef>
                <a:spcPts val="0"/>
              </a:spcBef>
              <a:spcAft>
                <a:spcPts val="0"/>
              </a:spcAft>
              <a:buSzPts val="1800"/>
              <a:buAutoNum type="arabicPeriod"/>
            </a:pPr>
            <a:r>
              <a:rPr lang="en"/>
              <a:t>padx , pady : padding outside widget border</a:t>
            </a:r>
            <a:endParaRPr/>
          </a:p>
          <a:p>
            <a:pPr marL="457200" lvl="0" indent="-342900" algn="l" rtl="0">
              <a:lnSpc>
                <a:spcPct val="115000"/>
              </a:lnSpc>
              <a:spcBef>
                <a:spcPts val="0"/>
              </a:spcBef>
              <a:spcAft>
                <a:spcPts val="0"/>
              </a:spcAft>
              <a:buSzPts val="1800"/>
              <a:buAutoNum type="arabicPeriod"/>
            </a:pPr>
            <a:r>
              <a:rPr lang="en"/>
              <a:t>sticky : by default CENTER , values are  N,S,W,etc.</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 creating main tkinter window/topLevel</a:t>
            </a:r>
            <a:endParaRPr sz="1400"/>
          </a:p>
          <a:p>
            <a:pPr marL="0" lvl="0" indent="0" algn="l" rtl="0">
              <a:lnSpc>
                <a:spcPct val="115000"/>
              </a:lnSpc>
              <a:spcBef>
                <a:spcPts val="0"/>
              </a:spcBef>
              <a:spcAft>
                <a:spcPts val="0"/>
              </a:spcAft>
              <a:buClr>
                <a:schemeClr val="dk1"/>
              </a:buClr>
              <a:buSzPts val="1100"/>
              <a:buFont typeface="Arial"/>
              <a:buNone/>
            </a:pPr>
            <a:r>
              <a:rPr lang="en" sz="1400"/>
              <a:t>master =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 this will create Label widget</a:t>
            </a:r>
            <a:endParaRPr sz="1400"/>
          </a:p>
          <a:p>
            <a:pPr marL="0" lvl="0" indent="0" algn="l" rtl="0">
              <a:lnSpc>
                <a:spcPct val="115000"/>
              </a:lnSpc>
              <a:spcBef>
                <a:spcPts val="0"/>
              </a:spcBef>
              <a:spcAft>
                <a:spcPts val="0"/>
              </a:spcAft>
              <a:buClr>
                <a:schemeClr val="dk1"/>
              </a:buClr>
              <a:buSzPts val="1100"/>
              <a:buFont typeface="Arial"/>
              <a:buNone/>
            </a:pPr>
            <a:r>
              <a:rPr lang="en" sz="1400"/>
              <a:t>11 = Label(master, text First:")</a:t>
            </a:r>
            <a:endParaRPr sz="1400"/>
          </a:p>
          <a:p>
            <a:pPr marL="0" lvl="0" indent="0" algn="l" rtl="0">
              <a:lnSpc>
                <a:spcPct val="115000"/>
              </a:lnSpc>
              <a:spcBef>
                <a:spcPts val="0"/>
              </a:spcBef>
              <a:spcAft>
                <a:spcPts val="0"/>
              </a:spcAft>
              <a:buClr>
                <a:schemeClr val="dk1"/>
              </a:buClr>
              <a:buSzPts val="1100"/>
              <a:buFont typeface="Arial"/>
              <a:buNone/>
            </a:pPr>
            <a:r>
              <a:rPr lang="en" sz="1400"/>
              <a:t>12 = Label(master, text = “Second:")</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 grid method to arrange Labels in respective</a:t>
            </a:r>
            <a:endParaRPr sz="1400"/>
          </a:p>
          <a:p>
            <a:pPr marL="0" lvl="0" indent="0" algn="l" rtl="0">
              <a:lnSpc>
                <a:spcPct val="115000"/>
              </a:lnSpc>
              <a:spcBef>
                <a:spcPts val="0"/>
              </a:spcBef>
              <a:spcAft>
                <a:spcPts val="0"/>
              </a:spcAft>
              <a:buClr>
                <a:schemeClr val="dk1"/>
              </a:buClr>
              <a:buSzPts val="1100"/>
              <a:buFont typeface="Arial"/>
              <a:buNone/>
            </a:pPr>
            <a:r>
              <a:rPr lang="en" sz="1400"/>
              <a:t># rows and columns as specified</a:t>
            </a:r>
            <a:endParaRPr sz="1400"/>
          </a:p>
          <a:p>
            <a:pPr marL="0" lvl="0" indent="0" algn="l" rtl="0">
              <a:lnSpc>
                <a:spcPct val="115000"/>
              </a:lnSpc>
              <a:spcBef>
                <a:spcPts val="0"/>
              </a:spcBef>
              <a:spcAft>
                <a:spcPts val="0"/>
              </a:spcAft>
              <a:buClr>
                <a:schemeClr val="dk1"/>
              </a:buClr>
              <a:buSzPts val="1100"/>
              <a:buFont typeface="Arial"/>
              <a:buNone/>
            </a:pPr>
            <a:r>
              <a:rPr lang="en" sz="1400"/>
              <a:t>l1.grid(row = 0, column = 0, sticky = W, pady = 2)</a:t>
            </a:r>
            <a:endParaRPr sz="1400"/>
          </a:p>
          <a:p>
            <a:pPr marL="0" lvl="0" indent="0" algn="l" rtl="0">
              <a:lnSpc>
                <a:spcPct val="115000"/>
              </a:lnSpc>
              <a:spcBef>
                <a:spcPts val="0"/>
              </a:spcBef>
              <a:spcAft>
                <a:spcPts val="0"/>
              </a:spcAft>
              <a:buClr>
                <a:schemeClr val="dk1"/>
              </a:buClr>
              <a:buSzPts val="1100"/>
              <a:buFont typeface="Arial"/>
              <a:buNone/>
            </a:pPr>
            <a:r>
              <a:rPr lang="en" sz="1400"/>
              <a:t>l2.grid(row = 1, column = 0, sticky = W, pady = 2)</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r>
              <a:rPr lang="en" sz="1400"/>
              <a:t>mainloop()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8" name="Google Shape;68;p2"/>
          <p:cNvCxnSpPr/>
          <p:nvPr/>
        </p:nvCxnSpPr>
        <p:spPr>
          <a:xfrm rot="10800000" flipH="1">
            <a:off x="953475" y="2921037"/>
            <a:ext cx="7468800" cy="6000"/>
          </a:xfrm>
          <a:prstGeom prst="straightConnector1">
            <a:avLst/>
          </a:prstGeom>
          <a:noFill/>
          <a:ln w="19050" cap="flat" cmpd="sng">
            <a:solidFill>
              <a:schemeClr val="dk1"/>
            </a:solidFill>
            <a:prstDash val="dot"/>
            <a:round/>
            <a:headEnd type="none" w="sm" len="sm"/>
            <a:tailEnd type="none" w="sm" len="sm"/>
          </a:ln>
        </p:spPr>
      </p:cxnSp>
      <p:sp>
        <p:nvSpPr>
          <p:cNvPr id="69" name="Google Shape;69;p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Python GUI Frameworks Example</a:t>
            </a:r>
            <a:endParaRPr/>
          </a:p>
        </p:txBody>
      </p:sp>
      <p:grpSp>
        <p:nvGrpSpPr>
          <p:cNvPr id="70" name="Google Shape;70;p2"/>
          <p:cNvGrpSpPr/>
          <p:nvPr/>
        </p:nvGrpSpPr>
        <p:grpSpPr>
          <a:xfrm>
            <a:off x="902750" y="2864883"/>
            <a:ext cx="129000" cy="770742"/>
            <a:chOff x="369350" y="2864883"/>
            <a:chExt cx="129000" cy="770742"/>
          </a:xfrm>
        </p:grpSpPr>
        <p:sp>
          <p:nvSpPr>
            <p:cNvPr id="71" name="Google Shape;71;p2"/>
            <p:cNvSpPr/>
            <p:nvPr/>
          </p:nvSpPr>
          <p:spPr>
            <a:xfrm>
              <a:off x="369350" y="286488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 name="Google Shape;72;p2"/>
            <p:cNvCxnSpPr/>
            <p:nvPr/>
          </p:nvCxnSpPr>
          <p:spPr>
            <a:xfrm>
              <a:off x="433850" y="2991525"/>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73" name="Google Shape;73;p2"/>
          <p:cNvSpPr txBox="1">
            <a:spLocks noGrp="1"/>
          </p:cNvSpPr>
          <p:nvPr>
            <p:ph type="body" idx="4294967295"/>
          </p:nvPr>
        </p:nvSpPr>
        <p:spPr>
          <a:xfrm>
            <a:off x="623975" y="3580900"/>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 Tkinter</a:t>
            </a:r>
            <a:endParaRPr b="1"/>
          </a:p>
          <a:p>
            <a:pPr marL="0" lvl="0" indent="0" algn="l" rtl="0">
              <a:lnSpc>
                <a:spcPct val="115000"/>
              </a:lnSpc>
              <a:spcBef>
                <a:spcPts val="0"/>
              </a:spcBef>
              <a:spcAft>
                <a:spcPts val="0"/>
              </a:spcAft>
              <a:buSzPts val="1800"/>
              <a:buNone/>
            </a:pPr>
            <a:endParaRPr sz="1100"/>
          </a:p>
        </p:txBody>
      </p:sp>
      <p:grpSp>
        <p:nvGrpSpPr>
          <p:cNvPr id="74" name="Google Shape;74;p2"/>
          <p:cNvGrpSpPr/>
          <p:nvPr/>
        </p:nvGrpSpPr>
        <p:grpSpPr>
          <a:xfrm>
            <a:off x="2086450" y="1736575"/>
            <a:ext cx="129000" cy="1254971"/>
            <a:chOff x="1553050" y="1736575"/>
            <a:chExt cx="129000" cy="1254971"/>
          </a:xfrm>
        </p:grpSpPr>
        <p:sp>
          <p:nvSpPr>
            <p:cNvPr id="75" name="Google Shape;75;p2"/>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2"/>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77" name="Google Shape;77;p2"/>
          <p:cNvSpPr txBox="1">
            <a:spLocks noGrp="1"/>
          </p:cNvSpPr>
          <p:nvPr>
            <p:ph type="body" idx="4294967295"/>
          </p:nvPr>
        </p:nvSpPr>
        <p:spPr>
          <a:xfrm>
            <a:off x="2162650" y="1492700"/>
            <a:ext cx="2174400" cy="10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PyQt5</a:t>
            </a:r>
            <a:endParaRPr b="1"/>
          </a:p>
          <a:p>
            <a:pPr marL="0" lvl="0" indent="0" algn="l" rtl="0">
              <a:lnSpc>
                <a:spcPct val="115000"/>
              </a:lnSpc>
              <a:spcBef>
                <a:spcPts val="0"/>
              </a:spcBef>
              <a:spcAft>
                <a:spcPts val="0"/>
              </a:spcAft>
              <a:buSzPts val="1800"/>
              <a:buNone/>
            </a:pPr>
            <a:endParaRPr sz="1100"/>
          </a:p>
        </p:txBody>
      </p:sp>
      <p:grpSp>
        <p:nvGrpSpPr>
          <p:cNvPr id="78" name="Google Shape;78;p2"/>
          <p:cNvGrpSpPr/>
          <p:nvPr/>
        </p:nvGrpSpPr>
        <p:grpSpPr>
          <a:xfrm>
            <a:off x="2934950" y="2932583"/>
            <a:ext cx="129000" cy="773080"/>
            <a:chOff x="3484800" y="2862533"/>
            <a:chExt cx="129000" cy="773080"/>
          </a:xfrm>
        </p:grpSpPr>
        <p:sp>
          <p:nvSpPr>
            <p:cNvPr id="79" name="Google Shape;79;p2"/>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2"/>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1" name="Google Shape;81;p2"/>
          <p:cNvSpPr txBox="1">
            <a:spLocks noGrp="1"/>
          </p:cNvSpPr>
          <p:nvPr>
            <p:ph type="body" idx="4294967295"/>
          </p:nvPr>
        </p:nvSpPr>
        <p:spPr>
          <a:xfrm>
            <a:off x="2555475" y="3635625"/>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Kivy</a:t>
            </a:r>
            <a:endParaRPr sz="1100"/>
          </a:p>
        </p:txBody>
      </p:sp>
      <p:grpSp>
        <p:nvGrpSpPr>
          <p:cNvPr id="82" name="Google Shape;82;p2"/>
          <p:cNvGrpSpPr/>
          <p:nvPr/>
        </p:nvGrpSpPr>
        <p:grpSpPr>
          <a:xfrm>
            <a:off x="3783450" y="1675275"/>
            <a:ext cx="129000" cy="1257296"/>
            <a:chOff x="5144075" y="1736575"/>
            <a:chExt cx="129000" cy="1257296"/>
          </a:xfrm>
        </p:grpSpPr>
        <p:sp>
          <p:nvSpPr>
            <p:cNvPr id="83" name="Google Shape;83;p2"/>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 name="Google Shape;84;p2"/>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85" name="Google Shape;85;p2"/>
          <p:cNvSpPr txBox="1">
            <a:spLocks noGrp="1"/>
          </p:cNvSpPr>
          <p:nvPr>
            <p:ph type="body" idx="4294967295"/>
          </p:nvPr>
        </p:nvSpPr>
        <p:spPr>
          <a:xfrm>
            <a:off x="3295825" y="1263525"/>
            <a:ext cx="2174400" cy="109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wxPython</a:t>
            </a:r>
            <a:endParaRPr b="1"/>
          </a:p>
          <a:p>
            <a:pPr marL="0" lvl="0" indent="0" algn="l" rtl="0">
              <a:lnSpc>
                <a:spcPct val="115000"/>
              </a:lnSpc>
              <a:spcBef>
                <a:spcPts val="0"/>
              </a:spcBef>
              <a:spcAft>
                <a:spcPts val="0"/>
              </a:spcAft>
              <a:buSzPts val="1800"/>
              <a:buNone/>
            </a:pPr>
            <a:endParaRPr sz="1100"/>
          </a:p>
        </p:txBody>
      </p:sp>
      <p:grpSp>
        <p:nvGrpSpPr>
          <p:cNvPr id="86" name="Google Shape;86;p2"/>
          <p:cNvGrpSpPr/>
          <p:nvPr/>
        </p:nvGrpSpPr>
        <p:grpSpPr>
          <a:xfrm>
            <a:off x="4673700" y="2864883"/>
            <a:ext cx="129000" cy="770742"/>
            <a:chOff x="6657900" y="2864871"/>
            <a:chExt cx="129000" cy="770742"/>
          </a:xfrm>
        </p:grpSpPr>
        <p:sp>
          <p:nvSpPr>
            <p:cNvPr id="87" name="Google Shape;87;p2"/>
            <p:cNvSpPr/>
            <p:nvPr/>
          </p:nvSpPr>
          <p:spPr>
            <a:xfrm>
              <a:off x="6657900"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8" name="Google Shape;88;p2"/>
            <p:cNvCxnSpPr/>
            <p:nvPr/>
          </p:nvCxnSpPr>
          <p:spPr>
            <a:xfrm>
              <a:off x="67224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9" name="Google Shape;89;p2"/>
          <p:cNvSpPr txBox="1">
            <a:spLocks noGrp="1"/>
          </p:cNvSpPr>
          <p:nvPr>
            <p:ph type="body" idx="4294967295"/>
          </p:nvPr>
        </p:nvSpPr>
        <p:spPr>
          <a:xfrm>
            <a:off x="4296100" y="3551800"/>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Libavg</a:t>
            </a:r>
            <a:endParaRPr sz="1100"/>
          </a:p>
        </p:txBody>
      </p:sp>
      <p:grpSp>
        <p:nvGrpSpPr>
          <p:cNvPr id="90" name="Google Shape;90;p2"/>
          <p:cNvGrpSpPr/>
          <p:nvPr/>
        </p:nvGrpSpPr>
        <p:grpSpPr>
          <a:xfrm>
            <a:off x="6086950" y="2905383"/>
            <a:ext cx="129000" cy="773080"/>
            <a:chOff x="3484800" y="2862533"/>
            <a:chExt cx="129000" cy="773080"/>
          </a:xfrm>
        </p:grpSpPr>
        <p:sp>
          <p:nvSpPr>
            <p:cNvPr id="91" name="Google Shape;91;p2"/>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 name="Google Shape;92;p2"/>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93" name="Google Shape;93;p2"/>
          <p:cNvSpPr txBox="1">
            <a:spLocks noGrp="1"/>
          </p:cNvSpPr>
          <p:nvPr>
            <p:ph type="body" idx="4294967295"/>
          </p:nvPr>
        </p:nvSpPr>
        <p:spPr>
          <a:xfrm>
            <a:off x="5787775" y="3678475"/>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PyForms</a:t>
            </a:r>
            <a:endParaRPr sz="1100"/>
          </a:p>
        </p:txBody>
      </p:sp>
      <p:grpSp>
        <p:nvGrpSpPr>
          <p:cNvPr id="94" name="Google Shape;94;p2"/>
          <p:cNvGrpSpPr/>
          <p:nvPr/>
        </p:nvGrpSpPr>
        <p:grpSpPr>
          <a:xfrm>
            <a:off x="7455575" y="2933746"/>
            <a:ext cx="129000" cy="770742"/>
            <a:chOff x="6657900" y="2864871"/>
            <a:chExt cx="129000" cy="770742"/>
          </a:xfrm>
        </p:grpSpPr>
        <p:sp>
          <p:nvSpPr>
            <p:cNvPr id="95" name="Google Shape;95;p2"/>
            <p:cNvSpPr/>
            <p:nvPr/>
          </p:nvSpPr>
          <p:spPr>
            <a:xfrm>
              <a:off x="6657900"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6" name="Google Shape;96;p2"/>
            <p:cNvCxnSpPr/>
            <p:nvPr/>
          </p:nvCxnSpPr>
          <p:spPr>
            <a:xfrm>
              <a:off x="67224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97" name="Google Shape;97;p2"/>
          <p:cNvSpPr txBox="1">
            <a:spLocks noGrp="1"/>
          </p:cNvSpPr>
          <p:nvPr>
            <p:ph type="body" idx="4294967295"/>
          </p:nvPr>
        </p:nvSpPr>
        <p:spPr>
          <a:xfrm>
            <a:off x="7044700" y="3678475"/>
            <a:ext cx="2174400" cy="57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Wax</a:t>
            </a:r>
            <a:endParaRPr sz="1100"/>
          </a:p>
        </p:txBody>
      </p:sp>
      <p:grpSp>
        <p:nvGrpSpPr>
          <p:cNvPr id="98" name="Google Shape;98;p2"/>
          <p:cNvGrpSpPr/>
          <p:nvPr/>
        </p:nvGrpSpPr>
        <p:grpSpPr>
          <a:xfrm>
            <a:off x="5183088" y="1649525"/>
            <a:ext cx="129000" cy="1254971"/>
            <a:chOff x="1553050" y="1736575"/>
            <a:chExt cx="129000" cy="1254971"/>
          </a:xfrm>
        </p:grpSpPr>
        <p:sp>
          <p:nvSpPr>
            <p:cNvPr id="99" name="Google Shape;99;p2"/>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2"/>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101" name="Google Shape;101;p2"/>
          <p:cNvSpPr txBox="1">
            <a:spLocks noGrp="1"/>
          </p:cNvSpPr>
          <p:nvPr>
            <p:ph type="body" idx="4294967295"/>
          </p:nvPr>
        </p:nvSpPr>
        <p:spPr>
          <a:xfrm>
            <a:off x="5259288" y="1405650"/>
            <a:ext cx="2174400" cy="10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PyGUI</a:t>
            </a:r>
            <a:endParaRPr b="1"/>
          </a:p>
          <a:p>
            <a:pPr marL="0" lvl="0" indent="0" algn="l" rtl="0">
              <a:lnSpc>
                <a:spcPct val="115000"/>
              </a:lnSpc>
              <a:spcBef>
                <a:spcPts val="0"/>
              </a:spcBef>
              <a:spcAft>
                <a:spcPts val="0"/>
              </a:spcAft>
              <a:buSzPts val="1800"/>
              <a:buNone/>
            </a:pPr>
            <a:endParaRPr sz="1100"/>
          </a:p>
        </p:txBody>
      </p:sp>
      <p:grpSp>
        <p:nvGrpSpPr>
          <p:cNvPr id="102" name="Google Shape;102;p2"/>
          <p:cNvGrpSpPr/>
          <p:nvPr/>
        </p:nvGrpSpPr>
        <p:grpSpPr>
          <a:xfrm>
            <a:off x="6915688" y="1669725"/>
            <a:ext cx="129000" cy="1257296"/>
            <a:chOff x="5144075" y="1736575"/>
            <a:chExt cx="129000" cy="1257296"/>
          </a:xfrm>
        </p:grpSpPr>
        <p:sp>
          <p:nvSpPr>
            <p:cNvPr id="103" name="Google Shape;103;p2"/>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4" name="Google Shape;104;p2"/>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105" name="Google Shape;105;p2"/>
          <p:cNvSpPr txBox="1">
            <a:spLocks noGrp="1"/>
          </p:cNvSpPr>
          <p:nvPr>
            <p:ph type="body" idx="4294967295"/>
          </p:nvPr>
        </p:nvSpPr>
        <p:spPr>
          <a:xfrm>
            <a:off x="6392463" y="1176475"/>
            <a:ext cx="2174400" cy="109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PySide2</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Label Widget</a:t>
            </a:r>
            <a:endParaRPr/>
          </a:p>
        </p:txBody>
      </p:sp>
      <p:sp>
        <p:nvSpPr>
          <p:cNvPr id="224" name="Google Shape;224;p20"/>
          <p:cNvSpPr txBox="1">
            <a:spLocks noGrp="1"/>
          </p:cNvSpPr>
          <p:nvPr>
            <p:ph type="body" idx="1"/>
          </p:nvPr>
        </p:nvSpPr>
        <p:spPr>
          <a:xfrm>
            <a:off x="311700" y="1225225"/>
            <a:ext cx="8520600" cy="3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Label widget is used to place various type of text and image in python application.For looks and other configuration we have different properties. </a:t>
            </a:r>
            <a:endParaRPr/>
          </a:p>
          <a:p>
            <a:pPr marL="0" lvl="0" indent="0" algn="l" rtl="0">
              <a:lnSpc>
                <a:spcPct val="115000"/>
              </a:lnSpc>
              <a:spcBef>
                <a:spcPts val="160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w=Label(parent,options)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anchor : Specifies position of the text within the size provided to the widget</a:t>
            </a:r>
            <a:endParaRPr/>
          </a:p>
          <a:p>
            <a:pPr marL="457200" lvl="0" indent="-342900" algn="l" rtl="0">
              <a:lnSpc>
                <a:spcPct val="115000"/>
              </a:lnSpc>
              <a:spcBef>
                <a:spcPts val="0"/>
              </a:spcBef>
              <a:spcAft>
                <a:spcPts val="0"/>
              </a:spcAft>
              <a:buSzPts val="1800"/>
              <a:buAutoNum type="arabicPeriod"/>
            </a:pPr>
            <a:r>
              <a:rPr lang="en"/>
              <a:t>image : Image that is to shown as label </a:t>
            </a:r>
            <a:endParaRPr/>
          </a:p>
          <a:p>
            <a:pPr marL="457200" lvl="0" indent="-342900" algn="l" rtl="0">
              <a:lnSpc>
                <a:spcPct val="115000"/>
              </a:lnSpc>
              <a:spcBef>
                <a:spcPts val="0"/>
              </a:spcBef>
              <a:spcAft>
                <a:spcPts val="0"/>
              </a:spcAft>
              <a:buSzPts val="1800"/>
              <a:buAutoNum type="arabicPeriod"/>
            </a:pPr>
            <a:r>
              <a:rPr lang="en"/>
              <a:t>bd : border width in pixels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4. bg  				: background color</a:t>
            </a:r>
            <a:endParaRPr sz="1900"/>
          </a:p>
          <a:p>
            <a:pPr marL="0" lvl="0" indent="0" algn="l" rtl="0">
              <a:lnSpc>
                <a:spcPct val="115000"/>
              </a:lnSpc>
              <a:spcBef>
                <a:spcPts val="0"/>
              </a:spcBef>
              <a:spcAft>
                <a:spcPts val="0"/>
              </a:spcAft>
              <a:buSzPts val="1800"/>
              <a:buNone/>
            </a:pPr>
            <a:r>
              <a:rPr lang="en" sz="1900"/>
              <a:t>5. cursor 			: mouse pointer will be changed to dot,arrow.</a:t>
            </a:r>
            <a:endParaRPr sz="1900"/>
          </a:p>
          <a:p>
            <a:pPr marL="0" lvl="0" indent="0" algn="l" rtl="0">
              <a:lnSpc>
                <a:spcPct val="115000"/>
              </a:lnSpc>
              <a:spcBef>
                <a:spcPts val="0"/>
              </a:spcBef>
              <a:spcAft>
                <a:spcPts val="0"/>
              </a:spcAft>
              <a:buSzPts val="1800"/>
              <a:buNone/>
            </a:pPr>
            <a:r>
              <a:rPr lang="en" sz="1900"/>
              <a:t>6. fg 				: foreground color</a:t>
            </a:r>
            <a:endParaRPr sz="1900"/>
          </a:p>
          <a:p>
            <a:pPr marL="0" lvl="0" indent="0" algn="l" rtl="0">
              <a:lnSpc>
                <a:spcPct val="115000"/>
              </a:lnSpc>
              <a:spcBef>
                <a:spcPts val="0"/>
              </a:spcBef>
              <a:spcAft>
                <a:spcPts val="0"/>
              </a:spcAft>
              <a:buSzPts val="1800"/>
              <a:buNone/>
            </a:pPr>
            <a:r>
              <a:rPr lang="en" sz="1900"/>
              <a:t>7. font</a:t>
            </a:r>
            <a:endParaRPr sz="1900"/>
          </a:p>
          <a:p>
            <a:pPr marL="0" lvl="0" indent="0" algn="l" rtl="0">
              <a:lnSpc>
                <a:spcPct val="115000"/>
              </a:lnSpc>
              <a:spcBef>
                <a:spcPts val="0"/>
              </a:spcBef>
              <a:spcAft>
                <a:spcPts val="0"/>
              </a:spcAft>
              <a:buSzPts val="1800"/>
              <a:buNone/>
            </a:pPr>
            <a:r>
              <a:rPr lang="en" sz="1900"/>
              <a:t>8. height</a:t>
            </a:r>
            <a:endParaRPr sz="1900"/>
          </a:p>
          <a:p>
            <a:pPr marL="0" lvl="0" indent="0" algn="l" rtl="0">
              <a:lnSpc>
                <a:spcPct val="115000"/>
              </a:lnSpc>
              <a:spcBef>
                <a:spcPts val="0"/>
              </a:spcBef>
              <a:spcAft>
                <a:spcPts val="0"/>
              </a:spcAft>
              <a:buSzPts val="1800"/>
              <a:buNone/>
            </a:pPr>
            <a:r>
              <a:rPr lang="en" sz="1900"/>
              <a:t>9. justify 			: specify orientation</a:t>
            </a:r>
            <a:endParaRPr sz="1900"/>
          </a:p>
          <a:p>
            <a:pPr marL="0" lvl="0" indent="0" algn="l" rtl="0">
              <a:lnSpc>
                <a:spcPct val="115000"/>
              </a:lnSpc>
              <a:spcBef>
                <a:spcPts val="0"/>
              </a:spcBef>
              <a:spcAft>
                <a:spcPts val="0"/>
              </a:spcAft>
              <a:buSzPts val="1800"/>
              <a:buNone/>
            </a:pPr>
            <a:r>
              <a:rPr lang="en" sz="1900"/>
              <a:t>10. padx 			: padding in horizontal direction</a:t>
            </a:r>
            <a:endParaRPr sz="1900"/>
          </a:p>
          <a:p>
            <a:pPr marL="0" lvl="0" indent="0" algn="l" rtl="0">
              <a:lnSpc>
                <a:spcPct val="115000"/>
              </a:lnSpc>
              <a:spcBef>
                <a:spcPts val="0"/>
              </a:spcBef>
              <a:spcAft>
                <a:spcPts val="0"/>
              </a:spcAft>
              <a:buSzPts val="1800"/>
              <a:buNone/>
            </a:pPr>
            <a:r>
              <a:rPr lang="en" sz="1900"/>
              <a:t>11. pady 			: padding in vertical direction</a:t>
            </a:r>
            <a:endParaRPr sz="1900"/>
          </a:p>
          <a:p>
            <a:pPr marL="0" lvl="0" indent="0" algn="l" rtl="0">
              <a:lnSpc>
                <a:spcPct val="115000"/>
              </a:lnSpc>
              <a:spcBef>
                <a:spcPts val="0"/>
              </a:spcBef>
              <a:spcAft>
                <a:spcPts val="0"/>
              </a:spcAft>
              <a:buSzPts val="1800"/>
              <a:buNone/>
            </a:pPr>
            <a:r>
              <a:rPr lang="en" sz="1900"/>
              <a:t>12. relief 			: Border type : SUNKEN,RAISED,GROOVE,RIGID</a:t>
            </a:r>
            <a:endParaRPr sz="1900"/>
          </a:p>
          <a:p>
            <a:pPr marL="0" lvl="0" indent="0" algn="l" rtl="0">
              <a:lnSpc>
                <a:spcPct val="115000"/>
              </a:lnSpc>
              <a:spcBef>
                <a:spcPts val="0"/>
              </a:spcBef>
              <a:spcAft>
                <a:spcPts val="0"/>
              </a:spcAft>
              <a:buSzPts val="1800"/>
              <a:buNone/>
            </a:pPr>
            <a:r>
              <a:rPr lang="en" sz="1900"/>
              <a:t>13. text 				: set to string as text or variable</a:t>
            </a:r>
            <a:endParaRPr sz="1900"/>
          </a:p>
          <a:p>
            <a:pPr marL="0" lvl="0" indent="0" algn="l" rtl="0">
              <a:lnSpc>
                <a:spcPct val="115000"/>
              </a:lnSpc>
              <a:spcBef>
                <a:spcPts val="0"/>
              </a:spcBef>
              <a:spcAft>
                <a:spcPts val="0"/>
              </a:spcAft>
              <a:buSzPts val="1800"/>
              <a:buNone/>
            </a:pPr>
            <a:r>
              <a:rPr lang="en" sz="1900"/>
              <a:t>14. underline 		: to underline button text</a:t>
            </a:r>
            <a:endParaRPr sz="1900"/>
          </a:p>
          <a:p>
            <a:pPr marL="0" lvl="0" indent="0" algn="l" rtl="0">
              <a:lnSpc>
                <a:spcPct val="115000"/>
              </a:lnSpc>
              <a:spcBef>
                <a:spcPts val="0"/>
              </a:spcBef>
              <a:spcAft>
                <a:spcPts val="0"/>
              </a:spcAft>
              <a:buSzPts val="1800"/>
              <a:buNone/>
            </a:pPr>
            <a:r>
              <a:rPr lang="en" sz="1900"/>
              <a:t>15. width</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235" name="Google Shape;235;p22"/>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Label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t>EXAMPLE - 1 </a:t>
            </a:r>
            <a:endParaRPr sz="1400" b="1"/>
          </a:p>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r>
              <a:rPr lang="en" sz="1400"/>
              <a:t>window = Tk() </a:t>
            </a:r>
            <a:endParaRPr sz="1400"/>
          </a:p>
          <a:p>
            <a:pPr marL="0" lvl="0" indent="0" algn="l" rtl="0">
              <a:lnSpc>
                <a:spcPct val="115000"/>
              </a:lnSpc>
              <a:spcBef>
                <a:spcPts val="0"/>
              </a:spcBef>
              <a:spcAft>
                <a:spcPts val="0"/>
              </a:spcAft>
              <a:buClr>
                <a:schemeClr val="dk1"/>
              </a:buClr>
              <a:buSzPts val="1100"/>
              <a:buFont typeface="Arial"/>
              <a:buNone/>
            </a:pPr>
            <a:r>
              <a:rPr lang="en" sz="1400"/>
              <a:t>l1 - Label (window, text='Gujrat University!' ,font="Arial Bold", 20))</a:t>
            </a:r>
            <a:endParaRPr sz="1400"/>
          </a:p>
          <a:p>
            <a:pPr marL="0" lvl="0" indent="0" algn="l" rtl="0">
              <a:lnSpc>
                <a:spcPct val="115000"/>
              </a:lnSpc>
              <a:spcBef>
                <a:spcPts val="0"/>
              </a:spcBef>
              <a:spcAft>
                <a:spcPts val="0"/>
              </a:spcAft>
              <a:buClr>
                <a:schemeClr val="dk1"/>
              </a:buClr>
              <a:buSzPts val="1100"/>
              <a:buFont typeface="Arial"/>
              <a:buNone/>
            </a:pPr>
            <a:r>
              <a:rPr lang="en" sz="1400"/>
              <a:t> window.geometry('350x200) </a:t>
            </a:r>
            <a:endParaRPr sz="1400"/>
          </a:p>
          <a:p>
            <a:pPr marL="0" lvl="0" indent="0" algn="l" rtl="0">
              <a:lnSpc>
                <a:spcPct val="115000"/>
              </a:lnSpc>
              <a:spcBef>
                <a:spcPts val="0"/>
              </a:spcBef>
              <a:spcAft>
                <a:spcPts val="0"/>
              </a:spcAft>
              <a:buClr>
                <a:schemeClr val="dk1"/>
              </a:buClr>
              <a:buSzPts val="1100"/>
              <a:buFont typeface="Arial"/>
              <a:buNone/>
            </a:pPr>
            <a:r>
              <a:rPr lang="en" sz="1400"/>
              <a:t>l1. grid (column=0, row=0)</a:t>
            </a:r>
            <a:endParaRPr sz="1400"/>
          </a:p>
          <a:p>
            <a:pPr marL="0" lvl="0" indent="0" algn="l" rtl="0">
              <a:lnSpc>
                <a:spcPct val="115000"/>
              </a:lnSpc>
              <a:spcBef>
                <a:spcPts val="0"/>
              </a:spcBef>
              <a:spcAft>
                <a:spcPts val="0"/>
              </a:spcAft>
              <a:buClr>
                <a:schemeClr val="dk1"/>
              </a:buClr>
              <a:buSzPts val="1100"/>
              <a:buFont typeface="Arial"/>
              <a:buNone/>
            </a:pPr>
            <a:r>
              <a:rPr lang="en" sz="1400"/>
              <a:t>window.mainloop()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b="1"/>
              <a:t>EXAMPLE - 2</a:t>
            </a:r>
            <a:endParaRPr sz="1400" b="1"/>
          </a:p>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r>
              <a:rPr lang="en" sz="1400"/>
              <a:t>root = Tk()</a:t>
            </a:r>
            <a:endParaRPr sz="1400"/>
          </a:p>
          <a:p>
            <a:pPr marL="0" lvl="0" indent="0" algn="l" rtl="0">
              <a:lnSpc>
                <a:spcPct val="115000"/>
              </a:lnSpc>
              <a:spcBef>
                <a:spcPts val="0"/>
              </a:spcBef>
              <a:spcAft>
                <a:spcPts val="0"/>
              </a:spcAft>
              <a:buClr>
                <a:schemeClr val="dk1"/>
              </a:buClr>
              <a:buSzPts val="1100"/>
              <a:buFont typeface="Arial"/>
              <a:buNone/>
            </a:pPr>
            <a:r>
              <a:rPr lang="en" sz="1400"/>
              <a:t>logo = root.PhotoImage(file='test.png')</a:t>
            </a:r>
            <a:endParaRPr sz="1400"/>
          </a:p>
          <a:p>
            <a:pPr marL="0" lvl="0" indent="0" algn="l" rtl="0">
              <a:lnSpc>
                <a:spcPct val="115000"/>
              </a:lnSpc>
              <a:spcBef>
                <a:spcPts val="0"/>
              </a:spcBef>
              <a:spcAft>
                <a:spcPts val="0"/>
              </a:spcAft>
              <a:buClr>
                <a:schemeClr val="dk1"/>
              </a:buClr>
              <a:buSzPts val="1100"/>
              <a:buFont typeface="Arial"/>
              <a:buNone/>
            </a:pPr>
            <a:r>
              <a:rPr lang="en" sz="1400"/>
              <a:t>w1 = Label(root, image=logo).pack(side="right")</a:t>
            </a:r>
            <a:endParaRPr sz="1400"/>
          </a:p>
          <a:p>
            <a:pPr marL="0" lvl="0" indent="0" algn="l" rtl="0">
              <a:lnSpc>
                <a:spcPct val="115000"/>
              </a:lnSpc>
              <a:spcBef>
                <a:spcPts val="0"/>
              </a:spcBef>
              <a:spcAft>
                <a:spcPts val="0"/>
              </a:spcAft>
              <a:buClr>
                <a:schemeClr val="dk1"/>
              </a:buClr>
              <a:buSzPts val="1100"/>
              <a:buFont typeface="Arial"/>
              <a:buNone/>
            </a:pPr>
            <a:r>
              <a:rPr lang="en" sz="1400"/>
              <a:t>msg = “””Welcome semester 3.”””</a:t>
            </a:r>
            <a:endParaRPr sz="1400"/>
          </a:p>
          <a:p>
            <a:pPr marL="0" lvl="0" indent="0" algn="l" rtl="0">
              <a:lnSpc>
                <a:spcPct val="115000"/>
              </a:lnSpc>
              <a:spcBef>
                <a:spcPts val="0"/>
              </a:spcBef>
              <a:spcAft>
                <a:spcPts val="0"/>
              </a:spcAft>
              <a:buClr>
                <a:schemeClr val="dk1"/>
              </a:buClr>
              <a:buSzPts val="1100"/>
              <a:buFont typeface="Arial"/>
              <a:buNone/>
            </a:pPr>
            <a:r>
              <a:rPr lang="en" sz="1400"/>
              <a:t>W2 = Label(root,justify=tk. LEFT, padx = 10,text=msg).pack(side="left") </a:t>
            </a:r>
            <a:endParaRPr sz="1400"/>
          </a:p>
          <a:p>
            <a:pPr marL="0" lvl="0" indent="0" algn="l" rtl="0">
              <a:lnSpc>
                <a:spcPct val="115000"/>
              </a:lnSpc>
              <a:spcBef>
                <a:spcPts val="0"/>
              </a:spcBef>
              <a:spcAft>
                <a:spcPts val="0"/>
              </a:spcAft>
              <a:buClr>
                <a:schemeClr val="dk1"/>
              </a:buClr>
              <a:buSzPts val="1100"/>
              <a:buFont typeface="Arial"/>
              <a:buNone/>
            </a:pPr>
            <a:r>
              <a:rPr lang="en" sz="1400"/>
              <a:t>root.mainloop()</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Entry Widget</a:t>
            </a:r>
            <a:endParaRPr/>
          </a:p>
        </p:txBody>
      </p:sp>
      <p:sp>
        <p:nvSpPr>
          <p:cNvPr id="246" name="Google Shape;246;p24"/>
          <p:cNvSpPr txBox="1">
            <a:spLocks noGrp="1"/>
          </p:cNvSpPr>
          <p:nvPr>
            <p:ph type="body" idx="1"/>
          </p:nvPr>
        </p:nvSpPr>
        <p:spPr>
          <a:xfrm>
            <a:off x="311700" y="1225225"/>
            <a:ext cx="8520600" cy="3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Entry widgets used to enter or display single line text. </a:t>
            </a:r>
            <a:endParaRPr/>
          </a:p>
          <a:p>
            <a:pPr marL="0" lvl="0" indent="0" algn="l" rtl="0">
              <a:lnSpc>
                <a:spcPct val="115000"/>
              </a:lnSpc>
              <a:spcBef>
                <a:spcPts val="160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w=Entry(parent,options)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bd 		: border width in pixels</a:t>
            </a:r>
            <a:endParaRPr/>
          </a:p>
          <a:p>
            <a:pPr marL="457200" lvl="0" indent="-342900" algn="l" rtl="0">
              <a:lnSpc>
                <a:spcPct val="115000"/>
              </a:lnSpc>
              <a:spcBef>
                <a:spcPts val="0"/>
              </a:spcBef>
              <a:spcAft>
                <a:spcPts val="0"/>
              </a:spcAft>
              <a:buSzPts val="1800"/>
              <a:buAutoNum type="arabicPeriod"/>
            </a:pPr>
            <a:r>
              <a:rPr lang="en" sz="1900"/>
              <a:t>bg  		: background color</a:t>
            </a:r>
            <a:endParaRPr sz="1900"/>
          </a:p>
          <a:p>
            <a:pPr marL="457200" lvl="0" indent="-349250" algn="l" rtl="0">
              <a:lnSpc>
                <a:spcPct val="115000"/>
              </a:lnSpc>
              <a:spcBef>
                <a:spcPts val="0"/>
              </a:spcBef>
              <a:spcAft>
                <a:spcPts val="0"/>
              </a:spcAft>
              <a:buSzPts val="1900"/>
              <a:buAutoNum type="arabicPeriod"/>
            </a:pPr>
            <a:r>
              <a:rPr lang="en" sz="1900"/>
              <a:t>fg 		: foreground color</a:t>
            </a:r>
            <a:endParaRPr sz="1900"/>
          </a:p>
          <a:p>
            <a:pPr marL="457200" lvl="0" indent="-349250" algn="l" rtl="0">
              <a:lnSpc>
                <a:spcPct val="115000"/>
              </a:lnSpc>
              <a:spcBef>
                <a:spcPts val="0"/>
              </a:spcBef>
              <a:spcAft>
                <a:spcPts val="0"/>
              </a:spcAft>
              <a:buSzPts val="1900"/>
              <a:buAutoNum type="arabicPeriod"/>
            </a:pPr>
            <a:r>
              <a:rPr lang="en" sz="1900"/>
              <a:t>font</a:t>
            </a:r>
            <a:endParaRPr sz="1900"/>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5. justify : 		justify text</a:t>
            </a:r>
            <a:endParaRPr sz="1900"/>
          </a:p>
          <a:p>
            <a:pPr marL="0" lvl="0" indent="0" algn="l" rtl="0">
              <a:lnSpc>
                <a:spcPct val="115000"/>
              </a:lnSpc>
              <a:spcBef>
                <a:spcPts val="0"/>
              </a:spcBef>
              <a:spcAft>
                <a:spcPts val="0"/>
              </a:spcAft>
              <a:buSzPts val="1800"/>
              <a:buNone/>
            </a:pPr>
            <a:r>
              <a:rPr lang="en" sz="1900"/>
              <a:t>6. relief 	:		Border type : SUNKEN,RAISED,GROOVE,RIGID</a:t>
            </a:r>
            <a:endParaRPr sz="1900"/>
          </a:p>
          <a:p>
            <a:pPr marL="0" lvl="0" indent="0" algn="l" rtl="0">
              <a:lnSpc>
                <a:spcPct val="115000"/>
              </a:lnSpc>
              <a:spcBef>
                <a:spcPts val="0"/>
              </a:spcBef>
              <a:spcAft>
                <a:spcPts val="0"/>
              </a:spcAft>
              <a:buSzPts val="1800"/>
              <a:buNone/>
            </a:pPr>
            <a:r>
              <a:rPr lang="en" sz="1900"/>
              <a:t>7. show :		set show=”*” to make a password</a:t>
            </a:r>
            <a:endParaRPr sz="1900"/>
          </a:p>
          <a:p>
            <a:pPr marL="0" lvl="0" indent="0" algn="l" rtl="0">
              <a:lnSpc>
                <a:spcPct val="115000"/>
              </a:lnSpc>
              <a:spcBef>
                <a:spcPts val="0"/>
              </a:spcBef>
              <a:spcAft>
                <a:spcPts val="0"/>
              </a:spcAft>
              <a:buSzPts val="1800"/>
              <a:buNone/>
            </a:pPr>
            <a:r>
              <a:rPr lang="en" sz="1900"/>
              <a:t>8. textvariable :  in order to be able to retrieve the current text from entry widget </a:t>
            </a:r>
            <a:endParaRPr sz="1900"/>
          </a:p>
          <a:p>
            <a:pPr marL="0" lvl="0" indent="0" algn="l" rtl="0">
              <a:lnSpc>
                <a:spcPct val="115000"/>
              </a:lnSpc>
              <a:spcBef>
                <a:spcPts val="0"/>
              </a:spcBef>
              <a:spcAft>
                <a:spcPts val="0"/>
              </a:spcAft>
              <a:buSzPts val="1800"/>
              <a:buNone/>
            </a:pPr>
            <a:endParaRPr sz="1900"/>
          </a:p>
          <a:p>
            <a:pPr marL="0" lvl="0" indent="0" algn="l" rtl="0">
              <a:lnSpc>
                <a:spcPct val="115000"/>
              </a:lnSpc>
              <a:spcBef>
                <a:spcPts val="0"/>
              </a:spcBef>
              <a:spcAft>
                <a:spcPts val="0"/>
              </a:spcAft>
              <a:buSzPts val="1800"/>
              <a:buNone/>
            </a:pPr>
            <a:r>
              <a:rPr lang="en" sz="1900" b="1"/>
              <a:t>METHODS</a:t>
            </a:r>
            <a:r>
              <a:rPr lang="en" sz="1900"/>
              <a:t> :</a:t>
            </a:r>
            <a:endParaRPr sz="1900"/>
          </a:p>
          <a:p>
            <a:pPr marL="457200" lvl="0" indent="-349250" algn="l" rtl="0">
              <a:lnSpc>
                <a:spcPct val="115000"/>
              </a:lnSpc>
              <a:spcBef>
                <a:spcPts val="0"/>
              </a:spcBef>
              <a:spcAft>
                <a:spcPts val="0"/>
              </a:spcAft>
              <a:buSzPts val="1900"/>
              <a:buChar char="●"/>
            </a:pPr>
            <a:r>
              <a:rPr lang="en" sz="1900"/>
              <a:t>get() : Returns the entry’s current text as a string. </a:t>
            </a:r>
            <a:endParaRPr sz="1900"/>
          </a:p>
          <a:p>
            <a:pPr marL="457200" lvl="0" indent="-349250" algn="l" rtl="0">
              <a:lnSpc>
                <a:spcPct val="115000"/>
              </a:lnSpc>
              <a:spcBef>
                <a:spcPts val="0"/>
              </a:spcBef>
              <a:spcAft>
                <a:spcPts val="0"/>
              </a:spcAft>
              <a:buSzPts val="1900"/>
              <a:buChar char="●"/>
            </a:pPr>
            <a:r>
              <a:rPr lang="en" sz="1900"/>
              <a:t>delete() : Deletes characters from the widget </a:t>
            </a:r>
            <a:endParaRPr sz="1900"/>
          </a:p>
          <a:p>
            <a:pPr marL="457200" lvl="0" indent="-349250" algn="l" rtl="0">
              <a:lnSpc>
                <a:spcPct val="115000"/>
              </a:lnSpc>
              <a:spcBef>
                <a:spcPts val="0"/>
              </a:spcBef>
              <a:spcAft>
                <a:spcPts val="0"/>
              </a:spcAft>
              <a:buSzPts val="1900"/>
              <a:buChar char="●"/>
            </a:pPr>
            <a:r>
              <a:rPr lang="en" sz="1900"/>
              <a:t>insert ( index, ‘name’) : Inserts string ‘name’ before the character at the given index. </a:t>
            </a:r>
            <a:endParaRPr sz="1900"/>
          </a:p>
          <a:p>
            <a:pPr marL="0" lvl="0" indent="0" algn="l" rtl="0">
              <a:lnSpc>
                <a:spcPct val="115000"/>
              </a:lnSpc>
              <a:spcBef>
                <a:spcPts val="0"/>
              </a:spcBef>
              <a:spcAft>
                <a:spcPts val="0"/>
              </a:spcAft>
              <a:buSzPts val="1800"/>
              <a:buNone/>
            </a:pPr>
            <a:r>
              <a:rPr lang="en" sz="1900"/>
              <a:t>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257" name="Google Shape;257;p26"/>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Entry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r>
              <a:rPr lang="en" sz="1400"/>
              <a:t>root=tk.Tk()</a:t>
            </a:r>
            <a:endParaRPr sz="1400"/>
          </a:p>
          <a:p>
            <a:pPr marL="0" lvl="0" indent="0" algn="l" rtl="0">
              <a:lnSpc>
                <a:spcPct val="115000"/>
              </a:lnSpc>
              <a:spcBef>
                <a:spcPts val="0"/>
              </a:spcBef>
              <a:spcAft>
                <a:spcPts val="0"/>
              </a:spcAft>
              <a:buClr>
                <a:schemeClr val="dk1"/>
              </a:buClr>
              <a:buSzPts val="1100"/>
              <a:buFont typeface="Arial"/>
              <a:buNone/>
            </a:pPr>
            <a:r>
              <a:rPr lang="en" sz="1400"/>
              <a:t>root.geometry("600x400")</a:t>
            </a:r>
            <a:endParaRPr sz="1400"/>
          </a:p>
          <a:p>
            <a:pPr marL="0" lvl="0" indent="0" algn="l" rtl="0">
              <a:lnSpc>
                <a:spcPct val="115000"/>
              </a:lnSpc>
              <a:spcBef>
                <a:spcPts val="0"/>
              </a:spcBef>
              <a:spcAft>
                <a:spcPts val="0"/>
              </a:spcAft>
              <a:buClr>
                <a:schemeClr val="dk1"/>
              </a:buClr>
              <a:buSzPts val="1100"/>
              <a:buFont typeface="Arial"/>
              <a:buNone/>
            </a:pPr>
            <a:r>
              <a:rPr lang="en" sz="1400"/>
              <a:t>name_var=tk.StringVar()</a:t>
            </a:r>
            <a:endParaRPr sz="1400"/>
          </a:p>
          <a:p>
            <a:pPr marL="0" lvl="0" indent="0" algn="l" rtl="0">
              <a:lnSpc>
                <a:spcPct val="115000"/>
              </a:lnSpc>
              <a:spcBef>
                <a:spcPts val="0"/>
              </a:spcBef>
              <a:spcAft>
                <a:spcPts val="0"/>
              </a:spcAft>
              <a:buClr>
                <a:schemeClr val="dk1"/>
              </a:buClr>
              <a:buSzPts val="1100"/>
              <a:buFont typeface="Arial"/>
              <a:buNone/>
            </a:pPr>
            <a:r>
              <a:rPr lang="en" sz="1400"/>
              <a:t>passw_var=tk.StringVar()</a:t>
            </a:r>
            <a:endParaRPr sz="1400"/>
          </a:p>
          <a:p>
            <a:pPr marL="0" lvl="0" indent="0" algn="l" rtl="0">
              <a:lnSpc>
                <a:spcPct val="115000"/>
              </a:lnSpc>
              <a:spcBef>
                <a:spcPts val="0"/>
              </a:spcBef>
              <a:spcAft>
                <a:spcPts val="0"/>
              </a:spcAft>
              <a:buClr>
                <a:schemeClr val="dk1"/>
              </a:buClr>
              <a:buSzPts val="1100"/>
              <a:buFont typeface="Arial"/>
              <a:buNone/>
            </a:pPr>
            <a:r>
              <a:rPr lang="en" sz="1400"/>
              <a:t>def submit():</a:t>
            </a:r>
            <a:endParaRPr sz="1400"/>
          </a:p>
          <a:p>
            <a:pPr marL="0" lvl="0" indent="0" algn="l" rtl="0">
              <a:lnSpc>
                <a:spcPct val="115000"/>
              </a:lnSpc>
              <a:spcBef>
                <a:spcPts val="0"/>
              </a:spcBef>
              <a:spcAft>
                <a:spcPts val="0"/>
              </a:spcAft>
              <a:buClr>
                <a:schemeClr val="dk1"/>
              </a:buClr>
              <a:buSzPts val="1100"/>
              <a:buFont typeface="Arial"/>
              <a:buNone/>
            </a:pPr>
            <a:r>
              <a:rPr lang="en" sz="1400"/>
              <a:t>	name=name_var.get()</a:t>
            </a:r>
            <a:endParaRPr sz="1400"/>
          </a:p>
          <a:p>
            <a:pPr marL="0" lvl="0" indent="0" algn="l" rtl="0">
              <a:lnSpc>
                <a:spcPct val="115000"/>
              </a:lnSpc>
              <a:spcBef>
                <a:spcPts val="0"/>
              </a:spcBef>
              <a:spcAft>
                <a:spcPts val="0"/>
              </a:spcAft>
              <a:buClr>
                <a:schemeClr val="dk1"/>
              </a:buClr>
              <a:buSzPts val="1100"/>
              <a:buFont typeface="Arial"/>
              <a:buNone/>
            </a:pPr>
            <a:r>
              <a:rPr lang="en" sz="1400"/>
              <a:t>	password=passw_var.get()</a:t>
            </a:r>
            <a:endParaRPr sz="1400"/>
          </a:p>
          <a:p>
            <a:pPr marL="0" lvl="0" indent="0" algn="l" rtl="0">
              <a:lnSpc>
                <a:spcPct val="115000"/>
              </a:lnSpc>
              <a:spcBef>
                <a:spcPts val="0"/>
              </a:spcBef>
              <a:spcAft>
                <a:spcPts val="0"/>
              </a:spcAft>
              <a:buClr>
                <a:schemeClr val="dk1"/>
              </a:buClr>
              <a:buSzPts val="1100"/>
              <a:buFont typeface="Arial"/>
              <a:buNone/>
            </a:pPr>
            <a:r>
              <a:rPr lang="en" sz="1400"/>
              <a:t>	print("The name is : " + name)</a:t>
            </a:r>
            <a:endParaRPr sz="1400"/>
          </a:p>
          <a:p>
            <a:pPr marL="0" lvl="0" indent="0" algn="l" rtl="0">
              <a:lnSpc>
                <a:spcPct val="115000"/>
              </a:lnSpc>
              <a:spcBef>
                <a:spcPts val="0"/>
              </a:spcBef>
              <a:spcAft>
                <a:spcPts val="0"/>
              </a:spcAft>
              <a:buClr>
                <a:schemeClr val="dk1"/>
              </a:buClr>
              <a:buSzPts val="1100"/>
              <a:buFont typeface="Arial"/>
              <a:buNone/>
            </a:pPr>
            <a:r>
              <a:rPr lang="en" sz="1400"/>
              <a:t>	print("The password is : " + password)</a:t>
            </a:r>
            <a:endParaRPr sz="1400"/>
          </a:p>
          <a:p>
            <a:pPr marL="0" lvl="0" indent="0" algn="l" rtl="0">
              <a:lnSpc>
                <a:spcPct val="115000"/>
              </a:lnSpc>
              <a:spcBef>
                <a:spcPts val="0"/>
              </a:spcBef>
              <a:spcAft>
                <a:spcPts val="0"/>
              </a:spcAft>
              <a:buClr>
                <a:schemeClr val="dk1"/>
              </a:buClr>
              <a:buSzPts val="1100"/>
              <a:buFont typeface="Arial"/>
              <a:buNone/>
            </a:pPr>
            <a:r>
              <a:rPr lang="en" sz="1400"/>
              <a:t>	name_var.set("")</a:t>
            </a:r>
            <a:endParaRPr sz="1400"/>
          </a:p>
          <a:p>
            <a:pPr marL="0" lvl="0" indent="0" algn="l" rtl="0">
              <a:lnSpc>
                <a:spcPct val="115000"/>
              </a:lnSpc>
              <a:spcBef>
                <a:spcPts val="0"/>
              </a:spcBef>
              <a:spcAft>
                <a:spcPts val="0"/>
              </a:spcAft>
              <a:buClr>
                <a:schemeClr val="dk1"/>
              </a:buClr>
              <a:buSzPts val="1100"/>
              <a:buFont typeface="Arial"/>
              <a:buNone/>
            </a:pPr>
            <a:r>
              <a:rPr lang="en" sz="1400"/>
              <a:t>	passw_var.set("")</a:t>
            </a:r>
            <a:endParaRPr sz="1400"/>
          </a:p>
          <a:p>
            <a:pPr marL="0" lvl="0" indent="0" algn="l" rtl="0">
              <a:lnSpc>
                <a:spcPct val="115000"/>
              </a:lnSpc>
              <a:spcBef>
                <a:spcPts val="0"/>
              </a:spcBef>
              <a:spcAft>
                <a:spcPts val="0"/>
              </a:spcAft>
              <a:buClr>
                <a:schemeClr val="dk1"/>
              </a:buClr>
              <a:buSzPts val="1100"/>
              <a:buFont typeface="Arial"/>
              <a:buNone/>
            </a:pPr>
            <a:r>
              <a:rPr lang="en" sz="1400"/>
              <a:t>	</a:t>
            </a:r>
            <a:endParaRPr sz="1400"/>
          </a:p>
          <a:p>
            <a:pPr marL="0" lvl="0" indent="0" algn="l" rtl="0">
              <a:lnSpc>
                <a:spcPct val="115000"/>
              </a:lnSpc>
              <a:spcBef>
                <a:spcPts val="0"/>
              </a:spcBef>
              <a:spcAft>
                <a:spcPts val="0"/>
              </a:spcAft>
              <a:buClr>
                <a:schemeClr val="dk1"/>
              </a:buClr>
              <a:buSzPts val="1100"/>
              <a:buFont typeface="Arial"/>
              <a:buNone/>
            </a:pPr>
            <a:r>
              <a:rPr lang="en" sz="1400"/>
              <a:t>name_label = tk.Label(root, text = 'Username', font=(‘Arial’,10, 'bold'))</a:t>
            </a:r>
            <a:endParaRPr sz="1400"/>
          </a:p>
          <a:p>
            <a:pPr marL="0" lvl="0" indent="0" algn="l" rtl="0">
              <a:lnSpc>
                <a:spcPct val="115000"/>
              </a:lnSpc>
              <a:spcBef>
                <a:spcPts val="0"/>
              </a:spcBef>
              <a:spcAft>
                <a:spcPts val="0"/>
              </a:spcAft>
              <a:buClr>
                <a:schemeClr val="dk1"/>
              </a:buClr>
              <a:buSzPts val="1100"/>
              <a:buFont typeface="Arial"/>
              <a:buNone/>
            </a:pPr>
            <a:r>
              <a:rPr lang="en" sz="1400"/>
              <a:t>name_entry = tk.Entry(root,textvariable = name_var, font=(‘Arial’,10,'normal'))</a:t>
            </a:r>
            <a:endParaRPr sz="1400"/>
          </a:p>
          <a:p>
            <a:pPr marL="0" lvl="0" indent="0" algn="l" rtl="0">
              <a:lnSpc>
                <a:spcPct val="115000"/>
              </a:lnSpc>
              <a:spcBef>
                <a:spcPts val="0"/>
              </a:spcBef>
              <a:spcAft>
                <a:spcPts val="0"/>
              </a:spcAft>
              <a:buClr>
                <a:schemeClr val="dk1"/>
              </a:buClr>
              <a:buSzPts val="1100"/>
              <a:buFont typeface="Arial"/>
              <a:buNone/>
            </a:pPr>
            <a:r>
              <a:rPr lang="en" sz="1400"/>
              <a:t>passw_label = tk.Label(root, text = 'Password', font = (‘Arial’,10,'bold'))</a:t>
            </a:r>
            <a:endParaRPr sz="1400"/>
          </a:p>
          <a:p>
            <a:pPr marL="0" lvl="0" indent="0" algn="l" rtl="0">
              <a:lnSpc>
                <a:spcPct val="115000"/>
              </a:lnSpc>
              <a:spcBef>
                <a:spcPts val="0"/>
              </a:spcBef>
              <a:spcAft>
                <a:spcPts val="0"/>
              </a:spcAft>
              <a:buClr>
                <a:schemeClr val="dk1"/>
              </a:buClr>
              <a:buSzPts val="1100"/>
              <a:buFont typeface="Arial"/>
              <a:buNone/>
            </a:pPr>
            <a:r>
              <a:rPr lang="en" sz="1400"/>
              <a:t>passw_entry=tk.Entry(root, textvariable = passw_var, font = (‘Arial’,10,'normal'), show = '*')</a:t>
            </a:r>
            <a:endParaRPr sz="1400"/>
          </a:p>
          <a:p>
            <a:pPr marL="0" lvl="0" indent="0" algn="l" rtl="0">
              <a:lnSpc>
                <a:spcPct val="115000"/>
              </a:lnSpc>
              <a:spcBef>
                <a:spcPts val="0"/>
              </a:spcBef>
              <a:spcAft>
                <a:spcPts val="0"/>
              </a:spcAft>
              <a:buClr>
                <a:schemeClr val="dk1"/>
              </a:buClr>
              <a:buSzPts val="1100"/>
              <a:buFont typeface="Arial"/>
              <a:buNone/>
            </a:pPr>
            <a:r>
              <a:rPr lang="en" sz="1400"/>
              <a:t>sub_btn=tk.Button(root,text = 'Submit', command = submit)</a:t>
            </a:r>
            <a:endParaRPr sz="1400"/>
          </a:p>
        </p:txBody>
      </p:sp>
      <p:sp>
        <p:nvSpPr>
          <p:cNvPr id="263" name="Google Shape;263;p27"/>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name_label.grid(row=0,column=0)</a:t>
            </a:r>
            <a:endParaRPr sz="1400"/>
          </a:p>
          <a:p>
            <a:pPr marL="0" lvl="0" indent="0" algn="l" rtl="0">
              <a:lnSpc>
                <a:spcPct val="115000"/>
              </a:lnSpc>
              <a:spcBef>
                <a:spcPts val="0"/>
              </a:spcBef>
              <a:spcAft>
                <a:spcPts val="0"/>
              </a:spcAft>
              <a:buClr>
                <a:schemeClr val="dk1"/>
              </a:buClr>
              <a:buSzPts val="1100"/>
              <a:buFont typeface="Arial"/>
              <a:buNone/>
            </a:pPr>
            <a:r>
              <a:rPr lang="en" sz="1400"/>
              <a:t>name_entry.grid(row=0,column=1)</a:t>
            </a:r>
            <a:endParaRPr sz="1400"/>
          </a:p>
          <a:p>
            <a:pPr marL="0" lvl="0" indent="0" algn="l" rtl="0">
              <a:lnSpc>
                <a:spcPct val="115000"/>
              </a:lnSpc>
              <a:spcBef>
                <a:spcPts val="0"/>
              </a:spcBef>
              <a:spcAft>
                <a:spcPts val="0"/>
              </a:spcAft>
              <a:buClr>
                <a:schemeClr val="dk1"/>
              </a:buClr>
              <a:buSzPts val="1100"/>
              <a:buFont typeface="Arial"/>
              <a:buNone/>
            </a:pPr>
            <a:r>
              <a:rPr lang="en" sz="1400"/>
              <a:t>passw_label.grid(row=1,column=0)</a:t>
            </a:r>
            <a:endParaRPr sz="1400"/>
          </a:p>
          <a:p>
            <a:pPr marL="0" lvl="0" indent="0" algn="l" rtl="0">
              <a:lnSpc>
                <a:spcPct val="115000"/>
              </a:lnSpc>
              <a:spcBef>
                <a:spcPts val="0"/>
              </a:spcBef>
              <a:spcAft>
                <a:spcPts val="0"/>
              </a:spcAft>
              <a:buClr>
                <a:schemeClr val="dk1"/>
              </a:buClr>
              <a:buSzPts val="1100"/>
              <a:buFont typeface="Arial"/>
              <a:buNone/>
            </a:pPr>
            <a:r>
              <a:rPr lang="en" sz="1400"/>
              <a:t>passw_entry.grid(row=1,column=1)</a:t>
            </a:r>
            <a:endParaRPr sz="1400"/>
          </a:p>
          <a:p>
            <a:pPr marL="0" lvl="0" indent="0" algn="l" rtl="0">
              <a:lnSpc>
                <a:spcPct val="115000"/>
              </a:lnSpc>
              <a:spcBef>
                <a:spcPts val="0"/>
              </a:spcBef>
              <a:spcAft>
                <a:spcPts val="0"/>
              </a:spcAft>
              <a:buClr>
                <a:schemeClr val="dk1"/>
              </a:buClr>
              <a:buSzPts val="1100"/>
              <a:buFont typeface="Arial"/>
              <a:buNone/>
            </a:pPr>
            <a:r>
              <a:rPr lang="en" sz="1400"/>
              <a:t>sub_btn.grid(row=2,column=1)</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root.mainloop()</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ffe6eb188c_0_1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CheckButton</a:t>
            </a:r>
            <a:endParaRPr/>
          </a:p>
        </p:txBody>
      </p:sp>
      <p:sp>
        <p:nvSpPr>
          <p:cNvPr id="274" name="Google Shape;274;gffe6eb188c_0_1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add checkbox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a:stretch/>
        </p:blipFill>
        <p:spPr>
          <a:xfrm>
            <a:off x="2247050" y="2926250"/>
            <a:ext cx="1927426" cy="1621099"/>
          </a:xfrm>
          <a:prstGeom prst="rect">
            <a:avLst/>
          </a:prstGeom>
          <a:noFill/>
          <a:ln>
            <a:noFill/>
          </a:ln>
        </p:spPr>
      </p:pic>
      <p:pic>
        <p:nvPicPr>
          <p:cNvPr id="111" name="Google Shape;111;p3"/>
          <p:cNvPicPr preferRelativeResize="0"/>
          <p:nvPr/>
        </p:nvPicPr>
        <p:blipFill rotWithShape="1">
          <a:blip r:embed="rId4">
            <a:alphaModFix/>
          </a:blip>
          <a:srcRect l="35104" r="33978"/>
          <a:stretch/>
        </p:blipFill>
        <p:spPr>
          <a:xfrm>
            <a:off x="354100" y="2401050"/>
            <a:ext cx="1855601" cy="2671500"/>
          </a:xfrm>
          <a:prstGeom prst="rect">
            <a:avLst/>
          </a:prstGeom>
          <a:noFill/>
          <a:ln>
            <a:noFill/>
          </a:ln>
        </p:spPr>
      </p:pic>
      <p:pic>
        <p:nvPicPr>
          <p:cNvPr id="112" name="Google Shape;112;p3"/>
          <p:cNvPicPr preferRelativeResize="0"/>
          <p:nvPr/>
        </p:nvPicPr>
        <p:blipFill rotWithShape="1">
          <a:blip r:embed="rId5">
            <a:alphaModFix/>
          </a:blip>
          <a:srcRect/>
          <a:stretch/>
        </p:blipFill>
        <p:spPr>
          <a:xfrm>
            <a:off x="4415125" y="339175"/>
            <a:ext cx="4591399" cy="4531650"/>
          </a:xfrm>
          <a:prstGeom prst="rect">
            <a:avLst/>
          </a:prstGeom>
          <a:noFill/>
          <a:ln>
            <a:noFill/>
          </a:ln>
        </p:spPr>
      </p:pic>
      <p:pic>
        <p:nvPicPr>
          <p:cNvPr id="113" name="Google Shape;113;p3"/>
          <p:cNvPicPr preferRelativeResize="0"/>
          <p:nvPr/>
        </p:nvPicPr>
        <p:blipFill rotWithShape="1">
          <a:blip r:embed="rId6">
            <a:alphaModFix/>
          </a:blip>
          <a:srcRect/>
          <a:stretch/>
        </p:blipFill>
        <p:spPr>
          <a:xfrm>
            <a:off x="127000" y="214450"/>
            <a:ext cx="3862300" cy="2108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ffe6eb188c_0_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from tkinter import *</a:t>
            </a:r>
            <a:endParaRPr sz="1400"/>
          </a:p>
          <a:p>
            <a:pPr marL="0" lvl="0" indent="0" algn="l" rtl="0">
              <a:spcBef>
                <a:spcPts val="0"/>
              </a:spcBef>
              <a:spcAft>
                <a:spcPts val="0"/>
              </a:spcAft>
              <a:buClr>
                <a:schemeClr val="dk1"/>
              </a:buClr>
              <a:buSzPts val="1100"/>
              <a:buFont typeface="Arial"/>
              <a:buNone/>
            </a:pPr>
            <a:r>
              <a:rPr lang="en" sz="1400"/>
              <a:t>root = Tk() </a:t>
            </a:r>
            <a:endParaRPr sz="1400"/>
          </a:p>
          <a:p>
            <a:pPr marL="0" lvl="0" indent="0" algn="l" rtl="0">
              <a:spcBef>
                <a:spcPts val="0"/>
              </a:spcBef>
              <a:spcAft>
                <a:spcPts val="0"/>
              </a:spcAft>
              <a:buClr>
                <a:schemeClr val="dk1"/>
              </a:buClr>
              <a:buSzPts val="1100"/>
              <a:buFont typeface="Arial"/>
              <a:buNone/>
            </a:pPr>
            <a:r>
              <a:rPr lang="en" sz="1400"/>
              <a:t>root. geometry("300x200")</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W = Label(root, text ='Gujrat University', font = "50").pack()</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Checkbutton1 = tk.IntVar()</a:t>
            </a:r>
            <a:endParaRPr sz="1400"/>
          </a:p>
          <a:p>
            <a:pPr marL="0" lvl="0" indent="0" algn="l" rtl="0">
              <a:spcBef>
                <a:spcPts val="0"/>
              </a:spcBef>
              <a:spcAft>
                <a:spcPts val="0"/>
              </a:spcAft>
              <a:buClr>
                <a:schemeClr val="dk1"/>
              </a:buClr>
              <a:buSzPts val="1100"/>
              <a:buFont typeface="Arial"/>
              <a:buNone/>
            </a:pPr>
            <a:r>
              <a:rPr lang="en" sz="1400"/>
              <a:t>Checkbutton2 = tk.IntVar() </a:t>
            </a:r>
            <a:endParaRPr sz="1400"/>
          </a:p>
          <a:p>
            <a:pPr marL="0" lvl="0" indent="0" algn="l" rtl="0">
              <a:spcBef>
                <a:spcPts val="0"/>
              </a:spcBef>
              <a:spcAft>
                <a:spcPts val="0"/>
              </a:spcAft>
              <a:buClr>
                <a:schemeClr val="dk1"/>
              </a:buClr>
              <a:buSzPts val="1100"/>
              <a:buFont typeface="Arial"/>
              <a:buNone/>
            </a:pPr>
            <a:r>
              <a:rPr lang="en" sz="1400"/>
              <a:t>Checkbutton3 = tk.IntVar()</a:t>
            </a:r>
            <a:endParaRPr sz="1400"/>
          </a:p>
          <a:p>
            <a:pPr marL="0" lvl="0" indent="0" algn="l" rtl="0">
              <a:spcBef>
                <a:spcPts val="0"/>
              </a:spcBef>
              <a:spcAft>
                <a:spcPts val="0"/>
              </a:spcAft>
              <a:buClr>
                <a:schemeClr val="dk1"/>
              </a:buClr>
              <a:buSzPts val="1100"/>
              <a:buFont typeface="Arial"/>
              <a:buNone/>
            </a:pPr>
            <a:r>
              <a:rPr lang="en" sz="1400"/>
              <a:t>Button1 = Checkbutton(root, text = "Tutorial", variable = Checkbutton1,</a:t>
            </a:r>
            <a:endParaRPr sz="1400"/>
          </a:p>
          <a:p>
            <a:pPr marL="0" lvl="0" indent="0" algn="l" rtl="0">
              <a:spcBef>
                <a:spcPts val="0"/>
              </a:spcBef>
              <a:spcAft>
                <a:spcPts val="0"/>
              </a:spcAft>
              <a:buClr>
                <a:schemeClr val="dk1"/>
              </a:buClr>
              <a:buSzPts val="1100"/>
              <a:buFont typeface="Arial"/>
              <a:buNone/>
            </a:pPr>
            <a:r>
              <a:rPr lang="en" sz="1400"/>
              <a:t>onvalue = 1, offvalue = 0,height = 2,width = 10)</a:t>
            </a:r>
            <a:endParaRPr sz="1400"/>
          </a:p>
          <a:p>
            <a:pPr marL="0" lvl="0" indent="0" algn="l" rtl="0">
              <a:spcBef>
                <a:spcPts val="0"/>
              </a:spcBef>
              <a:spcAft>
                <a:spcPts val="0"/>
              </a:spcAft>
              <a:buClr>
                <a:schemeClr val="dk1"/>
              </a:buClr>
              <a:buSzPts val="1100"/>
              <a:buFont typeface="Arial"/>
              <a:buNone/>
            </a:pPr>
            <a:r>
              <a:rPr lang="en" sz="1400"/>
              <a:t>Button2 = Checkbutton(root, text = "Student", variable = Checkbutton2,</a:t>
            </a:r>
            <a:endParaRPr sz="1400"/>
          </a:p>
          <a:p>
            <a:pPr marL="0" lvl="0" indent="0" algn="l" rtl="0">
              <a:spcBef>
                <a:spcPts val="0"/>
              </a:spcBef>
              <a:spcAft>
                <a:spcPts val="0"/>
              </a:spcAft>
              <a:buClr>
                <a:schemeClr val="dk1"/>
              </a:buClr>
              <a:buSzPts val="1100"/>
              <a:buFont typeface="Arial"/>
              <a:buNone/>
            </a:pPr>
            <a:r>
              <a:rPr lang="en" sz="1400"/>
              <a:t>onvalue = 1, offvalue = 0,height = 2,width = 10)</a:t>
            </a:r>
            <a:endParaRPr sz="1400"/>
          </a:p>
          <a:p>
            <a:pPr marL="0" lvl="0" indent="0" algn="l" rtl="0">
              <a:spcBef>
                <a:spcPts val="0"/>
              </a:spcBef>
              <a:spcAft>
                <a:spcPts val="0"/>
              </a:spcAft>
              <a:buClr>
                <a:schemeClr val="dk1"/>
              </a:buClr>
              <a:buSzPts val="1100"/>
              <a:buFont typeface="Arial"/>
              <a:buNone/>
            </a:pPr>
            <a:r>
              <a:rPr lang="en" sz="1400"/>
              <a:t>Button3 = Checkbutton (root, text = "Courses", variable = Checkbutton3,</a:t>
            </a:r>
            <a:endParaRPr sz="1400"/>
          </a:p>
          <a:p>
            <a:pPr marL="0" lvl="0" indent="0" algn="l" rtl="0">
              <a:spcBef>
                <a:spcPts val="0"/>
              </a:spcBef>
              <a:spcAft>
                <a:spcPts val="0"/>
              </a:spcAft>
              <a:buClr>
                <a:schemeClr val="dk1"/>
              </a:buClr>
              <a:buSzPts val="1100"/>
              <a:buFont typeface="Arial"/>
              <a:buNone/>
            </a:pPr>
            <a:r>
              <a:rPr lang="en" sz="1400"/>
              <a:t>onvalue = 0,offvalue = 0,height = 2,width = 10)</a:t>
            </a:r>
            <a:endParaRPr sz="1400"/>
          </a:p>
          <a:p>
            <a:pPr marL="0" lvl="0" indent="0" algn="l" rtl="0">
              <a:spcBef>
                <a:spcPts val="0"/>
              </a:spcBef>
              <a:spcAft>
                <a:spcPts val="0"/>
              </a:spcAft>
              <a:buClr>
                <a:schemeClr val="dk1"/>
              </a:buClr>
              <a:buSzPts val="1100"/>
              <a:buFont typeface="Arial"/>
              <a:buNone/>
            </a:pPr>
            <a:r>
              <a:rPr lang="en" sz="1400"/>
              <a:t>Button1.pack() </a:t>
            </a:r>
            <a:endParaRPr sz="1400"/>
          </a:p>
          <a:p>
            <a:pPr marL="0" lvl="0" indent="0" algn="l" rtl="0">
              <a:spcBef>
                <a:spcPts val="0"/>
              </a:spcBef>
              <a:spcAft>
                <a:spcPts val="0"/>
              </a:spcAft>
              <a:buClr>
                <a:schemeClr val="dk1"/>
              </a:buClr>
              <a:buSzPts val="1100"/>
              <a:buFont typeface="Arial"/>
              <a:buNone/>
            </a:pPr>
            <a:r>
              <a:rPr lang="en" sz="1400"/>
              <a:t>Button2.pack() </a:t>
            </a:r>
            <a:endParaRPr sz="1400"/>
          </a:p>
          <a:p>
            <a:pPr marL="0" lvl="0" indent="0" algn="l" rtl="0">
              <a:spcBef>
                <a:spcPts val="0"/>
              </a:spcBef>
              <a:spcAft>
                <a:spcPts val="0"/>
              </a:spcAft>
              <a:buClr>
                <a:schemeClr val="dk1"/>
              </a:buClr>
              <a:buSzPts val="1100"/>
              <a:buFont typeface="Arial"/>
              <a:buNone/>
            </a:pPr>
            <a:r>
              <a:rPr lang="en" sz="1400"/>
              <a:t>Button3.pack()</a:t>
            </a:r>
            <a:endParaRPr sz="1400"/>
          </a:p>
          <a:p>
            <a:pPr marL="0" lvl="0" indent="0" algn="l" rtl="0">
              <a:spcBef>
                <a:spcPts val="0"/>
              </a:spcBef>
              <a:spcAft>
                <a:spcPts val="0"/>
              </a:spcAft>
              <a:buClr>
                <a:schemeClr val="dk1"/>
              </a:buClr>
              <a:buSzPts val="1100"/>
              <a:buFont typeface="Arial"/>
              <a:buNone/>
            </a:pPr>
            <a:r>
              <a:rPr lang="en" sz="1400"/>
              <a:t>root.mainloop()</a:t>
            </a:r>
            <a:endParaRPr sz="1400"/>
          </a:p>
          <a:p>
            <a:pPr marL="0" lvl="0" indent="0" algn="l" rtl="0">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280" name="Google Shape;280;gffe6eb188c_0_7"/>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ffe6eb188c_0_1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from tkinter import *</a:t>
            </a:r>
            <a:endParaRPr sz="1400"/>
          </a:p>
          <a:p>
            <a:pPr marL="0" lvl="0" indent="0" algn="l" rtl="0">
              <a:spcBef>
                <a:spcPts val="0"/>
              </a:spcBef>
              <a:spcAft>
                <a:spcPts val="0"/>
              </a:spcAft>
              <a:buClr>
                <a:schemeClr val="dk1"/>
              </a:buClr>
              <a:buSzPts val="1100"/>
              <a:buFont typeface="Arial"/>
              <a:buNone/>
            </a:pPr>
            <a:r>
              <a:rPr lang="en" sz="1400"/>
              <a:t>root = Tk() </a:t>
            </a:r>
            <a:endParaRPr sz="1400"/>
          </a:p>
          <a:p>
            <a:pPr marL="0" lvl="0" indent="0" algn="l" rtl="0">
              <a:spcBef>
                <a:spcPts val="0"/>
              </a:spcBef>
              <a:spcAft>
                <a:spcPts val="0"/>
              </a:spcAft>
              <a:buClr>
                <a:schemeClr val="dk1"/>
              </a:buClr>
              <a:buSzPts val="1100"/>
              <a:buFont typeface="Arial"/>
              <a:buNone/>
            </a:pPr>
            <a:r>
              <a:rPr lang="en" sz="1400"/>
              <a:t>root. geometry("300x200")</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W = Label(root, text ='Gujrat University', font = "50").pack()</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Checkbutton1 = tk.IntVar()</a:t>
            </a:r>
            <a:endParaRPr sz="1400"/>
          </a:p>
          <a:p>
            <a:pPr marL="0" lvl="0" indent="0" algn="l" rtl="0">
              <a:spcBef>
                <a:spcPts val="0"/>
              </a:spcBef>
              <a:spcAft>
                <a:spcPts val="0"/>
              </a:spcAft>
              <a:buClr>
                <a:schemeClr val="dk1"/>
              </a:buClr>
              <a:buSzPts val="1100"/>
              <a:buFont typeface="Arial"/>
              <a:buNone/>
            </a:pPr>
            <a:r>
              <a:rPr lang="en" sz="1400"/>
              <a:t>Checkbutton2 = tk.IntVar() </a:t>
            </a:r>
            <a:endParaRPr sz="1400"/>
          </a:p>
          <a:p>
            <a:pPr marL="0" lvl="0" indent="0" algn="l" rtl="0">
              <a:spcBef>
                <a:spcPts val="0"/>
              </a:spcBef>
              <a:spcAft>
                <a:spcPts val="0"/>
              </a:spcAft>
              <a:buClr>
                <a:schemeClr val="dk1"/>
              </a:buClr>
              <a:buSzPts val="1100"/>
              <a:buFont typeface="Arial"/>
              <a:buNone/>
            </a:pPr>
            <a:r>
              <a:rPr lang="en" sz="1400"/>
              <a:t>Checkbutton3 = tk.IntVar()</a:t>
            </a:r>
            <a:endParaRPr sz="1400"/>
          </a:p>
          <a:p>
            <a:pPr marL="0" lvl="0" indent="0" algn="l" rtl="0">
              <a:spcBef>
                <a:spcPts val="0"/>
              </a:spcBef>
              <a:spcAft>
                <a:spcPts val="0"/>
              </a:spcAft>
              <a:buClr>
                <a:schemeClr val="dk1"/>
              </a:buClr>
              <a:buSzPts val="1100"/>
              <a:buFont typeface="Arial"/>
              <a:buNone/>
            </a:pPr>
            <a:r>
              <a:rPr lang="en" sz="1400"/>
              <a:t>Button1 = Checkbutton(root, text = "Tutorial", variable = Checkbutton1,</a:t>
            </a:r>
            <a:endParaRPr sz="1400"/>
          </a:p>
          <a:p>
            <a:pPr marL="0" lvl="0" indent="0" algn="l" rtl="0">
              <a:spcBef>
                <a:spcPts val="0"/>
              </a:spcBef>
              <a:spcAft>
                <a:spcPts val="0"/>
              </a:spcAft>
              <a:buClr>
                <a:schemeClr val="dk1"/>
              </a:buClr>
              <a:buSzPts val="1100"/>
              <a:buFont typeface="Arial"/>
              <a:buNone/>
            </a:pPr>
            <a:r>
              <a:rPr lang="en" sz="1400"/>
              <a:t>onvalue = 1, offvalue = 0,height = 2,width = 10)</a:t>
            </a:r>
            <a:endParaRPr sz="1400"/>
          </a:p>
          <a:p>
            <a:pPr marL="0" lvl="0" indent="0" algn="l" rtl="0">
              <a:spcBef>
                <a:spcPts val="0"/>
              </a:spcBef>
              <a:spcAft>
                <a:spcPts val="0"/>
              </a:spcAft>
              <a:buClr>
                <a:schemeClr val="dk1"/>
              </a:buClr>
              <a:buSzPts val="1100"/>
              <a:buFont typeface="Arial"/>
              <a:buNone/>
            </a:pPr>
            <a:r>
              <a:rPr lang="en" sz="1400"/>
              <a:t>Button2 = Checkbutton(root, text = "Student", variable = Checkbutton2,</a:t>
            </a:r>
            <a:endParaRPr sz="1400"/>
          </a:p>
          <a:p>
            <a:pPr marL="0" lvl="0" indent="0" algn="l" rtl="0">
              <a:spcBef>
                <a:spcPts val="0"/>
              </a:spcBef>
              <a:spcAft>
                <a:spcPts val="0"/>
              </a:spcAft>
              <a:buClr>
                <a:schemeClr val="dk1"/>
              </a:buClr>
              <a:buSzPts val="1100"/>
              <a:buFont typeface="Arial"/>
              <a:buNone/>
            </a:pPr>
            <a:r>
              <a:rPr lang="en" sz="1400"/>
              <a:t>onvalue = 1, offvalue = 0,height = 2,width = 10)</a:t>
            </a:r>
            <a:endParaRPr sz="1400"/>
          </a:p>
          <a:p>
            <a:pPr marL="0" lvl="0" indent="0" algn="l" rtl="0">
              <a:spcBef>
                <a:spcPts val="0"/>
              </a:spcBef>
              <a:spcAft>
                <a:spcPts val="0"/>
              </a:spcAft>
              <a:buClr>
                <a:schemeClr val="dk1"/>
              </a:buClr>
              <a:buSzPts val="1100"/>
              <a:buFont typeface="Arial"/>
              <a:buNone/>
            </a:pPr>
            <a:r>
              <a:rPr lang="en" sz="1400"/>
              <a:t>Button3 = Checkbutton (root, text = "Courses", variable = Checkbutton3,</a:t>
            </a:r>
            <a:endParaRPr sz="1400"/>
          </a:p>
          <a:p>
            <a:pPr marL="0" lvl="0" indent="0" algn="l" rtl="0">
              <a:spcBef>
                <a:spcPts val="0"/>
              </a:spcBef>
              <a:spcAft>
                <a:spcPts val="0"/>
              </a:spcAft>
              <a:buClr>
                <a:schemeClr val="dk1"/>
              </a:buClr>
              <a:buSzPts val="1100"/>
              <a:buFont typeface="Arial"/>
              <a:buNone/>
            </a:pPr>
            <a:r>
              <a:rPr lang="en" sz="1400"/>
              <a:t>onvalue = 0,offvalue = 0,height = 2,width = 10)</a:t>
            </a:r>
            <a:endParaRPr sz="1400"/>
          </a:p>
          <a:p>
            <a:pPr marL="0" lvl="0" indent="0" algn="l" rtl="0">
              <a:spcBef>
                <a:spcPts val="0"/>
              </a:spcBef>
              <a:spcAft>
                <a:spcPts val="0"/>
              </a:spcAft>
              <a:buClr>
                <a:schemeClr val="dk1"/>
              </a:buClr>
              <a:buSzPts val="1100"/>
              <a:buFont typeface="Arial"/>
              <a:buNone/>
            </a:pPr>
            <a:r>
              <a:rPr lang="en" sz="1400"/>
              <a:t>Button1.pack() </a:t>
            </a:r>
            <a:endParaRPr sz="1400"/>
          </a:p>
          <a:p>
            <a:pPr marL="0" lvl="0" indent="0" algn="l" rtl="0">
              <a:spcBef>
                <a:spcPts val="0"/>
              </a:spcBef>
              <a:spcAft>
                <a:spcPts val="0"/>
              </a:spcAft>
              <a:buClr>
                <a:schemeClr val="dk1"/>
              </a:buClr>
              <a:buSzPts val="1100"/>
              <a:buFont typeface="Arial"/>
              <a:buNone/>
            </a:pPr>
            <a:r>
              <a:rPr lang="en" sz="1400"/>
              <a:t>Button2.pack() </a:t>
            </a:r>
            <a:endParaRPr sz="1400"/>
          </a:p>
          <a:p>
            <a:pPr marL="0" lvl="0" indent="0" algn="l" rtl="0">
              <a:spcBef>
                <a:spcPts val="0"/>
              </a:spcBef>
              <a:spcAft>
                <a:spcPts val="0"/>
              </a:spcAft>
              <a:buClr>
                <a:schemeClr val="dk1"/>
              </a:buClr>
              <a:buSzPts val="1100"/>
              <a:buFont typeface="Arial"/>
              <a:buNone/>
            </a:pPr>
            <a:r>
              <a:rPr lang="en" sz="1400"/>
              <a:t>Button3.pack()</a:t>
            </a:r>
            <a:endParaRPr sz="1400"/>
          </a:p>
          <a:p>
            <a:pPr marL="0" lvl="0" indent="0" algn="l" rtl="0">
              <a:spcBef>
                <a:spcPts val="0"/>
              </a:spcBef>
              <a:spcAft>
                <a:spcPts val="0"/>
              </a:spcAft>
              <a:buClr>
                <a:schemeClr val="dk1"/>
              </a:buClr>
              <a:buSzPts val="1100"/>
              <a:buFont typeface="Arial"/>
              <a:buNone/>
            </a:pPr>
            <a:r>
              <a:rPr lang="en" sz="1400"/>
              <a:t>root.mainloop()</a:t>
            </a:r>
            <a:endParaRPr sz="1400"/>
          </a:p>
          <a:p>
            <a:pPr marL="0" lvl="0" indent="0" algn="l" rtl="0">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286" name="Google Shape;286;gffe6eb188c_0_17"/>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Tkinter</a:t>
            </a:r>
            <a:endParaRPr/>
          </a:p>
        </p:txBody>
      </p:sp>
      <p:sp>
        <p:nvSpPr>
          <p:cNvPr id="119" name="Google Shape;119;p4"/>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Python GUI</a:t>
            </a:r>
            <a:endParaRPr/>
          </a:p>
        </p:txBody>
      </p:sp>
      <p:sp>
        <p:nvSpPr>
          <p:cNvPr id="120" name="Google Shape;120;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1800"/>
              <a:buNone/>
            </a:pPr>
            <a:r>
              <a:rPr lang="en" sz="1700" b="1"/>
              <a:t>Python has a lot of GUI frameworks, but Tkinter is the only framework that’s built into the Python standard library. Tkinter has several strengths. It’s cross-platform, so the same code works on Windows, macOS, and Linux. Visual elements are rendered using native operating system elements, so applications built with Tkinter look like they belong on the platform where they’re run.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a:off x="0" y="0"/>
            <a:ext cx="9161100" cy="248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00"/>
              <a:buFont typeface="Arial"/>
              <a:buNone/>
            </a:pPr>
            <a:r>
              <a:rPr lang="en" sz="2900" b="0" i="0" u="none" strike="noStrike" cap="none">
                <a:solidFill>
                  <a:srgbClr val="000000"/>
                </a:solidFill>
                <a:latin typeface="Arial"/>
                <a:ea typeface="Arial"/>
                <a:cs typeface="Arial"/>
                <a:sym typeface="Arial"/>
              </a:rPr>
              <a:t>					TO CREATE TKINTER APP</a:t>
            </a:r>
            <a:endParaRPr sz="2900" b="0" i="0" u="none" strike="noStrike" cap="none">
              <a:solidFill>
                <a:srgbClr val="000000"/>
              </a:solidFill>
              <a:latin typeface="Arial"/>
              <a:ea typeface="Arial"/>
              <a:cs typeface="Arial"/>
              <a:sym typeface="Arial"/>
            </a:endParaRPr>
          </a:p>
        </p:txBody>
      </p:sp>
      <p:sp>
        <p:nvSpPr>
          <p:cNvPr id="126" name="Google Shape;126;p5"/>
          <p:cNvSpPr txBox="1">
            <a:spLocks noGrp="1"/>
          </p:cNvSpPr>
          <p:nvPr>
            <p:ph type="title" idx="4294967295"/>
          </p:nvPr>
        </p:nvSpPr>
        <p:spPr>
          <a:xfrm>
            <a:off x="311700" y="372500"/>
            <a:ext cx="8520600" cy="73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2900">
                <a:solidFill>
                  <a:schemeClr val="lt1"/>
                </a:solidFill>
              </a:rPr>
              <a:t> Python with tkinter is the fastest and easiest way to create the GUI applications. Creating a GUI using tkinter is an easy task.</a:t>
            </a:r>
            <a:endParaRPr sz="2900">
              <a:solidFill>
                <a:schemeClr val="lt1"/>
              </a:solidFill>
            </a:endParaRPr>
          </a:p>
        </p:txBody>
      </p:sp>
      <p:sp>
        <p:nvSpPr>
          <p:cNvPr id="127" name="Google Shape;127;p5"/>
          <p:cNvSpPr txBox="1">
            <a:spLocks noGrp="1"/>
          </p:cNvSpPr>
          <p:nvPr>
            <p:ph type="body" idx="4294967295"/>
          </p:nvPr>
        </p:nvSpPr>
        <p:spPr>
          <a:xfrm>
            <a:off x="164950"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Import Tkinter Module</a:t>
            </a:r>
            <a:endParaRPr/>
          </a:p>
        </p:txBody>
      </p:sp>
      <p:sp>
        <p:nvSpPr>
          <p:cNvPr id="128" name="Google Shape;128;p5"/>
          <p:cNvSpPr txBox="1">
            <a:spLocks noGrp="1"/>
          </p:cNvSpPr>
          <p:nvPr>
            <p:ph type="body" idx="4294967295"/>
          </p:nvPr>
        </p:nvSpPr>
        <p:spPr>
          <a:xfrm>
            <a:off x="2483800"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Create Main </a:t>
            </a:r>
            <a:br>
              <a:rPr lang="en"/>
            </a:br>
            <a:r>
              <a:rPr lang="en"/>
              <a:t>Window</a:t>
            </a:r>
            <a:endParaRPr/>
          </a:p>
        </p:txBody>
      </p:sp>
      <p:sp>
        <p:nvSpPr>
          <p:cNvPr id="129" name="Google Shape;129;p5"/>
          <p:cNvSpPr txBox="1">
            <a:spLocks noGrp="1"/>
          </p:cNvSpPr>
          <p:nvPr>
            <p:ph type="body" idx="4294967295"/>
          </p:nvPr>
        </p:nvSpPr>
        <p:spPr>
          <a:xfrm>
            <a:off x="4581575"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Add Widgets</a:t>
            </a:r>
            <a:endParaRPr/>
          </a:p>
        </p:txBody>
      </p:sp>
      <p:sp>
        <p:nvSpPr>
          <p:cNvPr id="130" name="Google Shape;130;p5"/>
          <p:cNvSpPr txBox="1">
            <a:spLocks noGrp="1"/>
          </p:cNvSpPr>
          <p:nvPr>
            <p:ph type="body" idx="4294967295"/>
          </p:nvPr>
        </p:nvSpPr>
        <p:spPr>
          <a:xfrm>
            <a:off x="6740575"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Enter in event mainloop</a:t>
            </a:r>
            <a:endParaRPr/>
          </a:p>
        </p:txBody>
      </p:sp>
      <p:sp>
        <p:nvSpPr>
          <p:cNvPr id="131" name="Google Shape;131;p5"/>
          <p:cNvSpPr/>
          <p:nvPr/>
        </p:nvSpPr>
        <p:spPr>
          <a:xfrm>
            <a:off x="734500"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
          <p:cNvSpPr txBox="1"/>
          <p:nvPr/>
        </p:nvSpPr>
        <p:spPr>
          <a:xfrm>
            <a:off x="1085500"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1</a:t>
            </a:r>
            <a:endParaRPr sz="2600" b="0" i="0" u="none" strike="noStrike" cap="none">
              <a:solidFill>
                <a:schemeClr val="lt1"/>
              </a:solidFill>
              <a:latin typeface="Open Sans"/>
              <a:ea typeface="Open Sans"/>
              <a:cs typeface="Open Sans"/>
              <a:sym typeface="Open Sans"/>
            </a:endParaRPr>
          </a:p>
        </p:txBody>
      </p:sp>
      <p:sp>
        <p:nvSpPr>
          <p:cNvPr id="133" name="Google Shape;133;p5"/>
          <p:cNvSpPr/>
          <p:nvPr/>
        </p:nvSpPr>
        <p:spPr>
          <a:xfrm>
            <a:off x="3053350"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txBox="1"/>
          <p:nvPr/>
        </p:nvSpPr>
        <p:spPr>
          <a:xfrm>
            <a:off x="3346975"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2</a:t>
            </a:r>
            <a:endParaRPr sz="2600" b="0" i="0" u="none" strike="noStrike" cap="none">
              <a:solidFill>
                <a:schemeClr val="lt1"/>
              </a:solidFill>
              <a:latin typeface="Open Sans"/>
              <a:ea typeface="Open Sans"/>
              <a:cs typeface="Open Sans"/>
              <a:sym typeface="Open Sans"/>
            </a:endParaRPr>
          </a:p>
        </p:txBody>
      </p:sp>
      <p:sp>
        <p:nvSpPr>
          <p:cNvPr id="135" name="Google Shape;135;p5"/>
          <p:cNvSpPr/>
          <p:nvPr/>
        </p:nvSpPr>
        <p:spPr>
          <a:xfrm>
            <a:off x="5151125"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
          <p:cNvSpPr txBox="1"/>
          <p:nvPr/>
        </p:nvSpPr>
        <p:spPr>
          <a:xfrm>
            <a:off x="5444750"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3</a:t>
            </a:r>
            <a:endParaRPr sz="2600" b="0" i="0" u="none" strike="noStrike" cap="none">
              <a:solidFill>
                <a:schemeClr val="lt1"/>
              </a:solidFill>
              <a:latin typeface="Open Sans"/>
              <a:ea typeface="Open Sans"/>
              <a:cs typeface="Open Sans"/>
              <a:sym typeface="Open Sans"/>
            </a:endParaRPr>
          </a:p>
        </p:txBody>
      </p:sp>
      <p:sp>
        <p:nvSpPr>
          <p:cNvPr id="137" name="Google Shape;137;p5"/>
          <p:cNvSpPr/>
          <p:nvPr/>
        </p:nvSpPr>
        <p:spPr>
          <a:xfrm>
            <a:off x="7310125"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
          <p:cNvSpPr txBox="1"/>
          <p:nvPr/>
        </p:nvSpPr>
        <p:spPr>
          <a:xfrm>
            <a:off x="7603750"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4</a:t>
            </a:r>
            <a:endParaRPr sz="2600" b="0" i="0" u="none" strike="noStrike" cap="none">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Tkinter Widgets</a:t>
            </a:r>
            <a:endParaRPr/>
          </a:p>
        </p:txBody>
      </p:sp>
      <p:sp>
        <p:nvSpPr>
          <p:cNvPr id="144" name="Google Shape;144;p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So Widgets are basically like html elements.</a:t>
            </a:r>
            <a:endParaRPr/>
          </a:p>
          <a:p>
            <a:pPr marL="0" lvl="0" indent="0" algn="l" rtl="0">
              <a:lnSpc>
                <a:spcPct val="115000"/>
              </a:lnSpc>
              <a:spcBef>
                <a:spcPts val="1600"/>
              </a:spcBef>
              <a:spcAft>
                <a:spcPts val="1600"/>
              </a:spcAft>
              <a:buSzPts val="1800"/>
              <a:buNone/>
            </a:pPr>
            <a:endParaRPr/>
          </a:p>
        </p:txBody>
      </p:sp>
      <p:pic>
        <p:nvPicPr>
          <p:cNvPr id="145" name="Google Shape;145;p6"/>
          <p:cNvPicPr preferRelativeResize="0"/>
          <p:nvPr/>
        </p:nvPicPr>
        <p:blipFill rotWithShape="1">
          <a:blip r:embed="rId3">
            <a:alphaModFix/>
          </a:blip>
          <a:srcRect/>
          <a:stretch/>
        </p:blipFill>
        <p:spPr>
          <a:xfrm>
            <a:off x="1157950" y="1736175"/>
            <a:ext cx="6828100" cy="30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Basic Example</a:t>
            </a:r>
            <a:endParaRPr/>
          </a:p>
        </p:txBody>
      </p:sp>
      <p:sp>
        <p:nvSpPr>
          <p:cNvPr id="151" name="Google Shape;151;p7"/>
          <p:cNvSpPr txBox="1">
            <a:spLocks noGrp="1"/>
          </p:cNvSpPr>
          <p:nvPr>
            <p:ph type="body" idx="1"/>
          </p:nvPr>
        </p:nvSpPr>
        <p:spPr>
          <a:xfrm>
            <a:off x="311700" y="1225225"/>
            <a:ext cx="7465200" cy="222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t>import tkinter</a:t>
            </a:r>
            <a:endParaRPr sz="1600"/>
          </a:p>
          <a:p>
            <a:pPr marL="0" lvl="0" indent="0" algn="l" rtl="0">
              <a:lnSpc>
                <a:spcPct val="115000"/>
              </a:lnSpc>
              <a:spcBef>
                <a:spcPts val="1600"/>
              </a:spcBef>
              <a:spcAft>
                <a:spcPts val="0"/>
              </a:spcAft>
              <a:buClr>
                <a:schemeClr val="dk1"/>
              </a:buClr>
              <a:buSzPts val="1100"/>
              <a:buFont typeface="Arial"/>
              <a:buNone/>
            </a:pPr>
            <a:r>
              <a:rPr lang="en" sz="1600"/>
              <a:t>m = tkinter.Tk()</a:t>
            </a:r>
            <a:endParaRPr sz="1600"/>
          </a:p>
          <a:p>
            <a:pPr marL="0" lvl="0" indent="0" algn="l" rtl="0">
              <a:lnSpc>
                <a:spcPct val="115000"/>
              </a:lnSpc>
              <a:spcBef>
                <a:spcPts val="1600"/>
              </a:spcBef>
              <a:spcAft>
                <a:spcPts val="0"/>
              </a:spcAft>
              <a:buClr>
                <a:schemeClr val="dk1"/>
              </a:buClr>
              <a:buSzPts val="1100"/>
              <a:buFont typeface="Arial"/>
              <a:buNone/>
            </a:pPr>
            <a:r>
              <a:rPr lang="en" sz="1600"/>
              <a:t>#widgets are added here</a:t>
            </a:r>
            <a:endParaRPr sz="1600"/>
          </a:p>
          <a:p>
            <a:pPr marL="0" lvl="0" indent="0" algn="l" rtl="0">
              <a:lnSpc>
                <a:spcPct val="115000"/>
              </a:lnSpc>
              <a:spcBef>
                <a:spcPts val="1600"/>
              </a:spcBef>
              <a:spcAft>
                <a:spcPts val="0"/>
              </a:spcAft>
              <a:buClr>
                <a:schemeClr val="dk1"/>
              </a:buClr>
              <a:buSzPts val="1100"/>
              <a:buFont typeface="Arial"/>
              <a:buNone/>
            </a:pPr>
            <a:r>
              <a:rPr lang="en" sz="1600"/>
              <a:t>m.mainloop()</a:t>
            </a:r>
            <a:endParaRPr sz="1600"/>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Tkinter methods</a:t>
            </a:r>
            <a:endParaRPr/>
          </a:p>
        </p:txBody>
      </p:sp>
      <p:sp>
        <p:nvSpPr>
          <p:cNvPr id="157" name="Google Shape;157;p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 b="1"/>
              <a:t>Tk(screenName=None,  baseName=None,  className=’Tk’,  useTk=1): </a:t>
            </a:r>
            <a:r>
              <a:rPr lang="en"/>
              <a:t>To create a main window</a:t>
            </a:r>
            <a:endParaRPr/>
          </a:p>
          <a:p>
            <a:pPr marL="0" lvl="0" indent="457200" algn="l" rtl="0">
              <a:lnSpc>
                <a:spcPct val="115000"/>
              </a:lnSpc>
              <a:spcBef>
                <a:spcPts val="1600"/>
              </a:spcBef>
              <a:spcAft>
                <a:spcPts val="0"/>
              </a:spcAft>
              <a:buClr>
                <a:schemeClr val="dk1"/>
              </a:buClr>
              <a:buSzPts val="1100"/>
              <a:buFont typeface="Arial"/>
              <a:buNone/>
            </a:pPr>
            <a:r>
              <a:rPr lang="en"/>
              <a:t>m=tkinter.Tk() where m is the name of the main window object</a:t>
            </a:r>
            <a:endParaRPr/>
          </a:p>
          <a:p>
            <a:pPr marL="457200" lvl="0" indent="-342900" algn="l" rtl="0">
              <a:lnSpc>
                <a:spcPct val="115000"/>
              </a:lnSpc>
              <a:spcBef>
                <a:spcPts val="1600"/>
              </a:spcBef>
              <a:spcAft>
                <a:spcPts val="0"/>
              </a:spcAft>
              <a:buSzPts val="1800"/>
              <a:buAutoNum type="arabicPeriod"/>
            </a:pPr>
            <a:r>
              <a:rPr lang="en" b="1"/>
              <a:t>mainloop(): </a:t>
            </a:r>
            <a:r>
              <a:rPr lang="en"/>
              <a:t>There is a method used when your application is ready to run. mainloop() is an infinite loop used to run the application, wait for an event to occur and process the event as long as the window is not closed.</a:t>
            </a:r>
            <a:endParaRPr/>
          </a:p>
          <a:p>
            <a:pPr marL="0" lvl="0" indent="457200" algn="l" rtl="0">
              <a:lnSpc>
                <a:spcPct val="115000"/>
              </a:lnSpc>
              <a:spcBef>
                <a:spcPts val="1600"/>
              </a:spcBef>
              <a:spcAft>
                <a:spcPts val="0"/>
              </a:spcAft>
              <a:buClr>
                <a:schemeClr val="dk1"/>
              </a:buClr>
              <a:buSzPts val="1100"/>
              <a:buFont typeface="Arial"/>
              <a:buNone/>
            </a:pPr>
            <a:r>
              <a:rPr lang="en"/>
              <a:t>m.mainloop()</a:t>
            </a:r>
            <a:endParaRPr/>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Geometry Management</a:t>
            </a:r>
            <a:endParaRPr/>
          </a:p>
        </p:txBody>
      </p:sp>
      <p:sp>
        <p:nvSpPr>
          <p:cNvPr id="163" name="Google Shape;163;p9"/>
          <p:cNvSpPr txBox="1">
            <a:spLocks noGrp="1"/>
          </p:cNvSpPr>
          <p:nvPr>
            <p:ph type="body" idx="1"/>
          </p:nvPr>
        </p:nvSpPr>
        <p:spPr>
          <a:xfrm>
            <a:off x="311700" y="1147225"/>
            <a:ext cx="8520600" cy="404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700"/>
              <a:t>All widgets in tkinter will have some geometry measurements.This help us to organize widgets with parent frames or windows.</a:t>
            </a:r>
            <a:endParaRPr sz="1700"/>
          </a:p>
          <a:p>
            <a:pPr marL="0" lvl="0" indent="0" algn="l" rtl="0">
              <a:lnSpc>
                <a:spcPct val="115000"/>
              </a:lnSpc>
              <a:spcBef>
                <a:spcPts val="1600"/>
              </a:spcBef>
              <a:spcAft>
                <a:spcPts val="0"/>
              </a:spcAft>
              <a:buClr>
                <a:schemeClr val="dk1"/>
              </a:buClr>
              <a:buSzPts val="1100"/>
              <a:buFont typeface="Arial"/>
              <a:buNone/>
            </a:pPr>
            <a:r>
              <a:rPr lang="en" sz="1700"/>
              <a:t>Tkinter has three built-in layout managers that use geometric methods to position widgets in an application frame: </a:t>
            </a:r>
            <a:endParaRPr sz="1700"/>
          </a:p>
          <a:p>
            <a:pPr marL="457200" lvl="0" indent="-336550" algn="l" rtl="0">
              <a:lnSpc>
                <a:spcPct val="115000"/>
              </a:lnSpc>
              <a:spcBef>
                <a:spcPts val="1600"/>
              </a:spcBef>
              <a:spcAft>
                <a:spcPts val="0"/>
              </a:spcAft>
              <a:buSzPts val="1700"/>
              <a:buChar char="●"/>
            </a:pPr>
            <a:r>
              <a:rPr lang="en" sz="1700"/>
              <a:t>pack() organizes widgets in horizontal and vertical boxes that are limited to left, right, top, bottom positions. Each box is offset and relative to each other.</a:t>
            </a:r>
            <a:endParaRPr sz="1700"/>
          </a:p>
          <a:p>
            <a:pPr marL="457200" lvl="0" indent="-336550" algn="l" rtl="0">
              <a:lnSpc>
                <a:spcPct val="115000"/>
              </a:lnSpc>
              <a:spcBef>
                <a:spcPts val="0"/>
              </a:spcBef>
              <a:spcAft>
                <a:spcPts val="0"/>
              </a:spcAft>
              <a:buSzPts val="1700"/>
              <a:buChar char="●"/>
            </a:pPr>
            <a:r>
              <a:rPr lang="en" sz="1700"/>
              <a:t>place() places widgets in a two dimensional grid using x and y absolute coordinates. </a:t>
            </a:r>
            <a:endParaRPr sz="1700"/>
          </a:p>
          <a:p>
            <a:pPr marL="457200" lvl="0" indent="-336550" algn="l" rtl="0">
              <a:lnSpc>
                <a:spcPct val="115000"/>
              </a:lnSpc>
              <a:spcBef>
                <a:spcPts val="0"/>
              </a:spcBef>
              <a:spcAft>
                <a:spcPts val="0"/>
              </a:spcAft>
              <a:buSzPts val="1700"/>
              <a:buChar char="●"/>
            </a:pPr>
            <a:r>
              <a:rPr lang="en" sz="1700"/>
              <a:t>grid() locates widgets in a two dimensional grid using row and column absolute coordinates. </a:t>
            </a:r>
            <a:endParaRPr sz="1700"/>
          </a:p>
          <a:p>
            <a:pPr marL="0" lvl="0" indent="0" algn="l" rtl="0">
              <a:lnSpc>
                <a:spcPct val="115000"/>
              </a:lnSpc>
              <a:spcBef>
                <a:spcPts val="1600"/>
              </a:spcBef>
              <a:spcAft>
                <a:spcPts val="1600"/>
              </a:spcAft>
              <a:buSzPts val="1800"/>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31</Slides>
  <Notes>31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Luxe</vt:lpstr>
      <vt:lpstr>TKINTER</vt:lpstr>
      <vt:lpstr>Python GUI Frameworks Example</vt:lpstr>
      <vt:lpstr>PowerPoint Presentation</vt:lpstr>
      <vt:lpstr>Tkinter</vt:lpstr>
      <vt:lpstr> Python with tkinter is the fastest and easiest way to create the GUI applications. Creating a GUI using tkinter is an easy task.</vt:lpstr>
      <vt:lpstr>Tkinter Widgets</vt:lpstr>
      <vt:lpstr>Basic Example</vt:lpstr>
      <vt:lpstr>Tkinter methods</vt:lpstr>
      <vt:lpstr>Geometry Management</vt:lpstr>
      <vt:lpstr>Button Widget</vt:lpstr>
      <vt:lpstr>PowerPoint Presentation</vt:lpstr>
      <vt:lpstr>Example</vt:lpstr>
      <vt:lpstr>PowerPoint Presentation</vt:lpstr>
      <vt:lpstr>Pack method</vt:lpstr>
      <vt:lpstr>PowerPoint Presentation</vt:lpstr>
      <vt:lpstr>Place method</vt:lpstr>
      <vt:lpstr>PowerPoint Presentation</vt:lpstr>
      <vt:lpstr>Grid method</vt:lpstr>
      <vt:lpstr>PowerPoint Presentation</vt:lpstr>
      <vt:lpstr>Label Widget</vt:lpstr>
      <vt:lpstr>PowerPoint Presentation</vt:lpstr>
      <vt:lpstr>Example</vt:lpstr>
      <vt:lpstr>PowerPoint Presentation</vt:lpstr>
      <vt:lpstr>Entry Widget</vt:lpstr>
      <vt:lpstr>PowerPoint Presentation</vt:lpstr>
      <vt:lpstr>Example</vt:lpstr>
      <vt:lpstr>PowerPoint Presentation</vt:lpstr>
      <vt:lpstr>PowerPoint Presentation</vt:lpstr>
      <vt:lpstr>CheckButton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cp:lastModifiedBy>Vatsal Patel</cp:lastModifiedBy>
  <cp:revision>1</cp:revision>
  <dcterms:modified xsi:type="dcterms:W3CDTF">2022-10-17T03:05:56Z</dcterms:modified>
</cp:coreProperties>
</file>