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0233600" cy="31089600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163" userDrawn="1">
          <p15:clr>
            <a:srgbClr val="A4A3A4"/>
          </p15:clr>
        </p15:guide>
        <p15:guide id="2" pos="12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034"/>
    <a:srgbClr val="CC0033"/>
    <a:srgbClr val="D21034"/>
    <a:srgbClr val="E91111"/>
    <a:srgbClr val="F03434"/>
    <a:srgbClr val="FD2C27"/>
    <a:srgbClr val="CE0702"/>
    <a:srgbClr val="B51B1B"/>
    <a:srgbClr val="F12F2F"/>
    <a:srgbClr val="DA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 autoAdjust="0"/>
    <p:restoredTop sz="97381" autoAdjust="0"/>
  </p:normalViewPr>
  <p:slideViewPr>
    <p:cSldViewPr>
      <p:cViewPr varScale="1">
        <p:scale>
          <a:sx n="20" d="100"/>
          <a:sy n="20" d="100"/>
        </p:scale>
        <p:origin x="1920" y="48"/>
      </p:cViewPr>
      <p:guideLst>
        <p:guide orient="horz" pos="10163"/>
        <p:guide pos="126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8300" y="514350"/>
            <a:ext cx="33274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F0AF2D-FA2C-4131-87A1-C748812414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75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DC5B41-A43A-4CD7-AC47-A91C0E590847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8300" y="514350"/>
            <a:ext cx="3327400" cy="25717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929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35"/>
          <p:cNvSpPr txBox="1">
            <a:spLocks noChangeArrowheads="1"/>
          </p:cNvSpPr>
          <p:nvPr/>
        </p:nvSpPr>
        <p:spPr bwMode="auto">
          <a:xfrm>
            <a:off x="20116800" y="4533901"/>
            <a:ext cx="15289389" cy="104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642" tIns="35321" rIns="70642" bIns="35321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Text Box 57"/>
          <p:cNvSpPr txBox="1">
            <a:spLocks noChangeArrowheads="1"/>
          </p:cNvSpPr>
          <p:nvPr userDrawn="1"/>
        </p:nvSpPr>
        <p:spPr bwMode="auto">
          <a:xfrm>
            <a:off x="5401733" y="22198448"/>
            <a:ext cx="17043400" cy="106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67"/>
          <p:cNvSpPr>
            <a:spLocks noChangeArrowheads="1"/>
          </p:cNvSpPr>
          <p:nvPr userDrawn="1"/>
        </p:nvSpPr>
        <p:spPr bwMode="blackGray">
          <a:xfrm>
            <a:off x="3" y="29900880"/>
            <a:ext cx="40231660" cy="1188720"/>
          </a:xfrm>
          <a:prstGeom prst="rect">
            <a:avLst/>
          </a:prstGeom>
          <a:solidFill>
            <a:srgbClr val="D41034">
              <a:alpha val="89412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633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8" b="-2085"/>
          <a:stretch/>
        </p:blipFill>
        <p:spPr bwMode="auto">
          <a:xfrm>
            <a:off x="0" y="0"/>
            <a:ext cx="40233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670018"/>
            <a:ext cx="6843713" cy="239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+mj-lt"/>
          <a:ea typeface="+mj-ea"/>
          <a:cs typeface="+mj-cs"/>
        </a:defRPr>
      </a:lvl1pPr>
      <a:lvl2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2pPr>
      <a:lvl3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3pPr>
      <a:lvl4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4pPr>
      <a:lvl5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5pPr>
      <a:lvl6pPr marL="353262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6pPr>
      <a:lvl7pPr marL="706525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7pPr>
      <a:lvl8pPr marL="1059787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8pPr>
      <a:lvl9pPr marL="1413051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9pPr>
    </p:titleStyle>
    <p:bodyStyle>
      <a:lvl1pPr marL="2149015" indent="-2149015" algn="l" defTabSz="3229654" rtl="0" eaLnBrk="0" fontAlgn="base" hangingPunct="0">
        <a:spcBef>
          <a:spcPct val="20000"/>
        </a:spcBef>
        <a:spcAft>
          <a:spcPct val="0"/>
        </a:spcAft>
        <a:buChar char="•"/>
        <a:defRPr sz="2859">
          <a:solidFill>
            <a:schemeClr val="tx1"/>
          </a:solidFill>
          <a:latin typeface="+mn-lt"/>
          <a:ea typeface="+mn-ea"/>
          <a:cs typeface="+mn-cs"/>
        </a:defRPr>
      </a:lvl1pPr>
      <a:lvl2pPr marL="2623711" indent="-1008271" algn="l" defTabSz="3229654" rtl="0" eaLnBrk="0" fontAlgn="base" hangingPunct="0">
        <a:spcBef>
          <a:spcPct val="20000"/>
        </a:spcBef>
        <a:spcAft>
          <a:spcPct val="0"/>
        </a:spcAft>
        <a:buChar char="–"/>
        <a:defRPr sz="2859">
          <a:solidFill>
            <a:schemeClr val="tx1"/>
          </a:solidFill>
          <a:latin typeface="+mn-lt"/>
        </a:defRPr>
      </a:lvl2pPr>
      <a:lvl3pPr marL="4848774" indent="-1619120" algn="l" defTabSz="3229654" rtl="0" eaLnBrk="0" fontAlgn="base" hangingPunct="0">
        <a:spcBef>
          <a:spcPct val="20000"/>
        </a:spcBef>
        <a:spcAft>
          <a:spcPct val="0"/>
        </a:spcAft>
        <a:buChar char="•"/>
        <a:defRPr sz="8500">
          <a:solidFill>
            <a:schemeClr val="tx1"/>
          </a:solidFill>
          <a:latin typeface="Arial" charset="0"/>
        </a:defRPr>
      </a:lvl3pPr>
      <a:lvl4pPr marL="6184549" indent="-1339454" algn="l" defTabSz="3229654" rtl="0" eaLnBrk="0" fontAlgn="base" hangingPunct="0">
        <a:spcBef>
          <a:spcPct val="20000"/>
        </a:spcBef>
        <a:spcAft>
          <a:spcPct val="0"/>
        </a:spcAft>
        <a:buChar char="–"/>
        <a:defRPr sz="7032">
          <a:solidFill>
            <a:schemeClr val="tx1"/>
          </a:solidFill>
          <a:latin typeface="Arial" charset="0"/>
        </a:defRPr>
      </a:lvl4pPr>
      <a:lvl5pPr marL="7798762" indent="-1339454" algn="l" defTabSz="3229654" rtl="0" eaLnBrk="0" fontAlgn="base" hangingPunct="0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5pPr>
      <a:lvl6pPr marL="8152025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6pPr>
      <a:lvl7pPr marL="8505287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7pPr>
      <a:lvl8pPr marL="8858550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8pPr>
      <a:lvl9pPr marL="9211813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1pPr>
      <a:lvl2pPr marL="35326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2pPr>
      <a:lvl3pPr marL="706525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3pPr>
      <a:lvl4pPr marL="1059787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4pPr>
      <a:lvl5pPr marL="1413051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5pPr>
      <a:lvl6pPr marL="1766313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6pPr>
      <a:lvl7pPr marL="2119576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7pPr>
      <a:lvl8pPr marL="2472838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8pPr>
      <a:lvl9pPr marL="282610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tinyurl.com/ycw8stu4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raspberrypi.org/documentation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tinyurl.com/yb6aawfr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85"/>
          <p:cNvSpPr txBox="1">
            <a:spLocks noChangeArrowheads="1"/>
          </p:cNvSpPr>
          <p:nvPr/>
        </p:nvSpPr>
        <p:spPr bwMode="auto">
          <a:xfrm>
            <a:off x="19001154" y="17999631"/>
            <a:ext cx="20456235" cy="775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1316736" indent="-5715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rgbClr val="D41034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Designing a system and selecting hardware to optimize speed and accuracy of the pouring, while on a limited budget</a:t>
            </a:r>
          </a:p>
          <a:p>
            <a:pPr marL="1316736" indent="-5715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rgbClr val="D41034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Developing the codebase for the control mechanism of the pumping sub-system, using Raspberry Pi, so that it confines to the fixed tolerance of excess fluids</a:t>
            </a:r>
          </a:p>
          <a:p>
            <a:pPr marL="1316736" indent="-5715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rgbClr val="D41034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Constructing the physical encasement for the apparatus </a:t>
            </a:r>
            <a:endParaRPr lang="en-US" dirty="0" smtClean="0"/>
          </a:p>
          <a:p>
            <a:pPr marL="1316736">
              <a:buClr>
                <a:srgbClr val="D41034"/>
              </a:buClr>
              <a:buSzPct val="125000"/>
            </a:pPr>
            <a:endParaRPr lang="en-US" dirty="0" smtClean="0"/>
          </a:p>
          <a:p>
            <a:pPr marL="1316736" indent="-571500">
              <a:buClr>
                <a:srgbClr val="D41034"/>
              </a:buClr>
              <a:buSzPct val="125000"/>
              <a:buFont typeface="Wingdings" panose="05000000000000000000" pitchFamily="2" charset="2"/>
              <a:buChar char="§"/>
            </a:pPr>
            <a:endParaRPr lang="en-US" dirty="0"/>
          </a:p>
          <a:p>
            <a:pPr marL="1316736"/>
            <a:endParaRPr lang="en-US" altLang="zh-CN" dirty="0" smtClean="0"/>
          </a:p>
          <a:p>
            <a:pPr marL="1316736"/>
            <a:endParaRPr lang="en-US" altLang="zh-CN" dirty="0"/>
          </a:p>
        </p:txBody>
      </p:sp>
      <p:sp>
        <p:nvSpPr>
          <p:cNvPr id="24" name="Text Box 85"/>
          <p:cNvSpPr txBox="1">
            <a:spLocks noChangeAspect="1" noChangeArrowheads="1"/>
          </p:cNvSpPr>
          <p:nvPr/>
        </p:nvSpPr>
        <p:spPr bwMode="auto">
          <a:xfrm>
            <a:off x="19049999" y="23579649"/>
            <a:ext cx="20456235" cy="69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1316736" indent="-5715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rgbClr val="D41034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In the future, we hope to build iOS/Android apps for an improved user experience and swifter selection times. The app would also suggest new recipes and the estimated time to make a particular </a:t>
            </a:r>
            <a:r>
              <a:rPr lang="en-US" dirty="0" smtClean="0"/>
              <a:t>recipe </a:t>
            </a:r>
            <a:endParaRPr lang="en-US" dirty="0"/>
          </a:p>
          <a:p>
            <a:pPr marL="1316736" indent="-5715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rgbClr val="D41034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An alert notification when a particular bottle is low in volume</a:t>
            </a:r>
          </a:p>
          <a:p>
            <a:pPr marL="1316736" indent="-571500">
              <a:buClr>
                <a:srgbClr val="D41034"/>
              </a:buClr>
              <a:buSzPct val="125000"/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1316736" indent="-571500">
              <a:buClr>
                <a:srgbClr val="D41034"/>
              </a:buClr>
              <a:buSzPct val="125000"/>
              <a:buFont typeface="Wingdings" panose="05000000000000000000" pitchFamily="2" charset="2"/>
              <a:buChar char="§"/>
            </a:pPr>
            <a:endParaRPr lang="en-US" dirty="0"/>
          </a:p>
          <a:p>
            <a:pPr marL="1316736" indent="-571500">
              <a:buFont typeface="Wingdings" panose="05000000000000000000" pitchFamily="2" charset="2"/>
              <a:buChar char="q"/>
            </a:pPr>
            <a:endParaRPr lang="en-US" dirty="0"/>
          </a:p>
          <a:p>
            <a:pPr marL="1316736"/>
            <a:endParaRPr lang="en-US" altLang="zh-CN" dirty="0"/>
          </a:p>
        </p:txBody>
      </p:sp>
      <p:sp>
        <p:nvSpPr>
          <p:cNvPr id="3074" name="Line 9"/>
          <p:cNvSpPr>
            <a:spLocks noChangeShapeType="1"/>
          </p:cNvSpPr>
          <p:nvPr/>
        </p:nvSpPr>
        <p:spPr bwMode="auto">
          <a:xfrm>
            <a:off x="22178892" y="4807456"/>
            <a:ext cx="2314055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3400"/>
          </a:p>
        </p:txBody>
      </p:sp>
      <p:sp>
        <p:nvSpPr>
          <p:cNvPr id="3075" name="Text Box 77"/>
          <p:cNvSpPr txBox="1">
            <a:spLocks noChangeArrowheads="1"/>
          </p:cNvSpPr>
          <p:nvPr/>
        </p:nvSpPr>
        <p:spPr bwMode="auto">
          <a:xfrm>
            <a:off x="8039100" y="30251400"/>
            <a:ext cx="241554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5987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Created By: Zachary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Csorny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, Stephen Innis, Michael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Lacsamana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, Vatsal Pandya  </a:t>
            </a:r>
            <a:endParaRPr lang="en-US" altLang="zh-CN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Text Box 82"/>
          <p:cNvSpPr txBox="1">
            <a:spLocks noChangeArrowheads="1"/>
          </p:cNvSpPr>
          <p:nvPr/>
        </p:nvSpPr>
        <p:spPr bwMode="auto">
          <a:xfrm>
            <a:off x="460663" y="4034627"/>
            <a:ext cx="17612233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>
                <a:latin typeface="Roboto" pitchFamily="2" charset="0"/>
                <a:ea typeface="Roboto" pitchFamily="2" charset="0"/>
              </a:rPr>
              <a:t>MOTIVATION &amp; BACKGROUND</a:t>
            </a:r>
            <a:endParaRPr lang="en-US" altLang="zh-CN" sz="4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078" name="Text Box 141"/>
          <p:cNvSpPr txBox="1">
            <a:spLocks noChangeArrowheads="1"/>
          </p:cNvSpPr>
          <p:nvPr/>
        </p:nvSpPr>
        <p:spPr bwMode="auto">
          <a:xfrm>
            <a:off x="533400" y="5494581"/>
            <a:ext cx="17526000" cy="500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marL="1314450" lvl="1" indent="-571500" eaLnBrk="1" hangingPunct="1">
              <a:lnSpc>
                <a:spcPct val="114000"/>
              </a:lnSpc>
              <a:spcBef>
                <a:spcPts val="0"/>
              </a:spcBef>
              <a:buClr>
                <a:srgbClr val="D41034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zh-CN" sz="4000" dirty="0">
                <a:solidFill>
                  <a:schemeClr val="tx1"/>
                </a:solidFill>
                <a:ea typeface="SimSun" panose="02010600030101010101" pitchFamily="2" charset="-122"/>
              </a:rPr>
              <a:t>Having experienced slow service at crowded Rutgers bars all too often, we wondered if there was a way to expedite the drink-making process, with the aid of a robot</a:t>
            </a:r>
          </a:p>
          <a:p>
            <a:pPr marL="1314450" lvl="1" indent="-571500" eaLnBrk="1" hangingPunct="1">
              <a:lnSpc>
                <a:spcPct val="114000"/>
              </a:lnSpc>
              <a:spcBef>
                <a:spcPts val="0"/>
              </a:spcBef>
              <a:buClr>
                <a:srgbClr val="D41034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zh-CN" sz="4000" dirty="0">
                <a:solidFill>
                  <a:schemeClr val="tx1"/>
                </a:solidFill>
                <a:ea typeface="SimSun" panose="02010600030101010101" pitchFamily="2" charset="-122"/>
              </a:rPr>
              <a:t>While solutions exist, most are extremely expensive and/or occupy a large surface area</a:t>
            </a:r>
          </a:p>
          <a:p>
            <a:pPr marL="1314450" lvl="1" indent="-571500" eaLnBrk="1" hangingPunct="1">
              <a:lnSpc>
                <a:spcPct val="114000"/>
              </a:lnSpc>
              <a:spcBef>
                <a:spcPts val="0"/>
              </a:spcBef>
              <a:buClr>
                <a:srgbClr val="D41034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zh-CN" sz="4000" dirty="0">
                <a:solidFill>
                  <a:schemeClr val="tx1"/>
                </a:solidFill>
                <a:ea typeface="SimSun" panose="02010600030101010101" pitchFamily="2" charset="-122"/>
              </a:rPr>
              <a:t>Our solution aims to create some of the most requested drinks, reducing wait time for most customers</a:t>
            </a:r>
          </a:p>
        </p:txBody>
      </p:sp>
      <p:sp>
        <p:nvSpPr>
          <p:cNvPr id="3079" name="Rectangle 150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0" name="Rectangle 152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1" name="Text Box 10438"/>
          <p:cNvSpPr txBox="1">
            <a:spLocks noChangeArrowheads="1"/>
          </p:cNvSpPr>
          <p:nvPr/>
        </p:nvSpPr>
        <p:spPr bwMode="auto">
          <a:xfrm>
            <a:off x="19167764" y="4032053"/>
            <a:ext cx="20456235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 smtClean="0">
                <a:latin typeface="Roboto" pitchFamily="2" charset="0"/>
                <a:ea typeface="Roboto" pitchFamily="2" charset="0"/>
              </a:rPr>
              <a:t>METHODOLOGY </a:t>
            </a:r>
            <a:endParaRPr lang="en-US" altLang="zh-CN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083" name="Text Box 10442"/>
          <p:cNvSpPr txBox="1">
            <a:spLocks noChangeArrowheads="1"/>
          </p:cNvSpPr>
          <p:nvPr/>
        </p:nvSpPr>
        <p:spPr bwMode="auto">
          <a:xfrm>
            <a:off x="19001154" y="27051000"/>
            <a:ext cx="20354715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cap="all" dirty="0">
                <a:latin typeface="Roboto" pitchFamily="2" charset="0"/>
                <a:ea typeface="Roboto" pitchFamily="2" charset="0"/>
              </a:rPr>
              <a:t>References</a:t>
            </a:r>
          </a:p>
        </p:txBody>
      </p:sp>
      <p:sp>
        <p:nvSpPr>
          <p:cNvPr id="3084" name="Text Box 10443"/>
          <p:cNvSpPr txBox="1">
            <a:spLocks noChangeArrowheads="1"/>
          </p:cNvSpPr>
          <p:nvPr/>
        </p:nvSpPr>
        <p:spPr bwMode="auto">
          <a:xfrm>
            <a:off x="19001154" y="28132235"/>
            <a:ext cx="20354715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marL="731520" eaLnBrk="1" hangingPunct="1"/>
            <a:r>
              <a:rPr lang="en-US" altLang="zh-CN" sz="3300" dirty="0" smtClean="0">
                <a:solidFill>
                  <a:schemeClr val="tx1"/>
                </a:solidFill>
                <a:ea typeface="SimSun" panose="02010600030101010101" pitchFamily="2" charset="-122"/>
              </a:rPr>
              <a:t>[1] </a:t>
            </a:r>
            <a:r>
              <a:rPr lang="en-US" sz="3300" dirty="0">
                <a:solidFill>
                  <a:schemeClr val="tx1"/>
                </a:solidFill>
                <a:hlinkClick r:id="rId3"/>
              </a:rPr>
              <a:t>https://tinyurl.com/ycw8stu4</a:t>
            </a:r>
            <a:r>
              <a:rPr lang="en-US" sz="3300" dirty="0">
                <a:solidFill>
                  <a:schemeClr val="tx1"/>
                </a:solidFill>
              </a:rPr>
              <a:t> </a:t>
            </a:r>
            <a:endParaRPr lang="en-US" altLang="zh-CN" sz="3300" dirty="0" smtClean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marL="731520" eaLnBrk="1" hangingPunct="1"/>
            <a:r>
              <a:rPr lang="en-US" sz="3300" dirty="0" smtClean="0">
                <a:solidFill>
                  <a:schemeClr val="tx1"/>
                </a:solidFill>
              </a:rPr>
              <a:t>[2] </a:t>
            </a:r>
            <a:r>
              <a:rPr lang="en-US" altLang="zh-CN" sz="3300" dirty="0">
                <a:solidFill>
                  <a:schemeClr val="tx1"/>
                </a:solidFill>
                <a:ea typeface="SimSun" panose="02010600030101010101" pitchFamily="2" charset="-122"/>
                <a:hlinkClick r:id="rId4"/>
              </a:rPr>
              <a:t>https://tinyurl.com/yb6aawfr</a:t>
            </a:r>
            <a:r>
              <a:rPr lang="en-US" altLang="zh-CN" sz="3300" dirty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endParaRPr lang="en-US" sz="3300" dirty="0" smtClean="0">
              <a:solidFill>
                <a:schemeClr val="tx1"/>
              </a:solidFill>
            </a:endParaRPr>
          </a:p>
          <a:p>
            <a:pPr marL="731520" eaLnBrk="1" hangingPunct="1"/>
            <a:r>
              <a:rPr lang="en-US" sz="3300" dirty="0" smtClean="0">
                <a:solidFill>
                  <a:schemeClr val="tx1"/>
                </a:solidFill>
              </a:rPr>
              <a:t>[3</a:t>
            </a:r>
            <a:r>
              <a:rPr lang="en-US" sz="3300" dirty="0">
                <a:solidFill>
                  <a:schemeClr val="tx1"/>
                </a:solidFill>
              </a:rPr>
              <a:t>] </a:t>
            </a:r>
            <a:r>
              <a:rPr lang="en-US" sz="3300" dirty="0">
                <a:solidFill>
                  <a:schemeClr val="tx1"/>
                </a:solidFill>
                <a:hlinkClick r:id="rId5"/>
              </a:rPr>
              <a:t>https://www.raspberrypi.org/documentation</a:t>
            </a:r>
            <a:r>
              <a:rPr lang="en-US" sz="3300" dirty="0" smtClean="0">
                <a:solidFill>
                  <a:schemeClr val="tx1"/>
                </a:solidFill>
                <a:hlinkClick r:id="rId5"/>
              </a:rPr>
              <a:t>/</a:t>
            </a:r>
            <a:r>
              <a:rPr lang="en-US" sz="3300" dirty="0" smtClean="0">
                <a:solidFill>
                  <a:schemeClr val="tx1"/>
                </a:solidFill>
              </a:rPr>
              <a:t> </a:t>
            </a:r>
            <a:endParaRPr lang="en-US" altLang="zh-CN" sz="33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5" name="Text Box 10442"/>
          <p:cNvSpPr txBox="1">
            <a:spLocks noChangeArrowheads="1"/>
          </p:cNvSpPr>
          <p:nvPr/>
        </p:nvSpPr>
        <p:spPr bwMode="auto">
          <a:xfrm>
            <a:off x="533400" y="27053408"/>
            <a:ext cx="175260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cap="all" dirty="0" smtClean="0">
                <a:latin typeface="Roboto" pitchFamily="2" charset="0"/>
                <a:ea typeface="Roboto" pitchFamily="2" charset="0"/>
              </a:rPr>
              <a:t>Acknowledgements</a:t>
            </a:r>
            <a:endParaRPr lang="en-US" altLang="zh-CN" cap="all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086" name="Text Box 10443"/>
          <p:cNvSpPr txBox="1">
            <a:spLocks noChangeArrowheads="1"/>
          </p:cNvSpPr>
          <p:nvPr/>
        </p:nvSpPr>
        <p:spPr bwMode="auto">
          <a:xfrm>
            <a:off x="533400" y="28189250"/>
            <a:ext cx="17526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marL="548640" indent="0" eaLnBrk="1" hangingPunct="1">
              <a:spcBef>
                <a:spcPts val="0"/>
              </a:spcBef>
            </a:pPr>
            <a:r>
              <a:rPr lang="en-US" altLang="zh-CN" sz="4000" dirty="0">
                <a:solidFill>
                  <a:schemeClr val="tx1"/>
                </a:solidFill>
                <a:ea typeface="SimSun" panose="02010600030101010101" pitchFamily="2" charset="-122"/>
              </a:rPr>
              <a:t>We would like to </a:t>
            </a: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thank our advisor, Prof. Hana </a:t>
            </a:r>
            <a:r>
              <a:rPr lang="en-US" altLang="zh-CN" sz="4000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Godrich</a:t>
            </a: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, for guiding us with insightful feedback and suggestions</a:t>
            </a: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8" name="Text Box 76"/>
          <p:cNvSpPr txBox="1">
            <a:spLocks noChangeArrowheads="1"/>
          </p:cNvSpPr>
          <p:nvPr/>
        </p:nvSpPr>
        <p:spPr bwMode="auto">
          <a:xfrm>
            <a:off x="8456468" y="1273793"/>
            <a:ext cx="233206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9600" b="1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BarBot</a:t>
            </a:r>
            <a:r>
              <a:rPr lang="en-US" altLang="zh-CN" sz="96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An Automated Cocktail Maker</a:t>
            </a:r>
            <a:endParaRPr lang="en-US" altLang="zh-CN" sz="96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89" name="Rectangle 30"/>
          <p:cNvSpPr>
            <a:spLocks noChangeArrowheads="1"/>
          </p:cNvSpPr>
          <p:nvPr/>
        </p:nvSpPr>
        <p:spPr bwMode="auto">
          <a:xfrm>
            <a:off x="7398328" y="-131130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en-US" sz="3400"/>
          </a:p>
        </p:txBody>
      </p:sp>
      <p:sp>
        <p:nvSpPr>
          <p:cNvPr id="3090" name="Rectangle 42"/>
          <p:cNvSpPr>
            <a:spLocks noChangeArrowheads="1"/>
          </p:cNvSpPr>
          <p:nvPr/>
        </p:nvSpPr>
        <p:spPr bwMode="auto">
          <a:xfrm>
            <a:off x="7398328" y="-307776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3400"/>
          </a:p>
        </p:txBody>
      </p:sp>
      <p:sp>
        <p:nvSpPr>
          <p:cNvPr id="3091" name="Text Box 10441"/>
          <p:cNvSpPr txBox="1">
            <a:spLocks noChangeArrowheads="1"/>
          </p:cNvSpPr>
          <p:nvPr/>
        </p:nvSpPr>
        <p:spPr bwMode="auto">
          <a:xfrm>
            <a:off x="533400" y="14577032"/>
            <a:ext cx="175260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cap="all" dirty="0" smtClean="0">
                <a:latin typeface="Roboto" pitchFamily="2" charset="0"/>
                <a:ea typeface="Roboto" pitchFamily="2" charset="0"/>
              </a:rPr>
              <a:t>GOALS &amp; DESIGN OBJECTIVES</a:t>
            </a:r>
            <a:endParaRPr lang="en-US" altLang="zh-CN" cap="all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092" name="TextBox 35"/>
          <p:cNvSpPr txBox="1">
            <a:spLocks noChangeArrowheads="1"/>
          </p:cNvSpPr>
          <p:nvPr/>
        </p:nvSpPr>
        <p:spPr bwMode="auto">
          <a:xfrm>
            <a:off x="533400" y="15925800"/>
            <a:ext cx="17526000" cy="852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1316736" indent="-5715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rgbClr val="D41034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Build an automated cocktail making machine that is low cost (&lt; $300), scalable by design, precise and accurate in its pouring, and faster than the manual approach. </a:t>
            </a:r>
            <a:r>
              <a:rPr lang="en-US" dirty="0" smtClean="0"/>
              <a:t>The machine </a:t>
            </a:r>
            <a:r>
              <a:rPr lang="en-US" dirty="0"/>
              <a:t>must be small enough to be placed on a tabletop</a:t>
            </a:r>
          </a:p>
          <a:p>
            <a:pPr marL="1316736" indent="-5715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rgbClr val="D41034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Create a visual interface, using an LCD screen, for users to select a cocktail from a predetermined drink menu</a:t>
            </a:r>
          </a:p>
          <a:p>
            <a:pPr marL="1316736" indent="-5715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rgbClr val="D41034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Design Objectives:</a:t>
            </a:r>
          </a:p>
          <a:p>
            <a:pPr marL="1920240" lvl="2" indent="-5715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rgbClr val="F03E6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1"/>
                </a:solidFill>
              </a:rPr>
              <a:t>Simultaneously dispense liquids from multiple bottles into a singular vessel </a:t>
            </a:r>
          </a:p>
          <a:p>
            <a:pPr marL="1920240" lvl="2" indent="-5715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rgbClr val="F03E6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1"/>
                </a:solidFill>
              </a:rPr>
              <a:t>Dispense the correct amount of liquid within 5 -10% tolerance</a:t>
            </a:r>
          </a:p>
          <a:p>
            <a:pPr marL="1920240" lvl="2" indent="-5715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rgbClr val="F03E6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1"/>
                </a:solidFill>
              </a:rPr>
              <a:t>Select the cocktails in a user-friendly manner</a:t>
            </a:r>
          </a:p>
        </p:txBody>
      </p:sp>
      <p:sp>
        <p:nvSpPr>
          <p:cNvPr id="26" name="Text Box 10438"/>
          <p:cNvSpPr txBox="1">
            <a:spLocks noChangeArrowheads="1"/>
          </p:cNvSpPr>
          <p:nvPr/>
        </p:nvSpPr>
        <p:spPr bwMode="auto">
          <a:xfrm>
            <a:off x="19049999" y="22282421"/>
            <a:ext cx="20456236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 smtClean="0">
                <a:latin typeface="Roboto" pitchFamily="2" charset="0"/>
                <a:ea typeface="Roboto" pitchFamily="2" charset="0"/>
              </a:rPr>
              <a:t>FUTURE WORK</a:t>
            </a:r>
            <a:endParaRPr lang="en-US" altLang="zh-CN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Text Box 10438"/>
          <p:cNvSpPr txBox="1">
            <a:spLocks noChangeArrowheads="1"/>
          </p:cNvSpPr>
          <p:nvPr/>
        </p:nvSpPr>
        <p:spPr bwMode="auto">
          <a:xfrm>
            <a:off x="19049999" y="16741792"/>
            <a:ext cx="20456235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cap="all" dirty="0">
                <a:latin typeface="Roboto" pitchFamily="2" charset="0"/>
                <a:ea typeface="Roboto" pitchFamily="2" charset="0"/>
              </a:rPr>
              <a:t>Research Challenges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4712" y="11122285"/>
            <a:ext cx="3896515" cy="2746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5145"/>
          <a:stretch/>
        </p:blipFill>
        <p:spPr>
          <a:xfrm>
            <a:off x="3962400" y="11089502"/>
            <a:ext cx="2787770" cy="27280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56960" y="11096085"/>
            <a:ext cx="999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Current Solutions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/>
          <a:srcRect r="18552"/>
          <a:stretch/>
        </p:blipFill>
        <p:spPr>
          <a:xfrm>
            <a:off x="14020800" y="23895971"/>
            <a:ext cx="3847084" cy="26576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584736" y="25968371"/>
            <a:ext cx="999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Reference Size for Apparatus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1200" y="24810960"/>
            <a:ext cx="2851546" cy="174008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472272" y="25258925"/>
            <a:ext cx="999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LCD Interface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barbotbb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764" y="5410200"/>
            <a:ext cx="13705274" cy="999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483025" y="5692578"/>
            <a:ext cx="6023209" cy="7582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14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Determine the most requested drinks and average number of ingredients associated with them</a:t>
            </a:r>
          </a:p>
          <a:p>
            <a:pPr marL="742950" indent="-742950">
              <a:lnSpc>
                <a:spcPct val="114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Determine the optimal number and type of pumps, while adhering to the budget </a:t>
            </a:r>
          </a:p>
          <a:p>
            <a:pPr marL="742950" indent="-742950">
              <a:lnSpc>
                <a:spcPct val="114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Develop the hardware/software for the pumping subsystem and its controller</a:t>
            </a:r>
          </a:p>
          <a:p>
            <a:pPr marL="742950" indent="-742950">
              <a:lnSpc>
                <a:spcPct val="114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Build the physical encasement</a:t>
            </a:r>
          </a:p>
        </p:txBody>
      </p:sp>
    </p:spTree>
    <p:extLst>
      <p:ext uri="{BB962C8B-B14F-4D97-AF65-F5344CB8AC3E}">
        <p14:creationId xmlns:p14="http://schemas.microsoft.com/office/powerpoint/2010/main" val="4488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F_master_portrait">
  <a:themeElements>
    <a:clrScheme name="UF_master_portra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F_master_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UF_master_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UF_master_portrait</Template>
  <TotalTime>5304</TotalTime>
  <Words>385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SimSun</vt:lpstr>
      <vt:lpstr>SimSun</vt:lpstr>
      <vt:lpstr>Arial</vt:lpstr>
      <vt:lpstr>Myriad Pro</vt:lpstr>
      <vt:lpstr>Roboto</vt:lpstr>
      <vt:lpstr>Tahoma</vt:lpstr>
      <vt:lpstr>Wingdings</vt:lpstr>
      <vt:lpstr>UF_master_portrait</vt:lpstr>
      <vt:lpstr>PowerPoint Presentation</vt:lpstr>
    </vt:vector>
  </TitlesOfParts>
  <Company>ufl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BarBot</dc:title>
  <dc:creator>Vatsal Pandya</dc:creator>
  <cp:lastModifiedBy>Vatsal Pandya</cp:lastModifiedBy>
  <cp:revision>420</cp:revision>
  <dcterms:created xsi:type="dcterms:W3CDTF">2008-03-21T19:45:43Z</dcterms:created>
  <dcterms:modified xsi:type="dcterms:W3CDTF">2017-11-07T01:39:21Z</dcterms:modified>
</cp:coreProperties>
</file>