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1133"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def943b5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def943b5a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8def943b5a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0.xml" /><Relationship Id="rId1" Type="http://schemas.openxmlformats.org/officeDocument/2006/relationships/slideLayout" Target="../slideLayouts/slideLayout2.xml" /><Relationship Id="rId5" Type="http://schemas.openxmlformats.org/officeDocument/2006/relationships/image" Target="../media/image3.png" /><Relationship Id="rId4" Type="http://schemas.openxmlformats.org/officeDocument/2006/relationships/image" Target="../media/image2.png"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2.xml" /><Relationship Id="rId5" Type="http://schemas.openxmlformats.org/officeDocument/2006/relationships/image" Target="../media/image6.jpeg" /><Relationship Id="rId4" Type="http://schemas.openxmlformats.org/officeDocument/2006/relationships/image" Target="../media/image3.png" /></Relationships>
</file>

<file path=ppt/slides/_rels/slide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3.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14.xml.rels><?xml version="1.0" encoding="UTF-8" standalone="yes"?>
<Relationships xmlns="http://schemas.openxmlformats.org/package/2006/relationships"><Relationship Id="rId3" Type="http://schemas.openxmlformats.org/officeDocument/2006/relationships/hyperlink" Target="https://www.quora.com/What-are-source-code-for-some-c++-basic-games-without-graphics" TargetMode="External" /><Relationship Id="rId2" Type="http://schemas.openxmlformats.org/officeDocument/2006/relationships/notesSlide" Target="../notesSlides/notesSlide14.xml" /><Relationship Id="rId1" Type="http://schemas.openxmlformats.org/officeDocument/2006/relationships/slideLayout" Target="../slideLayouts/slideLayout1.xml" /><Relationship Id="rId6" Type="http://schemas.openxmlformats.org/officeDocument/2006/relationships/image" Target="../media/image3.png" /><Relationship Id="rId5" Type="http://schemas.openxmlformats.org/officeDocument/2006/relationships/image" Target="../media/image2.png" /><Relationship Id="rId4" Type="http://schemas.openxmlformats.org/officeDocument/2006/relationships/hyperlink" Target="https://www.codewithc.com/mini-project-in-c-snake-game/" TargetMode="External" /></Relationships>
</file>

<file path=ppt/slides/_rels/slide1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3.xml"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381000" y="1676400"/>
            <a:ext cx="8458200" cy="47244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r>
              <a:rPr lang="en-US" sz="3600" b="1" u="sng" dirty="0">
                <a:solidFill>
                  <a:schemeClr val="dk1"/>
                </a:solidFill>
              </a:rPr>
              <a:t>RETRO GAMES</a:t>
            </a:r>
            <a:endParaRPr/>
          </a:p>
          <a:p>
            <a:pPr marL="0" lvl="0" indent="0" algn="ctr" rtl="0">
              <a:lnSpc>
                <a:spcPct val="90000"/>
              </a:lnSpc>
              <a:spcBef>
                <a:spcPts val="640"/>
              </a:spcBef>
              <a:spcAft>
                <a:spcPts val="0"/>
              </a:spcAft>
              <a:buClr>
                <a:schemeClr val="dk1"/>
              </a:buClr>
              <a:buSzPts val="3200"/>
              <a:buNone/>
            </a:pPr>
            <a:r>
              <a:rPr lang="en-US" b="1" u="sng" dirty="0">
                <a:solidFill>
                  <a:schemeClr val="dk1"/>
                </a:solidFill>
              </a:rPr>
              <a:t>Group No.- NS06</a:t>
            </a:r>
            <a:endParaRPr/>
          </a:p>
          <a:p>
            <a:pPr marL="0" lvl="0" indent="0" algn="ctr" rtl="0">
              <a:lnSpc>
                <a:spcPct val="90000"/>
              </a:lnSpc>
              <a:spcBef>
                <a:spcPts val="640"/>
              </a:spcBef>
              <a:spcAft>
                <a:spcPts val="0"/>
              </a:spcAft>
              <a:buClr>
                <a:schemeClr val="dk1"/>
              </a:buClr>
              <a:buSzPts val="3200"/>
              <a:buNone/>
            </a:pPr>
            <a:r>
              <a:rPr lang="en-US" dirty="0">
                <a:solidFill>
                  <a:schemeClr val="dk1"/>
                </a:solidFill>
              </a:rPr>
              <a:t>Mr. VATSAL SINGH (19104006)</a:t>
            </a:r>
            <a:endParaRPr>
              <a:solidFill>
                <a:schemeClr val="dk1"/>
              </a:solidFill>
            </a:endParaRPr>
          </a:p>
          <a:p>
            <a:pPr marL="0" lvl="0" indent="0" algn="ctr" rtl="0">
              <a:lnSpc>
                <a:spcPct val="90000"/>
              </a:lnSpc>
              <a:spcBef>
                <a:spcPts val="640"/>
              </a:spcBef>
              <a:spcAft>
                <a:spcPts val="0"/>
              </a:spcAft>
              <a:buClr>
                <a:schemeClr val="dk1"/>
              </a:buClr>
              <a:buSzPts val="3200"/>
              <a:buNone/>
            </a:pPr>
            <a:r>
              <a:rPr lang="en-US" dirty="0">
                <a:solidFill>
                  <a:schemeClr val="dk1"/>
                </a:solidFill>
              </a:rPr>
              <a:t>Ms. SHUBHANGI TRIPATHI (19104067)</a:t>
            </a:r>
            <a:endParaRPr>
              <a:solidFill>
                <a:schemeClr val="dk1"/>
              </a:solidFill>
            </a:endParaRPr>
          </a:p>
          <a:p>
            <a:pPr marL="0" lvl="0" indent="0" algn="ctr" rtl="0">
              <a:lnSpc>
                <a:spcPct val="90000"/>
              </a:lnSpc>
              <a:spcBef>
                <a:spcPts val="640"/>
              </a:spcBef>
              <a:spcAft>
                <a:spcPts val="0"/>
              </a:spcAft>
              <a:buClr>
                <a:schemeClr val="dk1"/>
              </a:buClr>
              <a:buSzPts val="3200"/>
              <a:buNone/>
            </a:pPr>
            <a:r>
              <a:rPr lang="en-US" dirty="0">
                <a:solidFill>
                  <a:schemeClr val="dk1"/>
                </a:solidFill>
              </a:rPr>
              <a:t>Mr. PUSHKAR TELAVANE (19104011)</a:t>
            </a:r>
          </a:p>
          <a:p>
            <a:pPr marL="0" lvl="0" indent="0" algn="ctr" rtl="0">
              <a:lnSpc>
                <a:spcPct val="90000"/>
              </a:lnSpc>
              <a:spcBef>
                <a:spcPts val="640"/>
              </a:spcBef>
              <a:spcAft>
                <a:spcPts val="0"/>
              </a:spcAft>
              <a:buClr>
                <a:schemeClr val="dk1"/>
              </a:buClr>
              <a:buSzPts val="3200"/>
              <a:buNone/>
            </a:pPr>
            <a:endParaRPr>
              <a:solidFill>
                <a:schemeClr val="dk1"/>
              </a:solidFill>
            </a:endParaRPr>
          </a:p>
          <a:p>
            <a:pPr marL="0" lvl="0" indent="0" algn="ctr" rtl="0">
              <a:lnSpc>
                <a:spcPct val="90000"/>
              </a:lnSpc>
              <a:spcBef>
                <a:spcPts val="640"/>
              </a:spcBef>
              <a:spcAft>
                <a:spcPts val="0"/>
              </a:spcAft>
              <a:buClr>
                <a:schemeClr val="dk1"/>
              </a:buClr>
              <a:buSzPts val="3200"/>
              <a:buNone/>
            </a:pPr>
            <a:r>
              <a:rPr lang="en-US" b="1" dirty="0">
                <a:solidFill>
                  <a:schemeClr val="dk1"/>
                </a:solidFill>
              </a:rPr>
              <a:t>Project Mentor:Prof.Nahid Shaikh</a:t>
            </a:r>
            <a:endParaRPr/>
          </a:p>
          <a:p>
            <a:pPr marL="0" lvl="0" indent="0" algn="ctr" rtl="0">
              <a:lnSpc>
                <a:spcPct val="90000"/>
              </a:lnSpc>
              <a:spcBef>
                <a:spcPts val="640"/>
              </a:spcBef>
              <a:spcAft>
                <a:spcPts val="0"/>
              </a:spcAft>
              <a:buClr>
                <a:schemeClr val="dk1"/>
              </a:buClr>
              <a:buSzPts val="3200"/>
              <a:buNone/>
            </a:pPr>
            <a:r>
              <a:rPr lang="en-US" b="1" dirty="0">
                <a:solidFill>
                  <a:schemeClr val="dk1"/>
                </a:solidFill>
              </a:rPr>
              <a:t>Student Mentor:Ms.Diya Luniya</a:t>
            </a:r>
            <a:endParaRPr b="1">
              <a:solidFill>
                <a:schemeClr val="dk1"/>
              </a:solidFill>
            </a:endParaRPr>
          </a:p>
        </p:txBody>
      </p:sp>
      <p:pic>
        <p:nvPicPr>
          <p:cNvPr id="89" name="Google Shape;89;p13"/>
          <p:cNvPicPr preferRelativeResize="0"/>
          <p:nvPr/>
        </p:nvPicPr>
        <p:blipFill rotWithShape="1">
          <a:blip r:embed="rId3">
            <a:alphaModFix/>
          </a:blip>
          <a:srcRect/>
          <a:stretch/>
        </p:blipFill>
        <p:spPr>
          <a:xfrm>
            <a:off x="0" y="0"/>
            <a:ext cx="91440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457200" y="274638"/>
            <a:ext cx="8229600" cy="1477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OUTPUT </a:t>
            </a:r>
            <a:br>
              <a:rPr lang="en-US" sz="3600" b="1" u="sng"/>
            </a:br>
            <a:r>
              <a:rPr lang="en-US" sz="3600" b="1" u="sng"/>
              <a:t>OF</a:t>
            </a:r>
            <a:br>
              <a:rPr lang="en-US" sz="3600" b="1" u="sng"/>
            </a:br>
            <a:r>
              <a:rPr lang="en-US" sz="3600" b="1" u="sng"/>
              <a:t>TIC-TAC-TOE</a:t>
            </a:r>
            <a:endParaRPr sz="3600" b="1" u="sng"/>
          </a:p>
        </p:txBody>
      </p:sp>
      <p:pic>
        <p:nvPicPr>
          <p:cNvPr id="206" name="Google Shape;206;p22" descr="C:\Users\ARVIND\Desktop\tic.jpeg"/>
          <p:cNvPicPr preferRelativeResize="0"/>
          <p:nvPr/>
        </p:nvPicPr>
        <p:blipFill rotWithShape="1">
          <a:blip r:embed="rId3">
            <a:alphaModFix/>
          </a:blip>
          <a:srcRect/>
          <a:stretch/>
        </p:blipFill>
        <p:spPr>
          <a:xfrm>
            <a:off x="304800" y="1905000"/>
            <a:ext cx="8610600" cy="4724400"/>
          </a:xfrm>
          <a:prstGeom prst="rect">
            <a:avLst/>
          </a:prstGeom>
          <a:noFill/>
          <a:ln>
            <a:noFill/>
          </a:ln>
        </p:spPr>
      </p:pic>
      <p:pic>
        <p:nvPicPr>
          <p:cNvPr id="207" name="Google Shape;207;p22"/>
          <p:cNvPicPr preferRelativeResize="0"/>
          <p:nvPr/>
        </p:nvPicPr>
        <p:blipFill rotWithShape="1">
          <a:blip r:embed="rId4">
            <a:alphaModFix/>
          </a:blip>
          <a:srcRect/>
          <a:stretch/>
        </p:blipFill>
        <p:spPr>
          <a:xfrm>
            <a:off x="184824" y="152550"/>
            <a:ext cx="1262976" cy="914250"/>
          </a:xfrm>
          <a:prstGeom prst="rect">
            <a:avLst/>
          </a:prstGeom>
          <a:noFill/>
          <a:ln>
            <a:noFill/>
          </a:ln>
        </p:spPr>
      </p:pic>
      <p:pic>
        <p:nvPicPr>
          <p:cNvPr id="208" name="Google Shape;208;p22"/>
          <p:cNvPicPr preferRelativeResize="0"/>
          <p:nvPr/>
        </p:nvPicPr>
        <p:blipFill rotWithShape="1">
          <a:blip r:embed="rId5">
            <a:alphaModFix/>
          </a:blip>
          <a:srcRect/>
          <a:stretch/>
        </p:blipFill>
        <p:spPr>
          <a:xfrm>
            <a:off x="7620000" y="152550"/>
            <a:ext cx="1362151" cy="91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ASCII SHOWDOWN</a:t>
            </a:r>
            <a:endParaRPr sz="3600" b="1" u="sng"/>
          </a:p>
        </p:txBody>
      </p:sp>
      <p:pic>
        <p:nvPicPr>
          <p:cNvPr id="214" name="Google Shape;214;p23"/>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215" name="Google Shape;215;p23"/>
          <p:cNvPicPr preferRelativeResize="0"/>
          <p:nvPr/>
        </p:nvPicPr>
        <p:blipFill rotWithShape="1">
          <a:blip r:embed="rId4">
            <a:alphaModFix/>
          </a:blip>
          <a:srcRect/>
          <a:stretch/>
        </p:blipFill>
        <p:spPr>
          <a:xfrm>
            <a:off x="7620000" y="152550"/>
            <a:ext cx="1362151" cy="914250"/>
          </a:xfrm>
          <a:prstGeom prst="rect">
            <a:avLst/>
          </a:prstGeom>
          <a:noFill/>
          <a:ln>
            <a:noFill/>
          </a:ln>
        </p:spPr>
      </p:pic>
      <p:sp>
        <p:nvSpPr>
          <p:cNvPr id="216" name="Google Shape;216;p23"/>
          <p:cNvSpPr txBox="1"/>
          <p:nvPr/>
        </p:nvSpPr>
        <p:spPr>
          <a:xfrm>
            <a:off x="2819400" y="1219200"/>
            <a:ext cx="3810000" cy="461665"/>
          </a:xfrm>
          <a:prstGeom prst="rect">
            <a:avLst/>
          </a:prstGeom>
          <a:solidFill>
            <a:srgbClr val="FFC000"/>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953734"/>
                </a:solidFill>
                <a:latin typeface="Calibri"/>
                <a:ea typeface="Calibri"/>
                <a:cs typeface="Calibri"/>
                <a:sym typeface="Calibri"/>
              </a:rPr>
              <a:t>GRID [20][41]</a:t>
            </a:r>
            <a:endParaRPr sz="2400" b="1" i="0" u="none" strike="noStrike" cap="none">
              <a:solidFill>
                <a:srgbClr val="953734"/>
              </a:solidFill>
              <a:latin typeface="Calibri"/>
              <a:ea typeface="Calibri"/>
              <a:cs typeface="Calibri"/>
              <a:sym typeface="Calibri"/>
            </a:endParaRPr>
          </a:p>
        </p:txBody>
      </p:sp>
      <p:cxnSp>
        <p:nvCxnSpPr>
          <p:cNvPr id="217" name="Google Shape;217;p23"/>
          <p:cNvCxnSpPr>
            <a:stCxn id="216" idx="1"/>
          </p:cNvCxnSpPr>
          <p:nvPr/>
        </p:nvCxnSpPr>
        <p:spPr>
          <a:xfrm flipH="1">
            <a:off x="533400" y="1450032"/>
            <a:ext cx="2286000" cy="2817300"/>
          </a:xfrm>
          <a:prstGeom prst="bentConnector2">
            <a:avLst/>
          </a:prstGeom>
          <a:noFill/>
          <a:ln w="9525" cap="flat" cmpd="sng">
            <a:solidFill>
              <a:srgbClr val="4A7DBA"/>
            </a:solidFill>
            <a:prstDash val="solid"/>
            <a:round/>
            <a:headEnd type="none" w="sm" len="sm"/>
            <a:tailEnd type="stealth" w="med" len="med"/>
          </a:ln>
        </p:spPr>
      </p:cxnSp>
      <p:cxnSp>
        <p:nvCxnSpPr>
          <p:cNvPr id="218" name="Google Shape;218;p23"/>
          <p:cNvCxnSpPr>
            <a:stCxn id="216" idx="3"/>
          </p:cNvCxnSpPr>
          <p:nvPr/>
        </p:nvCxnSpPr>
        <p:spPr>
          <a:xfrm>
            <a:off x="6629400" y="1450032"/>
            <a:ext cx="2057400" cy="2738700"/>
          </a:xfrm>
          <a:prstGeom prst="bentConnector2">
            <a:avLst/>
          </a:prstGeom>
          <a:noFill/>
          <a:ln w="9525" cap="flat" cmpd="sng">
            <a:solidFill>
              <a:srgbClr val="4A7DBA"/>
            </a:solidFill>
            <a:prstDash val="solid"/>
            <a:round/>
            <a:headEnd type="none" w="sm" len="sm"/>
            <a:tailEnd type="stealth" w="med" len="med"/>
          </a:ln>
        </p:spPr>
      </p:cxnSp>
      <p:cxnSp>
        <p:nvCxnSpPr>
          <p:cNvPr id="219" name="Google Shape;219;p23"/>
          <p:cNvCxnSpPr/>
          <p:nvPr/>
        </p:nvCxnSpPr>
        <p:spPr>
          <a:xfrm rot="-5400000" flipH="1">
            <a:off x="3602683" y="3102918"/>
            <a:ext cx="2738735" cy="38100"/>
          </a:xfrm>
          <a:prstGeom prst="straightConnector1">
            <a:avLst/>
          </a:prstGeom>
          <a:noFill/>
          <a:ln w="9525" cap="flat" cmpd="sng">
            <a:solidFill>
              <a:srgbClr val="4A7DBA"/>
            </a:solidFill>
            <a:prstDash val="solid"/>
            <a:round/>
            <a:headEnd type="none" w="sm" len="sm"/>
            <a:tailEnd type="stealth" w="med" len="med"/>
          </a:ln>
        </p:spPr>
      </p:cxnSp>
      <p:cxnSp>
        <p:nvCxnSpPr>
          <p:cNvPr id="220" name="Google Shape;220;p23"/>
          <p:cNvCxnSpPr/>
          <p:nvPr/>
        </p:nvCxnSpPr>
        <p:spPr>
          <a:xfrm rot="5400000">
            <a:off x="723900" y="3314700"/>
            <a:ext cx="3733800" cy="1588"/>
          </a:xfrm>
          <a:prstGeom prst="straightConnector1">
            <a:avLst/>
          </a:prstGeom>
          <a:noFill/>
          <a:ln w="9525" cap="flat" cmpd="sng">
            <a:solidFill>
              <a:srgbClr val="4A7DBA"/>
            </a:solidFill>
            <a:prstDash val="solid"/>
            <a:round/>
            <a:headEnd type="none" w="sm" len="sm"/>
            <a:tailEnd type="stealth" w="med" len="med"/>
          </a:ln>
        </p:spPr>
      </p:cxnSp>
      <p:cxnSp>
        <p:nvCxnSpPr>
          <p:cNvPr id="221" name="Google Shape;221;p23"/>
          <p:cNvCxnSpPr/>
          <p:nvPr/>
        </p:nvCxnSpPr>
        <p:spPr>
          <a:xfrm rot="5400000">
            <a:off x="5715794" y="3275806"/>
            <a:ext cx="3657600" cy="1588"/>
          </a:xfrm>
          <a:prstGeom prst="straightConnector1">
            <a:avLst/>
          </a:prstGeom>
          <a:noFill/>
          <a:ln w="9525" cap="flat" cmpd="sng">
            <a:solidFill>
              <a:srgbClr val="4A7DBA"/>
            </a:solidFill>
            <a:prstDash val="solid"/>
            <a:round/>
            <a:headEnd type="none" w="sm" len="sm"/>
            <a:tailEnd type="stealth" w="med" len="med"/>
          </a:ln>
        </p:spPr>
      </p:cxnSp>
      <p:cxnSp>
        <p:nvCxnSpPr>
          <p:cNvPr id="222" name="Google Shape;222;p23"/>
          <p:cNvCxnSpPr/>
          <p:nvPr/>
        </p:nvCxnSpPr>
        <p:spPr>
          <a:xfrm rot="5400000">
            <a:off x="2210594" y="3047206"/>
            <a:ext cx="2743200" cy="1588"/>
          </a:xfrm>
          <a:prstGeom prst="straightConnector1">
            <a:avLst/>
          </a:prstGeom>
          <a:noFill/>
          <a:ln w="9525" cap="flat" cmpd="sng">
            <a:solidFill>
              <a:srgbClr val="4A7DBA"/>
            </a:solidFill>
            <a:prstDash val="solid"/>
            <a:round/>
            <a:headEnd type="none" w="sm" len="sm"/>
            <a:tailEnd type="stealth" w="med" len="med"/>
          </a:ln>
        </p:spPr>
      </p:cxnSp>
      <p:cxnSp>
        <p:nvCxnSpPr>
          <p:cNvPr id="223" name="Google Shape;223;p23"/>
          <p:cNvCxnSpPr/>
          <p:nvPr/>
        </p:nvCxnSpPr>
        <p:spPr>
          <a:xfrm rot="5400000">
            <a:off x="4420394" y="3580606"/>
            <a:ext cx="3810000" cy="1588"/>
          </a:xfrm>
          <a:prstGeom prst="straightConnector1">
            <a:avLst/>
          </a:prstGeom>
          <a:noFill/>
          <a:ln w="9525" cap="flat" cmpd="sng">
            <a:solidFill>
              <a:srgbClr val="4A7DBA"/>
            </a:solidFill>
            <a:prstDash val="solid"/>
            <a:round/>
            <a:headEnd type="none" w="sm" len="sm"/>
            <a:tailEnd type="stealth" w="med" len="med"/>
          </a:ln>
        </p:spPr>
      </p:cxnSp>
      <p:cxnSp>
        <p:nvCxnSpPr>
          <p:cNvPr id="224" name="Google Shape;224;p23"/>
          <p:cNvCxnSpPr/>
          <p:nvPr/>
        </p:nvCxnSpPr>
        <p:spPr>
          <a:xfrm rot="5400000">
            <a:off x="-76200" y="2971800"/>
            <a:ext cx="3048000" cy="1588"/>
          </a:xfrm>
          <a:prstGeom prst="straightConnector1">
            <a:avLst/>
          </a:prstGeom>
          <a:noFill/>
          <a:ln w="9525" cap="flat" cmpd="sng">
            <a:solidFill>
              <a:srgbClr val="4A7DBA"/>
            </a:solidFill>
            <a:prstDash val="solid"/>
            <a:round/>
            <a:headEnd type="none" w="sm" len="sm"/>
            <a:tailEnd type="stealth" w="med" len="med"/>
          </a:ln>
        </p:spPr>
      </p:cxnSp>
      <p:sp>
        <p:nvSpPr>
          <p:cNvPr id="225" name="Google Shape;225;p23"/>
          <p:cNvSpPr txBox="1"/>
          <p:nvPr/>
        </p:nvSpPr>
        <p:spPr>
          <a:xfrm>
            <a:off x="0" y="4648200"/>
            <a:ext cx="1066800" cy="400110"/>
          </a:xfrm>
          <a:prstGeom prst="rect">
            <a:avLst/>
          </a:prstGeom>
          <a:solidFill>
            <a:srgbClr val="FABF8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953734"/>
                </a:solidFill>
                <a:latin typeface="Calibri"/>
                <a:ea typeface="Calibri"/>
                <a:cs typeface="Calibri"/>
                <a:sym typeface="Calibri"/>
              </a:rPr>
              <a:t>int main</a:t>
            </a:r>
            <a:endParaRPr sz="2000" b="1" i="0" u="none" strike="noStrike" cap="none">
              <a:solidFill>
                <a:srgbClr val="953734"/>
              </a:solidFill>
              <a:latin typeface="Calibri"/>
              <a:ea typeface="Calibri"/>
              <a:cs typeface="Calibri"/>
              <a:sym typeface="Calibri"/>
            </a:endParaRPr>
          </a:p>
        </p:txBody>
      </p:sp>
      <p:sp>
        <p:nvSpPr>
          <p:cNvPr id="226" name="Google Shape;226;p23"/>
          <p:cNvSpPr txBox="1"/>
          <p:nvPr/>
        </p:nvSpPr>
        <p:spPr>
          <a:xfrm>
            <a:off x="1143000" y="4495800"/>
            <a:ext cx="1371600" cy="707886"/>
          </a:xfrm>
          <a:prstGeom prst="rect">
            <a:avLst/>
          </a:prstGeom>
          <a:solidFill>
            <a:srgbClr val="FABF8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953734"/>
                </a:solidFill>
                <a:latin typeface="Calibri"/>
                <a:ea typeface="Calibri"/>
                <a:cs typeface="Calibri"/>
                <a:sym typeface="Calibri"/>
              </a:rPr>
              <a:t>void titlescreen</a:t>
            </a:r>
            <a:endParaRPr sz="2000" b="1" i="0" u="none" strike="noStrike" cap="none">
              <a:solidFill>
                <a:srgbClr val="953734"/>
              </a:solidFill>
              <a:latin typeface="Calibri"/>
              <a:ea typeface="Calibri"/>
              <a:cs typeface="Calibri"/>
              <a:sym typeface="Calibri"/>
            </a:endParaRPr>
          </a:p>
        </p:txBody>
      </p:sp>
      <p:sp>
        <p:nvSpPr>
          <p:cNvPr id="227" name="Google Shape;227;p23"/>
          <p:cNvSpPr txBox="1"/>
          <p:nvPr/>
        </p:nvSpPr>
        <p:spPr>
          <a:xfrm>
            <a:off x="2057400" y="5257800"/>
            <a:ext cx="1676400" cy="707886"/>
          </a:xfrm>
          <a:prstGeom prst="rect">
            <a:avLst/>
          </a:prstGeom>
          <a:solidFill>
            <a:srgbClr val="FABF8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953734"/>
                </a:solidFill>
                <a:latin typeface="Calibri"/>
                <a:ea typeface="Calibri"/>
                <a:cs typeface="Calibri"/>
                <a:sym typeface="Calibri"/>
              </a:rPr>
              <a:t>void printbuffer</a:t>
            </a:r>
            <a:endParaRPr sz="2000" b="1" i="0" u="none" strike="noStrike" cap="none">
              <a:solidFill>
                <a:srgbClr val="953734"/>
              </a:solidFill>
              <a:latin typeface="Calibri"/>
              <a:ea typeface="Calibri"/>
              <a:cs typeface="Calibri"/>
              <a:sym typeface="Calibri"/>
            </a:endParaRPr>
          </a:p>
        </p:txBody>
      </p:sp>
      <p:sp>
        <p:nvSpPr>
          <p:cNvPr id="228" name="Google Shape;228;p23"/>
          <p:cNvSpPr txBox="1"/>
          <p:nvPr/>
        </p:nvSpPr>
        <p:spPr>
          <a:xfrm>
            <a:off x="2895600" y="4495800"/>
            <a:ext cx="1371600" cy="400110"/>
          </a:xfrm>
          <a:prstGeom prst="rect">
            <a:avLst/>
          </a:prstGeom>
          <a:solidFill>
            <a:srgbClr val="FABF8E"/>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953734"/>
                </a:solidFill>
                <a:latin typeface="Calibri"/>
                <a:ea typeface="Calibri"/>
                <a:cs typeface="Calibri"/>
                <a:sym typeface="Calibri"/>
              </a:rPr>
              <a:t>void win</a:t>
            </a:r>
            <a:endParaRPr sz="2000" b="1" i="0" u="none" strike="noStrike" cap="none">
              <a:solidFill>
                <a:srgbClr val="953734"/>
              </a:solidFill>
              <a:latin typeface="Calibri"/>
              <a:ea typeface="Calibri"/>
              <a:cs typeface="Calibri"/>
              <a:sym typeface="Calibri"/>
            </a:endParaRPr>
          </a:p>
        </p:txBody>
      </p:sp>
      <p:sp>
        <p:nvSpPr>
          <p:cNvPr id="229" name="Google Shape;229;p23"/>
          <p:cNvSpPr txBox="1"/>
          <p:nvPr/>
        </p:nvSpPr>
        <p:spPr>
          <a:xfrm>
            <a:off x="4343400" y="4572000"/>
            <a:ext cx="1752600" cy="707886"/>
          </a:xfrm>
          <a:prstGeom prst="rect">
            <a:avLst/>
          </a:prstGeom>
          <a:solidFill>
            <a:srgbClr val="FABF8E"/>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953734"/>
                </a:solidFill>
                <a:latin typeface="Calibri"/>
                <a:ea typeface="Calibri"/>
                <a:cs typeface="Calibri"/>
                <a:sym typeface="Calibri"/>
              </a:rPr>
              <a:t>void printbporder</a:t>
            </a:r>
            <a:endParaRPr sz="2000" b="1" i="0" u="none" strike="noStrike" cap="none">
              <a:solidFill>
                <a:srgbClr val="953734"/>
              </a:solidFill>
              <a:latin typeface="Calibri"/>
              <a:ea typeface="Calibri"/>
              <a:cs typeface="Calibri"/>
              <a:sym typeface="Calibri"/>
            </a:endParaRPr>
          </a:p>
        </p:txBody>
      </p:sp>
      <p:sp>
        <p:nvSpPr>
          <p:cNvPr id="230" name="Google Shape;230;p23"/>
          <p:cNvSpPr txBox="1"/>
          <p:nvPr/>
        </p:nvSpPr>
        <p:spPr>
          <a:xfrm>
            <a:off x="5715000" y="5638800"/>
            <a:ext cx="1371600" cy="400110"/>
          </a:xfrm>
          <a:prstGeom prst="rect">
            <a:avLst/>
          </a:prstGeom>
          <a:solidFill>
            <a:srgbClr val="FABF8E"/>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953734"/>
                </a:solidFill>
                <a:latin typeface="Calibri"/>
                <a:ea typeface="Calibri"/>
                <a:cs typeface="Calibri"/>
                <a:sym typeface="Calibri"/>
              </a:rPr>
              <a:t>void score</a:t>
            </a:r>
            <a:endParaRPr sz="2000" b="1" i="0" u="none" strike="noStrike" cap="none">
              <a:solidFill>
                <a:srgbClr val="953734"/>
              </a:solidFill>
              <a:latin typeface="Calibri"/>
              <a:ea typeface="Calibri"/>
              <a:cs typeface="Calibri"/>
              <a:sym typeface="Calibri"/>
            </a:endParaRPr>
          </a:p>
        </p:txBody>
      </p:sp>
      <p:sp>
        <p:nvSpPr>
          <p:cNvPr id="231" name="Google Shape;231;p23"/>
          <p:cNvSpPr txBox="1"/>
          <p:nvPr/>
        </p:nvSpPr>
        <p:spPr>
          <a:xfrm>
            <a:off x="6400800" y="5105400"/>
            <a:ext cx="2438400" cy="400110"/>
          </a:xfrm>
          <a:prstGeom prst="rect">
            <a:avLst/>
          </a:prstGeom>
          <a:solidFill>
            <a:srgbClr val="FABF8E"/>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953734"/>
                </a:solidFill>
                <a:latin typeface="Calibri"/>
                <a:ea typeface="Calibri"/>
                <a:cs typeface="Calibri"/>
                <a:sym typeface="Calibri"/>
              </a:rPr>
              <a:t>void printscoreboard</a:t>
            </a:r>
            <a:endParaRPr sz="2000" b="1" i="0" u="none" strike="noStrike" cap="none">
              <a:solidFill>
                <a:srgbClr val="953734"/>
              </a:solidFill>
              <a:latin typeface="Calibri"/>
              <a:ea typeface="Calibri"/>
              <a:cs typeface="Calibri"/>
              <a:sym typeface="Calibri"/>
            </a:endParaRPr>
          </a:p>
        </p:txBody>
      </p:sp>
      <p:sp>
        <p:nvSpPr>
          <p:cNvPr id="232" name="Google Shape;232;p23"/>
          <p:cNvSpPr txBox="1"/>
          <p:nvPr/>
        </p:nvSpPr>
        <p:spPr>
          <a:xfrm>
            <a:off x="7848600" y="4267200"/>
            <a:ext cx="1295400" cy="646331"/>
          </a:xfrm>
          <a:prstGeom prst="rect">
            <a:avLst/>
          </a:prstGeom>
          <a:solidFill>
            <a:srgbClr val="FABF8E"/>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953734"/>
                </a:solidFill>
                <a:latin typeface="Calibri"/>
                <a:ea typeface="Calibri"/>
                <a:cs typeface="Calibri"/>
                <a:sym typeface="Calibri"/>
              </a:rPr>
              <a:t>void screenflash</a:t>
            </a:r>
            <a:endParaRPr sz="1800" b="1" i="0" u="none" strike="noStrike" cap="none">
              <a:solidFill>
                <a:srgbClr val="953734"/>
              </a:solidFill>
              <a:latin typeface="Calibri"/>
              <a:ea typeface="Calibri"/>
              <a:cs typeface="Calibri"/>
              <a:sym typeface="Calibri"/>
            </a:endParaRPr>
          </a:p>
        </p:txBody>
      </p:sp>
      <p:sp>
        <p:nvSpPr>
          <p:cNvPr id="233" name="Google Shape;233;p23"/>
          <p:cNvSpPr txBox="1"/>
          <p:nvPr/>
        </p:nvSpPr>
        <p:spPr>
          <a:xfrm rot="-5400000">
            <a:off x="-1202794" y="2479417"/>
            <a:ext cx="304216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F6128"/>
                </a:solidFill>
                <a:latin typeface="Calibri"/>
                <a:ea typeface="Calibri"/>
                <a:cs typeface="Calibri"/>
                <a:sym typeface="Calibri"/>
              </a:rPr>
              <a:t>Movements included in arena</a:t>
            </a:r>
            <a:endParaRPr sz="1800" b="1" i="0" u="none" strike="noStrike" cap="none">
              <a:solidFill>
                <a:srgbClr val="4F6128"/>
              </a:solidFill>
              <a:latin typeface="Calibri"/>
              <a:ea typeface="Calibri"/>
              <a:cs typeface="Calibri"/>
              <a:sym typeface="Calibri"/>
            </a:endParaRPr>
          </a:p>
        </p:txBody>
      </p:sp>
      <p:sp>
        <p:nvSpPr>
          <p:cNvPr id="234" name="Google Shape;234;p23"/>
          <p:cNvSpPr txBox="1"/>
          <p:nvPr/>
        </p:nvSpPr>
        <p:spPr>
          <a:xfrm rot="-5400000">
            <a:off x="-120134" y="2710934"/>
            <a:ext cx="25908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F6128"/>
                </a:solidFill>
                <a:latin typeface="Calibri"/>
                <a:ea typeface="Calibri"/>
                <a:cs typeface="Calibri"/>
                <a:sym typeface="Calibri"/>
              </a:rPr>
              <a:t>displays the title screen</a:t>
            </a:r>
            <a:endParaRPr sz="1800" b="1" i="0" u="none" strike="noStrike" cap="none">
              <a:solidFill>
                <a:srgbClr val="4F6128"/>
              </a:solidFill>
              <a:latin typeface="Calibri"/>
              <a:ea typeface="Calibri"/>
              <a:cs typeface="Calibri"/>
              <a:sym typeface="Calibri"/>
            </a:endParaRPr>
          </a:p>
        </p:txBody>
      </p:sp>
      <p:sp>
        <p:nvSpPr>
          <p:cNvPr id="235" name="Google Shape;235;p23"/>
          <p:cNvSpPr txBox="1"/>
          <p:nvPr/>
        </p:nvSpPr>
        <p:spPr>
          <a:xfrm rot="-5400000">
            <a:off x="1333500" y="2857500"/>
            <a:ext cx="1981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F6128"/>
                </a:solidFill>
                <a:latin typeface="Calibri"/>
                <a:ea typeface="Calibri"/>
                <a:cs typeface="Calibri"/>
                <a:sym typeface="Calibri"/>
              </a:rPr>
              <a:t>prints the arena</a:t>
            </a:r>
            <a:endParaRPr sz="1800" b="1" i="0" u="none" strike="noStrike" cap="none">
              <a:solidFill>
                <a:srgbClr val="4F6128"/>
              </a:solidFill>
              <a:latin typeface="Calibri"/>
              <a:ea typeface="Calibri"/>
              <a:cs typeface="Calibri"/>
              <a:sym typeface="Calibri"/>
            </a:endParaRPr>
          </a:p>
        </p:txBody>
      </p:sp>
      <p:sp>
        <p:nvSpPr>
          <p:cNvPr id="236" name="Google Shape;236;p23"/>
          <p:cNvSpPr txBox="1"/>
          <p:nvPr/>
        </p:nvSpPr>
        <p:spPr>
          <a:xfrm rot="-5400000">
            <a:off x="2190067" y="2762934"/>
            <a:ext cx="2667000"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F6128"/>
                </a:solidFill>
                <a:latin typeface="Calibri"/>
                <a:ea typeface="Calibri"/>
                <a:cs typeface="Calibri"/>
                <a:sym typeface="Calibri"/>
              </a:rPr>
              <a:t>prints winning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Google Shape;237;p23"/>
          <p:cNvSpPr txBox="1"/>
          <p:nvPr/>
        </p:nvSpPr>
        <p:spPr>
          <a:xfrm rot="-5400000">
            <a:off x="3537466" y="2724835"/>
            <a:ext cx="2438400"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F6128"/>
                </a:solidFill>
                <a:latin typeface="Calibri"/>
                <a:ea typeface="Calibri"/>
                <a:cs typeface="Calibri"/>
                <a:sym typeface="Calibri"/>
              </a:rPr>
              <a:t>border printing function</a:t>
            </a:r>
            <a:endParaRPr sz="1800" b="1" i="0" u="none" strike="noStrike" cap="none">
              <a:solidFill>
                <a:srgbClr val="4F6128"/>
              </a:solidFill>
              <a:latin typeface="Calibri"/>
              <a:ea typeface="Calibri"/>
              <a:cs typeface="Calibri"/>
              <a:sym typeface="Calibri"/>
            </a:endParaRPr>
          </a:p>
        </p:txBody>
      </p:sp>
      <p:sp>
        <p:nvSpPr>
          <p:cNvPr id="238" name="Google Shape;238;p23"/>
          <p:cNvSpPr txBox="1"/>
          <p:nvPr/>
        </p:nvSpPr>
        <p:spPr>
          <a:xfrm rot="-5400000">
            <a:off x="5328166" y="2977634"/>
            <a:ext cx="14478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F6128"/>
                </a:solidFill>
                <a:latin typeface="Calibri"/>
                <a:ea typeface="Calibri"/>
                <a:cs typeface="Calibri"/>
                <a:sym typeface="Calibri"/>
              </a:rPr>
              <a:t>prints score</a:t>
            </a:r>
            <a:endParaRPr sz="1800" b="1" i="0" u="none" strike="noStrike" cap="none">
              <a:solidFill>
                <a:srgbClr val="4F6128"/>
              </a:solidFill>
              <a:latin typeface="Calibri"/>
              <a:ea typeface="Calibri"/>
              <a:cs typeface="Calibri"/>
              <a:sym typeface="Calibri"/>
            </a:endParaRPr>
          </a:p>
        </p:txBody>
      </p:sp>
      <p:sp>
        <p:nvSpPr>
          <p:cNvPr id="239" name="Google Shape;239;p23"/>
          <p:cNvSpPr txBox="1"/>
          <p:nvPr/>
        </p:nvSpPr>
        <p:spPr>
          <a:xfrm rot="-5400000">
            <a:off x="6280666" y="2787134"/>
            <a:ext cx="19812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F6128"/>
                </a:solidFill>
                <a:latin typeface="Calibri"/>
                <a:ea typeface="Calibri"/>
                <a:cs typeface="Calibri"/>
                <a:sym typeface="Calibri"/>
              </a:rPr>
              <a:t>prints scoreboard</a:t>
            </a:r>
            <a:endParaRPr sz="1800" b="1" i="0" u="none" strike="noStrike" cap="none">
              <a:solidFill>
                <a:srgbClr val="4F6128"/>
              </a:solidFill>
              <a:latin typeface="Calibri"/>
              <a:ea typeface="Calibri"/>
              <a:cs typeface="Calibri"/>
              <a:sym typeface="Calibri"/>
            </a:endParaRPr>
          </a:p>
        </p:txBody>
      </p:sp>
      <p:sp>
        <p:nvSpPr>
          <p:cNvPr id="240" name="Google Shape;240;p23"/>
          <p:cNvSpPr txBox="1"/>
          <p:nvPr/>
        </p:nvSpPr>
        <p:spPr>
          <a:xfrm rot="-5400000">
            <a:off x="7423666" y="2634734"/>
            <a:ext cx="19812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4F6128"/>
                </a:solidFill>
                <a:latin typeface="Calibri"/>
                <a:ea typeface="Calibri"/>
                <a:cs typeface="Calibri"/>
                <a:sym typeface="Calibri"/>
              </a:rPr>
              <a:t>flashes the screen</a:t>
            </a:r>
            <a:endParaRPr sz="1800" b="1" i="0" u="none" strike="noStrike" cap="none">
              <a:solidFill>
                <a:srgbClr val="4F612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txBox="1">
            <a:spLocks noGrp="1"/>
          </p:cNvSpPr>
          <p:nvPr>
            <p:ph type="title"/>
          </p:nvPr>
        </p:nvSpPr>
        <p:spPr>
          <a:xfrm>
            <a:off x="457200" y="274638"/>
            <a:ext cx="8229600" cy="1630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OUTPUT </a:t>
            </a:r>
            <a:br>
              <a:rPr lang="en-US" sz="3600" b="1" u="sng"/>
            </a:br>
            <a:r>
              <a:rPr lang="en-US" sz="3600" b="1" u="sng"/>
              <a:t>OF</a:t>
            </a:r>
            <a:br>
              <a:rPr lang="en-US" sz="3600" b="1" u="sng"/>
            </a:br>
            <a:r>
              <a:rPr lang="en-US" sz="3600" b="1" u="sng"/>
              <a:t>ASCII SHOWDOWN</a:t>
            </a:r>
            <a:endParaRPr sz="3600" b="1" u="sng"/>
          </a:p>
        </p:txBody>
      </p:sp>
      <p:pic>
        <p:nvPicPr>
          <p:cNvPr id="246" name="Google Shape;246;p24"/>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247" name="Google Shape;247;p24"/>
          <p:cNvPicPr preferRelativeResize="0"/>
          <p:nvPr/>
        </p:nvPicPr>
        <p:blipFill rotWithShape="1">
          <a:blip r:embed="rId4">
            <a:alphaModFix/>
          </a:blip>
          <a:srcRect/>
          <a:stretch/>
        </p:blipFill>
        <p:spPr>
          <a:xfrm>
            <a:off x="7620000" y="152550"/>
            <a:ext cx="1362151" cy="914250"/>
          </a:xfrm>
          <a:prstGeom prst="rect">
            <a:avLst/>
          </a:prstGeom>
          <a:noFill/>
          <a:ln>
            <a:noFill/>
          </a:ln>
        </p:spPr>
      </p:pic>
      <p:pic>
        <p:nvPicPr>
          <p:cNvPr id="248" name="Google Shape;248;p24" descr="C:\Users\ARVIND\Desktop\batt.jpeg"/>
          <p:cNvPicPr preferRelativeResize="0"/>
          <p:nvPr/>
        </p:nvPicPr>
        <p:blipFill rotWithShape="1">
          <a:blip r:embed="rId5">
            <a:alphaModFix/>
          </a:blip>
          <a:srcRect/>
          <a:stretch/>
        </p:blipFill>
        <p:spPr>
          <a:xfrm>
            <a:off x="0" y="2057400"/>
            <a:ext cx="9144000"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ctrTitle"/>
          </p:nvPr>
        </p:nvSpPr>
        <p:spPr>
          <a:xfrm>
            <a:off x="685800" y="228601"/>
            <a:ext cx="7772400" cy="12953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CONCLUSIONS</a:t>
            </a:r>
            <a:endParaRPr sz="3600" b="1" u="sng"/>
          </a:p>
        </p:txBody>
      </p:sp>
      <p:sp>
        <p:nvSpPr>
          <p:cNvPr id="254" name="Google Shape;254;p25"/>
          <p:cNvSpPr txBox="1">
            <a:spLocks noGrp="1"/>
          </p:cNvSpPr>
          <p:nvPr>
            <p:ph type="subTitle" idx="1"/>
          </p:nvPr>
        </p:nvSpPr>
        <p:spPr>
          <a:xfrm>
            <a:off x="609600" y="2209800"/>
            <a:ext cx="7772400" cy="3429000"/>
          </a:xfrm>
          <a:prstGeom prst="rect">
            <a:avLst/>
          </a:prstGeom>
          <a:noFill/>
          <a:ln>
            <a:noFill/>
          </a:ln>
        </p:spPr>
        <p:txBody>
          <a:bodyPr spcFirstLastPara="1" wrap="square" lIns="91425" tIns="45700" rIns="91425" bIns="45700" anchor="t" anchorCtr="0">
            <a:noAutofit/>
          </a:bodyPr>
          <a:lstStyle/>
          <a:p>
            <a:pPr marL="0" lvl="0" indent="0" algn="just">
              <a:spcBef>
                <a:spcPts val="0"/>
              </a:spcBef>
              <a:buClr>
                <a:schemeClr val="dk1"/>
              </a:buClr>
            </a:pPr>
            <a:r>
              <a:rPr lang="en-US" dirty="0">
                <a:solidFill>
                  <a:schemeClr val="tx1"/>
                </a:solidFill>
              </a:rPr>
              <a:t>When </a:t>
            </a:r>
            <a:r>
              <a:rPr lang="en-US" b="1" dirty="0">
                <a:solidFill>
                  <a:schemeClr val="tx1"/>
                </a:solidFill>
              </a:rPr>
              <a:t>games</a:t>
            </a:r>
            <a:r>
              <a:rPr lang="en-US" dirty="0">
                <a:solidFill>
                  <a:schemeClr val="tx1"/>
                </a:solidFill>
              </a:rPr>
              <a:t> are played in moderation and with mindfulness, they are a viable source of stress relief as well as a catalyst for mental health improvement and development of social skills. We are </a:t>
            </a:r>
            <a:r>
              <a:rPr lang="en-US" dirty="0">
                <a:solidFill>
                  <a:schemeClr val="dk1"/>
                </a:solidFill>
              </a:rPr>
              <a:t>successfully able to run  the codes of all games in C .</a:t>
            </a:r>
            <a:endParaRPr/>
          </a:p>
        </p:txBody>
      </p:sp>
      <p:pic>
        <p:nvPicPr>
          <p:cNvPr id="255" name="Google Shape;255;p25"/>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256" name="Google Shape;256;p25"/>
          <p:cNvPicPr preferRelativeResize="0"/>
          <p:nvPr/>
        </p:nvPicPr>
        <p:blipFill rotWithShape="1">
          <a:blip r:embed="rId4">
            <a:alphaModFix/>
          </a:blip>
          <a:srcRect/>
          <a:stretch/>
        </p:blipFill>
        <p:spPr>
          <a:xfrm>
            <a:off x="7620000" y="152550"/>
            <a:ext cx="1362151" cy="91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6"/>
          <p:cNvSpPr txBox="1">
            <a:spLocks noGrp="1"/>
          </p:cNvSpPr>
          <p:nvPr>
            <p:ph type="ctrTitle"/>
          </p:nvPr>
        </p:nvSpPr>
        <p:spPr>
          <a:xfrm>
            <a:off x="685800" y="228601"/>
            <a:ext cx="7772400" cy="1295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REFERENCES</a:t>
            </a:r>
            <a:endParaRPr sz="3600" b="1" u="sng"/>
          </a:p>
        </p:txBody>
      </p:sp>
      <p:sp>
        <p:nvSpPr>
          <p:cNvPr id="262" name="Google Shape;262;p26"/>
          <p:cNvSpPr txBox="1">
            <a:spLocks noGrp="1"/>
          </p:cNvSpPr>
          <p:nvPr>
            <p:ph type="subTitle" idx="1"/>
          </p:nvPr>
        </p:nvSpPr>
        <p:spPr>
          <a:xfrm>
            <a:off x="457200" y="1447800"/>
            <a:ext cx="792480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88888"/>
              </a:buClr>
              <a:buSzPts val="3200"/>
              <a:buFont typeface="Arial"/>
              <a:buChar char="•"/>
            </a:pPr>
            <a:r>
              <a:rPr lang="en-US" u="sng" dirty="0">
                <a:solidFill>
                  <a:schemeClr val="hlink"/>
                </a:solidFill>
                <a:hlinkClick r:id="rId3"/>
              </a:rPr>
              <a:t>https://www.quora.com/What-are-source-code-for-some-c++-basic-games-without-graphics</a:t>
            </a:r>
            <a:r>
              <a:rPr lang="en-US" dirty="0"/>
              <a:t>.</a:t>
            </a:r>
            <a:endParaRPr/>
          </a:p>
          <a:p>
            <a:pPr marL="0" lvl="0" indent="0" algn="l" rtl="0">
              <a:lnSpc>
                <a:spcPct val="100000"/>
              </a:lnSpc>
              <a:spcBef>
                <a:spcPts val="640"/>
              </a:spcBef>
              <a:spcAft>
                <a:spcPts val="0"/>
              </a:spcAft>
              <a:buClr>
                <a:srgbClr val="888888"/>
              </a:buClr>
              <a:buSzPts val="3200"/>
              <a:buFont typeface="Arial"/>
              <a:buChar char="•"/>
            </a:pPr>
            <a:r>
              <a:rPr lang="en-US" u="sng" dirty="0">
                <a:solidFill>
                  <a:schemeClr val="hlink"/>
                </a:solidFill>
                <a:hlinkClick r:id="rId4"/>
              </a:rPr>
              <a:t>https://www.codewithc.com/mini-project-in-c-snake-game/</a:t>
            </a:r>
            <a:endParaRPr/>
          </a:p>
          <a:p>
            <a:pPr marL="0" lvl="0" indent="0" algn="l" rtl="0">
              <a:lnSpc>
                <a:spcPct val="100000"/>
              </a:lnSpc>
              <a:spcBef>
                <a:spcPts val="640"/>
              </a:spcBef>
              <a:spcAft>
                <a:spcPts val="0"/>
              </a:spcAft>
              <a:buClr>
                <a:srgbClr val="888888"/>
              </a:buClr>
              <a:buSzPts val="3200"/>
              <a:buNone/>
            </a:pPr>
            <a:endParaRPr/>
          </a:p>
        </p:txBody>
      </p:sp>
      <p:pic>
        <p:nvPicPr>
          <p:cNvPr id="263" name="Google Shape;263;p26"/>
          <p:cNvPicPr preferRelativeResize="0"/>
          <p:nvPr/>
        </p:nvPicPr>
        <p:blipFill rotWithShape="1">
          <a:blip r:embed="rId5">
            <a:alphaModFix/>
          </a:blip>
          <a:srcRect/>
          <a:stretch/>
        </p:blipFill>
        <p:spPr>
          <a:xfrm>
            <a:off x="184824" y="152550"/>
            <a:ext cx="1262976" cy="914250"/>
          </a:xfrm>
          <a:prstGeom prst="rect">
            <a:avLst/>
          </a:prstGeom>
          <a:noFill/>
          <a:ln>
            <a:noFill/>
          </a:ln>
        </p:spPr>
      </p:pic>
      <p:pic>
        <p:nvPicPr>
          <p:cNvPr id="264" name="Google Shape;264;p26"/>
          <p:cNvPicPr preferRelativeResize="0"/>
          <p:nvPr/>
        </p:nvPicPr>
        <p:blipFill rotWithShape="1">
          <a:blip r:embed="rId6">
            <a:alphaModFix/>
          </a:blip>
          <a:srcRect/>
          <a:stretch/>
        </p:blipFill>
        <p:spPr>
          <a:xfrm>
            <a:off x="7620000" y="152550"/>
            <a:ext cx="1362151" cy="91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7"/>
          <p:cNvSpPr/>
          <p:nvPr/>
        </p:nvSpPr>
        <p:spPr>
          <a:xfrm>
            <a:off x="1828800" y="2286001"/>
            <a:ext cx="6553200"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600"/>
              <a:buFont typeface="Arial"/>
              <a:buNone/>
            </a:pPr>
            <a:r>
              <a:rPr lang="en-US" sz="9600" b="1" i="0" u="none" strike="noStrike" cap="none">
                <a:solidFill>
                  <a:srgbClr val="DF322D"/>
                </a:solidFill>
                <a:latin typeface="Calibri"/>
                <a:ea typeface="Calibri"/>
                <a:cs typeface="Calibri"/>
                <a:sym typeface="Calibri"/>
              </a:rPr>
              <a:t>THANK YOU</a:t>
            </a:r>
            <a:endParaRPr sz="9600" b="1" i="0" u="none" strike="noStrike" cap="none">
              <a:solidFill>
                <a:srgbClr val="DF322D"/>
              </a:solidFill>
              <a:latin typeface="Calibri"/>
              <a:ea typeface="Calibri"/>
              <a:cs typeface="Calibri"/>
              <a:sym typeface="Calibri"/>
            </a:endParaRPr>
          </a:p>
        </p:txBody>
      </p:sp>
      <p:pic>
        <p:nvPicPr>
          <p:cNvPr id="270" name="Google Shape;270;p27"/>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271" name="Google Shape;271;p27"/>
          <p:cNvPicPr preferRelativeResize="0"/>
          <p:nvPr/>
        </p:nvPicPr>
        <p:blipFill rotWithShape="1">
          <a:blip r:embed="rId4">
            <a:alphaModFix/>
          </a:blip>
          <a:srcRect/>
          <a:stretch/>
        </p:blipFill>
        <p:spPr>
          <a:xfrm>
            <a:off x="7620000" y="152550"/>
            <a:ext cx="1362151" cy="91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304800"/>
            <a:ext cx="77724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ABSTRACT</a:t>
            </a:r>
            <a:endParaRPr sz="3600" b="1" u="sng"/>
          </a:p>
        </p:txBody>
      </p:sp>
      <p:sp>
        <p:nvSpPr>
          <p:cNvPr id="95" name="Google Shape;95;p14"/>
          <p:cNvSpPr txBox="1">
            <a:spLocks noGrp="1"/>
          </p:cNvSpPr>
          <p:nvPr>
            <p:ph type="subTitle" idx="1"/>
          </p:nvPr>
        </p:nvSpPr>
        <p:spPr>
          <a:xfrm>
            <a:off x="228600" y="1143000"/>
            <a:ext cx="8610600" cy="5410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a:p>
          <a:p>
            <a:pPr marL="0" lvl="0" indent="0" algn="just">
              <a:buClr>
                <a:schemeClr val="dk1"/>
              </a:buClr>
            </a:pPr>
            <a:r>
              <a:rPr lang="en-US" dirty="0">
                <a:solidFill>
                  <a:schemeClr val="dk1"/>
                </a:solidFill>
              </a:rPr>
              <a:t>The idea of this project is to build gaming (programs) which we used to play in our childhood. To offer user to make a choice from set of mentioned games(through SWITCH CASE).These games are developed on C language on Dev C++ tool. This project is to bring those joyful days and childhood memories back to us</a:t>
            </a:r>
            <a:r>
              <a:rPr lang="en-US" dirty="0"/>
              <a:t>. </a:t>
            </a:r>
            <a:r>
              <a:rPr lang="en-US" dirty="0">
                <a:solidFill>
                  <a:schemeClr val="tx1"/>
                </a:solidFill>
              </a:rPr>
              <a:t>Pro-social games can increase empathy, co-operation, helping and emotional awareness.</a:t>
            </a:r>
            <a:endParaRPr>
              <a:solidFill>
                <a:schemeClr val="tx1"/>
              </a:solidFill>
            </a:endParaRPr>
          </a:p>
        </p:txBody>
      </p:sp>
      <p:pic>
        <p:nvPicPr>
          <p:cNvPr id="96" name="Google Shape;96;p14"/>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97" name="Google Shape;97;p14"/>
          <p:cNvPicPr preferRelativeResize="0"/>
          <p:nvPr/>
        </p:nvPicPr>
        <p:blipFill rotWithShape="1">
          <a:blip r:embed="rId4">
            <a:alphaModFix/>
          </a:blip>
          <a:srcRect/>
          <a:stretch/>
        </p:blipFill>
        <p:spPr>
          <a:xfrm>
            <a:off x="7620000" y="152550"/>
            <a:ext cx="1362151" cy="91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685800" y="228601"/>
            <a:ext cx="7772400" cy="11429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INTRODUCTION</a:t>
            </a:r>
            <a:endParaRPr sz="3600" b="1" u="sng"/>
          </a:p>
        </p:txBody>
      </p:sp>
      <p:sp>
        <p:nvSpPr>
          <p:cNvPr id="103" name="Google Shape;103;p15"/>
          <p:cNvSpPr txBox="1">
            <a:spLocks noGrp="1"/>
          </p:cNvSpPr>
          <p:nvPr>
            <p:ph type="subTitle" idx="1"/>
          </p:nvPr>
        </p:nvSpPr>
        <p:spPr>
          <a:xfrm>
            <a:off x="457200" y="1295400"/>
            <a:ext cx="8229600" cy="52578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3500"/>
              <a:buFont typeface="Arial" pitchFamily="34" charset="0"/>
              <a:buChar char="•"/>
            </a:pPr>
            <a:r>
              <a:rPr lang="en-US" sz="2600" dirty="0">
                <a:solidFill>
                  <a:schemeClr val="dk1"/>
                </a:solidFill>
              </a:rPr>
              <a:t>Our Project named RETRO GAMES is based on  C.</a:t>
            </a:r>
          </a:p>
          <a:p>
            <a:pPr marL="0" lvl="0" indent="0" algn="just" rtl="0">
              <a:lnSpc>
                <a:spcPct val="90000"/>
              </a:lnSpc>
              <a:spcBef>
                <a:spcPts val="0"/>
              </a:spcBef>
              <a:spcAft>
                <a:spcPts val="0"/>
              </a:spcAft>
              <a:buClr>
                <a:schemeClr val="dk1"/>
              </a:buClr>
              <a:buSzPts val="3500"/>
              <a:buFont typeface="Arial" pitchFamily="34" charset="0"/>
              <a:buChar char="•"/>
            </a:pPr>
            <a:r>
              <a:rPr lang="en-US" sz="2600" dirty="0">
                <a:solidFill>
                  <a:schemeClr val="dk1"/>
                </a:solidFill>
              </a:rPr>
              <a:t> The user is given choices of the available games from which they can choose. </a:t>
            </a:r>
          </a:p>
          <a:p>
            <a:pPr marL="0" lvl="0" indent="0" algn="just" rtl="0">
              <a:lnSpc>
                <a:spcPct val="90000"/>
              </a:lnSpc>
              <a:spcBef>
                <a:spcPts val="0"/>
              </a:spcBef>
              <a:spcAft>
                <a:spcPts val="0"/>
              </a:spcAft>
              <a:buClr>
                <a:schemeClr val="dk1"/>
              </a:buClr>
              <a:buSzPts val="3500"/>
              <a:buFont typeface="Arial" pitchFamily="34" charset="0"/>
              <a:buChar char="•"/>
            </a:pPr>
            <a:r>
              <a:rPr lang="en-US" sz="2600" dirty="0">
                <a:solidFill>
                  <a:schemeClr val="dk1"/>
                </a:solidFill>
              </a:rPr>
              <a:t>TIC TAC TOE- maximum of 2 players can play this game. Winner is the player who manages to get all 3 blocks of same sign in any of row or column.</a:t>
            </a:r>
          </a:p>
          <a:p>
            <a:pPr marL="0" lvl="0" indent="0" algn="just" rtl="0">
              <a:lnSpc>
                <a:spcPct val="90000"/>
              </a:lnSpc>
              <a:spcBef>
                <a:spcPts val="0"/>
              </a:spcBef>
              <a:spcAft>
                <a:spcPts val="0"/>
              </a:spcAft>
              <a:buClr>
                <a:schemeClr val="dk1"/>
              </a:buClr>
              <a:buSzPts val="3500"/>
              <a:buFont typeface="Arial" pitchFamily="34" charset="0"/>
              <a:buChar char="•"/>
            </a:pPr>
            <a:r>
              <a:rPr lang="en-US" sz="2600" dirty="0">
                <a:solidFill>
                  <a:schemeClr val="dk1"/>
                </a:solidFill>
              </a:rPr>
              <a:t> Snake Game- </a:t>
            </a:r>
            <a:r>
              <a:rPr lang="en-US" sz="2600" dirty="0">
                <a:solidFill>
                  <a:schemeClr val="tx1"/>
                </a:solidFill>
              </a:rPr>
              <a:t>Each time the snake eats a piece of food, its tail grows longer, making the game increasingly difficult. The user controls the direction of the snake's head.</a:t>
            </a:r>
          </a:p>
          <a:p>
            <a:pPr marL="0" lvl="0" indent="0" algn="just" rtl="0">
              <a:lnSpc>
                <a:spcPct val="90000"/>
              </a:lnSpc>
              <a:spcBef>
                <a:spcPts val="0"/>
              </a:spcBef>
              <a:spcAft>
                <a:spcPts val="0"/>
              </a:spcAft>
              <a:buClr>
                <a:schemeClr val="dk1"/>
              </a:buClr>
              <a:buSzPts val="3500"/>
              <a:buFont typeface="Arial" pitchFamily="34" charset="0"/>
              <a:buChar char="•"/>
            </a:pPr>
            <a:r>
              <a:rPr lang="en-US" sz="2600" dirty="0">
                <a:solidFill>
                  <a:schemeClr val="dk1"/>
                </a:solidFill>
              </a:rPr>
              <a:t> ASCII SHOWDOWN-</a:t>
            </a:r>
            <a:r>
              <a:rPr lang="en-US" sz="2600" dirty="0"/>
              <a:t> </a:t>
            </a:r>
            <a:r>
              <a:rPr lang="en-US" sz="2600" dirty="0">
                <a:solidFill>
                  <a:schemeClr val="tx1"/>
                </a:solidFill>
              </a:rPr>
              <a:t>a simple shooting game made in C. flashes the screen whenever the bullets hit  player.</a:t>
            </a:r>
            <a:endParaRPr sz="2600">
              <a:solidFill>
                <a:schemeClr val="tx1"/>
              </a:solidFill>
            </a:endParaRPr>
          </a:p>
          <a:p>
            <a:pPr marL="0" lvl="0" indent="0" algn="ctr" rtl="0">
              <a:lnSpc>
                <a:spcPct val="90000"/>
              </a:lnSpc>
              <a:spcBef>
                <a:spcPts val="640"/>
              </a:spcBef>
              <a:spcAft>
                <a:spcPts val="0"/>
              </a:spcAft>
              <a:buClr>
                <a:srgbClr val="888888"/>
              </a:buClr>
              <a:buSzPts val="3200"/>
              <a:buNone/>
            </a:pPr>
            <a:endParaRPr/>
          </a:p>
        </p:txBody>
      </p:sp>
      <p:pic>
        <p:nvPicPr>
          <p:cNvPr id="104" name="Google Shape;104;p15"/>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105" name="Google Shape;105;p15"/>
          <p:cNvPicPr preferRelativeResize="0"/>
          <p:nvPr/>
        </p:nvPicPr>
        <p:blipFill rotWithShape="1">
          <a:blip r:embed="rId4">
            <a:alphaModFix/>
          </a:blip>
          <a:srcRect/>
          <a:stretch/>
        </p:blipFill>
        <p:spPr>
          <a:xfrm>
            <a:off x="7620000" y="152550"/>
            <a:ext cx="1362151" cy="91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u="sng" dirty="0"/>
              <a:t>Problem Definition</a:t>
            </a:r>
            <a:endParaRPr sz="3600" b="1" u="sng"/>
          </a:p>
        </p:txBody>
      </p:sp>
      <p:sp>
        <p:nvSpPr>
          <p:cNvPr id="112" name="Google Shape;112;p16"/>
          <p:cNvSpPr txBox="1">
            <a:spLocks noGrp="1"/>
          </p:cNvSpPr>
          <p:nvPr>
            <p:ph type="body" idx="1"/>
          </p:nvPr>
        </p:nvSpPr>
        <p:spPr>
          <a:xfrm>
            <a:off x="457200" y="2057400"/>
            <a:ext cx="8229600" cy="40689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dirty="0"/>
              <a:t>To create source code of the retro games which were a great part of our childhood and early gaming stages  in which user is given choices to choose from the mentioned games. The users can play these games and will be able to store their individual scores.</a:t>
            </a:r>
            <a:endParaRPr/>
          </a:p>
        </p:txBody>
      </p:sp>
      <p:pic>
        <p:nvPicPr>
          <p:cNvPr id="4" name="Google Shape;104;p15"/>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5" name="Google Shape;105;p15"/>
          <p:cNvPicPr preferRelativeResize="0"/>
          <p:nvPr/>
        </p:nvPicPr>
        <p:blipFill rotWithShape="1">
          <a:blip r:embed="rId4">
            <a:alphaModFix/>
          </a:blip>
          <a:srcRect/>
          <a:stretch/>
        </p:blipFill>
        <p:spPr>
          <a:xfrm>
            <a:off x="7620000" y="152550"/>
            <a:ext cx="1362151" cy="91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ctrTitle"/>
          </p:nvPr>
        </p:nvSpPr>
        <p:spPr>
          <a:xfrm>
            <a:off x="685800" y="228601"/>
            <a:ext cx="7772400" cy="14477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dirty="0"/>
              <a:t>OBJECTIVES</a:t>
            </a:r>
            <a:endParaRPr sz="3600" b="1" u="sng"/>
          </a:p>
        </p:txBody>
      </p:sp>
      <p:sp>
        <p:nvSpPr>
          <p:cNvPr id="118" name="Google Shape;118;p17"/>
          <p:cNvSpPr txBox="1">
            <a:spLocks noGrp="1"/>
          </p:cNvSpPr>
          <p:nvPr>
            <p:ph type="subTitle" idx="1"/>
          </p:nvPr>
        </p:nvSpPr>
        <p:spPr>
          <a:xfrm>
            <a:off x="381000" y="1981200"/>
            <a:ext cx="8382000" cy="4419600"/>
          </a:xfrm>
          <a:prstGeom prst="rect">
            <a:avLst/>
          </a:prstGeom>
          <a:noFill/>
          <a:ln>
            <a:noFill/>
          </a:ln>
        </p:spPr>
        <p:txBody>
          <a:bodyPr spcFirstLastPara="1" wrap="square" lIns="91425" tIns="45700" rIns="91425" bIns="45700" anchor="t" anchorCtr="0">
            <a:noAutofit/>
          </a:bodyPr>
          <a:lstStyle/>
          <a:p>
            <a:pPr marL="0" lvl="0" indent="0" algn="just">
              <a:spcBef>
                <a:spcPts val="0"/>
              </a:spcBef>
              <a:buClr>
                <a:schemeClr val="dk1"/>
              </a:buClr>
            </a:pPr>
            <a:r>
              <a:rPr lang="en-US" sz="2400" dirty="0">
                <a:solidFill>
                  <a:schemeClr val="dk1"/>
                </a:solidFill>
              </a:rPr>
              <a:t>Objective of our program is to bring back retro games through coding in </a:t>
            </a:r>
            <a:r>
              <a:rPr lang="en-US" sz="2400" dirty="0">
                <a:solidFill>
                  <a:schemeClr val="tx1"/>
                </a:solidFill>
              </a:rPr>
              <a:t>C.</a:t>
            </a:r>
          </a:p>
          <a:p>
            <a:pPr marL="0" lvl="0" indent="0" algn="just">
              <a:spcBef>
                <a:spcPts val="0"/>
              </a:spcBef>
              <a:buClr>
                <a:schemeClr val="dk1"/>
              </a:buClr>
            </a:pPr>
            <a:r>
              <a:rPr lang="en-US" sz="2400" dirty="0">
                <a:solidFill>
                  <a:schemeClr val="tx1"/>
                </a:solidFill>
              </a:rPr>
              <a:t>Playing </a:t>
            </a:r>
            <a:r>
              <a:rPr lang="en-US" sz="2400" b="1" dirty="0">
                <a:solidFill>
                  <a:schemeClr val="tx1"/>
                </a:solidFill>
              </a:rPr>
              <a:t>RETRO games</a:t>
            </a:r>
            <a:r>
              <a:rPr lang="en-US" sz="2400" dirty="0">
                <a:solidFill>
                  <a:schemeClr val="tx1"/>
                </a:solidFill>
              </a:rPr>
              <a:t> fulfills a </a:t>
            </a:r>
            <a:r>
              <a:rPr lang="en-US" sz="2400" b="1" dirty="0">
                <a:solidFill>
                  <a:schemeClr val="tx1"/>
                </a:solidFill>
              </a:rPr>
              <a:t>purpose</a:t>
            </a:r>
            <a:r>
              <a:rPr lang="en-US" sz="2400" dirty="0">
                <a:solidFill>
                  <a:schemeClr val="tx1"/>
                </a:solidFill>
              </a:rPr>
              <a:t> in their lives. This could include gaming for: relaxation, opportunities to exert control, enjoyment, creativity, socialization, prevent boredom, challenge, and achievement. It could also be used as a coping method or stress management. </a:t>
            </a:r>
          </a:p>
          <a:p>
            <a:pPr marL="0" lvl="0" indent="0" algn="just">
              <a:spcBef>
                <a:spcPts val="0"/>
              </a:spcBef>
              <a:buClr>
                <a:schemeClr val="dk1"/>
              </a:buClr>
            </a:pPr>
            <a:r>
              <a:rPr lang="en-US" sz="2400" dirty="0">
                <a:solidFill>
                  <a:schemeClr val="dk1"/>
                </a:solidFill>
              </a:rPr>
              <a:t>The program is constructed keeping in mind that it should be user friendly as well as easy for any programmer to read and evaluate</a:t>
            </a:r>
            <a:r>
              <a:rPr lang="en-US" sz="2400" dirty="0"/>
              <a:t>.</a:t>
            </a:r>
            <a:endParaRPr sz="2400"/>
          </a:p>
        </p:txBody>
      </p:sp>
      <p:pic>
        <p:nvPicPr>
          <p:cNvPr id="119" name="Google Shape;119;p17"/>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120" name="Google Shape;120;p17"/>
          <p:cNvPicPr preferRelativeResize="0"/>
          <p:nvPr/>
        </p:nvPicPr>
        <p:blipFill rotWithShape="1">
          <a:blip r:embed="rId4">
            <a:alphaModFix/>
          </a:blip>
          <a:srcRect/>
          <a:stretch/>
        </p:blipFill>
        <p:spPr>
          <a:xfrm>
            <a:off x="7620000" y="152550"/>
            <a:ext cx="1362151" cy="91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PROPOSED ARCHITECTURE</a:t>
            </a:r>
            <a:endParaRPr sz="3600" b="1" u="sng"/>
          </a:p>
        </p:txBody>
      </p:sp>
      <p:sp>
        <p:nvSpPr>
          <p:cNvPr id="126" name="Google Shape;126;p18"/>
          <p:cNvSpPr/>
          <p:nvPr/>
        </p:nvSpPr>
        <p:spPr>
          <a:xfrm>
            <a:off x="3124200" y="2057400"/>
            <a:ext cx="2743200" cy="762000"/>
          </a:xfrm>
          <a:prstGeom prst="rect">
            <a:avLst/>
          </a:prstGeom>
          <a:gradFill>
            <a:gsLst>
              <a:gs pos="0">
                <a:srgbClr val="759336"/>
              </a:gs>
              <a:gs pos="80000">
                <a:srgbClr val="99C247"/>
              </a:gs>
              <a:gs pos="100000">
                <a:srgbClr val="9BC545"/>
              </a:gs>
            </a:gsLst>
            <a:lin ang="16200000" scaled="0"/>
          </a:gradFill>
          <a:ln w="9525" cap="flat" cmpd="sng">
            <a:solidFill>
              <a:srgbClr val="97B853"/>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3A1A62"/>
                </a:solidFill>
                <a:latin typeface="Calibri"/>
                <a:ea typeface="Calibri"/>
                <a:cs typeface="Calibri"/>
                <a:sym typeface="Calibri"/>
              </a:rPr>
              <a:t>GAME CHOICES</a:t>
            </a:r>
            <a:endParaRPr sz="2800" b="1" i="0" u="none" strike="noStrike" cap="none">
              <a:solidFill>
                <a:srgbClr val="3A1A62"/>
              </a:solidFill>
              <a:latin typeface="Calibri"/>
              <a:ea typeface="Calibri"/>
              <a:cs typeface="Calibri"/>
              <a:sym typeface="Calibri"/>
            </a:endParaRPr>
          </a:p>
        </p:txBody>
      </p:sp>
      <p:cxnSp>
        <p:nvCxnSpPr>
          <p:cNvPr id="127" name="Google Shape;127;p18"/>
          <p:cNvCxnSpPr/>
          <p:nvPr/>
        </p:nvCxnSpPr>
        <p:spPr>
          <a:xfrm flipH="1">
            <a:off x="1447800" y="2819400"/>
            <a:ext cx="1676400" cy="1295400"/>
          </a:xfrm>
          <a:prstGeom prst="straightConnector1">
            <a:avLst/>
          </a:prstGeom>
          <a:noFill/>
          <a:ln w="9525" cap="flat" cmpd="sng">
            <a:solidFill>
              <a:srgbClr val="0F243E"/>
            </a:solidFill>
            <a:prstDash val="solid"/>
            <a:round/>
            <a:headEnd type="none" w="sm" len="sm"/>
            <a:tailEnd type="stealth" w="med" len="med"/>
          </a:ln>
        </p:spPr>
      </p:cxnSp>
      <p:cxnSp>
        <p:nvCxnSpPr>
          <p:cNvPr id="128" name="Google Shape;128;p18"/>
          <p:cNvCxnSpPr/>
          <p:nvPr/>
        </p:nvCxnSpPr>
        <p:spPr>
          <a:xfrm rot="5400000">
            <a:off x="3543300" y="3695700"/>
            <a:ext cx="1753394" cy="794"/>
          </a:xfrm>
          <a:prstGeom prst="straightConnector1">
            <a:avLst/>
          </a:prstGeom>
          <a:noFill/>
          <a:ln w="9525" cap="flat" cmpd="sng">
            <a:solidFill>
              <a:srgbClr val="0F243E"/>
            </a:solidFill>
            <a:prstDash val="solid"/>
            <a:round/>
            <a:headEnd type="none" w="sm" len="sm"/>
            <a:tailEnd type="stealth" w="med" len="med"/>
          </a:ln>
        </p:spPr>
      </p:cxnSp>
      <p:cxnSp>
        <p:nvCxnSpPr>
          <p:cNvPr id="129" name="Google Shape;129;p18"/>
          <p:cNvCxnSpPr/>
          <p:nvPr/>
        </p:nvCxnSpPr>
        <p:spPr>
          <a:xfrm>
            <a:off x="5867400" y="2819400"/>
            <a:ext cx="1752600" cy="1295400"/>
          </a:xfrm>
          <a:prstGeom prst="straightConnector1">
            <a:avLst/>
          </a:prstGeom>
          <a:noFill/>
          <a:ln w="9525" cap="flat" cmpd="sng">
            <a:solidFill>
              <a:srgbClr val="0F243E"/>
            </a:solidFill>
            <a:prstDash val="solid"/>
            <a:round/>
            <a:headEnd type="none" w="sm" len="sm"/>
            <a:tailEnd type="stealth" w="med" len="med"/>
          </a:ln>
        </p:spPr>
      </p:cxnSp>
      <p:sp>
        <p:nvSpPr>
          <p:cNvPr id="130" name="Google Shape;130;p18"/>
          <p:cNvSpPr/>
          <p:nvPr/>
        </p:nvSpPr>
        <p:spPr>
          <a:xfrm>
            <a:off x="228600" y="4191000"/>
            <a:ext cx="2286000" cy="990600"/>
          </a:xfrm>
          <a:prstGeom prst="ellipse">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TIC-TAC-TOE</a:t>
            </a:r>
            <a:endParaRPr sz="2400" b="1" i="0" u="none" strike="noStrike" cap="none">
              <a:solidFill>
                <a:srgbClr val="000000"/>
              </a:solidFill>
              <a:latin typeface="Calibri"/>
              <a:ea typeface="Calibri"/>
              <a:cs typeface="Calibri"/>
              <a:sym typeface="Calibri"/>
            </a:endParaRPr>
          </a:p>
        </p:txBody>
      </p:sp>
      <p:sp>
        <p:nvSpPr>
          <p:cNvPr id="131" name="Google Shape;131;p18"/>
          <p:cNvSpPr/>
          <p:nvPr/>
        </p:nvSpPr>
        <p:spPr>
          <a:xfrm>
            <a:off x="6553200" y="4191000"/>
            <a:ext cx="2286000" cy="990600"/>
          </a:xfrm>
          <a:prstGeom prst="ellipse">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chemeClr val="dk1"/>
                </a:solidFill>
                <a:latin typeface="Calibri"/>
                <a:ea typeface="Calibri"/>
                <a:cs typeface="Calibri"/>
                <a:sym typeface="Calibri"/>
              </a:rPr>
              <a:t>ASCII SHOWDOWN</a:t>
            </a:r>
            <a:endParaRPr sz="2000" b="1" i="0" u="none" strike="noStrike" cap="none">
              <a:solidFill>
                <a:schemeClr val="dk1"/>
              </a:solidFill>
              <a:latin typeface="Calibri"/>
              <a:ea typeface="Calibri"/>
              <a:cs typeface="Calibri"/>
              <a:sym typeface="Calibri"/>
            </a:endParaRPr>
          </a:p>
        </p:txBody>
      </p:sp>
      <p:sp>
        <p:nvSpPr>
          <p:cNvPr id="132" name="Google Shape;132;p18"/>
          <p:cNvSpPr/>
          <p:nvPr/>
        </p:nvSpPr>
        <p:spPr>
          <a:xfrm>
            <a:off x="3276600" y="4648200"/>
            <a:ext cx="2286000" cy="990600"/>
          </a:xfrm>
          <a:prstGeom prst="ellipse">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SNAKE GAME</a:t>
            </a:r>
            <a:endParaRPr sz="2400" b="1" i="0" u="none" strike="noStrike" cap="none">
              <a:solidFill>
                <a:schemeClr val="dk1"/>
              </a:solidFill>
              <a:latin typeface="Calibri"/>
              <a:ea typeface="Calibri"/>
              <a:cs typeface="Calibri"/>
              <a:sym typeface="Calibri"/>
            </a:endParaRPr>
          </a:p>
        </p:txBody>
      </p:sp>
      <p:sp>
        <p:nvSpPr>
          <p:cNvPr id="133" name="Google Shape;133;p18"/>
          <p:cNvSpPr txBox="1"/>
          <p:nvPr/>
        </p:nvSpPr>
        <p:spPr>
          <a:xfrm>
            <a:off x="1524000" y="2743200"/>
            <a:ext cx="1295400"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7030A0"/>
                </a:solidFill>
                <a:latin typeface="Calibri"/>
                <a:ea typeface="Calibri"/>
                <a:cs typeface="Calibri"/>
                <a:sym typeface="Calibri"/>
              </a:rPr>
              <a:t>CASE 1</a:t>
            </a:r>
            <a:endParaRPr sz="2400" b="1" i="0" u="none" strike="noStrike" cap="none">
              <a:solidFill>
                <a:srgbClr val="7030A0"/>
              </a:solidFill>
              <a:latin typeface="Calibri"/>
              <a:ea typeface="Calibri"/>
              <a:cs typeface="Calibri"/>
              <a:sym typeface="Calibri"/>
            </a:endParaRPr>
          </a:p>
        </p:txBody>
      </p:sp>
      <p:sp>
        <p:nvSpPr>
          <p:cNvPr id="134" name="Google Shape;134;p18"/>
          <p:cNvSpPr/>
          <p:nvPr/>
        </p:nvSpPr>
        <p:spPr>
          <a:xfrm>
            <a:off x="4648200" y="3276600"/>
            <a:ext cx="121920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7030A0"/>
                </a:solidFill>
                <a:latin typeface="Calibri"/>
                <a:ea typeface="Calibri"/>
                <a:cs typeface="Calibri"/>
                <a:sym typeface="Calibri"/>
              </a:rPr>
              <a:t>CASE</a:t>
            </a:r>
            <a:r>
              <a:rPr lang="en-US" sz="2400" b="1" i="0" u="none" strike="noStrike" cap="none" dirty="0">
                <a:solidFill>
                  <a:srgbClr val="7030A0"/>
                </a:solidFill>
                <a:latin typeface="Calibri"/>
                <a:ea typeface="Calibri"/>
                <a:cs typeface="Calibri"/>
                <a:sym typeface="Calibri"/>
              </a:rPr>
              <a:t> 2</a:t>
            </a:r>
            <a:endParaRPr sz="2400" b="1" i="0" u="none" strike="noStrike" cap="none">
              <a:solidFill>
                <a:schemeClr val="dk1"/>
              </a:solidFill>
              <a:latin typeface="Calibri"/>
              <a:ea typeface="Calibri"/>
              <a:cs typeface="Calibri"/>
              <a:sym typeface="Calibri"/>
            </a:endParaRPr>
          </a:p>
        </p:txBody>
      </p:sp>
      <p:sp>
        <p:nvSpPr>
          <p:cNvPr id="135" name="Google Shape;135;p18"/>
          <p:cNvSpPr/>
          <p:nvPr/>
        </p:nvSpPr>
        <p:spPr>
          <a:xfrm>
            <a:off x="6553200" y="2743200"/>
            <a:ext cx="121920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7030A0"/>
                </a:solidFill>
                <a:latin typeface="Calibri"/>
                <a:ea typeface="Calibri"/>
                <a:cs typeface="Calibri"/>
                <a:sym typeface="Calibri"/>
              </a:rPr>
              <a:t>CASE</a:t>
            </a:r>
            <a:r>
              <a:rPr lang="en-US" sz="2400" b="1" i="0" u="none" strike="noStrike" cap="none" dirty="0">
                <a:solidFill>
                  <a:srgbClr val="7030A0"/>
                </a:solidFill>
                <a:latin typeface="Calibri"/>
                <a:ea typeface="Calibri"/>
                <a:cs typeface="Calibri"/>
                <a:sym typeface="Calibri"/>
              </a:rPr>
              <a:t> 3</a:t>
            </a:r>
            <a:endParaRPr sz="2400" b="1" i="0" u="none" strike="noStrike" cap="none">
              <a:solidFill>
                <a:schemeClr val="dk1"/>
              </a:solidFill>
              <a:latin typeface="Calibri"/>
              <a:ea typeface="Calibri"/>
              <a:cs typeface="Calibri"/>
              <a:sym typeface="Calibri"/>
            </a:endParaRPr>
          </a:p>
        </p:txBody>
      </p:sp>
      <p:pic>
        <p:nvPicPr>
          <p:cNvPr id="136" name="Google Shape;136;p18"/>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137" name="Google Shape;137;p18"/>
          <p:cNvPicPr preferRelativeResize="0"/>
          <p:nvPr/>
        </p:nvPicPr>
        <p:blipFill rotWithShape="1">
          <a:blip r:embed="rId4">
            <a:alphaModFix/>
          </a:blip>
          <a:srcRect/>
          <a:stretch/>
        </p:blipFill>
        <p:spPr>
          <a:xfrm>
            <a:off x="7620000" y="152550"/>
            <a:ext cx="1362151" cy="914250"/>
          </a:xfrm>
          <a:prstGeom prst="rect">
            <a:avLst/>
          </a:prstGeom>
          <a:noFill/>
          <a:ln>
            <a:noFill/>
          </a:ln>
        </p:spPr>
      </p:pic>
      <p:sp>
        <p:nvSpPr>
          <p:cNvPr id="15" name="TextBox 14"/>
          <p:cNvSpPr txBox="1"/>
          <p:nvPr/>
        </p:nvSpPr>
        <p:spPr>
          <a:xfrm>
            <a:off x="3557847" y="1529542"/>
            <a:ext cx="2028306" cy="400110"/>
          </a:xfrm>
          <a:prstGeom prst="rect">
            <a:avLst/>
          </a:prstGeom>
          <a:solidFill>
            <a:srgbClr val="7030A0"/>
          </a:solidFill>
        </p:spPr>
        <p:txBody>
          <a:bodyPr wrap="square" rtlCol="0">
            <a:spAutoFit/>
          </a:bodyPr>
          <a:lstStyle/>
          <a:p>
            <a:pPr algn="ctr"/>
            <a:r>
              <a:rPr lang="en-US" sz="2000" b="1" i="1" u="sng" dirty="0">
                <a:solidFill>
                  <a:srgbClr val="FFFF00"/>
                </a:solidFill>
              </a:rPr>
              <a:t>SWITCH CASE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ctrTitle"/>
          </p:nvPr>
        </p:nvSpPr>
        <p:spPr>
          <a:xfrm>
            <a:off x="685800" y="228601"/>
            <a:ext cx="7772400" cy="12191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SNAKE GAME</a:t>
            </a:r>
            <a:endParaRPr sz="3600" b="1" u="sng"/>
          </a:p>
        </p:txBody>
      </p:sp>
      <p:sp>
        <p:nvSpPr>
          <p:cNvPr id="143" name="Google Shape;143;p19"/>
          <p:cNvSpPr txBox="1"/>
          <p:nvPr/>
        </p:nvSpPr>
        <p:spPr>
          <a:xfrm>
            <a:off x="2057400" y="1447800"/>
            <a:ext cx="4114800" cy="381000"/>
          </a:xfrm>
          <a:prstGeom prst="rect">
            <a:avLst/>
          </a:prstGeom>
          <a:solidFill>
            <a:srgbClr val="FFC0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2060"/>
                </a:solidFill>
                <a:latin typeface="Calibri"/>
                <a:ea typeface="Calibri"/>
                <a:cs typeface="Calibri"/>
                <a:sym typeface="Calibri"/>
              </a:rPr>
              <a:t>FUNCTIONS USED AND THEIR WORK</a:t>
            </a:r>
            <a:endParaRPr sz="1800" b="1" i="0" u="none" strike="noStrike" cap="none">
              <a:solidFill>
                <a:srgbClr val="002060"/>
              </a:solidFill>
              <a:latin typeface="Calibri"/>
              <a:ea typeface="Calibri"/>
              <a:cs typeface="Calibri"/>
              <a:sym typeface="Calibri"/>
            </a:endParaRPr>
          </a:p>
        </p:txBody>
      </p:sp>
      <p:cxnSp>
        <p:nvCxnSpPr>
          <p:cNvPr id="144" name="Google Shape;144;p19"/>
          <p:cNvCxnSpPr>
            <a:stCxn id="143" idx="1"/>
          </p:cNvCxnSpPr>
          <p:nvPr/>
        </p:nvCxnSpPr>
        <p:spPr>
          <a:xfrm flipH="1">
            <a:off x="457200" y="1638300"/>
            <a:ext cx="1600200" cy="3695700"/>
          </a:xfrm>
          <a:prstGeom prst="bentConnector2">
            <a:avLst/>
          </a:prstGeom>
          <a:noFill/>
          <a:ln w="9525" cap="flat" cmpd="sng">
            <a:solidFill>
              <a:srgbClr val="4A7DBA"/>
            </a:solidFill>
            <a:prstDash val="solid"/>
            <a:round/>
            <a:headEnd type="none" w="sm" len="sm"/>
            <a:tailEnd type="stealth" w="med" len="med"/>
          </a:ln>
        </p:spPr>
      </p:cxnSp>
      <p:cxnSp>
        <p:nvCxnSpPr>
          <p:cNvPr id="145" name="Google Shape;145;p19"/>
          <p:cNvCxnSpPr>
            <a:stCxn id="143" idx="3"/>
            <a:endCxn id="146" idx="0"/>
          </p:cNvCxnSpPr>
          <p:nvPr/>
        </p:nvCxnSpPr>
        <p:spPr>
          <a:xfrm>
            <a:off x="6172200" y="1638300"/>
            <a:ext cx="2324100" cy="2857500"/>
          </a:xfrm>
          <a:prstGeom prst="bentConnector2">
            <a:avLst/>
          </a:prstGeom>
          <a:noFill/>
          <a:ln w="9525" cap="flat" cmpd="sng">
            <a:solidFill>
              <a:srgbClr val="4A7DBA"/>
            </a:solidFill>
            <a:prstDash val="solid"/>
            <a:round/>
            <a:headEnd type="none" w="sm" len="sm"/>
            <a:tailEnd type="stealth" w="med" len="med"/>
          </a:ln>
        </p:spPr>
      </p:cxnSp>
      <p:cxnSp>
        <p:nvCxnSpPr>
          <p:cNvPr id="147" name="Google Shape;147;p19"/>
          <p:cNvCxnSpPr/>
          <p:nvPr/>
        </p:nvCxnSpPr>
        <p:spPr>
          <a:xfrm rot="5400000">
            <a:off x="114300" y="3771900"/>
            <a:ext cx="3886200" cy="1588"/>
          </a:xfrm>
          <a:prstGeom prst="straightConnector1">
            <a:avLst/>
          </a:prstGeom>
          <a:noFill/>
          <a:ln w="9525" cap="flat" cmpd="sng">
            <a:solidFill>
              <a:srgbClr val="4A7DBA"/>
            </a:solidFill>
            <a:prstDash val="solid"/>
            <a:round/>
            <a:headEnd type="none" w="sm" len="sm"/>
            <a:tailEnd type="stealth" w="med" len="med"/>
          </a:ln>
        </p:spPr>
      </p:cxnSp>
      <p:cxnSp>
        <p:nvCxnSpPr>
          <p:cNvPr id="148" name="Google Shape;148;p19"/>
          <p:cNvCxnSpPr/>
          <p:nvPr/>
        </p:nvCxnSpPr>
        <p:spPr>
          <a:xfrm rot="5400000">
            <a:off x="4114800" y="3733800"/>
            <a:ext cx="3810000" cy="1588"/>
          </a:xfrm>
          <a:prstGeom prst="straightConnector1">
            <a:avLst/>
          </a:prstGeom>
          <a:noFill/>
          <a:ln w="9525" cap="flat" cmpd="sng">
            <a:solidFill>
              <a:srgbClr val="4A7DBA"/>
            </a:solidFill>
            <a:prstDash val="solid"/>
            <a:round/>
            <a:headEnd type="none" w="sm" len="sm"/>
            <a:tailEnd type="stealth" w="med" len="med"/>
          </a:ln>
        </p:spPr>
      </p:cxnSp>
      <p:cxnSp>
        <p:nvCxnSpPr>
          <p:cNvPr id="149" name="Google Shape;149;p19"/>
          <p:cNvCxnSpPr>
            <a:stCxn id="143" idx="2"/>
          </p:cNvCxnSpPr>
          <p:nvPr/>
        </p:nvCxnSpPr>
        <p:spPr>
          <a:xfrm flipH="1">
            <a:off x="4113300" y="1828800"/>
            <a:ext cx="1500" cy="3657600"/>
          </a:xfrm>
          <a:prstGeom prst="straightConnector1">
            <a:avLst/>
          </a:prstGeom>
          <a:noFill/>
          <a:ln w="9525" cap="flat" cmpd="sng">
            <a:solidFill>
              <a:srgbClr val="4A7DBA"/>
            </a:solidFill>
            <a:prstDash val="solid"/>
            <a:round/>
            <a:headEnd type="none" w="sm" len="sm"/>
            <a:tailEnd type="stealth" w="med" len="med"/>
          </a:ln>
        </p:spPr>
      </p:cxnSp>
      <p:cxnSp>
        <p:nvCxnSpPr>
          <p:cNvPr id="150" name="Google Shape;150;p19"/>
          <p:cNvCxnSpPr/>
          <p:nvPr/>
        </p:nvCxnSpPr>
        <p:spPr>
          <a:xfrm rot="5400000">
            <a:off x="5677694" y="2857500"/>
            <a:ext cx="2361406" cy="794"/>
          </a:xfrm>
          <a:prstGeom prst="straightConnector1">
            <a:avLst/>
          </a:prstGeom>
          <a:noFill/>
          <a:ln w="9525" cap="flat" cmpd="sng">
            <a:solidFill>
              <a:srgbClr val="4A7DBA"/>
            </a:solidFill>
            <a:prstDash val="solid"/>
            <a:round/>
            <a:headEnd type="none" w="sm" len="sm"/>
            <a:tailEnd type="stealth" w="med" len="med"/>
          </a:ln>
        </p:spPr>
      </p:cxnSp>
      <p:cxnSp>
        <p:nvCxnSpPr>
          <p:cNvPr id="151" name="Google Shape;151;p19"/>
          <p:cNvCxnSpPr/>
          <p:nvPr/>
        </p:nvCxnSpPr>
        <p:spPr>
          <a:xfrm rot="5400000">
            <a:off x="5943600" y="3352800"/>
            <a:ext cx="3352800" cy="1588"/>
          </a:xfrm>
          <a:prstGeom prst="straightConnector1">
            <a:avLst/>
          </a:prstGeom>
          <a:noFill/>
          <a:ln w="9525" cap="flat" cmpd="sng">
            <a:solidFill>
              <a:srgbClr val="4A7DBA"/>
            </a:solidFill>
            <a:prstDash val="solid"/>
            <a:round/>
            <a:headEnd type="none" w="sm" len="sm"/>
            <a:tailEnd type="stealth" w="med" len="med"/>
          </a:ln>
        </p:spPr>
      </p:cxnSp>
      <p:cxnSp>
        <p:nvCxnSpPr>
          <p:cNvPr id="152" name="Google Shape;152;p19"/>
          <p:cNvCxnSpPr/>
          <p:nvPr/>
        </p:nvCxnSpPr>
        <p:spPr>
          <a:xfrm rot="5400000">
            <a:off x="-76200" y="3124200"/>
            <a:ext cx="2895600" cy="1588"/>
          </a:xfrm>
          <a:prstGeom prst="straightConnector1">
            <a:avLst/>
          </a:prstGeom>
          <a:noFill/>
          <a:ln w="9525" cap="flat" cmpd="sng">
            <a:solidFill>
              <a:srgbClr val="4A7DBA"/>
            </a:solidFill>
            <a:prstDash val="solid"/>
            <a:round/>
            <a:headEnd type="none" w="sm" len="sm"/>
            <a:tailEnd type="stealth" w="med" len="med"/>
          </a:ln>
        </p:spPr>
      </p:cxnSp>
      <p:cxnSp>
        <p:nvCxnSpPr>
          <p:cNvPr id="153" name="Google Shape;153;p19"/>
          <p:cNvCxnSpPr/>
          <p:nvPr/>
        </p:nvCxnSpPr>
        <p:spPr>
          <a:xfrm rot="5400000">
            <a:off x="1752600" y="3124200"/>
            <a:ext cx="2590800" cy="1588"/>
          </a:xfrm>
          <a:prstGeom prst="straightConnector1">
            <a:avLst/>
          </a:prstGeom>
          <a:noFill/>
          <a:ln w="9525" cap="flat" cmpd="sng">
            <a:solidFill>
              <a:srgbClr val="4A7DBA"/>
            </a:solidFill>
            <a:prstDash val="solid"/>
            <a:round/>
            <a:headEnd type="none" w="sm" len="sm"/>
            <a:tailEnd type="stealth" w="med" len="med"/>
          </a:ln>
        </p:spPr>
      </p:cxnSp>
      <p:cxnSp>
        <p:nvCxnSpPr>
          <p:cNvPr id="154" name="Google Shape;154;p19"/>
          <p:cNvCxnSpPr/>
          <p:nvPr/>
        </p:nvCxnSpPr>
        <p:spPr>
          <a:xfrm rot="5400000">
            <a:off x="3771900" y="3086100"/>
            <a:ext cx="2514600" cy="1588"/>
          </a:xfrm>
          <a:prstGeom prst="straightConnector1">
            <a:avLst/>
          </a:prstGeom>
          <a:noFill/>
          <a:ln w="9525" cap="flat" cmpd="sng">
            <a:solidFill>
              <a:srgbClr val="4A7DBA"/>
            </a:solidFill>
            <a:prstDash val="solid"/>
            <a:round/>
            <a:headEnd type="none" w="sm" len="sm"/>
            <a:tailEnd type="stealth" w="med" len="med"/>
          </a:ln>
        </p:spPr>
      </p:cxnSp>
      <p:pic>
        <p:nvPicPr>
          <p:cNvPr id="155" name="Google Shape;155;p19"/>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156" name="Google Shape;156;p19"/>
          <p:cNvPicPr preferRelativeResize="0"/>
          <p:nvPr/>
        </p:nvPicPr>
        <p:blipFill rotWithShape="1">
          <a:blip r:embed="rId4">
            <a:alphaModFix/>
          </a:blip>
          <a:srcRect/>
          <a:stretch/>
        </p:blipFill>
        <p:spPr>
          <a:xfrm>
            <a:off x="7620000" y="152550"/>
            <a:ext cx="1362151" cy="914250"/>
          </a:xfrm>
          <a:prstGeom prst="rect">
            <a:avLst/>
          </a:prstGeom>
          <a:noFill/>
          <a:ln>
            <a:noFill/>
          </a:ln>
        </p:spPr>
      </p:pic>
      <p:sp>
        <p:nvSpPr>
          <p:cNvPr id="157" name="Google Shape;157;p19"/>
          <p:cNvSpPr txBox="1"/>
          <p:nvPr/>
        </p:nvSpPr>
        <p:spPr>
          <a:xfrm flipH="1">
            <a:off x="0" y="5377934"/>
            <a:ext cx="1295400" cy="369332"/>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Move</a:t>
            </a:r>
            <a:endParaRPr sz="1800" b="1" i="0" u="none" strike="noStrike" cap="none">
              <a:solidFill>
                <a:schemeClr val="dk1"/>
              </a:solidFill>
              <a:latin typeface="Calibri"/>
              <a:ea typeface="Calibri"/>
              <a:cs typeface="Calibri"/>
              <a:sym typeface="Calibri"/>
            </a:endParaRPr>
          </a:p>
        </p:txBody>
      </p:sp>
      <p:sp>
        <p:nvSpPr>
          <p:cNvPr id="158" name="Google Shape;158;p19"/>
          <p:cNvSpPr txBox="1"/>
          <p:nvPr/>
        </p:nvSpPr>
        <p:spPr>
          <a:xfrm>
            <a:off x="533400" y="4572000"/>
            <a:ext cx="1447800" cy="646331"/>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gotoxy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Gotoxy</a:t>
            </a:r>
            <a:endParaRPr sz="1800" b="1" i="0" u="none" strike="noStrike" cap="none">
              <a:solidFill>
                <a:schemeClr val="dk1"/>
              </a:solidFill>
              <a:latin typeface="Calibri"/>
              <a:ea typeface="Calibri"/>
              <a:cs typeface="Calibri"/>
              <a:sym typeface="Calibri"/>
            </a:endParaRPr>
          </a:p>
        </p:txBody>
      </p:sp>
      <p:sp>
        <p:nvSpPr>
          <p:cNvPr id="159" name="Google Shape;159;p19"/>
          <p:cNvSpPr txBox="1"/>
          <p:nvPr/>
        </p:nvSpPr>
        <p:spPr>
          <a:xfrm>
            <a:off x="1600200" y="5715000"/>
            <a:ext cx="1219200" cy="369332"/>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load</a:t>
            </a:r>
            <a:endParaRPr sz="1800" b="1" i="0" u="none" strike="noStrike" cap="none">
              <a:solidFill>
                <a:schemeClr val="dk1"/>
              </a:solidFill>
              <a:latin typeface="Calibri"/>
              <a:ea typeface="Calibri"/>
              <a:cs typeface="Calibri"/>
              <a:sym typeface="Calibri"/>
            </a:endParaRPr>
          </a:p>
        </p:txBody>
      </p:sp>
      <p:sp>
        <p:nvSpPr>
          <p:cNvPr id="160" name="Google Shape;160;p19"/>
          <p:cNvSpPr txBox="1"/>
          <p:nvPr/>
        </p:nvSpPr>
        <p:spPr>
          <a:xfrm>
            <a:off x="2209800" y="4419600"/>
            <a:ext cx="1524000" cy="646331"/>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ExitGame</a:t>
            </a:r>
            <a:endParaRPr sz="1800" b="1" i="0" u="none" strike="noStrike" cap="none">
              <a:solidFill>
                <a:schemeClr val="dk1"/>
              </a:solidFill>
              <a:latin typeface="Calibri"/>
              <a:ea typeface="Calibri"/>
              <a:cs typeface="Calibri"/>
              <a:sym typeface="Calibri"/>
            </a:endParaRPr>
          </a:p>
        </p:txBody>
      </p:sp>
      <p:sp>
        <p:nvSpPr>
          <p:cNvPr id="161" name="Google Shape;161;p19"/>
          <p:cNvSpPr txBox="1"/>
          <p:nvPr/>
        </p:nvSpPr>
        <p:spPr>
          <a:xfrm>
            <a:off x="3505200" y="5486400"/>
            <a:ext cx="1371600" cy="369332"/>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Food</a:t>
            </a:r>
            <a:endParaRPr sz="1800" b="1" i="0" u="none" strike="noStrike" cap="none">
              <a:solidFill>
                <a:schemeClr val="dk1"/>
              </a:solidFill>
              <a:latin typeface="Calibri"/>
              <a:ea typeface="Calibri"/>
              <a:cs typeface="Calibri"/>
              <a:sym typeface="Calibri"/>
            </a:endParaRPr>
          </a:p>
        </p:txBody>
      </p:sp>
      <p:sp>
        <p:nvSpPr>
          <p:cNvPr id="162" name="Google Shape;162;p19"/>
          <p:cNvSpPr txBox="1"/>
          <p:nvPr/>
        </p:nvSpPr>
        <p:spPr>
          <a:xfrm>
            <a:off x="4343400" y="4343400"/>
            <a:ext cx="1295400" cy="646331"/>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Border</a:t>
            </a:r>
            <a:endParaRPr sz="1800" b="1" i="0" u="none" strike="noStrike" cap="none">
              <a:solidFill>
                <a:schemeClr val="dk1"/>
              </a:solidFill>
              <a:latin typeface="Calibri"/>
              <a:ea typeface="Calibri"/>
              <a:cs typeface="Calibri"/>
              <a:sym typeface="Calibri"/>
            </a:endParaRPr>
          </a:p>
        </p:txBody>
      </p:sp>
      <p:sp>
        <p:nvSpPr>
          <p:cNvPr id="163" name="Google Shape;163;p19"/>
          <p:cNvSpPr txBox="1"/>
          <p:nvPr/>
        </p:nvSpPr>
        <p:spPr>
          <a:xfrm>
            <a:off x="5486400" y="5715000"/>
            <a:ext cx="1447800" cy="369332"/>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Print</a:t>
            </a:r>
            <a:endParaRPr sz="1800" b="1" i="0" u="none" strike="noStrike" cap="none">
              <a:solidFill>
                <a:schemeClr val="dk1"/>
              </a:solidFill>
              <a:latin typeface="Calibri"/>
              <a:ea typeface="Calibri"/>
              <a:cs typeface="Calibri"/>
              <a:sym typeface="Calibri"/>
            </a:endParaRPr>
          </a:p>
        </p:txBody>
      </p:sp>
      <p:sp>
        <p:nvSpPr>
          <p:cNvPr id="164" name="Google Shape;164;p19"/>
          <p:cNvSpPr txBox="1"/>
          <p:nvPr/>
        </p:nvSpPr>
        <p:spPr>
          <a:xfrm>
            <a:off x="6248400" y="4038600"/>
            <a:ext cx="1295400" cy="381000"/>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record</a:t>
            </a:r>
            <a:endParaRPr sz="1800" b="1" i="0" u="none" strike="noStrike" cap="none">
              <a:solidFill>
                <a:schemeClr val="dk1"/>
              </a:solidFill>
              <a:latin typeface="Calibri"/>
              <a:ea typeface="Calibri"/>
              <a:cs typeface="Calibri"/>
              <a:sym typeface="Calibri"/>
            </a:endParaRPr>
          </a:p>
        </p:txBody>
      </p:sp>
      <p:sp>
        <p:nvSpPr>
          <p:cNvPr id="165" name="Google Shape;165;p19"/>
          <p:cNvSpPr txBox="1"/>
          <p:nvPr/>
        </p:nvSpPr>
        <p:spPr>
          <a:xfrm>
            <a:off x="6858000" y="5029201"/>
            <a:ext cx="762000" cy="646331"/>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Score</a:t>
            </a:r>
            <a:endParaRPr sz="1800" b="1" i="0" u="none" strike="noStrike" cap="none">
              <a:solidFill>
                <a:schemeClr val="dk1"/>
              </a:solidFill>
              <a:latin typeface="Calibri"/>
              <a:ea typeface="Calibri"/>
              <a:cs typeface="Calibri"/>
              <a:sym typeface="Calibri"/>
            </a:endParaRPr>
          </a:p>
        </p:txBody>
      </p:sp>
      <p:sp>
        <p:nvSpPr>
          <p:cNvPr id="146" name="Google Shape;146;p19"/>
          <p:cNvSpPr txBox="1"/>
          <p:nvPr/>
        </p:nvSpPr>
        <p:spPr>
          <a:xfrm>
            <a:off x="7848600" y="4495801"/>
            <a:ext cx="1295400" cy="1200329"/>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down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up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left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void right</a:t>
            </a:r>
            <a:endParaRPr sz="1800" b="1" i="0" u="none" strike="noStrike" cap="none">
              <a:solidFill>
                <a:schemeClr val="dk1"/>
              </a:solidFill>
              <a:latin typeface="Calibri"/>
              <a:ea typeface="Calibri"/>
              <a:cs typeface="Calibri"/>
              <a:sym typeface="Calibri"/>
            </a:endParaRPr>
          </a:p>
        </p:txBody>
      </p:sp>
      <p:sp>
        <p:nvSpPr>
          <p:cNvPr id="166" name="Google Shape;166;p19"/>
          <p:cNvSpPr txBox="1"/>
          <p:nvPr/>
        </p:nvSpPr>
        <p:spPr>
          <a:xfrm rot="-5400000">
            <a:off x="-2016456" y="2672834"/>
            <a:ext cx="449580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Calibri"/>
                <a:ea typeface="Calibri"/>
                <a:cs typeface="Calibri"/>
                <a:sym typeface="Calibri"/>
              </a:rPr>
              <a:t>Used for the movement of snake</a:t>
            </a:r>
            <a:endParaRPr sz="1800" b="1" i="0" u="none" strike="noStrike" cap="none">
              <a:solidFill>
                <a:srgbClr val="C00000"/>
              </a:solidFill>
              <a:latin typeface="Calibri"/>
              <a:ea typeface="Calibri"/>
              <a:cs typeface="Calibri"/>
              <a:sym typeface="Calibri"/>
            </a:endParaRPr>
          </a:p>
        </p:txBody>
      </p:sp>
      <p:sp>
        <p:nvSpPr>
          <p:cNvPr id="167" name="Google Shape;167;p19"/>
          <p:cNvSpPr txBox="1"/>
          <p:nvPr/>
        </p:nvSpPr>
        <p:spPr>
          <a:xfrm rot="-5400000">
            <a:off x="-498036" y="2397564"/>
            <a:ext cx="3358636" cy="3806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Calibri"/>
                <a:ea typeface="Calibri"/>
                <a:cs typeface="Calibri"/>
                <a:sym typeface="Calibri"/>
              </a:rPr>
              <a:t>For start and end of game</a:t>
            </a:r>
            <a:endParaRPr sz="1800" b="1" i="0" u="none" strike="noStrike" cap="none">
              <a:solidFill>
                <a:srgbClr val="C00000"/>
              </a:solidFill>
              <a:latin typeface="Calibri"/>
              <a:ea typeface="Calibri"/>
              <a:cs typeface="Calibri"/>
              <a:sym typeface="Calibri"/>
            </a:endParaRPr>
          </a:p>
        </p:txBody>
      </p:sp>
      <p:sp>
        <p:nvSpPr>
          <p:cNvPr id="168" name="Google Shape;168;p19"/>
          <p:cNvSpPr txBox="1"/>
          <p:nvPr/>
        </p:nvSpPr>
        <p:spPr>
          <a:xfrm rot="-5400000">
            <a:off x="69236" y="2631814"/>
            <a:ext cx="351103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Calibri"/>
                <a:ea typeface="Calibri"/>
                <a:cs typeface="Calibri"/>
                <a:sym typeface="Calibri"/>
              </a:rPr>
              <a:t>To display character slowly</a:t>
            </a:r>
            <a:endParaRPr sz="1800" b="1" i="0" u="none" strike="noStrike" cap="none">
              <a:solidFill>
                <a:srgbClr val="C00000"/>
              </a:solidFill>
              <a:latin typeface="Calibri"/>
              <a:ea typeface="Calibri"/>
              <a:cs typeface="Calibri"/>
              <a:sym typeface="Calibri"/>
            </a:endParaRPr>
          </a:p>
        </p:txBody>
      </p:sp>
      <p:sp>
        <p:nvSpPr>
          <p:cNvPr id="169" name="Google Shape;169;p19"/>
          <p:cNvSpPr txBox="1"/>
          <p:nvPr/>
        </p:nvSpPr>
        <p:spPr>
          <a:xfrm rot="-5400000">
            <a:off x="961319" y="2438397"/>
            <a:ext cx="37338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Calibri"/>
                <a:ea typeface="Calibri"/>
                <a:cs typeface="Calibri"/>
                <a:sym typeface="Calibri"/>
              </a:rPr>
              <a:t>When all lives completed</a:t>
            </a:r>
            <a:endParaRPr sz="1800" b="1" i="0" u="none" strike="noStrike" cap="none">
              <a:solidFill>
                <a:srgbClr val="C00000"/>
              </a:solidFill>
              <a:latin typeface="Calibri"/>
              <a:ea typeface="Calibri"/>
              <a:cs typeface="Calibri"/>
              <a:sym typeface="Calibri"/>
            </a:endParaRPr>
          </a:p>
        </p:txBody>
      </p:sp>
      <p:sp>
        <p:nvSpPr>
          <p:cNvPr id="170" name="Google Shape;170;p19"/>
          <p:cNvSpPr txBox="1"/>
          <p:nvPr/>
        </p:nvSpPr>
        <p:spPr>
          <a:xfrm rot="-5400000">
            <a:off x="1697272" y="2898516"/>
            <a:ext cx="434923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Calibri"/>
                <a:ea typeface="Calibri"/>
                <a:cs typeface="Calibri"/>
                <a:sym typeface="Calibri"/>
              </a:rPr>
              <a:t>To create food at random location</a:t>
            </a:r>
            <a:endParaRPr sz="1800" b="1" i="0" u="none" strike="noStrike" cap="none">
              <a:solidFill>
                <a:srgbClr val="C00000"/>
              </a:solidFill>
              <a:latin typeface="Calibri"/>
              <a:ea typeface="Calibri"/>
              <a:cs typeface="Calibri"/>
              <a:sym typeface="Calibri"/>
            </a:endParaRPr>
          </a:p>
        </p:txBody>
      </p:sp>
      <p:sp>
        <p:nvSpPr>
          <p:cNvPr id="171" name="Google Shape;171;p19"/>
          <p:cNvSpPr txBox="1"/>
          <p:nvPr/>
        </p:nvSpPr>
        <p:spPr>
          <a:xfrm rot="-5400000">
            <a:off x="3448416" y="2368034"/>
            <a:ext cx="26670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Calibri"/>
                <a:ea typeface="Calibri"/>
                <a:cs typeface="Calibri"/>
                <a:sym typeface="Calibri"/>
              </a:rPr>
              <a:t>Display  food</a:t>
            </a:r>
            <a:endParaRPr sz="1800" b="1" i="0" u="none" strike="noStrike" cap="none">
              <a:solidFill>
                <a:srgbClr val="C00000"/>
              </a:solidFill>
              <a:latin typeface="Calibri"/>
              <a:ea typeface="Calibri"/>
              <a:cs typeface="Calibri"/>
              <a:sym typeface="Calibri"/>
            </a:endParaRPr>
          </a:p>
        </p:txBody>
      </p:sp>
      <p:sp>
        <p:nvSpPr>
          <p:cNvPr id="172" name="Google Shape;172;p19"/>
          <p:cNvSpPr txBox="1"/>
          <p:nvPr/>
        </p:nvSpPr>
        <p:spPr>
          <a:xfrm rot="-5400000">
            <a:off x="4080756" y="2860416"/>
            <a:ext cx="351103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Calibri"/>
                <a:ea typeface="Calibri"/>
                <a:cs typeface="Calibri"/>
                <a:sym typeface="Calibri"/>
              </a:rPr>
              <a:t>To print instructions of game</a:t>
            </a:r>
            <a:endParaRPr sz="1800" b="1" i="0" u="none" strike="noStrike" cap="none">
              <a:solidFill>
                <a:srgbClr val="C00000"/>
              </a:solidFill>
              <a:latin typeface="Calibri"/>
              <a:ea typeface="Calibri"/>
              <a:cs typeface="Calibri"/>
              <a:sym typeface="Calibri"/>
            </a:endParaRPr>
          </a:p>
        </p:txBody>
      </p:sp>
      <p:sp>
        <p:nvSpPr>
          <p:cNvPr id="173" name="Google Shape;173;p19"/>
          <p:cNvSpPr txBox="1"/>
          <p:nvPr/>
        </p:nvSpPr>
        <p:spPr>
          <a:xfrm rot="-5400000">
            <a:off x="5255064" y="2511864"/>
            <a:ext cx="2672836" cy="3806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Calibri"/>
                <a:ea typeface="Calibri"/>
                <a:cs typeface="Calibri"/>
                <a:sym typeface="Calibri"/>
              </a:rPr>
              <a:t>Maintain player record</a:t>
            </a:r>
            <a:endParaRPr sz="1800" b="1" i="0" u="none" strike="noStrike" cap="none">
              <a:solidFill>
                <a:srgbClr val="C00000"/>
              </a:solidFill>
              <a:latin typeface="Calibri"/>
              <a:ea typeface="Calibri"/>
              <a:cs typeface="Calibri"/>
              <a:sym typeface="Calibri"/>
            </a:endParaRPr>
          </a:p>
        </p:txBody>
      </p:sp>
      <p:sp>
        <p:nvSpPr>
          <p:cNvPr id="174" name="Google Shape;174;p19"/>
          <p:cNvSpPr txBox="1"/>
          <p:nvPr/>
        </p:nvSpPr>
        <p:spPr>
          <a:xfrm rot="-5400000">
            <a:off x="6048033" y="2285999"/>
            <a:ext cx="27432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Calibri"/>
                <a:ea typeface="Calibri"/>
                <a:cs typeface="Calibri"/>
                <a:sym typeface="Calibri"/>
              </a:rPr>
              <a:t>Display final score</a:t>
            </a:r>
            <a:endParaRPr sz="1800" b="1" i="0" u="none" strike="noStrike" cap="none">
              <a:solidFill>
                <a:srgbClr val="C00000"/>
              </a:solidFill>
              <a:latin typeface="Calibri"/>
              <a:ea typeface="Calibri"/>
              <a:cs typeface="Calibri"/>
              <a:sym typeface="Calibri"/>
            </a:endParaRPr>
          </a:p>
        </p:txBody>
      </p:sp>
      <p:sp>
        <p:nvSpPr>
          <p:cNvPr id="175" name="Google Shape;175;p19"/>
          <p:cNvSpPr txBox="1"/>
          <p:nvPr/>
        </p:nvSpPr>
        <p:spPr>
          <a:xfrm rot="-5400000">
            <a:off x="6660659" y="2635742"/>
            <a:ext cx="3200400" cy="3673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Calibri"/>
                <a:ea typeface="Calibri"/>
                <a:cs typeface="Calibri"/>
                <a:sym typeface="Calibri"/>
              </a:rPr>
              <a:t>For the movement of snake</a:t>
            </a:r>
            <a:endParaRPr sz="1800" b="1" i="0" u="none" strike="noStrike" cap="none">
              <a:solidFill>
                <a:srgbClr val="C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0" y="0"/>
            <a:ext cx="8686800"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OUTPUT</a:t>
            </a:r>
            <a:br>
              <a:rPr lang="en-US" sz="3600" b="1" u="sng"/>
            </a:br>
            <a:r>
              <a:rPr lang="en-US" sz="3600" b="1" u="sng"/>
              <a:t>OF</a:t>
            </a:r>
            <a:br>
              <a:rPr lang="en-US" sz="3600" b="1" u="sng"/>
            </a:br>
            <a:r>
              <a:rPr lang="en-US" sz="3600" b="1" u="sng"/>
              <a:t>SNAKE GAME</a:t>
            </a:r>
            <a:endParaRPr sz="3600" b="1" u="sng"/>
          </a:p>
        </p:txBody>
      </p:sp>
      <p:pic>
        <p:nvPicPr>
          <p:cNvPr id="181" name="Google Shape;181;p20"/>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182" name="Google Shape;182;p20"/>
          <p:cNvPicPr preferRelativeResize="0"/>
          <p:nvPr/>
        </p:nvPicPr>
        <p:blipFill rotWithShape="1">
          <a:blip r:embed="rId4">
            <a:alphaModFix/>
          </a:blip>
          <a:srcRect/>
          <a:stretch/>
        </p:blipFill>
        <p:spPr>
          <a:xfrm>
            <a:off x="7620000" y="152550"/>
            <a:ext cx="1362151" cy="914250"/>
          </a:xfrm>
          <a:prstGeom prst="rect">
            <a:avLst/>
          </a:prstGeom>
          <a:noFill/>
          <a:ln>
            <a:noFill/>
          </a:ln>
        </p:spPr>
      </p:pic>
      <p:pic>
        <p:nvPicPr>
          <p:cNvPr id="183" name="Google Shape;183;p20" descr="C:\Users\ARVIND\Desktop\sna.jpeg"/>
          <p:cNvPicPr preferRelativeResize="0"/>
          <p:nvPr/>
        </p:nvPicPr>
        <p:blipFill rotWithShape="1">
          <a:blip r:embed="rId5">
            <a:alphaModFix/>
          </a:blip>
          <a:srcRect/>
          <a:stretch/>
        </p:blipFill>
        <p:spPr>
          <a:xfrm>
            <a:off x="228600" y="1828800"/>
            <a:ext cx="8686800" cy="502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ctrTitle"/>
          </p:nvPr>
        </p:nvSpPr>
        <p:spPr>
          <a:xfrm>
            <a:off x="685800" y="228601"/>
            <a:ext cx="7772400" cy="10667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u="sng"/>
              <a:t>TIC-TAC-TOE</a:t>
            </a:r>
            <a:endParaRPr sz="3600" b="1" u="sng"/>
          </a:p>
        </p:txBody>
      </p:sp>
      <p:sp>
        <p:nvSpPr>
          <p:cNvPr id="189" name="Google Shape;189;p21"/>
          <p:cNvSpPr/>
          <p:nvPr/>
        </p:nvSpPr>
        <p:spPr>
          <a:xfrm>
            <a:off x="1905000" y="1219200"/>
            <a:ext cx="5294206" cy="369332"/>
          </a:xfrm>
          <a:prstGeom prst="rect">
            <a:avLst/>
          </a:prstGeom>
          <a:solidFill>
            <a:srgbClr val="FFC0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sng" strike="noStrike" cap="none">
                <a:solidFill>
                  <a:srgbClr val="7030A0"/>
                </a:solidFill>
                <a:latin typeface="Calibri"/>
                <a:ea typeface="Calibri"/>
                <a:cs typeface="Calibri"/>
                <a:sym typeface="Calibri"/>
              </a:rPr>
              <a:t>MATRIX OF 3 BY 3</a:t>
            </a:r>
            <a:endParaRPr sz="1800" b="1" i="0" u="sng" strike="noStrike" cap="none">
              <a:solidFill>
                <a:srgbClr val="7030A0"/>
              </a:solidFill>
              <a:latin typeface="Calibri"/>
              <a:ea typeface="Calibri"/>
              <a:cs typeface="Calibri"/>
              <a:sym typeface="Calibri"/>
            </a:endParaRPr>
          </a:p>
        </p:txBody>
      </p:sp>
      <p:cxnSp>
        <p:nvCxnSpPr>
          <p:cNvPr id="190" name="Google Shape;190;p21"/>
          <p:cNvCxnSpPr/>
          <p:nvPr/>
        </p:nvCxnSpPr>
        <p:spPr>
          <a:xfrm rot="5400000">
            <a:off x="-38100" y="2552700"/>
            <a:ext cx="2971800" cy="1066800"/>
          </a:xfrm>
          <a:prstGeom prst="straightConnector1">
            <a:avLst/>
          </a:prstGeom>
          <a:noFill/>
          <a:ln w="9525" cap="flat" cmpd="sng">
            <a:solidFill>
              <a:srgbClr val="4A7DBA"/>
            </a:solidFill>
            <a:prstDash val="solid"/>
            <a:round/>
            <a:headEnd type="none" w="sm" len="sm"/>
            <a:tailEnd type="stealth" w="med" len="med"/>
          </a:ln>
        </p:spPr>
      </p:cxnSp>
      <p:cxnSp>
        <p:nvCxnSpPr>
          <p:cNvPr id="191" name="Google Shape;191;p21"/>
          <p:cNvCxnSpPr>
            <a:stCxn id="189" idx="2"/>
          </p:cNvCxnSpPr>
          <p:nvPr/>
        </p:nvCxnSpPr>
        <p:spPr>
          <a:xfrm>
            <a:off x="4552103" y="1588532"/>
            <a:ext cx="19800" cy="2450100"/>
          </a:xfrm>
          <a:prstGeom prst="straightConnector1">
            <a:avLst/>
          </a:prstGeom>
          <a:noFill/>
          <a:ln w="9525" cap="flat" cmpd="sng">
            <a:solidFill>
              <a:srgbClr val="4A7DBA"/>
            </a:solidFill>
            <a:prstDash val="solid"/>
            <a:round/>
            <a:headEnd type="none" w="sm" len="sm"/>
            <a:tailEnd type="stealth" w="med" len="med"/>
          </a:ln>
        </p:spPr>
      </p:cxnSp>
      <p:cxnSp>
        <p:nvCxnSpPr>
          <p:cNvPr id="192" name="Google Shape;192;p21"/>
          <p:cNvCxnSpPr/>
          <p:nvPr/>
        </p:nvCxnSpPr>
        <p:spPr>
          <a:xfrm rot="-5400000" flipH="1">
            <a:off x="6667500" y="2095500"/>
            <a:ext cx="2057400" cy="1066800"/>
          </a:xfrm>
          <a:prstGeom prst="straightConnector1">
            <a:avLst/>
          </a:prstGeom>
          <a:noFill/>
          <a:ln w="9525" cap="flat" cmpd="sng">
            <a:solidFill>
              <a:srgbClr val="4A7DBA"/>
            </a:solidFill>
            <a:prstDash val="solid"/>
            <a:round/>
            <a:headEnd type="none" w="sm" len="sm"/>
            <a:tailEnd type="stealth" w="med" len="med"/>
          </a:ln>
        </p:spPr>
      </p:cxnSp>
      <p:sp>
        <p:nvSpPr>
          <p:cNvPr id="193" name="Google Shape;193;p21"/>
          <p:cNvSpPr txBox="1"/>
          <p:nvPr/>
        </p:nvSpPr>
        <p:spPr>
          <a:xfrm>
            <a:off x="0" y="4572000"/>
            <a:ext cx="1905000" cy="523220"/>
          </a:xfrm>
          <a:prstGeom prst="rect">
            <a:avLst/>
          </a:prstGeom>
          <a:solidFill>
            <a:srgbClr val="FFFF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7030A0"/>
                </a:solidFill>
                <a:latin typeface="Calibri"/>
                <a:ea typeface="Calibri"/>
                <a:cs typeface="Calibri"/>
                <a:sym typeface="Calibri"/>
              </a:rPr>
              <a:t>int main</a:t>
            </a:r>
            <a:endParaRPr sz="2800" b="1" i="0" u="none" strike="noStrike" cap="none">
              <a:solidFill>
                <a:srgbClr val="7030A0"/>
              </a:solidFill>
              <a:latin typeface="Calibri"/>
              <a:ea typeface="Calibri"/>
              <a:cs typeface="Calibri"/>
              <a:sym typeface="Calibri"/>
            </a:endParaRPr>
          </a:p>
        </p:txBody>
      </p:sp>
      <p:sp>
        <p:nvSpPr>
          <p:cNvPr id="194" name="Google Shape;194;p21"/>
          <p:cNvSpPr txBox="1"/>
          <p:nvPr/>
        </p:nvSpPr>
        <p:spPr>
          <a:xfrm>
            <a:off x="3810000" y="4038600"/>
            <a:ext cx="1752600" cy="954107"/>
          </a:xfrm>
          <a:prstGeom prst="rect">
            <a:avLst/>
          </a:prstGeom>
          <a:solidFill>
            <a:srgbClr val="FFFF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7030A0"/>
                </a:solidFill>
                <a:latin typeface="Calibri"/>
                <a:ea typeface="Calibri"/>
                <a:cs typeface="Calibri"/>
                <a:sym typeface="Calibri"/>
              </a:rPr>
              <a:t>int checkwin</a:t>
            </a:r>
            <a:endParaRPr sz="2800" b="1" i="0" u="none" strike="noStrike" cap="none">
              <a:solidFill>
                <a:srgbClr val="7030A0"/>
              </a:solidFill>
              <a:latin typeface="Calibri"/>
              <a:ea typeface="Calibri"/>
              <a:cs typeface="Calibri"/>
              <a:sym typeface="Calibri"/>
            </a:endParaRPr>
          </a:p>
        </p:txBody>
      </p:sp>
      <p:sp>
        <p:nvSpPr>
          <p:cNvPr id="195" name="Google Shape;195;p21"/>
          <p:cNvSpPr txBox="1"/>
          <p:nvPr/>
        </p:nvSpPr>
        <p:spPr>
          <a:xfrm>
            <a:off x="7543800" y="3810000"/>
            <a:ext cx="1371600" cy="830997"/>
          </a:xfrm>
          <a:prstGeom prst="rect">
            <a:avLst/>
          </a:prstGeom>
          <a:solidFill>
            <a:srgbClr val="FFFF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7030A0"/>
                </a:solidFill>
                <a:latin typeface="Calibri"/>
                <a:ea typeface="Calibri"/>
                <a:cs typeface="Calibri"/>
                <a:sym typeface="Calibri"/>
              </a:rPr>
              <a:t>void board</a:t>
            </a:r>
            <a:endParaRPr sz="2400" b="1" i="0" u="none" strike="noStrike" cap="none">
              <a:solidFill>
                <a:srgbClr val="7030A0"/>
              </a:solidFill>
              <a:latin typeface="Calibri"/>
              <a:ea typeface="Calibri"/>
              <a:cs typeface="Calibri"/>
              <a:sym typeface="Calibri"/>
            </a:endParaRPr>
          </a:p>
        </p:txBody>
      </p:sp>
      <p:sp>
        <p:nvSpPr>
          <p:cNvPr id="196" name="Google Shape;196;p21"/>
          <p:cNvSpPr txBox="1"/>
          <p:nvPr/>
        </p:nvSpPr>
        <p:spPr>
          <a:xfrm>
            <a:off x="0" y="5181600"/>
            <a:ext cx="40386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F243E"/>
                </a:solidFill>
                <a:latin typeface="Calibri"/>
                <a:ea typeface="Calibri"/>
                <a:cs typeface="Calibri"/>
                <a:sym typeface="Calibri"/>
              </a:rPr>
              <a:t>FUNCTION TO RETURN GAME STATUS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F243E"/>
                </a:solidFill>
                <a:latin typeface="Calibri"/>
                <a:ea typeface="Calibri"/>
                <a:cs typeface="Calibri"/>
                <a:sym typeface="Calibri"/>
              </a:rPr>
              <a:t>1 FOR GAME IS OVER WITH RESULT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F243E"/>
                </a:solidFill>
                <a:latin typeface="Calibri"/>
                <a:ea typeface="Calibri"/>
                <a:cs typeface="Calibri"/>
                <a:sym typeface="Calibri"/>
              </a:rPr>
              <a:t>-1 FOR GAME IS IN PROGRESS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F243E"/>
                </a:solidFill>
                <a:latin typeface="Calibri"/>
                <a:ea typeface="Calibri"/>
                <a:cs typeface="Calibri"/>
                <a:sym typeface="Calibri"/>
              </a:rPr>
              <a:t>O GAME IS OVER AND NO RESULT</a:t>
            </a:r>
            <a:endParaRPr sz="1800" b="1" i="0" u="none" strike="noStrike" cap="none">
              <a:solidFill>
                <a:srgbClr val="0F243E"/>
              </a:solidFill>
              <a:latin typeface="Calibri"/>
              <a:ea typeface="Calibri"/>
              <a:cs typeface="Calibri"/>
              <a:sym typeface="Calibri"/>
            </a:endParaRPr>
          </a:p>
        </p:txBody>
      </p:sp>
      <p:sp>
        <p:nvSpPr>
          <p:cNvPr id="197" name="Google Shape;197;p21"/>
          <p:cNvSpPr txBox="1"/>
          <p:nvPr/>
        </p:nvSpPr>
        <p:spPr>
          <a:xfrm>
            <a:off x="3581400" y="5029200"/>
            <a:ext cx="2743200"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F243E"/>
                </a:solidFill>
                <a:latin typeface="Calibri"/>
                <a:ea typeface="Calibri"/>
                <a:cs typeface="Calibri"/>
                <a:sym typeface="Calibri"/>
              </a:rPr>
              <a:t>FUNCTION TO DRAW BOARD OF TIC TAC TOE WITH PLAYERS MARK</a:t>
            </a:r>
            <a:endParaRPr sz="1800" b="1" i="0" u="none" strike="noStrike" cap="none">
              <a:solidFill>
                <a:srgbClr val="0F243E"/>
              </a:solidFill>
              <a:latin typeface="Calibri"/>
              <a:ea typeface="Calibri"/>
              <a:cs typeface="Calibri"/>
              <a:sym typeface="Calibri"/>
            </a:endParaRPr>
          </a:p>
        </p:txBody>
      </p:sp>
      <p:sp>
        <p:nvSpPr>
          <p:cNvPr id="198" name="Google Shape;198;p21"/>
          <p:cNvSpPr txBox="1"/>
          <p:nvPr/>
        </p:nvSpPr>
        <p:spPr>
          <a:xfrm>
            <a:off x="7315200" y="4800600"/>
            <a:ext cx="1828800"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F243E"/>
                </a:solidFill>
                <a:latin typeface="Calibri"/>
                <a:ea typeface="Calibri"/>
                <a:cs typeface="Calibri"/>
                <a:sym typeface="Calibri"/>
              </a:rPr>
              <a:t>FUNCTION TO PRINT THE LAYOUT OF THE BOARD</a:t>
            </a:r>
            <a:endParaRPr sz="1800" b="1" i="0" u="none" strike="noStrike" cap="none">
              <a:solidFill>
                <a:srgbClr val="0F243E"/>
              </a:solidFill>
              <a:latin typeface="Calibri"/>
              <a:ea typeface="Calibri"/>
              <a:cs typeface="Calibri"/>
              <a:sym typeface="Calibri"/>
            </a:endParaRPr>
          </a:p>
        </p:txBody>
      </p:sp>
      <p:pic>
        <p:nvPicPr>
          <p:cNvPr id="199" name="Google Shape;199;p21"/>
          <p:cNvPicPr preferRelativeResize="0"/>
          <p:nvPr/>
        </p:nvPicPr>
        <p:blipFill rotWithShape="1">
          <a:blip r:embed="rId3">
            <a:alphaModFix/>
          </a:blip>
          <a:srcRect/>
          <a:stretch/>
        </p:blipFill>
        <p:spPr>
          <a:xfrm>
            <a:off x="184824" y="152550"/>
            <a:ext cx="1262976" cy="914250"/>
          </a:xfrm>
          <a:prstGeom prst="rect">
            <a:avLst/>
          </a:prstGeom>
          <a:noFill/>
          <a:ln>
            <a:noFill/>
          </a:ln>
        </p:spPr>
      </p:pic>
      <p:pic>
        <p:nvPicPr>
          <p:cNvPr id="200" name="Google Shape;200;p21"/>
          <p:cNvPicPr preferRelativeResize="0"/>
          <p:nvPr/>
        </p:nvPicPr>
        <p:blipFill rotWithShape="1">
          <a:blip r:embed="rId4">
            <a:alphaModFix/>
          </a:blip>
          <a:srcRect/>
          <a:stretch/>
        </p:blipFill>
        <p:spPr>
          <a:xfrm>
            <a:off x="7620000" y="152550"/>
            <a:ext cx="1362151" cy="9142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465</Words>
  <Application>Microsoft Office PowerPoint</Application>
  <PresentationFormat>On-screen Show (4:3)</PresentationFormat>
  <Paragraphs>97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ABSTRACT</vt:lpstr>
      <vt:lpstr>INTRODUCTION</vt:lpstr>
      <vt:lpstr>Problem Definition</vt:lpstr>
      <vt:lpstr>OBJECTIVES</vt:lpstr>
      <vt:lpstr>PROPOSED ARCHITECTURE</vt:lpstr>
      <vt:lpstr>SNAKE GAME</vt:lpstr>
      <vt:lpstr>OUTPUT OF SNAKE GAME</vt:lpstr>
      <vt:lpstr>TIC-TAC-TOE</vt:lpstr>
      <vt:lpstr>OUTPUT  OF TIC-TAC-TOE</vt:lpstr>
      <vt:lpstr>ASCII SHOWDOWN</vt:lpstr>
      <vt:lpstr>OUTPUT  OF ASCII SHOWDOWN</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ARVIND</dc:creator>
  <cp:lastModifiedBy>Unknown User</cp:lastModifiedBy>
  <cp:revision>22</cp:revision>
  <dcterms:modified xsi:type="dcterms:W3CDTF">2020-08-06T05:17:47Z</dcterms:modified>
</cp:coreProperties>
</file>