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1430000" cy="8382000"/>
  <p:notesSz cx="11430000" cy="838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454" y="1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1B1B2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1B1B2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1B1B2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1B1B2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9F9FF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14287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4538" y="330749"/>
            <a:ext cx="10253946" cy="1750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1B1B2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3625" y="1550454"/>
            <a:ext cx="5782309" cy="1683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971677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029200" y="2133600"/>
            <a:ext cx="5782309" cy="16833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0"/>
              </a:spcBef>
            </a:pPr>
            <a:endParaRPr sz="300" dirty="0"/>
          </a:p>
          <a:p>
            <a:pPr marL="12700" marR="354965">
              <a:lnSpc>
                <a:spcPts val="4200"/>
              </a:lnSpc>
            </a:pPr>
            <a:r>
              <a:rPr spc="-60" dirty="0"/>
              <a:t>Circular</a:t>
            </a:r>
            <a:r>
              <a:rPr spc="-290" dirty="0"/>
              <a:t> </a:t>
            </a:r>
            <a:r>
              <a:rPr spc="-25" dirty="0"/>
              <a:t>Economy</a:t>
            </a:r>
            <a:r>
              <a:rPr spc="-290" dirty="0"/>
              <a:t> </a:t>
            </a:r>
            <a:r>
              <a:rPr spc="90" dirty="0"/>
              <a:t>Business </a:t>
            </a:r>
            <a:r>
              <a:rPr dirty="0"/>
              <a:t>Model</a:t>
            </a:r>
            <a:r>
              <a:rPr sz="1750" dirty="0"/>
              <a:t>:</a:t>
            </a:r>
            <a:r>
              <a:rPr sz="1750" spc="330" dirty="0"/>
              <a:t> </a:t>
            </a:r>
            <a:r>
              <a:rPr spc="-50" dirty="0"/>
              <a:t>Upcycling</a:t>
            </a:r>
            <a:r>
              <a:rPr spc="-170" dirty="0"/>
              <a:t> </a:t>
            </a:r>
            <a:r>
              <a:rPr spc="-10" dirty="0"/>
              <a:t>Plastic</a:t>
            </a:r>
            <a:endParaRPr sz="1750" dirty="0"/>
          </a:p>
          <a:p>
            <a:pPr marL="12700">
              <a:lnSpc>
                <a:spcPts val="4195"/>
              </a:lnSpc>
            </a:pPr>
            <a:r>
              <a:rPr spc="50" dirty="0"/>
              <a:t>Waste</a:t>
            </a:r>
            <a:r>
              <a:rPr spc="-330" dirty="0"/>
              <a:t> </a:t>
            </a:r>
            <a:r>
              <a:rPr spc="-25" dirty="0"/>
              <a:t>into</a:t>
            </a:r>
            <a:r>
              <a:rPr spc="-325" dirty="0"/>
              <a:t> </a:t>
            </a:r>
            <a:r>
              <a:rPr spc="160" dirty="0"/>
              <a:t>Eco</a:t>
            </a:r>
            <a:r>
              <a:rPr sz="1750" spc="160" dirty="0"/>
              <a:t>-</a:t>
            </a:r>
            <a:r>
              <a:rPr spc="-50" dirty="0"/>
              <a:t>Friendly</a:t>
            </a:r>
            <a:r>
              <a:rPr spc="-330" dirty="0"/>
              <a:t> </a:t>
            </a:r>
            <a:r>
              <a:rPr spc="-10" dirty="0"/>
              <a:t>Tiles</a:t>
            </a:r>
            <a:endParaRPr sz="1750" dirty="0"/>
          </a:p>
        </p:txBody>
      </p:sp>
      <p:sp>
        <p:nvSpPr>
          <p:cNvPr id="4" name="object 4"/>
          <p:cNvSpPr txBox="1"/>
          <p:nvPr/>
        </p:nvSpPr>
        <p:spPr>
          <a:xfrm>
            <a:off x="5105400" y="4495800"/>
            <a:ext cx="5869305" cy="152734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" b="1" dirty="0">
              <a:latin typeface="Times New Roman"/>
              <a:cs typeface="Times New Roman"/>
            </a:endParaRPr>
          </a:p>
          <a:p>
            <a:pPr marL="12700" marR="5080">
              <a:lnSpc>
                <a:spcPct val="118800"/>
              </a:lnSpc>
            </a:pPr>
            <a:r>
              <a:rPr lang="en-IN" sz="1500" b="1" dirty="0">
                <a:solidFill>
                  <a:srgbClr val="262424"/>
                </a:solidFill>
                <a:latin typeface="Times New Roman"/>
                <a:cs typeface="Times New Roman"/>
              </a:rPr>
              <a:t>SAILESH PANDA    -  IIB2022028</a:t>
            </a:r>
          </a:p>
          <a:p>
            <a:pPr marL="12700" marR="5080">
              <a:lnSpc>
                <a:spcPct val="118800"/>
              </a:lnSpc>
            </a:pPr>
            <a:r>
              <a:rPr lang="en-IN" sz="1500" b="1" dirty="0">
                <a:solidFill>
                  <a:srgbClr val="262424"/>
                </a:solidFill>
                <a:latin typeface="Times New Roman"/>
                <a:cs typeface="Times New Roman"/>
              </a:rPr>
              <a:t>ABHIRAM CA          -  IEC2022048</a:t>
            </a:r>
          </a:p>
          <a:p>
            <a:pPr marL="12700" marR="5080">
              <a:lnSpc>
                <a:spcPct val="118800"/>
              </a:lnSpc>
            </a:pPr>
            <a:r>
              <a:rPr lang="en-IN" sz="1500" b="1" dirty="0">
                <a:solidFill>
                  <a:srgbClr val="262424"/>
                </a:solidFill>
                <a:latin typeface="Times New Roman"/>
                <a:cs typeface="Times New Roman"/>
              </a:rPr>
              <a:t>VATSAL BHUVA     -  IIT2022004</a:t>
            </a:r>
          </a:p>
          <a:p>
            <a:pPr marL="12700" marR="5080">
              <a:lnSpc>
                <a:spcPct val="118800"/>
              </a:lnSpc>
            </a:pPr>
            <a:r>
              <a:rPr lang="en-IN" sz="1500" b="1" dirty="0">
                <a:solidFill>
                  <a:srgbClr val="262424"/>
                </a:solidFill>
                <a:latin typeface="Times New Roman"/>
                <a:cs typeface="Times New Roman"/>
              </a:rPr>
              <a:t>SUGAM SAREEN     -  IIT2022002</a:t>
            </a:r>
          </a:p>
          <a:p>
            <a:pPr marL="12700" marR="5080">
              <a:lnSpc>
                <a:spcPct val="118800"/>
              </a:lnSpc>
            </a:pPr>
            <a:r>
              <a:rPr lang="en-IN" sz="1500" b="1" dirty="0">
                <a:solidFill>
                  <a:srgbClr val="262424"/>
                </a:solidFill>
                <a:latin typeface="Times New Roman"/>
                <a:cs typeface="Times New Roman"/>
              </a:rPr>
              <a:t>PIYUSH GAUTAM   -  IFE2022021</a:t>
            </a:r>
            <a:endParaRPr sz="1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" b="1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20218-7B34-DDEE-A9C5-41007DE14F0E}"/>
              </a:ext>
            </a:extLst>
          </p:cNvPr>
          <p:cNvSpPr txBox="1"/>
          <p:nvPr/>
        </p:nvSpPr>
        <p:spPr>
          <a:xfrm>
            <a:off x="6369934" y="1219200"/>
            <a:ext cx="5060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GROUP-5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1303" y="0"/>
            <a:ext cx="3708781" cy="64367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6520" y="342607"/>
            <a:ext cx="4932680" cy="145224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 marR="5080">
              <a:lnSpc>
                <a:spcPts val="3629"/>
              </a:lnSpc>
            </a:pPr>
            <a:r>
              <a:rPr sz="3300" spc="-70" dirty="0">
                <a:solidFill>
                  <a:srgbClr val="000000"/>
                </a:solidFill>
                <a:latin typeface="Times New Roman"/>
                <a:cs typeface="Times New Roman"/>
              </a:rPr>
              <a:t>Value</a:t>
            </a:r>
            <a:r>
              <a:rPr sz="33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000000"/>
                </a:solidFill>
                <a:latin typeface="Times New Roman"/>
                <a:cs typeface="Times New Roman"/>
              </a:rPr>
              <a:t>Proposition</a:t>
            </a:r>
            <a:r>
              <a:rPr sz="155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sz="1550" spc="4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00" spc="-5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3300" dirty="0">
                <a:solidFill>
                  <a:srgbClr val="000000"/>
                </a:solidFill>
                <a:latin typeface="Times New Roman"/>
                <a:cs typeface="Times New Roman"/>
              </a:rPr>
              <a:t>Sustainable</a:t>
            </a:r>
            <a:r>
              <a:rPr sz="33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00" spc="11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33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solidFill>
                  <a:srgbClr val="000000"/>
                </a:solidFill>
                <a:latin typeface="Times New Roman"/>
                <a:cs typeface="Times New Roman"/>
              </a:rPr>
              <a:t>Competitive Advantage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158" y="1704941"/>
            <a:ext cx="1823720" cy="207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350">
              <a:latin typeface="Times New Roman"/>
              <a:cs typeface="Times New Roman"/>
            </a:endParaRPr>
          </a:p>
          <a:p>
            <a:pPr marL="11430" algn="ctr">
              <a:lnSpc>
                <a:spcPct val="100000"/>
              </a:lnSpc>
            </a:pPr>
            <a:r>
              <a:rPr sz="3850" spc="-320" dirty="0">
                <a:solidFill>
                  <a:srgbClr val="262424"/>
                </a:solidFill>
                <a:latin typeface="Times New Roman"/>
                <a:cs typeface="Times New Roman"/>
              </a:rPr>
              <a:t>1</a:t>
            </a:r>
            <a:endParaRPr sz="3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35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</a:pPr>
            <a:r>
              <a:rPr sz="1600" spc="60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600" spc="70" dirty="0">
                <a:solidFill>
                  <a:srgbClr val="262424"/>
                </a:solidFill>
                <a:latin typeface="Times New Roman"/>
                <a:cs typeface="Times New Roman"/>
              </a:rPr>
              <a:t>c</a:t>
            </a:r>
            <a:r>
              <a:rPr sz="1600" spc="65" dirty="0">
                <a:solidFill>
                  <a:srgbClr val="262424"/>
                </a:solidFill>
                <a:latin typeface="Times New Roman"/>
                <a:cs typeface="Times New Roman"/>
              </a:rPr>
              <a:t>o</a:t>
            </a:r>
            <a:r>
              <a:rPr sz="150" spc="100" dirty="0">
                <a:solidFill>
                  <a:srgbClr val="262424"/>
                </a:solidFill>
                <a:latin typeface="Times New Roman"/>
                <a:cs typeface="Times New Roman"/>
              </a:rPr>
              <a:t>-</a:t>
            </a:r>
            <a:r>
              <a:rPr sz="1600" spc="-10" dirty="0">
                <a:solidFill>
                  <a:srgbClr val="262424"/>
                </a:solidFill>
                <a:latin typeface="Times New Roman"/>
                <a:cs typeface="Times New Roman"/>
              </a:rPr>
              <a:t>Friendly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 marR="5080" algn="ctr">
              <a:lnSpc>
                <a:spcPct val="120600"/>
              </a:lnSpc>
            </a:pP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Reduces</a:t>
            </a:r>
            <a:r>
              <a:rPr sz="130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plastic</a:t>
            </a:r>
            <a:r>
              <a:rPr sz="130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waste</a:t>
            </a:r>
            <a:r>
              <a:rPr sz="130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-2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contributes</a:t>
            </a:r>
            <a:r>
              <a:rPr sz="1300" spc="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to</a:t>
            </a:r>
            <a:r>
              <a:rPr sz="1300" spc="2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300" spc="2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greener environment</a:t>
            </a:r>
            <a:r>
              <a:rPr sz="600" spc="-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2113" y="1704941"/>
            <a:ext cx="2223135" cy="207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350">
              <a:latin typeface="Times New Roman"/>
              <a:cs typeface="Times New Roman"/>
            </a:endParaRPr>
          </a:p>
          <a:p>
            <a:pPr marL="11430" algn="ctr">
              <a:lnSpc>
                <a:spcPct val="100000"/>
              </a:lnSpc>
            </a:pPr>
            <a:r>
              <a:rPr sz="3850" spc="450" dirty="0">
                <a:solidFill>
                  <a:srgbClr val="262424"/>
                </a:solidFill>
                <a:latin typeface="Times New Roman"/>
                <a:cs typeface="Times New Roman"/>
              </a:rPr>
              <a:t>2</a:t>
            </a:r>
            <a:endParaRPr sz="3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35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1600" spc="-10" dirty="0">
                <a:solidFill>
                  <a:srgbClr val="262424"/>
                </a:solidFill>
                <a:latin typeface="Times New Roman"/>
                <a:cs typeface="Times New Roman"/>
              </a:rPr>
              <a:t>Durable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 marR="5080" algn="ctr">
              <a:lnSpc>
                <a:spcPct val="120600"/>
              </a:lnSpc>
            </a:pPr>
            <a:r>
              <a:rPr sz="1300" spc="-20" dirty="0">
                <a:solidFill>
                  <a:srgbClr val="262424"/>
                </a:solidFill>
                <a:latin typeface="Times New Roman"/>
                <a:cs typeface="Times New Roman"/>
              </a:rPr>
              <a:t>Made</a:t>
            </a:r>
            <a:r>
              <a:rPr sz="1300" spc="4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-25" dirty="0">
                <a:solidFill>
                  <a:srgbClr val="262424"/>
                </a:solidFill>
                <a:latin typeface="Times New Roman"/>
                <a:cs typeface="Times New Roman"/>
              </a:rPr>
              <a:t>from</a:t>
            </a:r>
            <a:r>
              <a:rPr sz="1300" spc="4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high</a:t>
            </a:r>
            <a:r>
              <a:rPr sz="600" dirty="0">
                <a:solidFill>
                  <a:srgbClr val="262424"/>
                </a:solidFill>
                <a:latin typeface="Times New Roman"/>
                <a:cs typeface="Times New Roman"/>
              </a:rPr>
              <a:t>-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quality</a:t>
            </a:r>
            <a:r>
              <a:rPr sz="1300" spc="4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recycled 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plastic</a:t>
            </a:r>
            <a:r>
              <a:rPr sz="60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600" spc="26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ensuring</a:t>
            </a:r>
            <a:r>
              <a:rPr sz="1300" spc="9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50" dirty="0">
                <a:solidFill>
                  <a:srgbClr val="262424"/>
                </a:solidFill>
                <a:latin typeface="Times New Roman"/>
                <a:cs typeface="Times New Roman"/>
              </a:rPr>
              <a:t>long</a:t>
            </a:r>
            <a:r>
              <a:rPr sz="600" spc="50" dirty="0">
                <a:solidFill>
                  <a:srgbClr val="262424"/>
                </a:solidFill>
                <a:latin typeface="Times New Roman"/>
                <a:cs typeface="Times New Roman"/>
              </a:rPr>
              <a:t>-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lasting performance</a:t>
            </a:r>
            <a:r>
              <a:rPr sz="600" spc="-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0022" y="3930210"/>
            <a:ext cx="1264285" cy="130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350">
              <a:latin typeface="Times New Roman"/>
              <a:cs typeface="Times New Roman"/>
            </a:endParaRPr>
          </a:p>
          <a:p>
            <a:pPr marL="8890" algn="ctr">
              <a:lnSpc>
                <a:spcPct val="100000"/>
              </a:lnSpc>
            </a:pPr>
            <a:r>
              <a:rPr sz="3850" spc="505" dirty="0">
                <a:solidFill>
                  <a:srgbClr val="262424"/>
                </a:solidFill>
                <a:latin typeface="Times New Roman"/>
                <a:cs typeface="Times New Roman"/>
              </a:rPr>
              <a:t>3</a:t>
            </a:r>
            <a:endParaRPr sz="3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70" dirty="0">
                <a:solidFill>
                  <a:srgbClr val="262424"/>
                </a:solidFill>
                <a:latin typeface="Times New Roman"/>
                <a:cs typeface="Times New Roman"/>
              </a:rPr>
              <a:t>Co</a:t>
            </a:r>
            <a:r>
              <a:rPr sz="1600" spc="75" dirty="0">
                <a:solidFill>
                  <a:srgbClr val="262424"/>
                </a:solidFill>
                <a:latin typeface="Times New Roman"/>
                <a:cs typeface="Times New Roman"/>
              </a:rPr>
              <a:t>s</a:t>
            </a:r>
            <a:r>
              <a:rPr sz="1600" spc="60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50" spc="105" dirty="0">
                <a:solidFill>
                  <a:srgbClr val="262424"/>
                </a:solidFill>
                <a:latin typeface="Times New Roman"/>
                <a:cs typeface="Times New Roman"/>
              </a:rPr>
              <a:t>-</a:t>
            </a:r>
            <a:r>
              <a:rPr sz="1600" spc="-10" dirty="0">
                <a:solidFill>
                  <a:srgbClr val="262424"/>
                </a:solidFill>
                <a:latin typeface="Times New Roman"/>
                <a:cs typeface="Times New Roman"/>
              </a:rPr>
              <a:t>Effective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9014" y="5262050"/>
            <a:ext cx="2463800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6710">
              <a:lnSpc>
                <a:spcPct val="120600"/>
              </a:lnSpc>
              <a:spcBef>
                <a:spcPts val="100"/>
              </a:spcBef>
            </a:pPr>
            <a:r>
              <a:rPr sz="1300" spc="-50" dirty="0">
                <a:solidFill>
                  <a:srgbClr val="262424"/>
                </a:solidFill>
                <a:latin typeface="Times New Roman"/>
                <a:cs typeface="Times New Roman"/>
              </a:rPr>
              <a:t>Offers</a:t>
            </a:r>
            <a:r>
              <a:rPr sz="1300" spc="-4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competitive</a:t>
            </a:r>
            <a:r>
              <a:rPr sz="1300" spc="-6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pricing 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compared</a:t>
            </a:r>
            <a:r>
              <a:rPr sz="1300" spc="3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to</a:t>
            </a:r>
            <a:r>
              <a:rPr sz="1300" spc="4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262424"/>
                </a:solidFill>
                <a:latin typeface="Times New Roman"/>
                <a:cs typeface="Times New Roman"/>
              </a:rPr>
              <a:t>traditional</a:t>
            </a:r>
            <a:r>
              <a:rPr sz="1300" spc="3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tiles</a:t>
            </a:r>
            <a:r>
              <a:rPr sz="60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600" spc="2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making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00">
              <a:latin typeface="Times New Roman"/>
              <a:cs typeface="Times New Roman"/>
            </a:endParaRPr>
          </a:p>
          <a:p>
            <a:pPr marL="394970">
              <a:lnSpc>
                <a:spcPct val="100000"/>
              </a:lnSpc>
            </a:pP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sustainability</a:t>
            </a:r>
            <a:r>
              <a:rPr sz="13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accessible</a:t>
            </a:r>
            <a:r>
              <a:rPr sz="600" spc="-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3597" y="3930210"/>
            <a:ext cx="922655" cy="130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350">
              <a:latin typeface="Times New Roman"/>
              <a:cs typeface="Times New Roman"/>
            </a:endParaRPr>
          </a:p>
          <a:p>
            <a:pPr marL="8890" algn="ctr">
              <a:lnSpc>
                <a:spcPct val="100000"/>
              </a:lnSpc>
            </a:pPr>
            <a:r>
              <a:rPr sz="3850" spc="620" dirty="0">
                <a:solidFill>
                  <a:srgbClr val="262424"/>
                </a:solidFill>
                <a:latin typeface="Times New Roman"/>
                <a:cs typeface="Times New Roman"/>
              </a:rPr>
              <a:t>4</a:t>
            </a:r>
            <a:endParaRPr sz="3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10" dirty="0">
                <a:solidFill>
                  <a:srgbClr val="262424"/>
                </a:solidFill>
                <a:latin typeface="Times New Roman"/>
                <a:cs typeface="Times New Roman"/>
              </a:rPr>
              <a:t>Innovative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2415" y="5262050"/>
            <a:ext cx="2202180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600"/>
              </a:lnSpc>
              <a:spcBef>
                <a:spcPts val="100"/>
              </a:spcBef>
            </a:pP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Pioneering</a:t>
            </a:r>
            <a:r>
              <a:rPr sz="1300" spc="-5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300" spc="-5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-40" dirty="0">
                <a:solidFill>
                  <a:srgbClr val="262424"/>
                </a:solidFill>
                <a:latin typeface="Times New Roman"/>
                <a:cs typeface="Times New Roman"/>
              </a:rPr>
              <a:t>circular</a:t>
            </a:r>
            <a:r>
              <a:rPr sz="1300" spc="-4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economy 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approach</a:t>
            </a:r>
            <a:r>
              <a:rPr sz="130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to</a:t>
            </a:r>
            <a:r>
              <a:rPr sz="130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waste</a:t>
            </a:r>
            <a:r>
              <a:rPr sz="130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management </a:t>
            </a:r>
            <a:r>
              <a:rPr sz="1300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300" spc="-2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262424"/>
                </a:solidFill>
                <a:latin typeface="Times New Roman"/>
                <a:cs typeface="Times New Roman"/>
              </a:rPr>
              <a:t>tile </a:t>
            </a:r>
            <a:r>
              <a:rPr sz="1300" spc="-10" dirty="0">
                <a:solidFill>
                  <a:srgbClr val="262424"/>
                </a:solidFill>
                <a:latin typeface="Times New Roman"/>
                <a:cs typeface="Times New Roman"/>
              </a:rPr>
              <a:t>production</a:t>
            </a:r>
            <a:r>
              <a:rPr sz="600" spc="-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9F9FF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375" y="2044700"/>
            <a:ext cx="637921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95" dirty="0"/>
              <a:t>Market</a:t>
            </a:r>
            <a:r>
              <a:rPr spc="-140" dirty="0"/>
              <a:t> </a:t>
            </a:r>
            <a:r>
              <a:rPr spc="265" dirty="0"/>
              <a:t>Validation</a:t>
            </a:r>
            <a:r>
              <a:rPr spc="-135" dirty="0"/>
              <a:t> </a:t>
            </a:r>
            <a:r>
              <a:rPr spc="285" dirty="0"/>
              <a:t>and</a:t>
            </a:r>
            <a:r>
              <a:rPr spc="-140" dirty="0"/>
              <a:t> </a:t>
            </a:r>
            <a:r>
              <a:rPr spc="350" dirty="0"/>
              <a:t>Demand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7375" y="2992437"/>
            <a:ext cx="4921885" cy="1217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50" dirty="0">
                <a:solidFill>
                  <a:srgbClr val="1B1B26"/>
                </a:solidFill>
                <a:latin typeface="Calibri"/>
                <a:cs typeface="Calibri"/>
              </a:rPr>
              <a:t>Construction</a:t>
            </a:r>
            <a:r>
              <a:rPr sz="1650" spc="-50" dirty="0">
                <a:solidFill>
                  <a:srgbClr val="1B1B26"/>
                </a:solidFill>
                <a:latin typeface="Calibri"/>
                <a:cs typeface="Calibri"/>
              </a:rPr>
              <a:t> </a:t>
            </a:r>
            <a:r>
              <a:rPr sz="1650" spc="150" dirty="0">
                <a:solidFill>
                  <a:srgbClr val="1B1B26"/>
                </a:solidFill>
                <a:latin typeface="Calibri"/>
                <a:cs typeface="Calibri"/>
              </a:rPr>
              <a:t>Industry</a:t>
            </a:r>
            <a:r>
              <a:rPr sz="1650" spc="-50" dirty="0">
                <a:solidFill>
                  <a:srgbClr val="1B1B26"/>
                </a:solidFill>
                <a:latin typeface="Calibri"/>
                <a:cs typeface="Calibri"/>
              </a:rPr>
              <a:t> </a:t>
            </a:r>
            <a:r>
              <a:rPr sz="1650" spc="140" dirty="0">
                <a:solidFill>
                  <a:srgbClr val="1B1B26"/>
                </a:solidFill>
                <a:latin typeface="Calibri"/>
                <a:cs typeface="Calibri"/>
              </a:rPr>
              <a:t>Feedback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34300"/>
              </a:lnSpc>
              <a:spcBef>
                <a:spcPts val="840"/>
              </a:spcBef>
            </a:pP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Our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surveys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95" dirty="0">
                <a:solidFill>
                  <a:srgbClr val="3F4054"/>
                </a:solidFill>
                <a:latin typeface="Microsoft Sans Serif"/>
                <a:cs typeface="Microsoft Sans Serif"/>
              </a:rPr>
              <a:t>with</a:t>
            </a:r>
            <a:r>
              <a:rPr sz="1350" spc="6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70" dirty="0">
                <a:solidFill>
                  <a:srgbClr val="3F4054"/>
                </a:solidFill>
                <a:latin typeface="Microsoft Sans Serif"/>
                <a:cs typeface="Microsoft Sans Serif"/>
              </a:rPr>
              <a:t>construction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75" dirty="0">
                <a:solidFill>
                  <a:srgbClr val="3F4054"/>
                </a:solidFill>
                <a:latin typeface="Microsoft Sans Serif"/>
                <a:cs typeface="Microsoft Sans Serif"/>
              </a:rPr>
              <a:t>firms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revealed</a:t>
            </a:r>
            <a:r>
              <a:rPr sz="1350" spc="6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a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significant </a:t>
            </a:r>
            <a:r>
              <a:rPr sz="1350" spc="70" dirty="0">
                <a:solidFill>
                  <a:srgbClr val="3F4054"/>
                </a:solidFill>
                <a:latin typeface="Microsoft Sans Serif"/>
                <a:cs typeface="Microsoft Sans Serif"/>
              </a:rPr>
              <a:t>demand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05" dirty="0">
                <a:solidFill>
                  <a:srgbClr val="3F4054"/>
                </a:solidFill>
                <a:latin typeface="Microsoft Sans Serif"/>
                <a:cs typeface="Microsoft Sans Serif"/>
              </a:rPr>
              <a:t>for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4054"/>
                </a:solidFill>
                <a:latin typeface="Microsoft Sans Serif"/>
                <a:cs typeface="Microsoft Sans Serif"/>
              </a:rPr>
              <a:t>eco-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friendly building </a:t>
            </a: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materials,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especially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 those </a:t>
            </a:r>
            <a:r>
              <a:rPr sz="1350" spc="65" dirty="0">
                <a:solidFill>
                  <a:srgbClr val="3F4054"/>
                </a:solidFill>
                <a:latin typeface="Microsoft Sans Serif"/>
                <a:cs typeface="Microsoft Sans Serif"/>
              </a:rPr>
              <a:t>made </a:t>
            </a:r>
            <a:r>
              <a:rPr sz="1350" spc="105" dirty="0">
                <a:solidFill>
                  <a:srgbClr val="3F4054"/>
                </a:solidFill>
                <a:latin typeface="Microsoft Sans Serif"/>
                <a:cs typeface="Microsoft Sans Serif"/>
              </a:rPr>
              <a:t>from</a:t>
            </a:r>
            <a:r>
              <a:rPr sz="1350" spc="7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recycled</a:t>
            </a:r>
            <a:r>
              <a:rPr sz="1350" spc="7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3F4054"/>
                </a:solidFill>
                <a:latin typeface="Microsoft Sans Serif"/>
                <a:cs typeface="Microsoft Sans Serif"/>
              </a:rPr>
              <a:t>materials.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0930" y="2992437"/>
            <a:ext cx="4432300" cy="1217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55" dirty="0">
                <a:solidFill>
                  <a:srgbClr val="1B1B26"/>
                </a:solidFill>
                <a:latin typeface="Calibri"/>
                <a:cs typeface="Calibri"/>
              </a:rPr>
              <a:t>Homeowner</a:t>
            </a:r>
            <a:r>
              <a:rPr sz="1650" spc="-50" dirty="0">
                <a:solidFill>
                  <a:srgbClr val="1B1B26"/>
                </a:solidFill>
                <a:latin typeface="Calibri"/>
                <a:cs typeface="Calibri"/>
              </a:rPr>
              <a:t> </a:t>
            </a:r>
            <a:r>
              <a:rPr sz="1650" spc="105" dirty="0">
                <a:solidFill>
                  <a:srgbClr val="1B1B26"/>
                </a:solidFill>
                <a:latin typeface="Calibri"/>
                <a:cs typeface="Calibri"/>
              </a:rPr>
              <a:t>Preferences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34300"/>
              </a:lnSpc>
              <a:spcBef>
                <a:spcPts val="840"/>
              </a:spcBef>
            </a:pP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Research</a:t>
            </a:r>
            <a:r>
              <a:rPr sz="1350" spc="4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shows</a:t>
            </a:r>
            <a:r>
              <a:rPr sz="1350" spc="4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20" dirty="0">
                <a:solidFill>
                  <a:srgbClr val="3F4054"/>
                </a:solidFill>
                <a:latin typeface="Microsoft Sans Serif"/>
                <a:cs typeface="Microsoft Sans Serif"/>
              </a:rPr>
              <a:t>that</a:t>
            </a:r>
            <a:r>
              <a:rPr sz="1350" spc="4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homeowners</a:t>
            </a:r>
            <a:r>
              <a:rPr sz="1350" spc="4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are</a:t>
            </a:r>
            <a:r>
              <a:rPr sz="1350" spc="4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3F4054"/>
                </a:solidFill>
                <a:latin typeface="Microsoft Sans Serif"/>
                <a:cs typeface="Microsoft Sans Serif"/>
              </a:rPr>
              <a:t>increasingly </a:t>
            </a:r>
            <a:r>
              <a:rPr sz="1350" spc="65" dirty="0">
                <a:solidFill>
                  <a:srgbClr val="3F4054"/>
                </a:solidFill>
                <a:latin typeface="Microsoft Sans Serif"/>
                <a:cs typeface="Microsoft Sans Serif"/>
              </a:rPr>
              <a:t>prioritizing</a:t>
            </a:r>
            <a:r>
              <a:rPr sz="1350" spc="8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3F4054"/>
                </a:solidFill>
                <a:latin typeface="Microsoft Sans Serif"/>
                <a:cs typeface="Microsoft Sans Serif"/>
              </a:rPr>
              <a:t>sustainable</a:t>
            </a:r>
            <a:r>
              <a:rPr sz="1350" spc="8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building</a:t>
            </a:r>
            <a:r>
              <a:rPr sz="1350" spc="8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3F4054"/>
                </a:solidFill>
                <a:latin typeface="Microsoft Sans Serif"/>
                <a:cs typeface="Microsoft Sans Serif"/>
              </a:rPr>
              <a:t>practices,</a:t>
            </a:r>
            <a:r>
              <a:rPr sz="1350" spc="8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3F4054"/>
                </a:solidFill>
                <a:latin typeface="Microsoft Sans Serif"/>
                <a:cs typeface="Microsoft Sans Serif"/>
              </a:rPr>
              <a:t>leading</a:t>
            </a:r>
            <a:r>
              <a:rPr sz="1350" spc="8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30" dirty="0">
                <a:solidFill>
                  <a:srgbClr val="3F4054"/>
                </a:solidFill>
                <a:latin typeface="Microsoft Sans Serif"/>
                <a:cs typeface="Microsoft Sans Serif"/>
              </a:rPr>
              <a:t>to</a:t>
            </a:r>
            <a:r>
              <a:rPr sz="1350" spc="8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-50" dirty="0">
                <a:solidFill>
                  <a:srgbClr val="3F4054"/>
                </a:solidFill>
                <a:latin typeface="Microsoft Sans Serif"/>
                <a:cs typeface="Microsoft Sans Serif"/>
              </a:rPr>
              <a:t>a </a:t>
            </a:r>
            <a:r>
              <a:rPr sz="1350" spc="70" dirty="0">
                <a:solidFill>
                  <a:srgbClr val="3F4054"/>
                </a:solidFill>
                <a:latin typeface="Microsoft Sans Serif"/>
                <a:cs typeface="Microsoft Sans Serif"/>
              </a:rPr>
              <a:t>growing</a:t>
            </a:r>
            <a:r>
              <a:rPr sz="1350" spc="8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90" dirty="0">
                <a:solidFill>
                  <a:srgbClr val="3F4054"/>
                </a:solidFill>
                <a:latin typeface="Microsoft Sans Serif"/>
                <a:cs typeface="Microsoft Sans Serif"/>
              </a:rPr>
              <a:t>market</a:t>
            </a:r>
            <a:r>
              <a:rPr sz="1350" spc="8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05" dirty="0">
                <a:solidFill>
                  <a:srgbClr val="3F4054"/>
                </a:solidFill>
                <a:latin typeface="Microsoft Sans Serif"/>
                <a:cs typeface="Microsoft Sans Serif"/>
              </a:rPr>
              <a:t>for</a:t>
            </a:r>
            <a:r>
              <a:rPr sz="1350" spc="8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eco-conscious</a:t>
            </a:r>
            <a:r>
              <a:rPr sz="1350" spc="8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3F4054"/>
                </a:solidFill>
                <a:latin typeface="Microsoft Sans Serif"/>
                <a:cs typeface="Microsoft Sans Serif"/>
              </a:rPr>
              <a:t>materials.</a:t>
            </a:r>
            <a:endParaRPr sz="1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375" y="3216275"/>
            <a:ext cx="406527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65" dirty="0">
                <a:solidFill>
                  <a:srgbClr val="1B1B26"/>
                </a:solidFill>
                <a:latin typeface="Trebuchet MS"/>
                <a:cs typeface="Trebuchet MS"/>
              </a:rPr>
              <a:t>Prototype</a:t>
            </a:r>
            <a:r>
              <a:rPr sz="3350" spc="-395" dirty="0">
                <a:solidFill>
                  <a:srgbClr val="1B1B26"/>
                </a:solidFill>
                <a:latin typeface="Trebuchet MS"/>
                <a:cs typeface="Trebuchet MS"/>
              </a:rPr>
              <a:t> </a:t>
            </a:r>
            <a:r>
              <a:rPr sz="3350" spc="165" dirty="0">
                <a:solidFill>
                  <a:srgbClr val="1B1B26"/>
                </a:solidFill>
                <a:latin typeface="Trebuchet MS"/>
                <a:cs typeface="Trebuchet MS"/>
              </a:rPr>
              <a:t>Showcase</a:t>
            </a:r>
            <a:endParaRPr sz="33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0075" y="4191000"/>
            <a:ext cx="390525" cy="381000"/>
            <a:chOff x="600075" y="4191000"/>
            <a:chExt cx="390525" cy="381000"/>
          </a:xfrm>
        </p:grpSpPr>
        <p:sp>
          <p:nvSpPr>
            <p:cNvPr id="4" name="object 4"/>
            <p:cNvSpPr/>
            <p:nvPr/>
          </p:nvSpPr>
          <p:spPr>
            <a:xfrm>
              <a:off x="604837" y="419576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0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7" y="357860"/>
                  </a:lnTo>
                  <a:lnTo>
                    <a:pt x="51619" y="371475"/>
                  </a:lnTo>
                  <a:lnTo>
                    <a:pt x="329380" y="371475"/>
                  </a:lnTo>
                  <a:lnTo>
                    <a:pt x="367381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2" y="13614"/>
                  </a:lnTo>
                  <a:lnTo>
                    <a:pt x="332973" y="355"/>
                  </a:lnTo>
                  <a:lnTo>
                    <a:pt x="329380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4837" y="419576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7292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0" y="0"/>
                  </a:lnTo>
                  <a:lnTo>
                    <a:pt x="332973" y="355"/>
                  </a:lnTo>
                  <a:lnTo>
                    <a:pt x="336529" y="1066"/>
                  </a:lnTo>
                  <a:lnTo>
                    <a:pt x="340092" y="1765"/>
                  </a:lnTo>
                  <a:lnTo>
                    <a:pt x="356448" y="9309"/>
                  </a:lnTo>
                  <a:lnTo>
                    <a:pt x="359464" y="11328"/>
                  </a:lnTo>
                  <a:lnTo>
                    <a:pt x="379938" y="44462"/>
                  </a:lnTo>
                  <a:lnTo>
                    <a:pt x="380648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8" y="323443"/>
                  </a:lnTo>
                  <a:lnTo>
                    <a:pt x="371688" y="346913"/>
                  </a:lnTo>
                  <a:lnTo>
                    <a:pt x="369674" y="349935"/>
                  </a:lnTo>
                  <a:lnTo>
                    <a:pt x="336529" y="370408"/>
                  </a:lnTo>
                  <a:lnTo>
                    <a:pt x="332973" y="371119"/>
                  </a:lnTo>
                  <a:lnTo>
                    <a:pt x="329380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9" y="371475"/>
                  </a:lnTo>
                  <a:lnTo>
                    <a:pt x="48026" y="371119"/>
                  </a:lnTo>
                  <a:lnTo>
                    <a:pt x="44465" y="370408"/>
                  </a:lnTo>
                  <a:lnTo>
                    <a:pt x="40907" y="369709"/>
                  </a:lnTo>
                  <a:lnTo>
                    <a:pt x="9311" y="346913"/>
                  </a:lnTo>
                  <a:lnTo>
                    <a:pt x="7292" y="343903"/>
                  </a:lnTo>
                  <a:lnTo>
                    <a:pt x="5590" y="340728"/>
                  </a:lnTo>
                  <a:lnTo>
                    <a:pt x="4207" y="337375"/>
                  </a:lnTo>
                  <a:lnTo>
                    <a:pt x="2818" y="334022"/>
                  </a:lnTo>
                  <a:lnTo>
                    <a:pt x="1771" y="330568"/>
                  </a:lnTo>
                  <a:lnTo>
                    <a:pt x="1061" y="327012"/>
                  </a:lnTo>
                  <a:lnTo>
                    <a:pt x="351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B7B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42156" y="4216400"/>
            <a:ext cx="10160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15" dirty="0">
                <a:solidFill>
                  <a:srgbClr val="3F4054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3229" y="4318000"/>
            <a:ext cx="133350" cy="1047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44587" y="4055665"/>
            <a:ext cx="4464685" cy="127825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650" spc="10" dirty="0">
                <a:solidFill>
                  <a:srgbClr val="3F4054"/>
                </a:solidFill>
                <a:latin typeface="Trebuchet MS"/>
                <a:cs typeface="Trebuchet MS"/>
              </a:rPr>
              <a:t>Recycled</a:t>
            </a:r>
            <a:r>
              <a:rPr sz="1650" spc="-140" dirty="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sz="1650" spc="75" dirty="0">
                <a:solidFill>
                  <a:srgbClr val="3F4054"/>
                </a:solidFill>
                <a:latin typeface="Trebuchet MS"/>
                <a:cs typeface="Trebuchet MS"/>
              </a:rPr>
              <a:t>Plastic</a:t>
            </a:r>
            <a:r>
              <a:rPr sz="1650" spc="-140" dirty="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sz="1650" spc="125" dirty="0">
                <a:solidFill>
                  <a:srgbClr val="3F4054"/>
                </a:solidFill>
                <a:latin typeface="Trebuchet MS"/>
                <a:cs typeface="Trebuchet MS"/>
              </a:rPr>
              <a:t>Inno</a:t>
            </a:r>
            <a:r>
              <a:rPr sz="1650" spc="85" dirty="0">
                <a:solidFill>
                  <a:srgbClr val="3F4054"/>
                </a:solidFill>
                <a:latin typeface="Trebuchet MS"/>
                <a:cs typeface="Trebuchet MS"/>
              </a:rPr>
              <a:t>  </a:t>
            </a:r>
            <a:r>
              <a:rPr sz="1650" spc="50" dirty="0">
                <a:solidFill>
                  <a:srgbClr val="3F4054"/>
                </a:solidFill>
                <a:latin typeface="Trebuchet MS"/>
                <a:cs typeface="Trebuchet MS"/>
              </a:rPr>
              <a:t>ation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1900"/>
              </a:lnSpc>
              <a:spcBef>
                <a:spcPts val="350"/>
              </a:spcBef>
            </a:pP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These</a:t>
            </a:r>
            <a:r>
              <a:rPr sz="1350" spc="2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eco-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tiles</a:t>
            </a:r>
            <a:r>
              <a:rPr sz="1350" spc="3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are</a:t>
            </a:r>
            <a:r>
              <a:rPr sz="1350" spc="3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75" dirty="0">
                <a:solidFill>
                  <a:srgbClr val="3F4054"/>
                </a:solidFill>
                <a:latin typeface="Microsoft Sans Serif"/>
                <a:cs typeface="Microsoft Sans Serif"/>
              </a:rPr>
              <a:t>crafted</a:t>
            </a:r>
            <a:r>
              <a:rPr sz="1350" spc="3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05" dirty="0">
                <a:solidFill>
                  <a:srgbClr val="3F4054"/>
                </a:solidFill>
                <a:latin typeface="Microsoft Sans Serif"/>
                <a:cs typeface="Microsoft Sans Serif"/>
              </a:rPr>
              <a:t>from</a:t>
            </a:r>
            <a:r>
              <a:rPr sz="1350" spc="3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a</a:t>
            </a:r>
            <a:r>
              <a:rPr sz="1350" spc="3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proprietary</a:t>
            </a:r>
            <a:r>
              <a:rPr sz="1350" spc="3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blend</a:t>
            </a:r>
            <a:r>
              <a:rPr sz="1350" spc="3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00" dirty="0">
                <a:solidFill>
                  <a:srgbClr val="3F4054"/>
                </a:solidFill>
                <a:latin typeface="Microsoft Sans Serif"/>
                <a:cs typeface="Microsoft Sans Serif"/>
              </a:rPr>
              <a:t>of </a:t>
            </a: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recycled</a:t>
            </a:r>
            <a:r>
              <a:rPr sz="1350" spc="14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plastics,</a:t>
            </a:r>
            <a:r>
              <a:rPr sz="1350" spc="15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ensuring</a:t>
            </a:r>
            <a:r>
              <a:rPr sz="1350" spc="15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a</a:t>
            </a:r>
            <a:r>
              <a:rPr sz="1350" spc="15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durable</a:t>
            </a:r>
            <a:r>
              <a:rPr sz="1350" spc="15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3F4054"/>
                </a:solidFill>
                <a:latin typeface="Microsoft Sans Serif"/>
                <a:cs typeface="Microsoft Sans Serif"/>
              </a:rPr>
              <a:t>and 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environmentally</a:t>
            </a:r>
            <a:r>
              <a:rPr sz="1350" spc="16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conscious</a:t>
            </a:r>
            <a:r>
              <a:rPr sz="1350" spc="16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product.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00725" y="4191000"/>
            <a:ext cx="390525" cy="381000"/>
            <a:chOff x="5800725" y="4191000"/>
            <a:chExt cx="390525" cy="381000"/>
          </a:xfrm>
        </p:grpSpPr>
        <p:sp>
          <p:nvSpPr>
            <p:cNvPr id="10" name="object 10"/>
            <p:cNvSpPr/>
            <p:nvPr/>
          </p:nvSpPr>
          <p:spPr>
            <a:xfrm>
              <a:off x="5805487" y="419576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29387" y="371475"/>
                  </a:lnTo>
                  <a:lnTo>
                    <a:pt x="367385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05487" y="419576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24549" y="9309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76796" y="34099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4" y="323443"/>
                  </a:lnTo>
                  <a:lnTo>
                    <a:pt x="379933" y="327012"/>
                  </a:lnTo>
                  <a:lnTo>
                    <a:pt x="379234" y="330568"/>
                  </a:lnTo>
                  <a:lnTo>
                    <a:pt x="356450" y="362165"/>
                  </a:lnTo>
                  <a:lnTo>
                    <a:pt x="336524" y="370408"/>
                  </a:lnTo>
                  <a:lnTo>
                    <a:pt x="332968" y="371119"/>
                  </a:lnTo>
                  <a:lnTo>
                    <a:pt x="329387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19"/>
                  </a:lnTo>
                  <a:lnTo>
                    <a:pt x="44462" y="370408"/>
                  </a:lnTo>
                  <a:lnTo>
                    <a:pt x="40906" y="369709"/>
                  </a:lnTo>
                  <a:lnTo>
                    <a:pt x="9309" y="346913"/>
                  </a:lnTo>
                  <a:lnTo>
                    <a:pt x="7289" y="343903"/>
                  </a:lnTo>
                  <a:lnTo>
                    <a:pt x="5588" y="340728"/>
                  </a:lnTo>
                  <a:lnTo>
                    <a:pt x="4203" y="337375"/>
                  </a:lnTo>
                  <a:lnTo>
                    <a:pt x="2819" y="334022"/>
                  </a:lnTo>
                  <a:lnTo>
                    <a:pt x="1765" y="330568"/>
                  </a:lnTo>
                  <a:lnTo>
                    <a:pt x="1066" y="327012"/>
                  </a:lnTo>
                  <a:lnTo>
                    <a:pt x="355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B7B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13780" y="4216400"/>
            <a:ext cx="16002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3F4054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5233" y="4055665"/>
            <a:ext cx="3793490" cy="127825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650" spc="20" dirty="0">
                <a:solidFill>
                  <a:srgbClr val="3F4054"/>
                </a:solidFill>
                <a:latin typeface="Trebuchet MS"/>
                <a:cs typeface="Trebuchet MS"/>
              </a:rPr>
              <a:t>Aesthetic</a:t>
            </a:r>
            <a:r>
              <a:rPr sz="1650" spc="40" dirty="0">
                <a:solidFill>
                  <a:srgbClr val="3F4054"/>
                </a:solidFill>
                <a:latin typeface="Trebuchet MS"/>
                <a:cs typeface="Trebuchet MS"/>
              </a:rPr>
              <a:t> </a:t>
            </a:r>
            <a:r>
              <a:rPr sz="1650" spc="50" dirty="0">
                <a:solidFill>
                  <a:srgbClr val="3F4054"/>
                </a:solidFill>
                <a:latin typeface="Trebuchet MS"/>
                <a:cs typeface="Trebuchet MS"/>
              </a:rPr>
              <a:t>Versatility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1900"/>
              </a:lnSpc>
              <a:spcBef>
                <a:spcPts val="350"/>
              </a:spcBef>
            </a:pP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Our</a:t>
            </a:r>
            <a:r>
              <a:rPr sz="1350" spc="9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eco-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tiles</a:t>
            </a:r>
            <a:r>
              <a:rPr sz="1350" spc="9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are</a:t>
            </a:r>
            <a:r>
              <a:rPr sz="1350" spc="9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available</a:t>
            </a:r>
            <a:r>
              <a:rPr sz="1350" spc="9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in</a:t>
            </a:r>
            <a:r>
              <a:rPr sz="1350" spc="9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a</a:t>
            </a:r>
            <a:r>
              <a:rPr sz="1350" spc="9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range</a:t>
            </a:r>
            <a:r>
              <a:rPr sz="1350" spc="9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25" dirty="0">
                <a:solidFill>
                  <a:srgbClr val="3F4054"/>
                </a:solidFill>
                <a:latin typeface="Microsoft Sans Serif"/>
                <a:cs typeface="Microsoft Sans Serif"/>
              </a:rPr>
              <a:t>of</a:t>
            </a:r>
            <a:r>
              <a:rPr sz="1350" spc="9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3F4054"/>
                </a:solidFill>
                <a:latin typeface="Microsoft Sans Serif"/>
                <a:cs typeface="Microsoft Sans Serif"/>
              </a:rPr>
              <a:t>colors, </a:t>
            </a:r>
            <a:r>
              <a:rPr sz="1350" spc="20" dirty="0">
                <a:solidFill>
                  <a:srgbClr val="3F4054"/>
                </a:solidFill>
                <a:latin typeface="Microsoft Sans Serif"/>
                <a:cs typeface="Microsoft Sans Serif"/>
              </a:rPr>
              <a:t>textures,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4054"/>
                </a:solidFill>
                <a:latin typeface="Microsoft Sans Serif"/>
                <a:cs typeface="Microsoft Sans Serif"/>
              </a:rPr>
              <a:t>and </a:t>
            </a:r>
            <a:r>
              <a:rPr sz="1350" spc="20" dirty="0">
                <a:solidFill>
                  <a:srgbClr val="3F4054"/>
                </a:solidFill>
                <a:latin typeface="Microsoft Sans Serif"/>
                <a:cs typeface="Microsoft Sans Serif"/>
              </a:rPr>
              <a:t>finishes</a:t>
            </a:r>
            <a:r>
              <a:rPr sz="1350" spc="6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30" dirty="0">
                <a:solidFill>
                  <a:srgbClr val="3F4054"/>
                </a:solidFill>
                <a:latin typeface="Microsoft Sans Serif"/>
                <a:cs typeface="Microsoft Sans Serif"/>
              </a:rPr>
              <a:t>to</a:t>
            </a:r>
            <a:r>
              <a:rPr sz="1350" spc="6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75" dirty="0">
                <a:solidFill>
                  <a:srgbClr val="3F4054"/>
                </a:solidFill>
                <a:latin typeface="Microsoft Sans Serif"/>
                <a:cs typeface="Microsoft Sans Serif"/>
              </a:rPr>
              <a:t>meet</a:t>
            </a:r>
            <a:r>
              <a:rPr sz="1350" spc="6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3F4054"/>
                </a:solidFill>
                <a:latin typeface="Microsoft Sans Serif"/>
                <a:cs typeface="Microsoft Sans Serif"/>
              </a:rPr>
              <a:t>diverse</a:t>
            </a:r>
            <a:r>
              <a:rPr sz="1350" spc="6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3F4054"/>
                </a:solidFill>
                <a:latin typeface="Microsoft Sans Serif"/>
                <a:cs typeface="Microsoft Sans Serif"/>
              </a:rPr>
              <a:t>design preferences.</a:t>
            </a:r>
            <a:endParaRPr sz="1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9F9FF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73625" y="920750"/>
            <a:ext cx="462026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80" dirty="0"/>
              <a:t>Sustainability</a:t>
            </a:r>
            <a:r>
              <a:rPr spc="-135" dirty="0"/>
              <a:t> </a:t>
            </a:r>
            <a:r>
              <a:rPr spc="225" dirty="0"/>
              <a:t>Strategy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886325" y="1704974"/>
            <a:ext cx="2886075" cy="2095500"/>
            <a:chOff x="4886325" y="1704974"/>
            <a:chExt cx="2886075" cy="2095500"/>
          </a:xfrm>
        </p:grpSpPr>
        <p:sp>
          <p:nvSpPr>
            <p:cNvPr id="6" name="object 6"/>
            <p:cNvSpPr/>
            <p:nvPr/>
          </p:nvSpPr>
          <p:spPr>
            <a:xfrm>
              <a:off x="4891087" y="1709737"/>
              <a:ext cx="2876550" cy="2085975"/>
            </a:xfrm>
            <a:custGeom>
              <a:avLst/>
              <a:gdLst/>
              <a:ahLst/>
              <a:cxnLst/>
              <a:rect l="l" t="t" r="r" b="b"/>
              <a:pathLst>
                <a:path w="2876550" h="2085975">
                  <a:moveTo>
                    <a:pt x="282493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2030730"/>
                  </a:lnTo>
                  <a:lnTo>
                    <a:pt x="0" y="2034362"/>
                  </a:lnTo>
                  <a:lnTo>
                    <a:pt x="18745" y="2072360"/>
                  </a:lnTo>
                  <a:lnTo>
                    <a:pt x="51612" y="2085975"/>
                  </a:lnTo>
                  <a:lnTo>
                    <a:pt x="2824937" y="2085975"/>
                  </a:lnTo>
                  <a:lnTo>
                    <a:pt x="2862935" y="2067229"/>
                  </a:lnTo>
                  <a:lnTo>
                    <a:pt x="2876550" y="2034362"/>
                  </a:lnTo>
                  <a:lnTo>
                    <a:pt x="2876550" y="51612"/>
                  </a:lnTo>
                  <a:lnTo>
                    <a:pt x="2857804" y="13614"/>
                  </a:lnTo>
                  <a:lnTo>
                    <a:pt x="2828518" y="355"/>
                  </a:lnTo>
                  <a:lnTo>
                    <a:pt x="2824937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91087" y="1709737"/>
              <a:ext cx="2876550" cy="2085975"/>
            </a:xfrm>
            <a:custGeom>
              <a:avLst/>
              <a:gdLst/>
              <a:ahLst/>
              <a:cxnLst/>
              <a:rect l="l" t="t" r="r" b="b"/>
              <a:pathLst>
                <a:path w="2876550" h="2085975">
                  <a:moveTo>
                    <a:pt x="0" y="20307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821305" y="0"/>
                  </a:lnTo>
                  <a:lnTo>
                    <a:pt x="2824937" y="0"/>
                  </a:lnTo>
                  <a:lnTo>
                    <a:pt x="2828518" y="355"/>
                  </a:lnTo>
                  <a:lnTo>
                    <a:pt x="2832074" y="1066"/>
                  </a:lnTo>
                  <a:lnTo>
                    <a:pt x="2835643" y="1765"/>
                  </a:lnTo>
                  <a:lnTo>
                    <a:pt x="2839097" y="2819"/>
                  </a:lnTo>
                  <a:lnTo>
                    <a:pt x="2842450" y="4203"/>
                  </a:lnTo>
                  <a:lnTo>
                    <a:pt x="2845803" y="5588"/>
                  </a:lnTo>
                  <a:lnTo>
                    <a:pt x="2860370" y="16179"/>
                  </a:lnTo>
                  <a:lnTo>
                    <a:pt x="2862935" y="18745"/>
                  </a:lnTo>
                  <a:lnTo>
                    <a:pt x="2875483" y="44462"/>
                  </a:lnTo>
                  <a:lnTo>
                    <a:pt x="2876194" y="48018"/>
                  </a:lnTo>
                  <a:lnTo>
                    <a:pt x="2876550" y="51612"/>
                  </a:lnTo>
                  <a:lnTo>
                    <a:pt x="2876550" y="55245"/>
                  </a:lnTo>
                  <a:lnTo>
                    <a:pt x="2876550" y="2030730"/>
                  </a:lnTo>
                  <a:lnTo>
                    <a:pt x="2876550" y="2034362"/>
                  </a:lnTo>
                  <a:lnTo>
                    <a:pt x="2876194" y="2037943"/>
                  </a:lnTo>
                  <a:lnTo>
                    <a:pt x="2875483" y="2041512"/>
                  </a:lnTo>
                  <a:lnTo>
                    <a:pt x="2874784" y="2045068"/>
                  </a:lnTo>
                  <a:lnTo>
                    <a:pt x="2860370" y="2069795"/>
                  </a:lnTo>
                  <a:lnTo>
                    <a:pt x="2857804" y="2072360"/>
                  </a:lnTo>
                  <a:lnTo>
                    <a:pt x="2832074" y="2084908"/>
                  </a:lnTo>
                  <a:lnTo>
                    <a:pt x="2828518" y="2085619"/>
                  </a:lnTo>
                  <a:lnTo>
                    <a:pt x="2824937" y="2085975"/>
                  </a:lnTo>
                  <a:lnTo>
                    <a:pt x="2821305" y="2085975"/>
                  </a:lnTo>
                  <a:lnTo>
                    <a:pt x="55245" y="2085975"/>
                  </a:lnTo>
                  <a:lnTo>
                    <a:pt x="51612" y="2085975"/>
                  </a:lnTo>
                  <a:lnTo>
                    <a:pt x="48018" y="2085619"/>
                  </a:lnTo>
                  <a:lnTo>
                    <a:pt x="44462" y="2084908"/>
                  </a:lnTo>
                  <a:lnTo>
                    <a:pt x="40906" y="2084209"/>
                  </a:lnTo>
                  <a:lnTo>
                    <a:pt x="9309" y="2061413"/>
                  </a:lnTo>
                  <a:lnTo>
                    <a:pt x="7289" y="2058403"/>
                  </a:lnTo>
                  <a:lnTo>
                    <a:pt x="1066" y="2041512"/>
                  </a:lnTo>
                  <a:lnTo>
                    <a:pt x="355" y="2037943"/>
                  </a:lnTo>
                  <a:lnTo>
                    <a:pt x="0" y="2034362"/>
                  </a:lnTo>
                  <a:lnTo>
                    <a:pt x="0" y="2030730"/>
                  </a:lnTo>
                  <a:close/>
                </a:path>
              </a:pathLst>
            </a:custGeom>
            <a:ln w="9525">
              <a:solidFill>
                <a:srgbClr val="B7B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54600" y="1762521"/>
            <a:ext cx="2403475" cy="15424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415"/>
              </a:spcBef>
            </a:pPr>
            <a:r>
              <a:rPr sz="1650" spc="165" dirty="0">
                <a:solidFill>
                  <a:srgbClr val="3F4054"/>
                </a:solidFill>
                <a:latin typeface="Calibri"/>
                <a:cs typeface="Calibri"/>
              </a:rPr>
              <a:t>Reducing</a:t>
            </a:r>
            <a:r>
              <a:rPr sz="1650" spc="-70" dirty="0">
                <a:solidFill>
                  <a:srgbClr val="3F4054"/>
                </a:solidFill>
                <a:latin typeface="Calibri"/>
                <a:cs typeface="Calibri"/>
              </a:rPr>
              <a:t> </a:t>
            </a:r>
            <a:r>
              <a:rPr sz="1650" spc="165" dirty="0">
                <a:solidFill>
                  <a:srgbClr val="3F4054"/>
                </a:solidFill>
                <a:latin typeface="Calibri"/>
                <a:cs typeface="Calibri"/>
              </a:rPr>
              <a:t>Plastic</a:t>
            </a:r>
            <a:r>
              <a:rPr sz="1650" spc="-70" dirty="0">
                <a:solidFill>
                  <a:srgbClr val="3F4054"/>
                </a:solidFill>
                <a:latin typeface="Calibri"/>
                <a:cs typeface="Calibri"/>
              </a:rPr>
              <a:t> </a:t>
            </a:r>
            <a:r>
              <a:rPr sz="1650" spc="145" dirty="0">
                <a:solidFill>
                  <a:srgbClr val="3F4054"/>
                </a:solidFill>
                <a:latin typeface="Calibri"/>
                <a:cs typeface="Calibri"/>
              </a:rPr>
              <a:t>Waste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Our</a:t>
            </a:r>
            <a:r>
              <a:rPr sz="1350" spc="9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process</a:t>
            </a:r>
            <a:r>
              <a:rPr sz="1350" spc="9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45" dirty="0">
                <a:solidFill>
                  <a:srgbClr val="3F4054"/>
                </a:solidFill>
                <a:latin typeface="Microsoft Sans Serif"/>
                <a:cs typeface="Microsoft Sans Serif"/>
              </a:rPr>
              <a:t>significantly </a:t>
            </a: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reduces</a:t>
            </a:r>
            <a:r>
              <a:rPr sz="1350" spc="9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plastic</a:t>
            </a:r>
            <a:r>
              <a:rPr sz="1350" spc="9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waste</a:t>
            </a:r>
            <a:r>
              <a:rPr sz="1350" spc="9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85" dirty="0">
                <a:solidFill>
                  <a:srgbClr val="3F4054"/>
                </a:solidFill>
                <a:latin typeface="Microsoft Sans Serif"/>
                <a:cs typeface="Microsoft Sans Serif"/>
              </a:rPr>
              <a:t>from </a:t>
            </a: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landfills</a:t>
            </a:r>
            <a:r>
              <a:rPr sz="1350" spc="8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4054"/>
                </a:solidFill>
                <a:latin typeface="Microsoft Sans Serif"/>
                <a:cs typeface="Microsoft Sans Serif"/>
              </a:rPr>
              <a:t>and</a:t>
            </a:r>
            <a:r>
              <a:rPr sz="1350" spc="9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70" dirty="0">
                <a:solidFill>
                  <a:srgbClr val="3F4054"/>
                </a:solidFill>
                <a:latin typeface="Microsoft Sans Serif"/>
                <a:cs typeface="Microsoft Sans Serif"/>
              </a:rPr>
              <a:t>promotes</a:t>
            </a:r>
            <a:r>
              <a:rPr sz="1350" spc="9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-50" dirty="0">
                <a:solidFill>
                  <a:srgbClr val="3F4054"/>
                </a:solidFill>
                <a:latin typeface="Microsoft Sans Serif"/>
                <a:cs typeface="Microsoft Sans Serif"/>
              </a:rPr>
              <a:t>a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circular</a:t>
            </a:r>
            <a:r>
              <a:rPr sz="1350" spc="13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4054"/>
                </a:solidFill>
                <a:latin typeface="Microsoft Sans Serif"/>
                <a:cs typeface="Microsoft Sans Serif"/>
              </a:rPr>
              <a:t>economy</a:t>
            </a:r>
            <a:r>
              <a:rPr sz="1350" spc="13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3F4054"/>
                </a:solidFill>
                <a:latin typeface="Microsoft Sans Serif"/>
                <a:cs typeface="Microsoft Sans Serif"/>
              </a:rPr>
              <a:t>approach.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43850" y="1704974"/>
            <a:ext cx="2886075" cy="2095500"/>
            <a:chOff x="7943850" y="1704974"/>
            <a:chExt cx="2886075" cy="2095500"/>
          </a:xfrm>
        </p:grpSpPr>
        <p:sp>
          <p:nvSpPr>
            <p:cNvPr id="10" name="object 10"/>
            <p:cNvSpPr/>
            <p:nvPr/>
          </p:nvSpPr>
          <p:spPr>
            <a:xfrm>
              <a:off x="7948612" y="1709737"/>
              <a:ext cx="2876550" cy="2085975"/>
            </a:xfrm>
            <a:custGeom>
              <a:avLst/>
              <a:gdLst/>
              <a:ahLst/>
              <a:cxnLst/>
              <a:rect l="l" t="t" r="r" b="b"/>
              <a:pathLst>
                <a:path w="2876550" h="2085975">
                  <a:moveTo>
                    <a:pt x="282493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2030730"/>
                  </a:lnTo>
                  <a:lnTo>
                    <a:pt x="0" y="2034362"/>
                  </a:lnTo>
                  <a:lnTo>
                    <a:pt x="18745" y="2072360"/>
                  </a:lnTo>
                  <a:lnTo>
                    <a:pt x="51612" y="2085975"/>
                  </a:lnTo>
                  <a:lnTo>
                    <a:pt x="2824937" y="2085975"/>
                  </a:lnTo>
                  <a:lnTo>
                    <a:pt x="2862935" y="2067229"/>
                  </a:lnTo>
                  <a:lnTo>
                    <a:pt x="2876550" y="2034362"/>
                  </a:lnTo>
                  <a:lnTo>
                    <a:pt x="2876550" y="51612"/>
                  </a:lnTo>
                  <a:lnTo>
                    <a:pt x="2857804" y="13614"/>
                  </a:lnTo>
                  <a:lnTo>
                    <a:pt x="2828518" y="355"/>
                  </a:lnTo>
                  <a:lnTo>
                    <a:pt x="2824937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48612" y="1709737"/>
              <a:ext cx="2876550" cy="2085975"/>
            </a:xfrm>
            <a:custGeom>
              <a:avLst/>
              <a:gdLst/>
              <a:ahLst/>
              <a:cxnLst/>
              <a:rect l="l" t="t" r="r" b="b"/>
              <a:pathLst>
                <a:path w="2876550" h="2085975">
                  <a:moveTo>
                    <a:pt x="0" y="20307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821305" y="0"/>
                  </a:lnTo>
                  <a:lnTo>
                    <a:pt x="2824937" y="0"/>
                  </a:lnTo>
                  <a:lnTo>
                    <a:pt x="2828518" y="355"/>
                  </a:lnTo>
                  <a:lnTo>
                    <a:pt x="2832074" y="1066"/>
                  </a:lnTo>
                  <a:lnTo>
                    <a:pt x="2835643" y="1765"/>
                  </a:lnTo>
                  <a:lnTo>
                    <a:pt x="2839097" y="2819"/>
                  </a:lnTo>
                  <a:lnTo>
                    <a:pt x="2842437" y="4203"/>
                  </a:lnTo>
                  <a:lnTo>
                    <a:pt x="2845803" y="5588"/>
                  </a:lnTo>
                  <a:lnTo>
                    <a:pt x="2848978" y="7289"/>
                  </a:lnTo>
                  <a:lnTo>
                    <a:pt x="2851988" y="9309"/>
                  </a:lnTo>
                  <a:lnTo>
                    <a:pt x="2855010" y="11328"/>
                  </a:lnTo>
                  <a:lnTo>
                    <a:pt x="2857804" y="13614"/>
                  </a:lnTo>
                  <a:lnTo>
                    <a:pt x="2860370" y="16179"/>
                  </a:lnTo>
                  <a:lnTo>
                    <a:pt x="2862935" y="18745"/>
                  </a:lnTo>
                  <a:lnTo>
                    <a:pt x="2875483" y="44462"/>
                  </a:lnTo>
                  <a:lnTo>
                    <a:pt x="2876194" y="48018"/>
                  </a:lnTo>
                  <a:lnTo>
                    <a:pt x="2876550" y="51612"/>
                  </a:lnTo>
                  <a:lnTo>
                    <a:pt x="2876550" y="55245"/>
                  </a:lnTo>
                  <a:lnTo>
                    <a:pt x="2876550" y="2030730"/>
                  </a:lnTo>
                  <a:lnTo>
                    <a:pt x="2876550" y="2034362"/>
                  </a:lnTo>
                  <a:lnTo>
                    <a:pt x="2876194" y="2037943"/>
                  </a:lnTo>
                  <a:lnTo>
                    <a:pt x="2875483" y="2041512"/>
                  </a:lnTo>
                  <a:lnTo>
                    <a:pt x="2874784" y="2045068"/>
                  </a:lnTo>
                  <a:lnTo>
                    <a:pt x="2860370" y="2069795"/>
                  </a:lnTo>
                  <a:lnTo>
                    <a:pt x="2857804" y="2072360"/>
                  </a:lnTo>
                  <a:lnTo>
                    <a:pt x="2832074" y="2084908"/>
                  </a:lnTo>
                  <a:lnTo>
                    <a:pt x="2828518" y="2085619"/>
                  </a:lnTo>
                  <a:lnTo>
                    <a:pt x="2824937" y="2085975"/>
                  </a:lnTo>
                  <a:lnTo>
                    <a:pt x="2821305" y="2085975"/>
                  </a:lnTo>
                  <a:lnTo>
                    <a:pt x="55245" y="2085975"/>
                  </a:lnTo>
                  <a:lnTo>
                    <a:pt x="51612" y="2085975"/>
                  </a:lnTo>
                  <a:lnTo>
                    <a:pt x="48018" y="2085619"/>
                  </a:lnTo>
                  <a:lnTo>
                    <a:pt x="44462" y="2084908"/>
                  </a:lnTo>
                  <a:lnTo>
                    <a:pt x="40906" y="2084209"/>
                  </a:lnTo>
                  <a:lnTo>
                    <a:pt x="16179" y="2069795"/>
                  </a:lnTo>
                  <a:lnTo>
                    <a:pt x="13614" y="2067229"/>
                  </a:lnTo>
                  <a:lnTo>
                    <a:pt x="11328" y="2064435"/>
                  </a:lnTo>
                  <a:lnTo>
                    <a:pt x="9309" y="2061413"/>
                  </a:lnTo>
                  <a:lnTo>
                    <a:pt x="7289" y="2058403"/>
                  </a:lnTo>
                  <a:lnTo>
                    <a:pt x="5588" y="2055228"/>
                  </a:lnTo>
                  <a:lnTo>
                    <a:pt x="4203" y="2051875"/>
                  </a:lnTo>
                  <a:lnTo>
                    <a:pt x="2819" y="2048522"/>
                  </a:lnTo>
                  <a:lnTo>
                    <a:pt x="1765" y="2045068"/>
                  </a:lnTo>
                  <a:lnTo>
                    <a:pt x="1066" y="2041512"/>
                  </a:lnTo>
                  <a:lnTo>
                    <a:pt x="355" y="2037943"/>
                  </a:lnTo>
                  <a:lnTo>
                    <a:pt x="0" y="2034362"/>
                  </a:lnTo>
                  <a:lnTo>
                    <a:pt x="0" y="2030730"/>
                  </a:lnTo>
                  <a:close/>
                </a:path>
              </a:pathLst>
            </a:custGeom>
            <a:ln w="9525">
              <a:solidFill>
                <a:srgbClr val="B7B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112125" y="1762521"/>
            <a:ext cx="2493010" cy="181863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420"/>
              </a:spcBef>
            </a:pPr>
            <a:r>
              <a:rPr sz="1650" spc="135" dirty="0">
                <a:solidFill>
                  <a:srgbClr val="3F4054"/>
                </a:solidFill>
                <a:latin typeface="Calibri"/>
                <a:cs typeface="Calibri"/>
              </a:rPr>
              <a:t>Closed-</a:t>
            </a:r>
            <a:r>
              <a:rPr sz="1650" spc="160" dirty="0">
                <a:solidFill>
                  <a:srgbClr val="3F4054"/>
                </a:solidFill>
                <a:latin typeface="Calibri"/>
                <a:cs typeface="Calibri"/>
              </a:rPr>
              <a:t>Loop</a:t>
            </a:r>
            <a:r>
              <a:rPr sz="1650" spc="-55" dirty="0">
                <a:solidFill>
                  <a:srgbClr val="3F4054"/>
                </a:solidFill>
                <a:latin typeface="Calibri"/>
                <a:cs typeface="Calibri"/>
              </a:rPr>
              <a:t> </a:t>
            </a:r>
            <a:r>
              <a:rPr sz="1650" spc="150" dirty="0">
                <a:solidFill>
                  <a:srgbClr val="3F4054"/>
                </a:solidFill>
                <a:latin typeface="Calibri"/>
                <a:cs typeface="Calibri"/>
              </a:rPr>
              <a:t>Recycling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We</a:t>
            </a:r>
            <a:r>
              <a:rPr sz="1350" spc="2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actively</a:t>
            </a:r>
            <a:r>
              <a:rPr sz="1350" spc="2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source</a:t>
            </a:r>
            <a:r>
              <a:rPr sz="1350" spc="2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3F4054"/>
                </a:solidFill>
                <a:latin typeface="Microsoft Sans Serif"/>
                <a:cs typeface="Microsoft Sans Serif"/>
              </a:rPr>
              <a:t>plastic 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waste</a:t>
            </a:r>
            <a:r>
              <a:rPr sz="1350" spc="4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05" dirty="0">
                <a:solidFill>
                  <a:srgbClr val="3F4054"/>
                </a:solidFill>
                <a:latin typeface="Microsoft Sans Serif"/>
                <a:cs typeface="Microsoft Sans Serif"/>
              </a:rPr>
              <a:t>from</a:t>
            </a:r>
            <a:r>
              <a:rPr sz="1350" spc="4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local</a:t>
            </a:r>
            <a:r>
              <a:rPr sz="1350" spc="4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communities </a:t>
            </a:r>
            <a:r>
              <a:rPr sz="1350" spc="65" dirty="0">
                <a:solidFill>
                  <a:srgbClr val="3F4054"/>
                </a:solidFill>
                <a:latin typeface="Microsoft Sans Serif"/>
                <a:cs typeface="Microsoft Sans Serif"/>
              </a:rPr>
              <a:t>and</a:t>
            </a:r>
            <a:r>
              <a:rPr sz="1350" spc="-1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collaborate</a:t>
            </a:r>
            <a:r>
              <a:rPr sz="1350" spc="-1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95" dirty="0">
                <a:solidFill>
                  <a:srgbClr val="3F4054"/>
                </a:solidFill>
                <a:latin typeface="Microsoft Sans Serif"/>
                <a:cs typeface="Microsoft Sans Serif"/>
              </a:rPr>
              <a:t>with</a:t>
            </a:r>
            <a:r>
              <a:rPr sz="1350" spc="-1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waste </a:t>
            </a:r>
            <a:r>
              <a:rPr sz="1350" spc="70" dirty="0">
                <a:solidFill>
                  <a:srgbClr val="3F4054"/>
                </a:solidFill>
                <a:latin typeface="Microsoft Sans Serif"/>
                <a:cs typeface="Microsoft Sans Serif"/>
              </a:rPr>
              <a:t>management</a:t>
            </a:r>
            <a:r>
              <a:rPr sz="1350" spc="16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companies</a:t>
            </a:r>
            <a:r>
              <a:rPr sz="1350" spc="16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05" dirty="0">
                <a:solidFill>
                  <a:srgbClr val="3F4054"/>
                </a:solidFill>
                <a:latin typeface="Microsoft Sans Serif"/>
                <a:cs typeface="Microsoft Sans Serif"/>
              </a:rPr>
              <a:t>to </a:t>
            </a: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ensure</a:t>
            </a:r>
            <a:r>
              <a:rPr sz="1350" spc="13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responsible</a:t>
            </a:r>
            <a:r>
              <a:rPr sz="1350" spc="13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3F4054"/>
                </a:solidFill>
                <a:latin typeface="Microsoft Sans Serif"/>
                <a:cs typeface="Microsoft Sans Serif"/>
              </a:rPr>
              <a:t>sourcing.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86325" y="3971925"/>
            <a:ext cx="5943600" cy="1562100"/>
            <a:chOff x="4886325" y="3971925"/>
            <a:chExt cx="5943600" cy="1562100"/>
          </a:xfrm>
        </p:grpSpPr>
        <p:sp>
          <p:nvSpPr>
            <p:cNvPr id="14" name="object 14"/>
            <p:cNvSpPr/>
            <p:nvPr/>
          </p:nvSpPr>
          <p:spPr>
            <a:xfrm>
              <a:off x="4891087" y="3976687"/>
              <a:ext cx="5934075" cy="1552575"/>
            </a:xfrm>
            <a:custGeom>
              <a:avLst/>
              <a:gdLst/>
              <a:ahLst/>
              <a:cxnLst/>
              <a:rect l="l" t="t" r="r" b="b"/>
              <a:pathLst>
                <a:path w="5934075" h="1552575">
                  <a:moveTo>
                    <a:pt x="5882462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1497331"/>
                  </a:lnTo>
                  <a:lnTo>
                    <a:pt x="0" y="1500957"/>
                  </a:lnTo>
                  <a:lnTo>
                    <a:pt x="18745" y="1538958"/>
                  </a:lnTo>
                  <a:lnTo>
                    <a:pt x="51612" y="1552576"/>
                  </a:lnTo>
                  <a:lnTo>
                    <a:pt x="5882462" y="1552576"/>
                  </a:lnTo>
                  <a:lnTo>
                    <a:pt x="5920460" y="1533828"/>
                  </a:lnTo>
                  <a:lnTo>
                    <a:pt x="5934075" y="1500957"/>
                  </a:lnTo>
                  <a:lnTo>
                    <a:pt x="5934075" y="51612"/>
                  </a:lnTo>
                  <a:lnTo>
                    <a:pt x="5915329" y="13614"/>
                  </a:lnTo>
                  <a:lnTo>
                    <a:pt x="5886043" y="355"/>
                  </a:lnTo>
                  <a:lnTo>
                    <a:pt x="5882462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91087" y="3976687"/>
              <a:ext cx="5934075" cy="1552575"/>
            </a:xfrm>
            <a:custGeom>
              <a:avLst/>
              <a:gdLst/>
              <a:ahLst/>
              <a:cxnLst/>
              <a:rect l="l" t="t" r="r" b="b"/>
              <a:pathLst>
                <a:path w="5934075" h="1552575">
                  <a:moveTo>
                    <a:pt x="0" y="1497331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5878830" y="0"/>
                  </a:lnTo>
                  <a:lnTo>
                    <a:pt x="5882462" y="0"/>
                  </a:lnTo>
                  <a:lnTo>
                    <a:pt x="5886043" y="355"/>
                  </a:lnTo>
                  <a:lnTo>
                    <a:pt x="5889599" y="1066"/>
                  </a:lnTo>
                  <a:lnTo>
                    <a:pt x="5893168" y="1765"/>
                  </a:lnTo>
                  <a:lnTo>
                    <a:pt x="5896622" y="2819"/>
                  </a:lnTo>
                  <a:lnTo>
                    <a:pt x="5899962" y="4203"/>
                  </a:lnTo>
                  <a:lnTo>
                    <a:pt x="5903328" y="5588"/>
                  </a:lnTo>
                  <a:lnTo>
                    <a:pt x="5906503" y="7289"/>
                  </a:lnTo>
                  <a:lnTo>
                    <a:pt x="5909513" y="9309"/>
                  </a:lnTo>
                  <a:lnTo>
                    <a:pt x="5912535" y="11328"/>
                  </a:lnTo>
                  <a:lnTo>
                    <a:pt x="5915329" y="13614"/>
                  </a:lnTo>
                  <a:lnTo>
                    <a:pt x="5917895" y="16179"/>
                  </a:lnTo>
                  <a:lnTo>
                    <a:pt x="5920460" y="18745"/>
                  </a:lnTo>
                  <a:lnTo>
                    <a:pt x="5933008" y="44462"/>
                  </a:lnTo>
                  <a:lnTo>
                    <a:pt x="5933719" y="48018"/>
                  </a:lnTo>
                  <a:lnTo>
                    <a:pt x="5934075" y="51612"/>
                  </a:lnTo>
                  <a:lnTo>
                    <a:pt x="5934075" y="55245"/>
                  </a:lnTo>
                  <a:lnTo>
                    <a:pt x="5934075" y="1497331"/>
                  </a:lnTo>
                  <a:lnTo>
                    <a:pt x="5934075" y="1500957"/>
                  </a:lnTo>
                  <a:lnTo>
                    <a:pt x="5933719" y="1504548"/>
                  </a:lnTo>
                  <a:lnTo>
                    <a:pt x="5933008" y="1508105"/>
                  </a:lnTo>
                  <a:lnTo>
                    <a:pt x="5932309" y="1511663"/>
                  </a:lnTo>
                  <a:lnTo>
                    <a:pt x="5909513" y="1543264"/>
                  </a:lnTo>
                  <a:lnTo>
                    <a:pt x="5906503" y="1545278"/>
                  </a:lnTo>
                  <a:lnTo>
                    <a:pt x="5903328" y="1546980"/>
                  </a:lnTo>
                  <a:lnTo>
                    <a:pt x="5899962" y="1548368"/>
                  </a:lnTo>
                  <a:lnTo>
                    <a:pt x="5896622" y="1549758"/>
                  </a:lnTo>
                  <a:lnTo>
                    <a:pt x="5893168" y="1550804"/>
                  </a:lnTo>
                  <a:lnTo>
                    <a:pt x="5889599" y="1551514"/>
                  </a:lnTo>
                  <a:lnTo>
                    <a:pt x="5886043" y="1552219"/>
                  </a:lnTo>
                  <a:lnTo>
                    <a:pt x="5882462" y="1552576"/>
                  </a:lnTo>
                  <a:lnTo>
                    <a:pt x="5878830" y="1552576"/>
                  </a:lnTo>
                  <a:lnTo>
                    <a:pt x="55245" y="1552576"/>
                  </a:lnTo>
                  <a:lnTo>
                    <a:pt x="51612" y="1552576"/>
                  </a:lnTo>
                  <a:lnTo>
                    <a:pt x="48018" y="1552219"/>
                  </a:lnTo>
                  <a:lnTo>
                    <a:pt x="44462" y="1551514"/>
                  </a:lnTo>
                  <a:lnTo>
                    <a:pt x="40906" y="1550804"/>
                  </a:lnTo>
                  <a:lnTo>
                    <a:pt x="37452" y="1549758"/>
                  </a:lnTo>
                  <a:lnTo>
                    <a:pt x="34099" y="1548368"/>
                  </a:lnTo>
                  <a:lnTo>
                    <a:pt x="30746" y="1546980"/>
                  </a:lnTo>
                  <a:lnTo>
                    <a:pt x="4203" y="1518469"/>
                  </a:lnTo>
                  <a:lnTo>
                    <a:pt x="2819" y="1515116"/>
                  </a:lnTo>
                  <a:lnTo>
                    <a:pt x="1765" y="1511663"/>
                  </a:lnTo>
                  <a:lnTo>
                    <a:pt x="1066" y="1508105"/>
                  </a:lnTo>
                  <a:lnTo>
                    <a:pt x="355" y="1504548"/>
                  </a:lnTo>
                  <a:lnTo>
                    <a:pt x="0" y="1500957"/>
                  </a:lnTo>
                  <a:lnTo>
                    <a:pt x="0" y="1497331"/>
                  </a:lnTo>
                  <a:close/>
                </a:path>
              </a:pathLst>
            </a:custGeom>
            <a:ln w="9525">
              <a:solidFill>
                <a:srgbClr val="B7B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9064" y="4279900"/>
              <a:ext cx="133350" cy="10477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054600" y="4017565"/>
            <a:ext cx="5339080" cy="128778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650" spc="295" dirty="0">
                <a:solidFill>
                  <a:srgbClr val="3F4054"/>
                </a:solidFill>
                <a:latin typeface="Calibri"/>
                <a:cs typeface="Calibri"/>
              </a:rPr>
              <a:t>En</a:t>
            </a:r>
            <a:r>
              <a:rPr sz="1650" spc="130" dirty="0">
                <a:solidFill>
                  <a:srgbClr val="3F4054"/>
                </a:solidFill>
                <a:latin typeface="Calibri"/>
                <a:cs typeface="Calibri"/>
              </a:rPr>
              <a:t>  </a:t>
            </a:r>
            <a:r>
              <a:rPr sz="1650" spc="135" dirty="0">
                <a:solidFill>
                  <a:srgbClr val="3F4054"/>
                </a:solidFill>
                <a:latin typeface="Calibri"/>
                <a:cs typeface="Calibri"/>
              </a:rPr>
              <a:t>ironmentally</a:t>
            </a:r>
            <a:r>
              <a:rPr sz="1650" spc="-60" dirty="0">
                <a:solidFill>
                  <a:srgbClr val="3F4054"/>
                </a:solidFill>
                <a:latin typeface="Calibri"/>
                <a:cs typeface="Calibri"/>
              </a:rPr>
              <a:t> </a:t>
            </a:r>
            <a:r>
              <a:rPr sz="1650" spc="170" dirty="0">
                <a:solidFill>
                  <a:srgbClr val="3F4054"/>
                </a:solidFill>
                <a:latin typeface="Calibri"/>
                <a:cs typeface="Calibri"/>
              </a:rPr>
              <a:t>Conscious</a:t>
            </a:r>
            <a:r>
              <a:rPr sz="1650" spc="-60" dirty="0">
                <a:solidFill>
                  <a:srgbClr val="3F4054"/>
                </a:solidFill>
                <a:latin typeface="Calibri"/>
                <a:cs typeface="Calibri"/>
              </a:rPr>
              <a:t> </a:t>
            </a:r>
            <a:r>
              <a:rPr sz="1650" spc="135" dirty="0">
                <a:solidFill>
                  <a:srgbClr val="3F4054"/>
                </a:solidFill>
                <a:latin typeface="Calibri"/>
                <a:cs typeface="Calibri"/>
              </a:rPr>
              <a:t>Production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34300"/>
              </a:lnSpc>
              <a:spcBef>
                <a:spcPts val="315"/>
              </a:spcBef>
            </a:pP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Our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85" dirty="0">
                <a:solidFill>
                  <a:srgbClr val="3F4054"/>
                </a:solidFill>
                <a:latin typeface="Microsoft Sans Serif"/>
                <a:cs typeface="Microsoft Sans Serif"/>
              </a:rPr>
              <a:t>manufacturing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process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is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designed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30" dirty="0">
                <a:solidFill>
                  <a:srgbClr val="3F4054"/>
                </a:solidFill>
                <a:latin typeface="Microsoft Sans Serif"/>
                <a:cs typeface="Microsoft Sans Serif"/>
              </a:rPr>
              <a:t>to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 minimize </a:t>
            </a:r>
            <a:r>
              <a:rPr sz="1350" spc="-10" dirty="0">
                <a:solidFill>
                  <a:srgbClr val="3F4054"/>
                </a:solidFill>
                <a:latin typeface="Microsoft Sans Serif"/>
                <a:cs typeface="Microsoft Sans Serif"/>
              </a:rPr>
              <a:t>energy </a:t>
            </a:r>
            <a:r>
              <a:rPr sz="1350" spc="75" dirty="0">
                <a:solidFill>
                  <a:srgbClr val="3F4054"/>
                </a:solidFill>
                <a:latin typeface="Microsoft Sans Serif"/>
                <a:cs typeface="Microsoft Sans Serif"/>
              </a:rPr>
              <a:t>consumption</a:t>
            </a:r>
            <a:r>
              <a:rPr sz="1350" spc="2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4054"/>
                </a:solidFill>
                <a:latin typeface="Microsoft Sans Serif"/>
                <a:cs typeface="Microsoft Sans Serif"/>
              </a:rPr>
              <a:t>and</a:t>
            </a:r>
            <a:r>
              <a:rPr sz="1350" spc="3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3F4054"/>
                </a:solidFill>
                <a:latin typeface="Microsoft Sans Serif"/>
                <a:cs typeface="Microsoft Sans Serif"/>
              </a:rPr>
              <a:t>emissions,</a:t>
            </a:r>
            <a:r>
              <a:rPr sz="1350" spc="3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85" dirty="0">
                <a:solidFill>
                  <a:srgbClr val="3F4054"/>
                </a:solidFill>
                <a:latin typeface="Microsoft Sans Serif"/>
                <a:cs typeface="Microsoft Sans Serif"/>
              </a:rPr>
              <a:t>promoting</a:t>
            </a:r>
            <a:r>
              <a:rPr sz="1350" spc="3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3F4054"/>
                </a:solidFill>
                <a:latin typeface="Microsoft Sans Serif"/>
                <a:cs typeface="Microsoft Sans Serif"/>
              </a:rPr>
              <a:t>a</a:t>
            </a:r>
            <a:r>
              <a:rPr sz="1350" spc="3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3F4054"/>
                </a:solidFill>
                <a:latin typeface="Microsoft Sans Serif"/>
                <a:cs typeface="Microsoft Sans Serif"/>
              </a:rPr>
              <a:t>sustainable</a:t>
            </a:r>
            <a:r>
              <a:rPr sz="1350" spc="3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production </a:t>
            </a:r>
            <a:r>
              <a:rPr sz="1350" spc="40" dirty="0">
                <a:solidFill>
                  <a:srgbClr val="3F4054"/>
                </a:solidFill>
                <a:latin typeface="Microsoft Sans Serif"/>
                <a:cs typeface="Microsoft Sans Serif"/>
              </a:rPr>
              <a:t>model.</a:t>
            </a:r>
            <a:endParaRPr sz="1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9F9FF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14287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7375" y="2873375"/>
            <a:ext cx="460692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65" dirty="0"/>
              <a:t>Scalability</a:t>
            </a:r>
            <a:r>
              <a:rPr spc="-130" dirty="0"/>
              <a:t> </a:t>
            </a:r>
            <a:r>
              <a:rPr spc="285" dirty="0"/>
              <a:t>and</a:t>
            </a:r>
            <a:r>
              <a:rPr spc="-130" dirty="0"/>
              <a:t> </a:t>
            </a:r>
            <a:r>
              <a:rPr spc="265" dirty="0"/>
              <a:t>Growth</a:t>
            </a:r>
          </a:p>
        </p:txBody>
      </p:sp>
      <p:sp>
        <p:nvSpPr>
          <p:cNvPr id="5" name="object 5"/>
          <p:cNvSpPr/>
          <p:nvPr/>
        </p:nvSpPr>
        <p:spPr>
          <a:xfrm>
            <a:off x="626864" y="368438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27916" y="0"/>
                </a:moveTo>
                <a:lnTo>
                  <a:pt x="6027" y="0"/>
                </a:lnTo>
                <a:lnTo>
                  <a:pt x="0" y="6032"/>
                </a:lnTo>
                <a:lnTo>
                  <a:pt x="0" y="127927"/>
                </a:lnTo>
                <a:lnTo>
                  <a:pt x="6027" y="133946"/>
                </a:lnTo>
                <a:lnTo>
                  <a:pt x="20760" y="133946"/>
                </a:lnTo>
                <a:lnTo>
                  <a:pt x="26789" y="127927"/>
                </a:lnTo>
                <a:lnTo>
                  <a:pt x="26789" y="26797"/>
                </a:lnTo>
                <a:lnTo>
                  <a:pt x="127916" y="26797"/>
                </a:lnTo>
                <a:lnTo>
                  <a:pt x="133945" y="20764"/>
                </a:lnTo>
                <a:lnTo>
                  <a:pt x="133945" y="6032"/>
                </a:lnTo>
                <a:lnTo>
                  <a:pt x="127916" y="0"/>
                </a:lnTo>
                <a:close/>
              </a:path>
              <a:path w="375284" h="375285">
                <a:moveTo>
                  <a:pt x="20760" y="241109"/>
                </a:moveTo>
                <a:lnTo>
                  <a:pt x="6027" y="241109"/>
                </a:lnTo>
                <a:lnTo>
                  <a:pt x="0" y="247129"/>
                </a:lnTo>
                <a:lnTo>
                  <a:pt x="0" y="369023"/>
                </a:lnTo>
                <a:lnTo>
                  <a:pt x="6027" y="375056"/>
                </a:lnTo>
                <a:lnTo>
                  <a:pt x="127916" y="375056"/>
                </a:lnTo>
                <a:lnTo>
                  <a:pt x="133945" y="369023"/>
                </a:lnTo>
                <a:lnTo>
                  <a:pt x="133945" y="354291"/>
                </a:lnTo>
                <a:lnTo>
                  <a:pt x="127916" y="348259"/>
                </a:lnTo>
                <a:lnTo>
                  <a:pt x="26789" y="348259"/>
                </a:lnTo>
                <a:lnTo>
                  <a:pt x="26789" y="247129"/>
                </a:lnTo>
                <a:lnTo>
                  <a:pt x="20760" y="241109"/>
                </a:lnTo>
                <a:close/>
              </a:path>
              <a:path w="375284" h="375285">
                <a:moveTo>
                  <a:pt x="369018" y="0"/>
                </a:moveTo>
                <a:lnTo>
                  <a:pt x="247129" y="0"/>
                </a:lnTo>
                <a:lnTo>
                  <a:pt x="241101" y="6032"/>
                </a:lnTo>
                <a:lnTo>
                  <a:pt x="241101" y="20764"/>
                </a:lnTo>
                <a:lnTo>
                  <a:pt x="247129" y="26797"/>
                </a:lnTo>
                <a:lnTo>
                  <a:pt x="348258" y="26797"/>
                </a:lnTo>
                <a:lnTo>
                  <a:pt x="348258" y="127927"/>
                </a:lnTo>
                <a:lnTo>
                  <a:pt x="354285" y="133946"/>
                </a:lnTo>
                <a:lnTo>
                  <a:pt x="369018" y="133946"/>
                </a:lnTo>
                <a:lnTo>
                  <a:pt x="375046" y="127927"/>
                </a:lnTo>
                <a:lnTo>
                  <a:pt x="375046" y="6032"/>
                </a:lnTo>
                <a:lnTo>
                  <a:pt x="369018" y="0"/>
                </a:lnTo>
                <a:close/>
              </a:path>
              <a:path w="375284" h="375285">
                <a:moveTo>
                  <a:pt x="369018" y="241109"/>
                </a:moveTo>
                <a:lnTo>
                  <a:pt x="354285" y="241109"/>
                </a:lnTo>
                <a:lnTo>
                  <a:pt x="348258" y="247129"/>
                </a:lnTo>
                <a:lnTo>
                  <a:pt x="348258" y="348259"/>
                </a:lnTo>
                <a:lnTo>
                  <a:pt x="247129" y="348259"/>
                </a:lnTo>
                <a:lnTo>
                  <a:pt x="241101" y="354291"/>
                </a:lnTo>
                <a:lnTo>
                  <a:pt x="241101" y="369023"/>
                </a:lnTo>
                <a:lnTo>
                  <a:pt x="247129" y="375056"/>
                </a:lnTo>
                <a:lnTo>
                  <a:pt x="369018" y="375056"/>
                </a:lnTo>
                <a:lnTo>
                  <a:pt x="375046" y="369023"/>
                </a:lnTo>
                <a:lnTo>
                  <a:pt x="375046" y="247129"/>
                </a:lnTo>
                <a:lnTo>
                  <a:pt x="369018" y="241109"/>
                </a:lnTo>
                <a:close/>
              </a:path>
            </a:pathLst>
          </a:custGeom>
          <a:solidFill>
            <a:srgbClr val="496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7375" y="4134246"/>
            <a:ext cx="3143250" cy="154241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650" spc="175" dirty="0">
                <a:solidFill>
                  <a:srgbClr val="3F4054"/>
                </a:solidFill>
                <a:latin typeface="Calibri"/>
                <a:cs typeface="Calibri"/>
              </a:rPr>
              <a:t>Expanded</a:t>
            </a:r>
            <a:r>
              <a:rPr sz="1650" spc="-60" dirty="0">
                <a:solidFill>
                  <a:srgbClr val="3F4054"/>
                </a:solidFill>
                <a:latin typeface="Calibri"/>
                <a:cs typeface="Calibri"/>
              </a:rPr>
              <a:t> </a:t>
            </a:r>
            <a:r>
              <a:rPr sz="1650" spc="155" dirty="0">
                <a:solidFill>
                  <a:srgbClr val="3F4054"/>
                </a:solidFill>
                <a:latin typeface="Calibri"/>
                <a:cs typeface="Calibri"/>
              </a:rPr>
              <a:t>Waste</a:t>
            </a:r>
            <a:r>
              <a:rPr sz="1650" spc="-55" dirty="0">
                <a:solidFill>
                  <a:srgbClr val="3F4054"/>
                </a:solidFill>
                <a:latin typeface="Calibri"/>
                <a:cs typeface="Calibri"/>
              </a:rPr>
              <a:t> </a:t>
            </a:r>
            <a:r>
              <a:rPr sz="1650" spc="155" dirty="0">
                <a:solidFill>
                  <a:srgbClr val="3F4054"/>
                </a:solidFill>
                <a:latin typeface="Calibri"/>
                <a:cs typeface="Calibri"/>
              </a:rPr>
              <a:t>Sourcing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34300"/>
              </a:lnSpc>
              <a:spcBef>
                <a:spcPts val="240"/>
              </a:spcBef>
            </a:pP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We</a:t>
            </a:r>
            <a:r>
              <a:rPr sz="1350" spc="-2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plan</a:t>
            </a:r>
            <a:r>
              <a:rPr sz="1350" spc="-2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30" dirty="0">
                <a:solidFill>
                  <a:srgbClr val="3F4054"/>
                </a:solidFill>
                <a:latin typeface="Microsoft Sans Serif"/>
                <a:cs typeface="Microsoft Sans Serif"/>
              </a:rPr>
              <a:t>to</a:t>
            </a:r>
            <a:r>
              <a:rPr sz="1350" spc="-2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expand</a:t>
            </a:r>
            <a:r>
              <a:rPr sz="1350" spc="-2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4054"/>
                </a:solidFill>
                <a:latin typeface="Microsoft Sans Serif"/>
                <a:cs typeface="Microsoft Sans Serif"/>
              </a:rPr>
              <a:t>our</a:t>
            </a:r>
            <a:r>
              <a:rPr sz="1350" spc="-2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waste</a:t>
            </a:r>
            <a:r>
              <a:rPr sz="1350" spc="-2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3F4054"/>
                </a:solidFill>
                <a:latin typeface="Microsoft Sans Serif"/>
                <a:cs typeface="Microsoft Sans Serif"/>
              </a:rPr>
              <a:t>sourcing </a:t>
            </a:r>
            <a:r>
              <a:rPr sz="1350" spc="90" dirty="0">
                <a:solidFill>
                  <a:srgbClr val="3F4054"/>
                </a:solidFill>
                <a:latin typeface="Microsoft Sans Serif"/>
                <a:cs typeface="Microsoft Sans Serif"/>
              </a:rPr>
              <a:t>network</a:t>
            </a:r>
            <a:r>
              <a:rPr sz="1350" spc="4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30" dirty="0">
                <a:solidFill>
                  <a:srgbClr val="3F4054"/>
                </a:solidFill>
                <a:latin typeface="Microsoft Sans Serif"/>
                <a:cs typeface="Microsoft Sans Serif"/>
              </a:rPr>
              <a:t>to</a:t>
            </a:r>
            <a:r>
              <a:rPr sz="1350" spc="4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encompass</a:t>
            </a:r>
            <a:r>
              <a:rPr sz="1350" spc="4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a</a:t>
            </a:r>
            <a:r>
              <a:rPr sz="1350" spc="4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wider</a:t>
            </a:r>
            <a:r>
              <a:rPr sz="1350" spc="4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3F4054"/>
                </a:solidFill>
                <a:latin typeface="Microsoft Sans Serif"/>
                <a:cs typeface="Microsoft Sans Serif"/>
              </a:rPr>
              <a:t>range </a:t>
            </a:r>
            <a:r>
              <a:rPr sz="1350" spc="125" dirty="0">
                <a:solidFill>
                  <a:srgbClr val="3F4054"/>
                </a:solidFill>
                <a:latin typeface="Microsoft Sans Serif"/>
                <a:cs typeface="Microsoft Sans Serif"/>
              </a:rPr>
              <a:t>of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plastic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types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4054"/>
                </a:solidFill>
                <a:latin typeface="Microsoft Sans Serif"/>
                <a:cs typeface="Microsoft Sans Serif"/>
              </a:rPr>
              <a:t>and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increase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3F4054"/>
                </a:solidFill>
                <a:latin typeface="Microsoft Sans Serif"/>
                <a:cs typeface="Microsoft Sans Serif"/>
              </a:rPr>
              <a:t>our </a:t>
            </a:r>
            <a:r>
              <a:rPr sz="1350" spc="70" dirty="0">
                <a:solidFill>
                  <a:srgbClr val="3F4054"/>
                </a:solidFill>
                <a:latin typeface="Microsoft Sans Serif"/>
                <a:cs typeface="Microsoft Sans Serif"/>
              </a:rPr>
              <a:t>production</a:t>
            </a:r>
            <a:r>
              <a:rPr sz="1350" spc="-1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3F4054"/>
                </a:solidFill>
                <a:latin typeface="Microsoft Sans Serif"/>
                <a:cs typeface="Microsoft Sans Serif"/>
              </a:rPr>
              <a:t>capacity.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95750" y="3700462"/>
            <a:ext cx="428625" cy="342900"/>
          </a:xfrm>
          <a:custGeom>
            <a:avLst/>
            <a:gdLst/>
            <a:ahLst/>
            <a:cxnLst/>
            <a:rect l="l" t="t" r="r" b="b"/>
            <a:pathLst>
              <a:path w="428625" h="342900">
                <a:moveTo>
                  <a:pt x="320194" y="89611"/>
                </a:moveTo>
                <a:lnTo>
                  <a:pt x="178689" y="89611"/>
                </a:lnTo>
                <a:lnTo>
                  <a:pt x="300037" y="105816"/>
                </a:lnTo>
                <a:lnTo>
                  <a:pt x="300037" y="145199"/>
                </a:lnTo>
                <a:lnTo>
                  <a:pt x="304863" y="150025"/>
                </a:lnTo>
                <a:lnTo>
                  <a:pt x="316649" y="150025"/>
                </a:lnTo>
                <a:lnTo>
                  <a:pt x="321475" y="145199"/>
                </a:lnTo>
                <a:lnTo>
                  <a:pt x="321475" y="91084"/>
                </a:lnTo>
                <a:lnTo>
                  <a:pt x="320194" y="89611"/>
                </a:lnTo>
                <a:close/>
              </a:path>
              <a:path w="428625" h="342900">
                <a:moveTo>
                  <a:pt x="169773" y="21437"/>
                </a:moveTo>
                <a:lnTo>
                  <a:pt x="148069" y="21437"/>
                </a:lnTo>
                <a:lnTo>
                  <a:pt x="144399" y="43332"/>
                </a:lnTo>
                <a:lnTo>
                  <a:pt x="133893" y="47179"/>
                </a:lnTo>
                <a:lnTo>
                  <a:pt x="125480" y="54221"/>
                </a:lnTo>
                <a:lnTo>
                  <a:pt x="119894" y="63736"/>
                </a:lnTo>
                <a:lnTo>
                  <a:pt x="117868" y="75006"/>
                </a:lnTo>
                <a:lnTo>
                  <a:pt x="120396" y="87520"/>
                </a:lnTo>
                <a:lnTo>
                  <a:pt x="127288" y="97742"/>
                </a:lnTo>
                <a:lnTo>
                  <a:pt x="137510" y="104634"/>
                </a:lnTo>
                <a:lnTo>
                  <a:pt x="150025" y="107162"/>
                </a:lnTo>
                <a:lnTo>
                  <a:pt x="159000" y="105890"/>
                </a:lnTo>
                <a:lnTo>
                  <a:pt x="167014" y="102306"/>
                </a:lnTo>
                <a:lnTo>
                  <a:pt x="173699" y="96763"/>
                </a:lnTo>
                <a:lnTo>
                  <a:pt x="177661" y="91084"/>
                </a:lnTo>
                <a:lnTo>
                  <a:pt x="147891" y="91084"/>
                </a:lnTo>
                <a:lnTo>
                  <a:pt x="145834" y="90678"/>
                </a:lnTo>
                <a:lnTo>
                  <a:pt x="133946" y="77139"/>
                </a:lnTo>
                <a:lnTo>
                  <a:pt x="133946" y="72872"/>
                </a:lnTo>
                <a:lnTo>
                  <a:pt x="147891" y="58940"/>
                </a:lnTo>
                <a:lnTo>
                  <a:pt x="177658" y="58940"/>
                </a:lnTo>
                <a:lnTo>
                  <a:pt x="175812" y="55821"/>
                </a:lnTo>
                <a:lnTo>
                  <a:pt x="171165" y="50804"/>
                </a:lnTo>
                <a:lnTo>
                  <a:pt x="165557" y="46875"/>
                </a:lnTo>
                <a:lnTo>
                  <a:pt x="169773" y="21437"/>
                </a:lnTo>
                <a:close/>
              </a:path>
              <a:path w="428625" h="342900">
                <a:moveTo>
                  <a:pt x="177658" y="58940"/>
                </a:moveTo>
                <a:lnTo>
                  <a:pt x="152146" y="58940"/>
                </a:lnTo>
                <a:lnTo>
                  <a:pt x="154203" y="59347"/>
                </a:lnTo>
                <a:lnTo>
                  <a:pt x="158140" y="60972"/>
                </a:lnTo>
                <a:lnTo>
                  <a:pt x="166090" y="72872"/>
                </a:lnTo>
                <a:lnTo>
                  <a:pt x="166090" y="77139"/>
                </a:lnTo>
                <a:lnTo>
                  <a:pt x="152146" y="91084"/>
                </a:lnTo>
                <a:lnTo>
                  <a:pt x="177661" y="91084"/>
                </a:lnTo>
                <a:lnTo>
                  <a:pt x="178689" y="89611"/>
                </a:lnTo>
                <a:lnTo>
                  <a:pt x="320194" y="89611"/>
                </a:lnTo>
                <a:lnTo>
                  <a:pt x="317512" y="86525"/>
                </a:lnTo>
                <a:lnTo>
                  <a:pt x="181495" y="68376"/>
                </a:lnTo>
                <a:lnTo>
                  <a:pt x="179316" y="61740"/>
                </a:lnTo>
                <a:lnTo>
                  <a:pt x="177658" y="58940"/>
                </a:lnTo>
                <a:close/>
              </a:path>
              <a:path w="428625" h="342900">
                <a:moveTo>
                  <a:pt x="230924" y="0"/>
                </a:moveTo>
                <a:lnTo>
                  <a:pt x="90551" y="0"/>
                </a:lnTo>
                <a:lnTo>
                  <a:pt x="85725" y="4826"/>
                </a:lnTo>
                <a:lnTo>
                  <a:pt x="85725" y="16611"/>
                </a:lnTo>
                <a:lnTo>
                  <a:pt x="90551" y="21437"/>
                </a:lnTo>
                <a:lnTo>
                  <a:pt x="230924" y="21437"/>
                </a:lnTo>
                <a:lnTo>
                  <a:pt x="235750" y="16611"/>
                </a:lnTo>
                <a:lnTo>
                  <a:pt x="235750" y="4826"/>
                </a:lnTo>
                <a:lnTo>
                  <a:pt x="230924" y="0"/>
                </a:lnTo>
                <a:close/>
              </a:path>
              <a:path w="428625" h="342900">
                <a:moveTo>
                  <a:pt x="121424" y="171450"/>
                </a:moveTo>
                <a:lnTo>
                  <a:pt x="71462" y="171450"/>
                </a:lnTo>
                <a:lnTo>
                  <a:pt x="64300" y="178612"/>
                </a:lnTo>
                <a:lnTo>
                  <a:pt x="64300" y="214312"/>
                </a:lnTo>
                <a:lnTo>
                  <a:pt x="39278" y="219367"/>
                </a:lnTo>
                <a:lnTo>
                  <a:pt x="18838" y="233151"/>
                </a:lnTo>
                <a:lnTo>
                  <a:pt x="5055" y="253590"/>
                </a:lnTo>
                <a:lnTo>
                  <a:pt x="0" y="278612"/>
                </a:lnTo>
                <a:lnTo>
                  <a:pt x="5055" y="303627"/>
                </a:lnTo>
                <a:lnTo>
                  <a:pt x="18838" y="324062"/>
                </a:lnTo>
                <a:lnTo>
                  <a:pt x="39278" y="337845"/>
                </a:lnTo>
                <a:lnTo>
                  <a:pt x="64300" y="342900"/>
                </a:lnTo>
                <a:lnTo>
                  <a:pt x="364337" y="342900"/>
                </a:lnTo>
                <a:lnTo>
                  <a:pt x="389352" y="337845"/>
                </a:lnTo>
                <a:lnTo>
                  <a:pt x="409787" y="324062"/>
                </a:lnTo>
                <a:lnTo>
                  <a:pt x="411532" y="321475"/>
                </a:lnTo>
                <a:lnTo>
                  <a:pt x="64300" y="321475"/>
                </a:lnTo>
                <a:lnTo>
                  <a:pt x="47626" y="318101"/>
                </a:lnTo>
                <a:lnTo>
                  <a:pt x="34001" y="308906"/>
                </a:lnTo>
                <a:lnTo>
                  <a:pt x="24809" y="295280"/>
                </a:lnTo>
                <a:lnTo>
                  <a:pt x="21437" y="278612"/>
                </a:lnTo>
                <a:lnTo>
                  <a:pt x="24809" y="261939"/>
                </a:lnTo>
                <a:lnTo>
                  <a:pt x="34001" y="248313"/>
                </a:lnTo>
                <a:lnTo>
                  <a:pt x="47626" y="239121"/>
                </a:lnTo>
                <a:lnTo>
                  <a:pt x="64300" y="235750"/>
                </a:lnTo>
                <a:lnTo>
                  <a:pt x="411540" y="235750"/>
                </a:lnTo>
                <a:lnTo>
                  <a:pt x="409787" y="233151"/>
                </a:lnTo>
                <a:lnTo>
                  <a:pt x="389352" y="219367"/>
                </a:lnTo>
                <a:lnTo>
                  <a:pt x="364337" y="214312"/>
                </a:lnTo>
                <a:lnTo>
                  <a:pt x="85725" y="214312"/>
                </a:lnTo>
                <a:lnTo>
                  <a:pt x="85725" y="192887"/>
                </a:lnTo>
                <a:lnTo>
                  <a:pt x="128587" y="192887"/>
                </a:lnTo>
                <a:lnTo>
                  <a:pt x="128587" y="178612"/>
                </a:lnTo>
                <a:lnTo>
                  <a:pt x="121424" y="171450"/>
                </a:lnTo>
                <a:close/>
              </a:path>
              <a:path w="428625" h="342900">
                <a:moveTo>
                  <a:pt x="411540" y="235750"/>
                </a:moveTo>
                <a:lnTo>
                  <a:pt x="364337" y="235750"/>
                </a:lnTo>
                <a:lnTo>
                  <a:pt x="381005" y="239121"/>
                </a:lnTo>
                <a:lnTo>
                  <a:pt x="394631" y="248313"/>
                </a:lnTo>
                <a:lnTo>
                  <a:pt x="403826" y="261939"/>
                </a:lnTo>
                <a:lnTo>
                  <a:pt x="407200" y="278612"/>
                </a:lnTo>
                <a:lnTo>
                  <a:pt x="403826" y="295280"/>
                </a:lnTo>
                <a:lnTo>
                  <a:pt x="394631" y="308906"/>
                </a:lnTo>
                <a:lnTo>
                  <a:pt x="381005" y="318101"/>
                </a:lnTo>
                <a:lnTo>
                  <a:pt x="364337" y="321475"/>
                </a:lnTo>
                <a:lnTo>
                  <a:pt x="411532" y="321475"/>
                </a:lnTo>
                <a:lnTo>
                  <a:pt x="423570" y="303627"/>
                </a:lnTo>
                <a:lnTo>
                  <a:pt x="428625" y="278612"/>
                </a:lnTo>
                <a:lnTo>
                  <a:pt x="423570" y="253590"/>
                </a:lnTo>
                <a:lnTo>
                  <a:pt x="411540" y="235750"/>
                </a:lnTo>
                <a:close/>
              </a:path>
              <a:path w="428625" h="342900">
                <a:moveTo>
                  <a:pt x="87858" y="262534"/>
                </a:moveTo>
                <a:lnTo>
                  <a:pt x="83591" y="262534"/>
                </a:lnTo>
                <a:lnTo>
                  <a:pt x="81546" y="262940"/>
                </a:lnTo>
                <a:lnTo>
                  <a:pt x="69646" y="276479"/>
                </a:lnTo>
                <a:lnTo>
                  <a:pt x="69646" y="280733"/>
                </a:lnTo>
                <a:lnTo>
                  <a:pt x="83591" y="294678"/>
                </a:lnTo>
                <a:lnTo>
                  <a:pt x="87858" y="294678"/>
                </a:lnTo>
                <a:lnTo>
                  <a:pt x="101803" y="280733"/>
                </a:lnTo>
                <a:lnTo>
                  <a:pt x="101803" y="276479"/>
                </a:lnTo>
                <a:lnTo>
                  <a:pt x="87858" y="262534"/>
                </a:lnTo>
                <a:close/>
              </a:path>
              <a:path w="428625" h="342900">
                <a:moveTo>
                  <a:pt x="216446" y="262534"/>
                </a:moveTo>
                <a:lnTo>
                  <a:pt x="212178" y="262534"/>
                </a:lnTo>
                <a:lnTo>
                  <a:pt x="210134" y="262940"/>
                </a:lnTo>
                <a:lnTo>
                  <a:pt x="198234" y="276479"/>
                </a:lnTo>
                <a:lnTo>
                  <a:pt x="198234" y="280733"/>
                </a:lnTo>
                <a:lnTo>
                  <a:pt x="212178" y="294678"/>
                </a:lnTo>
                <a:lnTo>
                  <a:pt x="216446" y="294678"/>
                </a:lnTo>
                <a:lnTo>
                  <a:pt x="230390" y="280733"/>
                </a:lnTo>
                <a:lnTo>
                  <a:pt x="230390" y="276479"/>
                </a:lnTo>
                <a:lnTo>
                  <a:pt x="216446" y="262534"/>
                </a:lnTo>
                <a:close/>
              </a:path>
              <a:path w="428625" h="342900">
                <a:moveTo>
                  <a:pt x="345033" y="262534"/>
                </a:moveTo>
                <a:lnTo>
                  <a:pt x="340766" y="262534"/>
                </a:lnTo>
                <a:lnTo>
                  <a:pt x="338721" y="262940"/>
                </a:lnTo>
                <a:lnTo>
                  <a:pt x="326821" y="276479"/>
                </a:lnTo>
                <a:lnTo>
                  <a:pt x="326821" y="280733"/>
                </a:lnTo>
                <a:lnTo>
                  <a:pt x="340766" y="294678"/>
                </a:lnTo>
                <a:lnTo>
                  <a:pt x="345033" y="294678"/>
                </a:lnTo>
                <a:lnTo>
                  <a:pt x="358978" y="280733"/>
                </a:lnTo>
                <a:lnTo>
                  <a:pt x="358978" y="276479"/>
                </a:lnTo>
                <a:lnTo>
                  <a:pt x="345033" y="262534"/>
                </a:lnTo>
                <a:close/>
              </a:path>
              <a:path w="428625" h="342900">
                <a:moveTo>
                  <a:pt x="128587" y="192887"/>
                </a:moveTo>
                <a:lnTo>
                  <a:pt x="107162" y="192887"/>
                </a:lnTo>
                <a:lnTo>
                  <a:pt x="107162" y="214312"/>
                </a:lnTo>
                <a:lnTo>
                  <a:pt x="128587" y="214312"/>
                </a:lnTo>
                <a:lnTo>
                  <a:pt x="128587" y="192887"/>
                </a:lnTo>
                <a:close/>
              </a:path>
              <a:path w="428625" h="342900">
                <a:moveTo>
                  <a:pt x="228574" y="171450"/>
                </a:moveTo>
                <a:lnTo>
                  <a:pt x="178612" y="171450"/>
                </a:lnTo>
                <a:lnTo>
                  <a:pt x="171450" y="178612"/>
                </a:lnTo>
                <a:lnTo>
                  <a:pt x="171450" y="214312"/>
                </a:lnTo>
                <a:lnTo>
                  <a:pt x="192887" y="214312"/>
                </a:lnTo>
                <a:lnTo>
                  <a:pt x="192887" y="192887"/>
                </a:lnTo>
                <a:lnTo>
                  <a:pt x="235750" y="192887"/>
                </a:lnTo>
                <a:lnTo>
                  <a:pt x="235750" y="178612"/>
                </a:lnTo>
                <a:lnTo>
                  <a:pt x="228574" y="171450"/>
                </a:lnTo>
                <a:close/>
              </a:path>
              <a:path w="428625" h="342900">
                <a:moveTo>
                  <a:pt x="235750" y="192887"/>
                </a:moveTo>
                <a:lnTo>
                  <a:pt x="214312" y="192887"/>
                </a:lnTo>
                <a:lnTo>
                  <a:pt x="214312" y="214312"/>
                </a:lnTo>
                <a:lnTo>
                  <a:pt x="235750" y="214312"/>
                </a:lnTo>
                <a:lnTo>
                  <a:pt x="235750" y="192887"/>
                </a:lnTo>
                <a:close/>
              </a:path>
              <a:path w="428625" h="342900">
                <a:moveTo>
                  <a:pt x="335737" y="171450"/>
                </a:moveTo>
                <a:lnTo>
                  <a:pt x="285775" y="171450"/>
                </a:lnTo>
                <a:lnTo>
                  <a:pt x="278612" y="178612"/>
                </a:lnTo>
                <a:lnTo>
                  <a:pt x="278612" y="214312"/>
                </a:lnTo>
                <a:lnTo>
                  <a:pt x="300037" y="214312"/>
                </a:lnTo>
                <a:lnTo>
                  <a:pt x="300037" y="192887"/>
                </a:lnTo>
                <a:lnTo>
                  <a:pt x="342900" y="192887"/>
                </a:lnTo>
                <a:lnTo>
                  <a:pt x="342900" y="178612"/>
                </a:lnTo>
                <a:lnTo>
                  <a:pt x="335737" y="171450"/>
                </a:lnTo>
                <a:close/>
              </a:path>
              <a:path w="428625" h="342900">
                <a:moveTo>
                  <a:pt x="342900" y="192887"/>
                </a:moveTo>
                <a:lnTo>
                  <a:pt x="321475" y="192887"/>
                </a:lnTo>
                <a:lnTo>
                  <a:pt x="321475" y="214312"/>
                </a:lnTo>
                <a:lnTo>
                  <a:pt x="342900" y="214312"/>
                </a:lnTo>
                <a:lnTo>
                  <a:pt x="342900" y="192887"/>
                </a:lnTo>
                <a:close/>
              </a:path>
            </a:pathLst>
          </a:custGeom>
          <a:solidFill>
            <a:srgbClr val="496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0890" y="4384675"/>
            <a:ext cx="133350" cy="1047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83050" y="4134246"/>
            <a:ext cx="3103245" cy="15424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156210">
              <a:lnSpc>
                <a:spcPct val="137200"/>
              </a:lnSpc>
              <a:spcBef>
                <a:spcPts val="385"/>
              </a:spcBef>
            </a:pPr>
            <a:r>
              <a:rPr sz="1650" spc="285" dirty="0">
                <a:solidFill>
                  <a:srgbClr val="3F4054"/>
                </a:solidFill>
                <a:latin typeface="Calibri"/>
                <a:cs typeface="Calibri"/>
              </a:rPr>
              <a:t>Di</a:t>
            </a:r>
            <a:r>
              <a:rPr sz="1650" spc="130" dirty="0">
                <a:solidFill>
                  <a:srgbClr val="3F4054"/>
                </a:solidFill>
                <a:latin typeface="Calibri"/>
                <a:cs typeface="Calibri"/>
              </a:rPr>
              <a:t>  </a:t>
            </a:r>
            <a:r>
              <a:rPr sz="1650" spc="110" dirty="0">
                <a:solidFill>
                  <a:srgbClr val="3F4054"/>
                </a:solidFill>
                <a:latin typeface="Calibri"/>
                <a:cs typeface="Calibri"/>
              </a:rPr>
              <a:t>ersified</a:t>
            </a:r>
            <a:r>
              <a:rPr sz="1650" spc="-50" dirty="0">
                <a:solidFill>
                  <a:srgbClr val="3F4054"/>
                </a:solidFill>
                <a:latin typeface="Calibri"/>
                <a:cs typeface="Calibri"/>
              </a:rPr>
              <a:t> </a:t>
            </a:r>
            <a:r>
              <a:rPr sz="1650" spc="140" dirty="0">
                <a:solidFill>
                  <a:srgbClr val="3F4054"/>
                </a:solidFill>
                <a:latin typeface="Calibri"/>
                <a:cs typeface="Calibri"/>
              </a:rPr>
              <a:t>Product</a:t>
            </a:r>
            <a:r>
              <a:rPr sz="1650" spc="-60" dirty="0">
                <a:solidFill>
                  <a:srgbClr val="3F4054"/>
                </a:solidFill>
                <a:latin typeface="Calibri"/>
                <a:cs typeface="Calibri"/>
              </a:rPr>
              <a:t> </a:t>
            </a:r>
            <a:r>
              <a:rPr sz="1650" spc="170" dirty="0">
                <a:solidFill>
                  <a:srgbClr val="3F4054"/>
                </a:solidFill>
                <a:latin typeface="Calibri"/>
                <a:cs typeface="Calibri"/>
              </a:rPr>
              <a:t>Range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We</a:t>
            </a:r>
            <a:r>
              <a:rPr sz="1350" spc="-1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are</a:t>
            </a:r>
            <a:r>
              <a:rPr sz="1350" spc="-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developing</a:t>
            </a:r>
            <a:r>
              <a:rPr sz="1350" spc="-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new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75" dirty="0">
                <a:solidFill>
                  <a:srgbClr val="3F4054"/>
                </a:solidFill>
                <a:latin typeface="Microsoft Sans Serif"/>
                <a:cs typeface="Microsoft Sans Serif"/>
              </a:rPr>
              <a:t>eco-</a:t>
            </a:r>
            <a:r>
              <a:rPr sz="1350" spc="30" dirty="0">
                <a:solidFill>
                  <a:srgbClr val="3F4054"/>
                </a:solidFill>
                <a:latin typeface="Microsoft Sans Serif"/>
                <a:cs typeface="Microsoft Sans Serif"/>
              </a:rPr>
              <a:t>tile 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products</a:t>
            </a:r>
            <a:r>
              <a:rPr sz="1350" spc="-2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95" dirty="0">
                <a:solidFill>
                  <a:srgbClr val="3F4054"/>
                </a:solidFill>
                <a:latin typeface="Microsoft Sans Serif"/>
                <a:cs typeface="Microsoft Sans Serif"/>
              </a:rPr>
              <a:t>with</a:t>
            </a:r>
            <a:r>
              <a:rPr sz="1350" spc="-2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varying</a:t>
            </a:r>
            <a:r>
              <a:rPr sz="1350" spc="-2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sizes,</a:t>
            </a:r>
            <a:r>
              <a:rPr sz="1350" spc="-2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3F4054"/>
                </a:solidFill>
                <a:latin typeface="Microsoft Sans Serif"/>
                <a:cs typeface="Microsoft Sans Serif"/>
              </a:rPr>
              <a:t>shapes,</a:t>
            </a:r>
            <a:endParaRPr sz="1350">
              <a:latin typeface="Microsoft Sans Serif"/>
              <a:cs typeface="Microsoft Sans Serif"/>
            </a:endParaRPr>
          </a:p>
          <a:p>
            <a:pPr marL="12700" marR="5080">
              <a:lnSpc>
                <a:spcPct val="134300"/>
              </a:lnSpc>
            </a:pPr>
            <a:r>
              <a:rPr sz="1350" spc="65" dirty="0">
                <a:solidFill>
                  <a:srgbClr val="3F4054"/>
                </a:solidFill>
                <a:latin typeface="Microsoft Sans Serif"/>
                <a:cs typeface="Microsoft Sans Serif"/>
              </a:rPr>
              <a:t>and</a:t>
            </a:r>
            <a:r>
              <a:rPr sz="1350" spc="-1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functionalities</a:t>
            </a:r>
            <a:r>
              <a:rPr sz="1350" spc="-1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30" dirty="0">
                <a:solidFill>
                  <a:srgbClr val="3F4054"/>
                </a:solidFill>
                <a:latin typeface="Microsoft Sans Serif"/>
                <a:cs typeface="Microsoft Sans Serif"/>
              </a:rPr>
              <a:t>to</a:t>
            </a:r>
            <a:r>
              <a:rPr sz="1350" spc="-1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cater</a:t>
            </a:r>
            <a:r>
              <a:rPr sz="1350" spc="-1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30" dirty="0">
                <a:solidFill>
                  <a:srgbClr val="3F4054"/>
                </a:solidFill>
                <a:latin typeface="Microsoft Sans Serif"/>
                <a:cs typeface="Microsoft Sans Serif"/>
              </a:rPr>
              <a:t>to</a:t>
            </a:r>
            <a:r>
              <a:rPr sz="1350" spc="-1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a</a:t>
            </a:r>
            <a:r>
              <a:rPr sz="1350" spc="-1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3F4054"/>
                </a:solidFill>
                <a:latin typeface="Microsoft Sans Serif"/>
                <a:cs typeface="Microsoft Sans Serif"/>
              </a:rPr>
              <a:t>wider </a:t>
            </a:r>
            <a:r>
              <a:rPr sz="1350" spc="70" dirty="0">
                <a:solidFill>
                  <a:srgbClr val="3F4054"/>
                </a:solidFill>
                <a:latin typeface="Microsoft Sans Serif"/>
                <a:cs typeface="Microsoft Sans Serif"/>
              </a:rPr>
              <a:t>market.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8209" y="3657600"/>
            <a:ext cx="375285" cy="428625"/>
          </a:xfrm>
          <a:custGeom>
            <a:avLst/>
            <a:gdLst/>
            <a:ahLst/>
            <a:cxnLst/>
            <a:rect l="l" t="t" r="r" b="b"/>
            <a:pathLst>
              <a:path w="375284" h="428625">
                <a:moveTo>
                  <a:pt x="107162" y="107162"/>
                </a:moveTo>
                <a:lnTo>
                  <a:pt x="53581" y="107162"/>
                </a:lnTo>
                <a:lnTo>
                  <a:pt x="32741" y="111376"/>
                </a:lnTo>
                <a:lnTo>
                  <a:pt x="15708" y="122864"/>
                </a:lnTo>
                <a:lnTo>
                  <a:pt x="4216" y="139893"/>
                </a:lnTo>
                <a:lnTo>
                  <a:pt x="0" y="160731"/>
                </a:lnTo>
                <a:lnTo>
                  <a:pt x="0" y="375043"/>
                </a:lnTo>
                <a:lnTo>
                  <a:pt x="4216" y="395883"/>
                </a:lnTo>
                <a:lnTo>
                  <a:pt x="15708" y="412916"/>
                </a:lnTo>
                <a:lnTo>
                  <a:pt x="32741" y="424408"/>
                </a:lnTo>
                <a:lnTo>
                  <a:pt x="53581" y="428625"/>
                </a:lnTo>
                <a:lnTo>
                  <a:pt x="187528" y="428625"/>
                </a:lnTo>
                <a:lnTo>
                  <a:pt x="208367" y="424408"/>
                </a:lnTo>
                <a:lnTo>
                  <a:pt x="225401" y="412916"/>
                </a:lnTo>
                <a:lnTo>
                  <a:pt x="232874" y="401840"/>
                </a:lnTo>
                <a:lnTo>
                  <a:pt x="53581" y="401840"/>
                </a:lnTo>
                <a:lnTo>
                  <a:pt x="43143" y="399737"/>
                </a:lnTo>
                <a:lnTo>
                  <a:pt x="34631" y="394000"/>
                </a:lnTo>
                <a:lnTo>
                  <a:pt x="28897" y="385483"/>
                </a:lnTo>
                <a:lnTo>
                  <a:pt x="26797" y="375043"/>
                </a:lnTo>
                <a:lnTo>
                  <a:pt x="26797" y="160731"/>
                </a:lnTo>
                <a:lnTo>
                  <a:pt x="28897" y="150298"/>
                </a:lnTo>
                <a:lnTo>
                  <a:pt x="34631" y="141785"/>
                </a:lnTo>
                <a:lnTo>
                  <a:pt x="43143" y="136049"/>
                </a:lnTo>
                <a:lnTo>
                  <a:pt x="53581" y="133946"/>
                </a:lnTo>
                <a:lnTo>
                  <a:pt x="107162" y="133946"/>
                </a:lnTo>
                <a:lnTo>
                  <a:pt x="107162" y="107162"/>
                </a:lnTo>
                <a:close/>
              </a:path>
              <a:path w="375284" h="428625">
                <a:moveTo>
                  <a:pt x="241109" y="348259"/>
                </a:moveTo>
                <a:lnTo>
                  <a:pt x="214312" y="348259"/>
                </a:lnTo>
                <a:lnTo>
                  <a:pt x="214312" y="375043"/>
                </a:lnTo>
                <a:lnTo>
                  <a:pt x="212211" y="385483"/>
                </a:lnTo>
                <a:lnTo>
                  <a:pt x="206478" y="394000"/>
                </a:lnTo>
                <a:lnTo>
                  <a:pt x="197965" y="399737"/>
                </a:lnTo>
                <a:lnTo>
                  <a:pt x="187528" y="401840"/>
                </a:lnTo>
                <a:lnTo>
                  <a:pt x="232874" y="401840"/>
                </a:lnTo>
                <a:lnTo>
                  <a:pt x="236893" y="395883"/>
                </a:lnTo>
                <a:lnTo>
                  <a:pt x="241109" y="375043"/>
                </a:lnTo>
                <a:lnTo>
                  <a:pt x="241109" y="348259"/>
                </a:lnTo>
                <a:close/>
              </a:path>
              <a:path w="375284" h="428625">
                <a:moveTo>
                  <a:pt x="278104" y="0"/>
                </a:moveTo>
                <a:lnTo>
                  <a:pt x="187528" y="0"/>
                </a:lnTo>
                <a:lnTo>
                  <a:pt x="166688" y="4216"/>
                </a:lnTo>
                <a:lnTo>
                  <a:pt x="149655" y="15708"/>
                </a:lnTo>
                <a:lnTo>
                  <a:pt x="138163" y="32741"/>
                </a:lnTo>
                <a:lnTo>
                  <a:pt x="133946" y="53581"/>
                </a:lnTo>
                <a:lnTo>
                  <a:pt x="133946" y="267893"/>
                </a:lnTo>
                <a:lnTo>
                  <a:pt x="138163" y="288733"/>
                </a:lnTo>
                <a:lnTo>
                  <a:pt x="149655" y="305766"/>
                </a:lnTo>
                <a:lnTo>
                  <a:pt x="166688" y="317258"/>
                </a:lnTo>
                <a:lnTo>
                  <a:pt x="187528" y="321475"/>
                </a:lnTo>
                <a:lnTo>
                  <a:pt x="321475" y="321475"/>
                </a:lnTo>
                <a:lnTo>
                  <a:pt x="342314" y="317258"/>
                </a:lnTo>
                <a:lnTo>
                  <a:pt x="359348" y="305766"/>
                </a:lnTo>
                <a:lnTo>
                  <a:pt x="366829" y="294678"/>
                </a:lnTo>
                <a:lnTo>
                  <a:pt x="187528" y="294678"/>
                </a:lnTo>
                <a:lnTo>
                  <a:pt x="177090" y="292577"/>
                </a:lnTo>
                <a:lnTo>
                  <a:pt x="168578" y="286843"/>
                </a:lnTo>
                <a:lnTo>
                  <a:pt x="162844" y="278331"/>
                </a:lnTo>
                <a:lnTo>
                  <a:pt x="160743" y="267893"/>
                </a:lnTo>
                <a:lnTo>
                  <a:pt x="160743" y="53581"/>
                </a:lnTo>
                <a:lnTo>
                  <a:pt x="162844" y="43141"/>
                </a:lnTo>
                <a:lnTo>
                  <a:pt x="168578" y="34624"/>
                </a:lnTo>
                <a:lnTo>
                  <a:pt x="177090" y="28887"/>
                </a:lnTo>
                <a:lnTo>
                  <a:pt x="187528" y="26784"/>
                </a:lnTo>
                <a:lnTo>
                  <a:pt x="321471" y="26784"/>
                </a:lnTo>
                <a:lnTo>
                  <a:pt x="306489" y="11798"/>
                </a:lnTo>
                <a:lnTo>
                  <a:pt x="300373" y="6777"/>
                </a:lnTo>
                <a:lnTo>
                  <a:pt x="293463" y="3074"/>
                </a:lnTo>
                <a:lnTo>
                  <a:pt x="285970" y="784"/>
                </a:lnTo>
                <a:lnTo>
                  <a:pt x="278104" y="0"/>
                </a:lnTo>
                <a:close/>
              </a:path>
              <a:path w="375284" h="428625">
                <a:moveTo>
                  <a:pt x="321471" y="26784"/>
                </a:moveTo>
                <a:lnTo>
                  <a:pt x="281546" y="26784"/>
                </a:lnTo>
                <a:lnTo>
                  <a:pt x="284975" y="28219"/>
                </a:lnTo>
                <a:lnTo>
                  <a:pt x="346837" y="90081"/>
                </a:lnTo>
                <a:lnTo>
                  <a:pt x="348259" y="93510"/>
                </a:lnTo>
                <a:lnTo>
                  <a:pt x="348259" y="267893"/>
                </a:lnTo>
                <a:lnTo>
                  <a:pt x="346158" y="278331"/>
                </a:lnTo>
                <a:lnTo>
                  <a:pt x="340425" y="286843"/>
                </a:lnTo>
                <a:lnTo>
                  <a:pt x="331912" y="292577"/>
                </a:lnTo>
                <a:lnTo>
                  <a:pt x="321475" y="294678"/>
                </a:lnTo>
                <a:lnTo>
                  <a:pt x="366829" y="294678"/>
                </a:lnTo>
                <a:lnTo>
                  <a:pt x="370840" y="288733"/>
                </a:lnTo>
                <a:lnTo>
                  <a:pt x="375056" y="267893"/>
                </a:lnTo>
                <a:lnTo>
                  <a:pt x="375056" y="97028"/>
                </a:lnTo>
                <a:lnTo>
                  <a:pt x="374270" y="89169"/>
                </a:lnTo>
                <a:lnTo>
                  <a:pt x="371975" y="81678"/>
                </a:lnTo>
                <a:lnTo>
                  <a:pt x="368268" y="74766"/>
                </a:lnTo>
                <a:lnTo>
                  <a:pt x="363245" y="68643"/>
                </a:lnTo>
                <a:lnTo>
                  <a:pt x="321471" y="26784"/>
                </a:lnTo>
                <a:close/>
              </a:path>
            </a:pathLst>
          </a:custGeom>
          <a:solidFill>
            <a:srgbClr val="496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78725" y="4134246"/>
            <a:ext cx="3230245" cy="154241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650" spc="145" dirty="0">
                <a:solidFill>
                  <a:srgbClr val="3F4054"/>
                </a:solidFill>
                <a:latin typeface="Calibri"/>
                <a:cs typeface="Calibri"/>
              </a:rPr>
              <a:t>Replicating</a:t>
            </a:r>
            <a:r>
              <a:rPr sz="1650" spc="-40" dirty="0">
                <a:solidFill>
                  <a:srgbClr val="3F4054"/>
                </a:solidFill>
                <a:latin typeface="Calibri"/>
                <a:cs typeface="Calibri"/>
              </a:rPr>
              <a:t> </a:t>
            </a:r>
            <a:r>
              <a:rPr sz="1650" spc="80" dirty="0">
                <a:solidFill>
                  <a:srgbClr val="3F4054"/>
                </a:solidFill>
                <a:latin typeface="Calibri"/>
                <a:cs typeface="Calibri"/>
              </a:rPr>
              <a:t>the</a:t>
            </a:r>
            <a:r>
              <a:rPr sz="1650" spc="-40" dirty="0">
                <a:solidFill>
                  <a:srgbClr val="3F4054"/>
                </a:solidFill>
                <a:latin typeface="Calibri"/>
                <a:cs typeface="Calibri"/>
              </a:rPr>
              <a:t> </a:t>
            </a:r>
            <a:r>
              <a:rPr sz="1650" spc="100" dirty="0">
                <a:solidFill>
                  <a:srgbClr val="3F4054"/>
                </a:solidFill>
                <a:latin typeface="Calibri"/>
                <a:cs typeface="Calibri"/>
              </a:rPr>
              <a:t>Model</a:t>
            </a: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34300"/>
              </a:lnSpc>
              <a:spcBef>
                <a:spcPts val="240"/>
              </a:spcBef>
            </a:pP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We</a:t>
            </a:r>
            <a:r>
              <a:rPr sz="1350" spc="3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70" dirty="0">
                <a:solidFill>
                  <a:srgbClr val="3F4054"/>
                </a:solidFill>
                <a:latin typeface="Microsoft Sans Serif"/>
                <a:cs typeface="Microsoft Sans Serif"/>
              </a:rPr>
              <a:t>aim</a:t>
            </a:r>
            <a:r>
              <a:rPr sz="1350" spc="3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30" dirty="0">
                <a:solidFill>
                  <a:srgbClr val="3F4054"/>
                </a:solidFill>
                <a:latin typeface="Microsoft Sans Serif"/>
                <a:cs typeface="Microsoft Sans Serif"/>
              </a:rPr>
              <a:t>to</a:t>
            </a:r>
            <a:r>
              <a:rPr sz="1350" spc="3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replicate</a:t>
            </a:r>
            <a:r>
              <a:rPr sz="1350" spc="3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4054"/>
                </a:solidFill>
                <a:latin typeface="Microsoft Sans Serif"/>
                <a:cs typeface="Microsoft Sans Serif"/>
              </a:rPr>
              <a:t>our</a:t>
            </a:r>
            <a:r>
              <a:rPr sz="1350" spc="3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business</a:t>
            </a:r>
            <a:r>
              <a:rPr sz="1350" spc="3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0" dirty="0">
                <a:solidFill>
                  <a:srgbClr val="3F4054"/>
                </a:solidFill>
                <a:latin typeface="Microsoft Sans Serif"/>
                <a:cs typeface="Microsoft Sans Serif"/>
              </a:rPr>
              <a:t>model 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in</a:t>
            </a:r>
            <a:r>
              <a:rPr sz="1350" spc="-1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80" dirty="0">
                <a:solidFill>
                  <a:srgbClr val="3F4054"/>
                </a:solidFill>
                <a:latin typeface="Microsoft Sans Serif"/>
                <a:cs typeface="Microsoft Sans Serif"/>
              </a:rPr>
              <a:t>other</a:t>
            </a:r>
            <a:r>
              <a:rPr sz="1350" spc="-1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communities,</a:t>
            </a:r>
            <a:r>
              <a:rPr sz="1350" spc="-1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80" dirty="0">
                <a:solidFill>
                  <a:srgbClr val="3F4054"/>
                </a:solidFill>
                <a:latin typeface="Microsoft Sans Serif"/>
                <a:cs typeface="Microsoft Sans Serif"/>
              </a:rPr>
              <a:t>contributing</a:t>
            </a:r>
            <a:r>
              <a:rPr sz="1350" spc="-1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05" dirty="0">
                <a:solidFill>
                  <a:srgbClr val="3F4054"/>
                </a:solidFill>
                <a:latin typeface="Microsoft Sans Serif"/>
                <a:cs typeface="Microsoft Sans Serif"/>
              </a:rPr>
              <a:t>to </a:t>
            </a:r>
            <a:r>
              <a:rPr sz="1350" spc="20" dirty="0">
                <a:solidFill>
                  <a:srgbClr val="3F4054"/>
                </a:solidFill>
                <a:latin typeface="Microsoft Sans Serif"/>
                <a:cs typeface="Microsoft Sans Serif"/>
              </a:rPr>
              <a:t>local</a:t>
            </a:r>
            <a:r>
              <a:rPr sz="1350" spc="7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waste</a:t>
            </a:r>
            <a:r>
              <a:rPr sz="1350" spc="7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70" dirty="0">
                <a:solidFill>
                  <a:srgbClr val="3F4054"/>
                </a:solidFill>
                <a:latin typeface="Microsoft Sans Serif"/>
                <a:cs typeface="Microsoft Sans Serif"/>
              </a:rPr>
              <a:t>management</a:t>
            </a:r>
            <a:r>
              <a:rPr sz="1350" spc="7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3F4054"/>
                </a:solidFill>
                <a:latin typeface="Microsoft Sans Serif"/>
                <a:cs typeface="Microsoft Sans Serif"/>
              </a:rPr>
              <a:t>solutions</a:t>
            </a:r>
            <a:r>
              <a:rPr sz="1350" spc="7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40" dirty="0">
                <a:solidFill>
                  <a:srgbClr val="3F4054"/>
                </a:solidFill>
                <a:latin typeface="Microsoft Sans Serif"/>
                <a:cs typeface="Microsoft Sans Serif"/>
              </a:rPr>
              <a:t>and 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job</a:t>
            </a:r>
            <a:r>
              <a:rPr sz="1350" spc="-2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45" dirty="0">
                <a:solidFill>
                  <a:srgbClr val="3F4054"/>
                </a:solidFill>
                <a:latin typeface="Microsoft Sans Serif"/>
                <a:cs typeface="Microsoft Sans Serif"/>
              </a:rPr>
              <a:t>creation.</a:t>
            </a:r>
            <a:endParaRPr sz="1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9F9FF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83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25"/>
              </a:spcBef>
            </a:pPr>
            <a:r>
              <a:rPr spc="345" dirty="0"/>
              <a:t>Call</a:t>
            </a:r>
            <a:r>
              <a:rPr spc="-145" dirty="0"/>
              <a:t> </a:t>
            </a:r>
            <a:r>
              <a:rPr spc="80" dirty="0"/>
              <a:t>to</a:t>
            </a:r>
            <a:r>
              <a:rPr spc="-145" dirty="0"/>
              <a:t> </a:t>
            </a:r>
            <a:r>
              <a:rPr spc="265" dirty="0"/>
              <a:t>Action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309177" y="2128202"/>
            <a:ext cx="1699260" cy="998855"/>
            <a:chOff x="2309177" y="2128202"/>
            <a:chExt cx="1699260" cy="998855"/>
          </a:xfrm>
        </p:grpSpPr>
        <p:sp>
          <p:nvSpPr>
            <p:cNvPr id="5" name="object 5"/>
            <p:cNvSpPr/>
            <p:nvPr/>
          </p:nvSpPr>
          <p:spPr>
            <a:xfrm>
              <a:off x="2314574" y="2133599"/>
              <a:ext cx="1688464" cy="988060"/>
            </a:xfrm>
            <a:custGeom>
              <a:avLst/>
              <a:gdLst/>
              <a:ahLst/>
              <a:cxnLst/>
              <a:rect l="l" t="t" r="r" b="b"/>
              <a:pathLst>
                <a:path w="1688464" h="988060">
                  <a:moveTo>
                    <a:pt x="843927" y="0"/>
                  </a:moveTo>
                  <a:lnTo>
                    <a:pt x="0" y="987920"/>
                  </a:lnTo>
                  <a:lnTo>
                    <a:pt x="1687855" y="987920"/>
                  </a:lnTo>
                  <a:lnTo>
                    <a:pt x="843927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14574" y="2133599"/>
              <a:ext cx="1688464" cy="988060"/>
            </a:xfrm>
            <a:custGeom>
              <a:avLst/>
              <a:gdLst/>
              <a:ahLst/>
              <a:cxnLst/>
              <a:rect l="l" t="t" r="r" b="b"/>
              <a:pathLst>
                <a:path w="1688464" h="988060">
                  <a:moveTo>
                    <a:pt x="843927" y="0"/>
                  </a:moveTo>
                  <a:lnTo>
                    <a:pt x="1687855" y="987920"/>
                  </a:lnTo>
                  <a:lnTo>
                    <a:pt x="0" y="987920"/>
                  </a:lnTo>
                  <a:lnTo>
                    <a:pt x="843927" y="0"/>
                  </a:lnTo>
                  <a:close/>
                </a:path>
              </a:pathLst>
            </a:custGeom>
            <a:ln w="10715">
              <a:solidFill>
                <a:srgbClr val="B7B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12985" y="2620962"/>
            <a:ext cx="8890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395" dirty="0">
                <a:solidFill>
                  <a:srgbClr val="3F4054"/>
                </a:solidFill>
                <a:latin typeface="Calibri"/>
                <a:cs typeface="Calibri"/>
              </a:rPr>
              <a:t>1</a:t>
            </a:r>
            <a:endParaRPr sz="165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8503" y="2432050"/>
            <a:ext cx="133350" cy="1047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160130" y="2169715"/>
            <a:ext cx="3656329" cy="73533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650" spc="190" dirty="0">
                <a:solidFill>
                  <a:srgbClr val="3F4054"/>
                </a:solidFill>
                <a:latin typeface="Calibri"/>
                <a:cs typeface="Calibri"/>
              </a:rPr>
              <a:t>In</a:t>
            </a:r>
            <a:r>
              <a:rPr sz="1650" spc="120" dirty="0">
                <a:solidFill>
                  <a:srgbClr val="3F4054"/>
                </a:solidFill>
                <a:latin typeface="Calibri"/>
                <a:cs typeface="Calibri"/>
              </a:rPr>
              <a:t>  </a:t>
            </a:r>
            <a:r>
              <a:rPr sz="1650" spc="80" dirty="0">
                <a:solidFill>
                  <a:srgbClr val="3F4054"/>
                </a:solidFill>
                <a:latin typeface="Calibri"/>
                <a:cs typeface="Calibri"/>
              </a:rPr>
              <a:t>est</a:t>
            </a:r>
            <a:r>
              <a:rPr sz="1650" spc="-70" dirty="0">
                <a:solidFill>
                  <a:srgbClr val="3F4054"/>
                </a:solidFill>
                <a:latin typeface="Calibri"/>
                <a:cs typeface="Calibri"/>
              </a:rPr>
              <a:t> </a:t>
            </a:r>
            <a:r>
              <a:rPr sz="1650" spc="195" dirty="0">
                <a:solidFill>
                  <a:srgbClr val="3F4054"/>
                </a:solidFill>
                <a:latin typeface="Calibri"/>
                <a:cs typeface="Calibri"/>
              </a:rPr>
              <a:t>in</a:t>
            </a:r>
            <a:r>
              <a:rPr sz="1650" spc="-65" dirty="0">
                <a:solidFill>
                  <a:srgbClr val="3F4054"/>
                </a:solidFill>
                <a:latin typeface="Calibri"/>
                <a:cs typeface="Calibri"/>
              </a:rPr>
              <a:t> </a:t>
            </a:r>
            <a:r>
              <a:rPr sz="1650" spc="140" dirty="0">
                <a:solidFill>
                  <a:srgbClr val="3F4054"/>
                </a:solidFill>
                <a:latin typeface="Calibri"/>
                <a:cs typeface="Calibri"/>
              </a:rPr>
              <a:t>Sustainability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Join </a:t>
            </a:r>
            <a:r>
              <a:rPr sz="1350" spc="20" dirty="0">
                <a:solidFill>
                  <a:srgbClr val="3F4054"/>
                </a:solidFill>
                <a:latin typeface="Microsoft Sans Serif"/>
                <a:cs typeface="Microsoft Sans Serif"/>
              </a:rPr>
              <a:t>us</a:t>
            </a:r>
            <a:r>
              <a:rPr sz="1350" spc="1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in</a:t>
            </a:r>
            <a:r>
              <a:rPr sz="1350" spc="1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building</a:t>
            </a:r>
            <a:r>
              <a:rPr sz="1350" spc="1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3F4054"/>
                </a:solidFill>
                <a:latin typeface="Microsoft Sans Serif"/>
                <a:cs typeface="Microsoft Sans Serif"/>
              </a:rPr>
              <a:t>a</a:t>
            </a:r>
            <a:r>
              <a:rPr sz="1350" spc="1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more</a:t>
            </a:r>
            <a:r>
              <a:rPr sz="1350" spc="1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20" dirty="0">
                <a:solidFill>
                  <a:srgbClr val="3F4054"/>
                </a:solidFill>
                <a:latin typeface="Microsoft Sans Serif"/>
                <a:cs typeface="Microsoft Sans Serif"/>
              </a:rPr>
              <a:t>sustainable</a:t>
            </a:r>
            <a:r>
              <a:rPr sz="1350" spc="1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future.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61452" y="3138487"/>
            <a:ext cx="9330690" cy="1017269"/>
            <a:chOff x="1461452" y="3138487"/>
            <a:chExt cx="9330690" cy="1017269"/>
          </a:xfrm>
        </p:grpSpPr>
        <p:sp>
          <p:nvSpPr>
            <p:cNvPr id="11" name="object 11"/>
            <p:cNvSpPr/>
            <p:nvPr/>
          </p:nvSpPr>
          <p:spPr>
            <a:xfrm>
              <a:off x="4048125" y="3138487"/>
              <a:ext cx="6743700" cy="9525"/>
            </a:xfrm>
            <a:custGeom>
              <a:avLst/>
              <a:gdLst/>
              <a:ahLst/>
              <a:cxnLst/>
              <a:rect l="l" t="t" r="r" b="b"/>
              <a:pathLst>
                <a:path w="6743700" h="9525">
                  <a:moveTo>
                    <a:pt x="6736804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6736804" y="9525"/>
                  </a:lnTo>
                  <a:lnTo>
                    <a:pt x="6739051" y="9055"/>
                  </a:lnTo>
                  <a:lnTo>
                    <a:pt x="6742773" y="7200"/>
                  </a:lnTo>
                  <a:lnTo>
                    <a:pt x="6743700" y="6083"/>
                  </a:lnTo>
                  <a:lnTo>
                    <a:pt x="6743700" y="3454"/>
                  </a:lnTo>
                  <a:lnTo>
                    <a:pt x="6742773" y="2324"/>
                  </a:lnTo>
                  <a:lnTo>
                    <a:pt x="6739051" y="457"/>
                  </a:lnTo>
                  <a:lnTo>
                    <a:pt x="6736804" y="0"/>
                  </a:lnTo>
                  <a:close/>
                </a:path>
              </a:pathLst>
            </a:custGeom>
            <a:solidFill>
              <a:srgbClr val="B7B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66850" y="3162299"/>
              <a:ext cx="3376295" cy="988060"/>
            </a:xfrm>
            <a:custGeom>
              <a:avLst/>
              <a:gdLst/>
              <a:ahLst/>
              <a:cxnLst/>
              <a:rect l="l" t="t" r="r" b="b"/>
              <a:pathLst>
                <a:path w="3376295" h="988060">
                  <a:moveTo>
                    <a:pt x="2540317" y="0"/>
                  </a:moveTo>
                  <a:lnTo>
                    <a:pt x="835406" y="0"/>
                  </a:lnTo>
                  <a:lnTo>
                    <a:pt x="0" y="987920"/>
                  </a:lnTo>
                  <a:lnTo>
                    <a:pt x="3375723" y="987920"/>
                  </a:lnTo>
                  <a:lnTo>
                    <a:pt x="2540317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66850" y="3162299"/>
              <a:ext cx="3376295" cy="988060"/>
            </a:xfrm>
            <a:custGeom>
              <a:avLst/>
              <a:gdLst/>
              <a:ahLst/>
              <a:cxnLst/>
              <a:rect l="l" t="t" r="r" b="b"/>
              <a:pathLst>
                <a:path w="3376295" h="988060">
                  <a:moveTo>
                    <a:pt x="835406" y="0"/>
                  </a:moveTo>
                  <a:lnTo>
                    <a:pt x="2540317" y="0"/>
                  </a:lnTo>
                  <a:lnTo>
                    <a:pt x="3375723" y="987920"/>
                  </a:lnTo>
                  <a:lnTo>
                    <a:pt x="0" y="987920"/>
                  </a:lnTo>
                  <a:lnTo>
                    <a:pt x="835406" y="0"/>
                  </a:lnTo>
                  <a:close/>
                </a:path>
              </a:pathLst>
            </a:custGeom>
            <a:ln w="10715">
              <a:solidFill>
                <a:srgbClr val="B7B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88728" y="3525837"/>
            <a:ext cx="13716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50" dirty="0">
                <a:solidFill>
                  <a:srgbClr val="3F4054"/>
                </a:solidFill>
                <a:latin typeface="Calibri"/>
                <a:cs typeface="Calibri"/>
              </a:rPr>
              <a:t>2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04003" y="3198415"/>
            <a:ext cx="4530090" cy="73533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650" spc="140" dirty="0">
                <a:solidFill>
                  <a:srgbClr val="3F4054"/>
                </a:solidFill>
                <a:latin typeface="Calibri"/>
                <a:cs typeface="Calibri"/>
              </a:rPr>
              <a:t>Partner</a:t>
            </a:r>
            <a:r>
              <a:rPr sz="1650" spc="-60" dirty="0">
                <a:solidFill>
                  <a:srgbClr val="3F4054"/>
                </a:solidFill>
                <a:latin typeface="Calibri"/>
                <a:cs typeface="Calibri"/>
              </a:rPr>
              <a:t> </a:t>
            </a:r>
            <a:r>
              <a:rPr sz="1650" spc="110" dirty="0">
                <a:solidFill>
                  <a:srgbClr val="3F4054"/>
                </a:solidFill>
                <a:latin typeface="Calibri"/>
                <a:cs typeface="Calibri"/>
              </a:rPr>
              <a:t>for</a:t>
            </a:r>
            <a:r>
              <a:rPr sz="1650" spc="-55" dirty="0">
                <a:solidFill>
                  <a:srgbClr val="3F4054"/>
                </a:solidFill>
                <a:latin typeface="Calibri"/>
                <a:cs typeface="Calibri"/>
              </a:rPr>
              <a:t> </a:t>
            </a:r>
            <a:r>
              <a:rPr sz="1650" spc="140" dirty="0">
                <a:solidFill>
                  <a:srgbClr val="3F4054"/>
                </a:solidFill>
                <a:latin typeface="Calibri"/>
                <a:cs typeface="Calibri"/>
              </a:rPr>
              <a:t>Impact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350" spc="10" dirty="0">
                <a:solidFill>
                  <a:srgbClr val="3F4054"/>
                </a:solidFill>
                <a:latin typeface="Microsoft Sans Serif"/>
                <a:cs typeface="Microsoft Sans Serif"/>
              </a:rPr>
              <a:t>Collaborate</a:t>
            </a:r>
            <a:r>
              <a:rPr sz="1350" spc="2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30" dirty="0">
                <a:solidFill>
                  <a:srgbClr val="3F4054"/>
                </a:solidFill>
                <a:latin typeface="Microsoft Sans Serif"/>
                <a:cs typeface="Microsoft Sans Serif"/>
              </a:rPr>
              <a:t>to</a:t>
            </a:r>
            <a:r>
              <a:rPr sz="1350" spc="3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4054"/>
                </a:solidFill>
                <a:latin typeface="Microsoft Sans Serif"/>
                <a:cs typeface="Microsoft Sans Serif"/>
              </a:rPr>
              <a:t>bring</a:t>
            </a:r>
            <a:r>
              <a:rPr sz="1350" spc="3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this</a:t>
            </a:r>
            <a:r>
              <a:rPr sz="1350" spc="3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4054"/>
                </a:solidFill>
                <a:latin typeface="Microsoft Sans Serif"/>
                <a:cs typeface="Microsoft Sans Serif"/>
              </a:rPr>
              <a:t>innovative</a:t>
            </a:r>
            <a:r>
              <a:rPr sz="1350" spc="3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solution</a:t>
            </a:r>
            <a:r>
              <a:rPr sz="1350" spc="2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130" dirty="0">
                <a:solidFill>
                  <a:srgbClr val="3F4054"/>
                </a:solidFill>
                <a:latin typeface="Microsoft Sans Serif"/>
                <a:cs typeface="Microsoft Sans Serif"/>
              </a:rPr>
              <a:t>to</a:t>
            </a:r>
            <a:r>
              <a:rPr sz="1350" spc="3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70" dirty="0">
                <a:solidFill>
                  <a:srgbClr val="3F4054"/>
                </a:solidFill>
                <a:latin typeface="Microsoft Sans Serif"/>
                <a:cs typeface="Microsoft Sans Serif"/>
              </a:rPr>
              <a:t>market.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3292" y="4167187"/>
            <a:ext cx="10159365" cy="1017269"/>
            <a:chOff x="623292" y="4167187"/>
            <a:chExt cx="10159365" cy="1017269"/>
          </a:xfrm>
        </p:grpSpPr>
        <p:sp>
          <p:nvSpPr>
            <p:cNvPr id="17" name="object 17"/>
            <p:cNvSpPr/>
            <p:nvPr/>
          </p:nvSpPr>
          <p:spPr>
            <a:xfrm>
              <a:off x="4886325" y="4167187"/>
              <a:ext cx="5895975" cy="9525"/>
            </a:xfrm>
            <a:custGeom>
              <a:avLst/>
              <a:gdLst/>
              <a:ahLst/>
              <a:cxnLst/>
              <a:rect l="l" t="t" r="r" b="b"/>
              <a:pathLst>
                <a:path w="5895975" h="9525">
                  <a:moveTo>
                    <a:pt x="5889078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5889078" y="9525"/>
                  </a:lnTo>
                  <a:lnTo>
                    <a:pt x="5891326" y="9055"/>
                  </a:lnTo>
                  <a:lnTo>
                    <a:pt x="5895047" y="7200"/>
                  </a:lnTo>
                  <a:lnTo>
                    <a:pt x="5895975" y="6083"/>
                  </a:lnTo>
                  <a:lnTo>
                    <a:pt x="5895975" y="3454"/>
                  </a:lnTo>
                  <a:lnTo>
                    <a:pt x="5895047" y="2324"/>
                  </a:lnTo>
                  <a:lnTo>
                    <a:pt x="5891326" y="457"/>
                  </a:lnTo>
                  <a:lnTo>
                    <a:pt x="5889078" y="0"/>
                  </a:lnTo>
                  <a:close/>
                </a:path>
              </a:pathLst>
            </a:custGeom>
            <a:solidFill>
              <a:srgbClr val="B7BE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8650" y="4191000"/>
              <a:ext cx="5064125" cy="988060"/>
            </a:xfrm>
            <a:custGeom>
              <a:avLst/>
              <a:gdLst/>
              <a:ahLst/>
              <a:cxnLst/>
              <a:rect l="l" t="t" r="r" b="b"/>
              <a:pathLst>
                <a:path w="5064125" h="988060">
                  <a:moveTo>
                    <a:pt x="4236821" y="0"/>
                  </a:moveTo>
                  <a:lnTo>
                    <a:pt x="826909" y="0"/>
                  </a:lnTo>
                  <a:lnTo>
                    <a:pt x="0" y="987921"/>
                  </a:lnTo>
                  <a:lnTo>
                    <a:pt x="5063731" y="987921"/>
                  </a:lnTo>
                  <a:lnTo>
                    <a:pt x="4236821" y="0"/>
                  </a:lnTo>
                  <a:close/>
                </a:path>
              </a:pathLst>
            </a:custGeom>
            <a:solidFill>
              <a:srgbClr val="D2D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8650" y="4191000"/>
              <a:ext cx="5064125" cy="988060"/>
            </a:xfrm>
            <a:custGeom>
              <a:avLst/>
              <a:gdLst/>
              <a:ahLst/>
              <a:cxnLst/>
              <a:rect l="l" t="t" r="r" b="b"/>
              <a:pathLst>
                <a:path w="5064125" h="988060">
                  <a:moveTo>
                    <a:pt x="826909" y="0"/>
                  </a:moveTo>
                  <a:lnTo>
                    <a:pt x="4236821" y="0"/>
                  </a:lnTo>
                  <a:lnTo>
                    <a:pt x="5063731" y="987921"/>
                  </a:lnTo>
                  <a:lnTo>
                    <a:pt x="0" y="987921"/>
                  </a:lnTo>
                  <a:lnTo>
                    <a:pt x="826909" y="0"/>
                  </a:lnTo>
                  <a:close/>
                </a:path>
              </a:pathLst>
            </a:custGeom>
            <a:ln w="10715">
              <a:solidFill>
                <a:srgbClr val="B7BE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84410" y="4554537"/>
            <a:ext cx="14605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5" dirty="0">
                <a:solidFill>
                  <a:srgbClr val="3F4054"/>
                </a:solidFill>
                <a:latin typeface="Calibri"/>
                <a:cs typeface="Calibri"/>
              </a:rPr>
              <a:t>3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47994" y="4227115"/>
            <a:ext cx="4623435" cy="73533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650" spc="190" dirty="0">
                <a:solidFill>
                  <a:srgbClr val="3F4054"/>
                </a:solidFill>
                <a:latin typeface="Calibri"/>
                <a:cs typeface="Calibri"/>
              </a:rPr>
              <a:t>Community</a:t>
            </a:r>
            <a:r>
              <a:rPr sz="1650" spc="-35" dirty="0">
                <a:solidFill>
                  <a:srgbClr val="3F4054"/>
                </a:solidFill>
                <a:latin typeface="Calibri"/>
                <a:cs typeface="Calibri"/>
              </a:rPr>
              <a:t> </a:t>
            </a:r>
            <a:r>
              <a:rPr sz="1650" spc="145" dirty="0">
                <a:solidFill>
                  <a:srgbClr val="3F4054"/>
                </a:solidFill>
                <a:latin typeface="Calibri"/>
                <a:cs typeface="Calibri"/>
              </a:rPr>
              <a:t>Engagement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Get</a:t>
            </a:r>
            <a:r>
              <a:rPr sz="1350" spc="2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involved</a:t>
            </a:r>
            <a:r>
              <a:rPr sz="1350" spc="2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55" dirty="0">
                <a:solidFill>
                  <a:srgbClr val="3F4054"/>
                </a:solidFill>
                <a:latin typeface="Microsoft Sans Serif"/>
                <a:cs typeface="Microsoft Sans Serif"/>
              </a:rPr>
              <a:t>in</a:t>
            </a:r>
            <a:r>
              <a:rPr sz="1350" spc="2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75" dirty="0">
                <a:solidFill>
                  <a:srgbClr val="3F4054"/>
                </a:solidFill>
                <a:latin typeface="Microsoft Sans Serif"/>
                <a:cs typeface="Microsoft Sans Serif"/>
              </a:rPr>
              <a:t>supporting</a:t>
            </a:r>
            <a:r>
              <a:rPr sz="1350" spc="2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dirty="0">
                <a:solidFill>
                  <a:srgbClr val="3F4054"/>
                </a:solidFill>
                <a:latin typeface="Microsoft Sans Serif"/>
                <a:cs typeface="Microsoft Sans Serif"/>
              </a:rPr>
              <a:t>local</a:t>
            </a:r>
            <a:r>
              <a:rPr sz="1350" spc="25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0" dirty="0">
                <a:solidFill>
                  <a:srgbClr val="3F4054"/>
                </a:solidFill>
                <a:latin typeface="Microsoft Sans Serif"/>
                <a:cs typeface="Microsoft Sans Serif"/>
              </a:rPr>
              <a:t>waste</a:t>
            </a:r>
            <a:r>
              <a:rPr sz="1350" spc="2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65" dirty="0">
                <a:solidFill>
                  <a:srgbClr val="3F4054"/>
                </a:solidFill>
                <a:latin typeface="Microsoft Sans Serif"/>
                <a:cs typeface="Microsoft Sans Serif"/>
              </a:rPr>
              <a:t>reduction</a:t>
            </a:r>
            <a:r>
              <a:rPr sz="1350" spc="20" dirty="0">
                <a:solidFill>
                  <a:srgbClr val="3F4054"/>
                </a:solidFill>
                <a:latin typeface="Microsoft Sans Serif"/>
                <a:cs typeface="Microsoft Sans Serif"/>
              </a:rPr>
              <a:t> </a:t>
            </a:r>
            <a:r>
              <a:rPr sz="1350" spc="75" dirty="0">
                <a:solidFill>
                  <a:srgbClr val="3F4054"/>
                </a:solidFill>
                <a:latin typeface="Microsoft Sans Serif"/>
                <a:cs typeface="Microsoft Sans Serif"/>
              </a:rPr>
              <a:t>efforts.</a:t>
            </a:r>
            <a:endParaRPr sz="1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674279"/>
            <a:ext cx="8795385" cy="607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80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3800" spc="-3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800" dirty="0">
                <a:solidFill>
                  <a:srgbClr val="000000"/>
                </a:solidFill>
                <a:latin typeface="Times New Roman"/>
                <a:cs typeface="Times New Roman"/>
              </a:rPr>
              <a:t>Plastic</a:t>
            </a:r>
            <a:r>
              <a:rPr sz="3800" spc="-3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800" spc="50" dirty="0">
                <a:solidFill>
                  <a:srgbClr val="000000"/>
                </a:solidFill>
                <a:latin typeface="Times New Roman"/>
                <a:cs typeface="Times New Roman"/>
              </a:rPr>
              <a:t>Waste</a:t>
            </a:r>
            <a:r>
              <a:rPr sz="3800" spc="-3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800" spc="80" dirty="0">
                <a:solidFill>
                  <a:srgbClr val="000000"/>
                </a:solidFill>
                <a:latin typeface="Times New Roman"/>
                <a:cs typeface="Times New Roman"/>
              </a:rPr>
              <a:t>Crisis</a:t>
            </a:r>
            <a:r>
              <a:rPr sz="1750" spc="8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sz="1750" spc="2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800" spc="-20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800" spc="-3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800" spc="-45" dirty="0">
                <a:solidFill>
                  <a:srgbClr val="000000"/>
                </a:solidFill>
                <a:latin typeface="Times New Roman"/>
                <a:cs typeface="Times New Roman"/>
              </a:rPr>
              <a:t>Growing</a:t>
            </a:r>
            <a:r>
              <a:rPr sz="3800" spc="-3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800" spc="-10" dirty="0">
                <a:solidFill>
                  <a:srgbClr val="000000"/>
                </a:solidFill>
                <a:latin typeface="Times New Roman"/>
                <a:cs typeface="Times New Roman"/>
              </a:rPr>
              <a:t>Problem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378" y="2669114"/>
            <a:ext cx="976757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83510" algn="l"/>
                <a:tab pos="5354955" algn="l"/>
                <a:tab pos="8027034" algn="l"/>
              </a:tabLst>
            </a:pPr>
            <a:r>
              <a:rPr sz="1900" spc="-10" dirty="0">
                <a:latin typeface="Times New Roman"/>
                <a:cs typeface="Times New Roman"/>
              </a:rPr>
              <a:t>Overflowing</a:t>
            </a:r>
            <a:r>
              <a:rPr sz="1900" spc="-15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Landfills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75" dirty="0">
                <a:latin typeface="Times New Roman"/>
                <a:cs typeface="Times New Roman"/>
              </a:rPr>
              <a:t>Ocean</a:t>
            </a:r>
            <a:r>
              <a:rPr sz="1900" spc="-16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Pollution</a:t>
            </a:r>
            <a:r>
              <a:rPr sz="1900" dirty="0">
                <a:latin typeface="Times New Roman"/>
                <a:cs typeface="Times New Roman"/>
              </a:rPr>
              <a:t>	Limited</a:t>
            </a:r>
            <a:r>
              <a:rPr sz="1900" spc="-13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Recycling</a:t>
            </a:r>
            <a:r>
              <a:rPr sz="1900" dirty="0">
                <a:latin typeface="Times New Roman"/>
                <a:cs typeface="Times New Roman"/>
              </a:rPr>
              <a:t>	Unwanted</a:t>
            </a:r>
            <a:r>
              <a:rPr sz="1900" spc="8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Plastic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375" y="3111543"/>
            <a:ext cx="2102485" cy="11112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19400"/>
              </a:lnSpc>
              <a:spcBef>
                <a:spcPts val="50"/>
              </a:spcBef>
            </a:pP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Plastic</a:t>
            </a:r>
            <a:r>
              <a:rPr sz="150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waste</a:t>
            </a:r>
            <a:r>
              <a:rPr sz="150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is</a:t>
            </a:r>
            <a:r>
              <a:rPr sz="1500" spc="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262424"/>
                </a:solidFill>
                <a:latin typeface="Times New Roman"/>
                <a:cs typeface="Times New Roman"/>
              </a:rPr>
              <a:t>piling</a:t>
            </a:r>
            <a:r>
              <a:rPr sz="150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up</a:t>
            </a:r>
            <a:r>
              <a:rPr sz="1500" spc="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45" dirty="0">
                <a:solidFill>
                  <a:srgbClr val="262424"/>
                </a:solidFill>
                <a:latin typeface="Times New Roman"/>
                <a:cs typeface="Times New Roman"/>
              </a:rPr>
              <a:t>in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landfills</a:t>
            </a:r>
            <a:r>
              <a:rPr sz="40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400" spc="2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reaching</a:t>
            </a:r>
            <a:r>
              <a:rPr sz="1500" spc="-5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capacity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500" spc="-4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polluting</a:t>
            </a:r>
            <a:r>
              <a:rPr sz="1500" spc="-3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262424"/>
                </a:solidFill>
                <a:latin typeface="Times New Roman"/>
                <a:cs typeface="Times New Roman"/>
              </a:rPr>
              <a:t>our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environment</a:t>
            </a:r>
            <a:r>
              <a:rPr sz="400" spc="-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8842" y="3111543"/>
            <a:ext cx="2211705" cy="8350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18800"/>
              </a:lnSpc>
              <a:spcBef>
                <a:spcPts val="60"/>
              </a:spcBef>
            </a:pP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Plastic</a:t>
            </a:r>
            <a:r>
              <a:rPr sz="1500" spc="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debris</a:t>
            </a:r>
            <a:r>
              <a:rPr sz="1500" spc="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contaminates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our</a:t>
            </a:r>
            <a:r>
              <a:rPr sz="1500" spc="-5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55" dirty="0">
                <a:solidFill>
                  <a:srgbClr val="262424"/>
                </a:solidFill>
                <a:latin typeface="Times New Roman"/>
                <a:cs typeface="Times New Roman"/>
              </a:rPr>
              <a:t>oceans</a:t>
            </a:r>
            <a:r>
              <a:rPr sz="400" spc="55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400" spc="2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harming</a:t>
            </a:r>
            <a:r>
              <a:rPr sz="1500" spc="-5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marine </a:t>
            </a:r>
            <a:r>
              <a:rPr sz="1500" spc="-75" dirty="0">
                <a:solidFill>
                  <a:srgbClr val="262424"/>
                </a:solidFill>
                <a:latin typeface="Times New Roman"/>
                <a:cs typeface="Times New Roman"/>
              </a:rPr>
              <a:t>life</a:t>
            </a:r>
            <a:r>
              <a:rPr sz="15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500" spc="50" dirty="0">
                <a:solidFill>
                  <a:srgbClr val="262424"/>
                </a:solidFill>
                <a:latin typeface="Times New Roman"/>
                <a:cs typeface="Times New Roman"/>
              </a:rPr>
              <a:t>ecosystems</a:t>
            </a:r>
            <a:r>
              <a:rPr sz="400" spc="5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0301" y="3111543"/>
            <a:ext cx="2148840" cy="138747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40"/>
              </a:spcBef>
            </a:pPr>
            <a:r>
              <a:rPr sz="1500" spc="-40" dirty="0">
                <a:solidFill>
                  <a:srgbClr val="262424"/>
                </a:solidFill>
                <a:latin typeface="Times New Roman"/>
                <a:cs typeface="Times New Roman"/>
              </a:rPr>
              <a:t>Traditional</a:t>
            </a:r>
            <a:r>
              <a:rPr sz="150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recycling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methods</a:t>
            </a:r>
            <a:r>
              <a:rPr sz="1500" spc="6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35" dirty="0">
                <a:solidFill>
                  <a:srgbClr val="262424"/>
                </a:solidFill>
                <a:latin typeface="Times New Roman"/>
                <a:cs typeface="Times New Roman"/>
              </a:rPr>
              <a:t>are</a:t>
            </a:r>
            <a:r>
              <a:rPr sz="1500" spc="6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40" dirty="0">
                <a:solidFill>
                  <a:srgbClr val="262424"/>
                </a:solidFill>
                <a:latin typeface="Times New Roman"/>
                <a:cs typeface="Times New Roman"/>
              </a:rPr>
              <a:t>inefficient</a:t>
            </a:r>
            <a:r>
              <a:rPr sz="1500" spc="6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struggle</a:t>
            </a:r>
            <a:r>
              <a:rPr sz="150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to</a:t>
            </a:r>
            <a:r>
              <a:rPr sz="1500" spc="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cope</a:t>
            </a:r>
            <a:r>
              <a:rPr sz="1500" spc="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with</a:t>
            </a:r>
            <a:r>
              <a:rPr sz="1500" spc="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262424"/>
                </a:solidFill>
                <a:latin typeface="Times New Roman"/>
                <a:cs typeface="Times New Roman"/>
              </a:rPr>
              <a:t>the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sheer</a:t>
            </a:r>
            <a:r>
              <a:rPr sz="1500" spc="-5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volume</a:t>
            </a:r>
            <a:r>
              <a:rPr sz="1500" spc="-5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of</a:t>
            </a:r>
            <a:r>
              <a:rPr sz="1500" spc="-5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plastic </a:t>
            </a:r>
            <a:r>
              <a:rPr sz="1500" spc="45" dirty="0">
                <a:solidFill>
                  <a:srgbClr val="262424"/>
                </a:solidFill>
                <a:latin typeface="Times New Roman"/>
                <a:cs typeface="Times New Roman"/>
              </a:rPr>
              <a:t>waste</a:t>
            </a:r>
            <a:r>
              <a:rPr sz="400" spc="45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01773" y="3111543"/>
            <a:ext cx="2094864" cy="11112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19400"/>
              </a:lnSpc>
              <a:spcBef>
                <a:spcPts val="50"/>
              </a:spcBef>
            </a:pP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Plastic</a:t>
            </a:r>
            <a:r>
              <a:rPr sz="1500" spc="114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packaging</a:t>
            </a:r>
            <a:r>
              <a:rPr sz="40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400" spc="39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45" dirty="0">
                <a:solidFill>
                  <a:srgbClr val="262424"/>
                </a:solidFill>
                <a:latin typeface="Times New Roman"/>
                <a:cs typeface="Times New Roman"/>
              </a:rPr>
              <a:t>bottles</a:t>
            </a:r>
            <a:r>
              <a:rPr sz="400" spc="45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400" spc="5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500" spc="4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other</a:t>
            </a:r>
            <a:r>
              <a:rPr sz="1500" spc="4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products</a:t>
            </a:r>
            <a:r>
              <a:rPr sz="1500" spc="4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end</a:t>
            </a:r>
            <a:r>
              <a:rPr sz="1500" spc="4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262424"/>
                </a:solidFill>
                <a:latin typeface="Times New Roman"/>
                <a:cs typeface="Times New Roman"/>
              </a:rPr>
              <a:t>up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in</a:t>
            </a:r>
            <a:r>
              <a:rPr sz="1500" spc="-6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30" dirty="0">
                <a:solidFill>
                  <a:srgbClr val="262424"/>
                </a:solidFill>
                <a:latin typeface="Times New Roman"/>
                <a:cs typeface="Times New Roman"/>
              </a:rPr>
              <a:t>landfills</a:t>
            </a:r>
            <a:r>
              <a:rPr sz="1500" spc="-6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or</a:t>
            </a:r>
            <a:r>
              <a:rPr sz="1500" spc="-6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discarded inappropriately</a:t>
            </a:r>
            <a:r>
              <a:rPr sz="400" spc="-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1711"/>
            <a:ext cx="11430000" cy="21428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375" y="2621105"/>
            <a:ext cx="8696325" cy="602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50" spc="6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3750" spc="-3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50" spc="-40" dirty="0">
                <a:solidFill>
                  <a:srgbClr val="000000"/>
                </a:solidFill>
                <a:latin typeface="Times New Roman"/>
                <a:cs typeface="Times New Roman"/>
              </a:rPr>
              <a:t>Circular</a:t>
            </a:r>
            <a:r>
              <a:rPr sz="3750" spc="-3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50" spc="70" dirty="0">
                <a:solidFill>
                  <a:srgbClr val="000000"/>
                </a:solidFill>
                <a:latin typeface="Times New Roman"/>
                <a:cs typeface="Times New Roman"/>
              </a:rPr>
              <a:t>Economy</a:t>
            </a:r>
            <a:r>
              <a:rPr sz="1750" spc="7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sz="1750" spc="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50" spc="-17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750" spc="-3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50" spc="75" dirty="0">
                <a:solidFill>
                  <a:srgbClr val="000000"/>
                </a:solidFill>
                <a:latin typeface="Times New Roman"/>
                <a:cs typeface="Times New Roman"/>
              </a:rPr>
              <a:t>Sustainable</a:t>
            </a:r>
            <a:r>
              <a:rPr sz="3750" spc="-3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50" spc="-10" dirty="0">
                <a:solidFill>
                  <a:srgbClr val="000000"/>
                </a:solidFill>
                <a:latin typeface="Times New Roman"/>
                <a:cs typeface="Times New Roman"/>
              </a:rPr>
              <a:t>Future</a:t>
            </a:r>
            <a:endParaRPr sz="37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0075" y="3686175"/>
            <a:ext cx="390525" cy="381000"/>
            <a:chOff x="600075" y="3686175"/>
            <a:chExt cx="390525" cy="381000"/>
          </a:xfrm>
        </p:grpSpPr>
        <p:sp>
          <p:nvSpPr>
            <p:cNvPr id="5" name="object 5"/>
            <p:cNvSpPr/>
            <p:nvPr/>
          </p:nvSpPr>
          <p:spPr>
            <a:xfrm>
              <a:off x="604837" y="369093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0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7" y="357860"/>
                  </a:lnTo>
                  <a:lnTo>
                    <a:pt x="51619" y="371475"/>
                  </a:lnTo>
                  <a:lnTo>
                    <a:pt x="329380" y="371475"/>
                  </a:lnTo>
                  <a:lnTo>
                    <a:pt x="367381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2" y="13614"/>
                  </a:lnTo>
                  <a:lnTo>
                    <a:pt x="332973" y="355"/>
                  </a:lnTo>
                  <a:lnTo>
                    <a:pt x="329380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4837" y="369093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7292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0" y="0"/>
                  </a:lnTo>
                  <a:lnTo>
                    <a:pt x="332973" y="355"/>
                  </a:lnTo>
                  <a:lnTo>
                    <a:pt x="336529" y="1066"/>
                  </a:lnTo>
                  <a:lnTo>
                    <a:pt x="340092" y="1765"/>
                  </a:lnTo>
                  <a:lnTo>
                    <a:pt x="356448" y="9309"/>
                  </a:lnTo>
                  <a:lnTo>
                    <a:pt x="359464" y="11328"/>
                  </a:lnTo>
                  <a:lnTo>
                    <a:pt x="379938" y="44462"/>
                  </a:lnTo>
                  <a:lnTo>
                    <a:pt x="380648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8" y="323443"/>
                  </a:lnTo>
                  <a:lnTo>
                    <a:pt x="371688" y="346913"/>
                  </a:lnTo>
                  <a:lnTo>
                    <a:pt x="369674" y="349935"/>
                  </a:lnTo>
                  <a:lnTo>
                    <a:pt x="336529" y="370408"/>
                  </a:lnTo>
                  <a:lnTo>
                    <a:pt x="332973" y="371119"/>
                  </a:lnTo>
                  <a:lnTo>
                    <a:pt x="329380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9" y="371475"/>
                  </a:lnTo>
                  <a:lnTo>
                    <a:pt x="48026" y="371119"/>
                  </a:lnTo>
                  <a:lnTo>
                    <a:pt x="44465" y="370408"/>
                  </a:lnTo>
                  <a:lnTo>
                    <a:pt x="40907" y="369709"/>
                  </a:lnTo>
                  <a:lnTo>
                    <a:pt x="9311" y="346913"/>
                  </a:lnTo>
                  <a:lnTo>
                    <a:pt x="7292" y="343903"/>
                  </a:lnTo>
                  <a:lnTo>
                    <a:pt x="5590" y="340728"/>
                  </a:lnTo>
                  <a:lnTo>
                    <a:pt x="4207" y="337375"/>
                  </a:lnTo>
                  <a:lnTo>
                    <a:pt x="2818" y="334022"/>
                  </a:lnTo>
                  <a:lnTo>
                    <a:pt x="1771" y="330568"/>
                  </a:lnTo>
                  <a:lnTo>
                    <a:pt x="1061" y="327012"/>
                  </a:lnTo>
                  <a:lnTo>
                    <a:pt x="351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28612" y="3693160"/>
            <a:ext cx="136525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75" dirty="0">
                <a:solidFill>
                  <a:srgbClr val="262424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4584" y="3496766"/>
            <a:ext cx="3841750" cy="1069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95" dirty="0">
                <a:solidFill>
                  <a:srgbClr val="262424"/>
                </a:solidFill>
                <a:latin typeface="Times New Roman"/>
                <a:cs typeface="Times New Roman"/>
              </a:rPr>
              <a:t>Reduce</a:t>
            </a:r>
            <a:r>
              <a:rPr sz="900" spc="95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900" spc="2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900" spc="90" dirty="0">
                <a:solidFill>
                  <a:srgbClr val="262424"/>
                </a:solidFill>
                <a:latin typeface="Times New Roman"/>
                <a:cs typeface="Times New Roman"/>
              </a:rPr>
              <a:t>Reuse</a:t>
            </a:r>
            <a:r>
              <a:rPr sz="900" spc="9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900" spc="2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900" spc="35" dirty="0">
                <a:solidFill>
                  <a:srgbClr val="262424"/>
                </a:solidFill>
                <a:latin typeface="Times New Roman"/>
                <a:cs typeface="Times New Roman"/>
              </a:rPr>
              <a:t>Recycle</a:t>
            </a: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" dirty="0">
              <a:latin typeface="Times New Roman"/>
              <a:cs typeface="Times New Roman"/>
            </a:endParaRPr>
          </a:p>
          <a:p>
            <a:pPr marL="12700" marR="5080">
              <a:lnSpc>
                <a:spcPct val="116700"/>
              </a:lnSpc>
            </a:pP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The</a:t>
            </a:r>
            <a:r>
              <a:rPr sz="150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45" dirty="0">
                <a:solidFill>
                  <a:srgbClr val="262424"/>
                </a:solidFill>
                <a:latin typeface="Times New Roman"/>
                <a:cs typeface="Times New Roman"/>
              </a:rPr>
              <a:t>circular</a:t>
            </a:r>
            <a:r>
              <a:rPr sz="150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economy</a:t>
            </a:r>
            <a:r>
              <a:rPr sz="150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promotes</a:t>
            </a:r>
            <a:r>
              <a:rPr sz="150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waste</a:t>
            </a:r>
            <a:r>
              <a:rPr sz="150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reduction</a:t>
            </a:r>
            <a:r>
              <a:rPr sz="700" spc="-1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700" spc="5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resource</a:t>
            </a:r>
            <a:r>
              <a:rPr sz="1500" spc="-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262424"/>
                </a:solidFill>
                <a:latin typeface="Times New Roman"/>
                <a:cs typeface="Times New Roman"/>
              </a:rPr>
              <a:t>efficiency</a:t>
            </a:r>
            <a:r>
              <a:rPr sz="700" spc="-25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700" spc="17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500" spc="-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product</a:t>
            </a:r>
            <a:r>
              <a:rPr sz="1500" spc="-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75" dirty="0">
                <a:solidFill>
                  <a:srgbClr val="262424"/>
                </a:solidFill>
                <a:latin typeface="Times New Roman"/>
                <a:cs typeface="Times New Roman"/>
              </a:rPr>
              <a:t>life</a:t>
            </a:r>
            <a:r>
              <a:rPr sz="1500" spc="-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extension</a:t>
            </a:r>
            <a:r>
              <a:rPr sz="700" spc="-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700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00725" y="3686175"/>
            <a:ext cx="390525" cy="381000"/>
            <a:chOff x="5800725" y="3686175"/>
            <a:chExt cx="390525" cy="381000"/>
          </a:xfrm>
        </p:grpSpPr>
        <p:sp>
          <p:nvSpPr>
            <p:cNvPr id="10" name="object 10"/>
            <p:cNvSpPr/>
            <p:nvPr/>
          </p:nvSpPr>
          <p:spPr>
            <a:xfrm>
              <a:off x="5805487" y="369093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29387" y="371475"/>
                  </a:lnTo>
                  <a:lnTo>
                    <a:pt x="367385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05487" y="369093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76796" y="34099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4" y="323443"/>
                  </a:lnTo>
                  <a:lnTo>
                    <a:pt x="379933" y="327012"/>
                  </a:lnTo>
                  <a:lnTo>
                    <a:pt x="379234" y="330568"/>
                  </a:lnTo>
                  <a:lnTo>
                    <a:pt x="356450" y="362165"/>
                  </a:lnTo>
                  <a:lnTo>
                    <a:pt x="336524" y="370408"/>
                  </a:lnTo>
                  <a:lnTo>
                    <a:pt x="332968" y="371119"/>
                  </a:lnTo>
                  <a:lnTo>
                    <a:pt x="329387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19"/>
                  </a:lnTo>
                  <a:lnTo>
                    <a:pt x="44462" y="370408"/>
                  </a:lnTo>
                  <a:lnTo>
                    <a:pt x="40906" y="369709"/>
                  </a:lnTo>
                  <a:lnTo>
                    <a:pt x="9309" y="346913"/>
                  </a:lnTo>
                  <a:lnTo>
                    <a:pt x="7289" y="343903"/>
                  </a:lnTo>
                  <a:lnTo>
                    <a:pt x="5588" y="340728"/>
                  </a:lnTo>
                  <a:lnTo>
                    <a:pt x="4203" y="337375"/>
                  </a:lnTo>
                  <a:lnTo>
                    <a:pt x="2819" y="334022"/>
                  </a:lnTo>
                  <a:lnTo>
                    <a:pt x="1765" y="330568"/>
                  </a:lnTo>
                  <a:lnTo>
                    <a:pt x="1066" y="327012"/>
                  </a:lnTo>
                  <a:lnTo>
                    <a:pt x="355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03658" y="3693160"/>
            <a:ext cx="187960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220" dirty="0">
                <a:solidFill>
                  <a:srgbClr val="262424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5226" y="3496766"/>
            <a:ext cx="3834765" cy="1069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85" dirty="0">
                <a:solidFill>
                  <a:srgbClr val="262424"/>
                </a:solidFill>
                <a:latin typeface="Times New Roman"/>
                <a:cs typeface="Times New Roman"/>
              </a:rPr>
              <a:t>Closed</a:t>
            </a:r>
            <a:r>
              <a:rPr sz="900" spc="85" dirty="0">
                <a:solidFill>
                  <a:srgbClr val="262424"/>
                </a:solidFill>
                <a:latin typeface="Times New Roman"/>
                <a:cs typeface="Times New Roman"/>
              </a:rPr>
              <a:t>-</a:t>
            </a:r>
            <a:r>
              <a:rPr sz="1900" spc="-25" dirty="0">
                <a:solidFill>
                  <a:srgbClr val="262424"/>
                </a:solidFill>
                <a:latin typeface="Times New Roman"/>
                <a:cs typeface="Times New Roman"/>
              </a:rPr>
              <a:t>Loop</a:t>
            </a:r>
            <a:r>
              <a:rPr sz="1900" spc="-15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900" spc="55" dirty="0">
                <a:solidFill>
                  <a:srgbClr val="262424"/>
                </a:solidFill>
                <a:latin typeface="Times New Roman"/>
                <a:cs typeface="Times New Roman"/>
              </a:rPr>
              <a:t>Systems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 marR="5080">
              <a:lnSpc>
                <a:spcPct val="116700"/>
              </a:lnSpc>
            </a:pPr>
            <a:r>
              <a:rPr sz="1500" spc="-65" dirty="0">
                <a:solidFill>
                  <a:srgbClr val="262424"/>
                </a:solidFill>
                <a:latin typeface="Times New Roman"/>
                <a:cs typeface="Times New Roman"/>
              </a:rPr>
              <a:t>It</a:t>
            </a:r>
            <a:r>
              <a:rPr sz="150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emphasizes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the</a:t>
            </a:r>
            <a:r>
              <a:rPr sz="150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50" dirty="0">
                <a:solidFill>
                  <a:srgbClr val="262424"/>
                </a:solidFill>
                <a:latin typeface="Times New Roman"/>
                <a:cs typeface="Times New Roman"/>
              </a:rPr>
              <a:t>use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of</a:t>
            </a:r>
            <a:r>
              <a:rPr sz="150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materials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in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50" dirty="0">
                <a:solidFill>
                  <a:srgbClr val="262424"/>
                </a:solidFill>
                <a:latin typeface="Times New Roman"/>
                <a:cs typeface="Times New Roman"/>
              </a:rPr>
              <a:t>closed</a:t>
            </a:r>
            <a:r>
              <a:rPr sz="700" spc="50" dirty="0">
                <a:solidFill>
                  <a:srgbClr val="262424"/>
                </a:solidFill>
                <a:latin typeface="Times New Roman"/>
                <a:cs typeface="Times New Roman"/>
              </a:rPr>
              <a:t>-</a:t>
            </a:r>
            <a:r>
              <a:rPr sz="1500" spc="-20" dirty="0">
                <a:solidFill>
                  <a:srgbClr val="262424"/>
                </a:solidFill>
                <a:latin typeface="Times New Roman"/>
                <a:cs typeface="Times New Roman"/>
              </a:rPr>
              <a:t>loop </a:t>
            </a:r>
            <a:r>
              <a:rPr sz="1500" spc="75" dirty="0">
                <a:solidFill>
                  <a:srgbClr val="262424"/>
                </a:solidFill>
                <a:latin typeface="Times New Roman"/>
                <a:cs typeface="Times New Roman"/>
              </a:rPr>
              <a:t>systems</a:t>
            </a:r>
            <a:r>
              <a:rPr sz="700" spc="75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700" spc="2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262424"/>
                </a:solidFill>
                <a:latin typeface="Times New Roman"/>
                <a:cs typeface="Times New Roman"/>
              </a:rPr>
              <a:t>minimizing</a:t>
            </a:r>
            <a:r>
              <a:rPr sz="150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waste</a:t>
            </a:r>
            <a:r>
              <a:rPr sz="150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50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pollution</a:t>
            </a:r>
            <a:r>
              <a:rPr sz="700" spc="-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0075" y="4962525"/>
            <a:ext cx="390525" cy="390525"/>
            <a:chOff x="600075" y="4962525"/>
            <a:chExt cx="390525" cy="390525"/>
          </a:xfrm>
        </p:grpSpPr>
        <p:sp>
          <p:nvSpPr>
            <p:cNvPr id="15" name="object 15"/>
            <p:cNvSpPr/>
            <p:nvPr/>
          </p:nvSpPr>
          <p:spPr>
            <a:xfrm>
              <a:off x="604837" y="49672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0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325756"/>
                  </a:lnTo>
                  <a:lnTo>
                    <a:pt x="0" y="329382"/>
                  </a:lnTo>
                  <a:lnTo>
                    <a:pt x="18747" y="367383"/>
                  </a:lnTo>
                  <a:lnTo>
                    <a:pt x="51619" y="381001"/>
                  </a:lnTo>
                  <a:lnTo>
                    <a:pt x="329380" y="381001"/>
                  </a:lnTo>
                  <a:lnTo>
                    <a:pt x="367381" y="362253"/>
                  </a:lnTo>
                  <a:lnTo>
                    <a:pt x="381000" y="329382"/>
                  </a:lnTo>
                  <a:lnTo>
                    <a:pt x="381000" y="51612"/>
                  </a:lnTo>
                  <a:lnTo>
                    <a:pt x="362252" y="13614"/>
                  </a:lnTo>
                  <a:lnTo>
                    <a:pt x="332973" y="355"/>
                  </a:lnTo>
                  <a:lnTo>
                    <a:pt x="329380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4837" y="49672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6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7292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0" y="0"/>
                  </a:lnTo>
                  <a:lnTo>
                    <a:pt x="332973" y="355"/>
                  </a:lnTo>
                  <a:lnTo>
                    <a:pt x="336529" y="1066"/>
                  </a:lnTo>
                  <a:lnTo>
                    <a:pt x="340092" y="1765"/>
                  </a:lnTo>
                  <a:lnTo>
                    <a:pt x="356448" y="9309"/>
                  </a:lnTo>
                  <a:lnTo>
                    <a:pt x="359464" y="11328"/>
                  </a:lnTo>
                  <a:lnTo>
                    <a:pt x="379938" y="44462"/>
                  </a:lnTo>
                  <a:lnTo>
                    <a:pt x="380648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6"/>
                  </a:lnTo>
                  <a:lnTo>
                    <a:pt x="381000" y="329382"/>
                  </a:lnTo>
                  <a:lnTo>
                    <a:pt x="380648" y="332973"/>
                  </a:lnTo>
                  <a:lnTo>
                    <a:pt x="379938" y="336530"/>
                  </a:lnTo>
                  <a:lnTo>
                    <a:pt x="379228" y="340088"/>
                  </a:lnTo>
                  <a:lnTo>
                    <a:pt x="378181" y="343546"/>
                  </a:lnTo>
                  <a:lnTo>
                    <a:pt x="376793" y="346894"/>
                  </a:lnTo>
                  <a:lnTo>
                    <a:pt x="375404" y="350248"/>
                  </a:lnTo>
                  <a:lnTo>
                    <a:pt x="373702" y="353428"/>
                  </a:lnTo>
                  <a:lnTo>
                    <a:pt x="371688" y="356444"/>
                  </a:lnTo>
                  <a:lnTo>
                    <a:pt x="369674" y="359460"/>
                  </a:lnTo>
                  <a:lnTo>
                    <a:pt x="336529" y="379939"/>
                  </a:lnTo>
                  <a:lnTo>
                    <a:pt x="329380" y="381001"/>
                  </a:lnTo>
                  <a:lnTo>
                    <a:pt x="325755" y="381001"/>
                  </a:lnTo>
                  <a:lnTo>
                    <a:pt x="55245" y="381001"/>
                  </a:lnTo>
                  <a:lnTo>
                    <a:pt x="51619" y="381001"/>
                  </a:lnTo>
                  <a:lnTo>
                    <a:pt x="48026" y="380644"/>
                  </a:lnTo>
                  <a:lnTo>
                    <a:pt x="13618" y="362253"/>
                  </a:lnTo>
                  <a:lnTo>
                    <a:pt x="9311" y="356444"/>
                  </a:lnTo>
                  <a:lnTo>
                    <a:pt x="7292" y="353428"/>
                  </a:lnTo>
                  <a:lnTo>
                    <a:pt x="5590" y="350248"/>
                  </a:lnTo>
                  <a:lnTo>
                    <a:pt x="4207" y="346894"/>
                  </a:lnTo>
                  <a:lnTo>
                    <a:pt x="2818" y="343541"/>
                  </a:lnTo>
                  <a:lnTo>
                    <a:pt x="1771" y="340088"/>
                  </a:lnTo>
                  <a:lnTo>
                    <a:pt x="1061" y="336530"/>
                  </a:lnTo>
                  <a:lnTo>
                    <a:pt x="351" y="332973"/>
                  </a:lnTo>
                  <a:lnTo>
                    <a:pt x="0" y="329382"/>
                  </a:lnTo>
                  <a:lnTo>
                    <a:pt x="0" y="325756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01079" y="4979036"/>
            <a:ext cx="191770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250" dirty="0">
                <a:solidFill>
                  <a:srgbClr val="262424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4587" y="4917015"/>
            <a:ext cx="102489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10" dirty="0">
                <a:solidFill>
                  <a:srgbClr val="262424"/>
                </a:solidFill>
                <a:latin typeface="Times New Roman"/>
                <a:cs typeface="Times New Roman"/>
              </a:rPr>
              <a:t>Upcycling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4583" y="5273719"/>
            <a:ext cx="4491990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500" spc="-65" dirty="0">
                <a:solidFill>
                  <a:srgbClr val="262424"/>
                </a:solidFill>
                <a:latin typeface="Times New Roman"/>
                <a:cs typeface="Times New Roman"/>
              </a:rPr>
              <a:t>It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involves</a:t>
            </a:r>
            <a:r>
              <a:rPr sz="150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transforming</a:t>
            </a:r>
            <a:r>
              <a:rPr sz="150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waste into</a:t>
            </a:r>
            <a:r>
              <a:rPr sz="150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higher</a:t>
            </a:r>
            <a:r>
              <a:rPr sz="700" dirty="0">
                <a:solidFill>
                  <a:srgbClr val="262424"/>
                </a:solidFill>
                <a:latin typeface="Times New Roman"/>
                <a:cs typeface="Times New Roman"/>
              </a:rPr>
              <a:t>-</a:t>
            </a:r>
            <a:r>
              <a:rPr sz="1500" spc="-20" dirty="0">
                <a:solidFill>
                  <a:srgbClr val="262424"/>
                </a:solidFill>
                <a:latin typeface="Times New Roman"/>
                <a:cs typeface="Times New Roman"/>
              </a:rPr>
              <a:t>value</a:t>
            </a:r>
            <a:r>
              <a:rPr sz="150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products</a:t>
            </a:r>
            <a:r>
              <a:rPr sz="700" spc="-1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700" spc="5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creating</a:t>
            </a:r>
            <a:r>
              <a:rPr sz="1500" spc="-7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new</a:t>
            </a:r>
            <a:r>
              <a:rPr sz="1500" spc="-7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opportunities</a:t>
            </a:r>
            <a:r>
              <a:rPr sz="700" spc="-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00725" y="4962525"/>
            <a:ext cx="390525" cy="390525"/>
            <a:chOff x="5800725" y="4962525"/>
            <a:chExt cx="390525" cy="390525"/>
          </a:xfrm>
        </p:grpSpPr>
        <p:sp>
          <p:nvSpPr>
            <p:cNvPr id="21" name="object 21"/>
            <p:cNvSpPr/>
            <p:nvPr/>
          </p:nvSpPr>
          <p:spPr>
            <a:xfrm>
              <a:off x="5805487" y="49672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25756"/>
                  </a:lnTo>
                  <a:lnTo>
                    <a:pt x="0" y="329382"/>
                  </a:lnTo>
                  <a:lnTo>
                    <a:pt x="18745" y="367383"/>
                  </a:lnTo>
                  <a:lnTo>
                    <a:pt x="51612" y="381001"/>
                  </a:lnTo>
                  <a:lnTo>
                    <a:pt x="329387" y="381001"/>
                  </a:lnTo>
                  <a:lnTo>
                    <a:pt x="367385" y="362253"/>
                  </a:lnTo>
                  <a:lnTo>
                    <a:pt x="381000" y="329382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05487" y="496728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6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24549" y="9309"/>
                  </a:lnTo>
                  <a:lnTo>
                    <a:pt x="27571" y="7289"/>
                  </a:lnTo>
                  <a:lnTo>
                    <a:pt x="30746" y="5588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76796" y="34099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6"/>
                  </a:lnTo>
                  <a:lnTo>
                    <a:pt x="381000" y="329382"/>
                  </a:lnTo>
                  <a:lnTo>
                    <a:pt x="380644" y="332973"/>
                  </a:lnTo>
                  <a:lnTo>
                    <a:pt x="379933" y="336530"/>
                  </a:lnTo>
                  <a:lnTo>
                    <a:pt x="379234" y="340088"/>
                  </a:lnTo>
                  <a:lnTo>
                    <a:pt x="356450" y="371689"/>
                  </a:lnTo>
                  <a:lnTo>
                    <a:pt x="346887" y="376793"/>
                  </a:lnTo>
                  <a:lnTo>
                    <a:pt x="343547" y="378183"/>
                  </a:lnTo>
                  <a:lnTo>
                    <a:pt x="340093" y="379229"/>
                  </a:lnTo>
                  <a:lnTo>
                    <a:pt x="336524" y="379939"/>
                  </a:lnTo>
                  <a:lnTo>
                    <a:pt x="332968" y="380644"/>
                  </a:lnTo>
                  <a:lnTo>
                    <a:pt x="329387" y="381001"/>
                  </a:lnTo>
                  <a:lnTo>
                    <a:pt x="325755" y="381001"/>
                  </a:lnTo>
                  <a:lnTo>
                    <a:pt x="55245" y="381001"/>
                  </a:lnTo>
                  <a:lnTo>
                    <a:pt x="51612" y="381001"/>
                  </a:lnTo>
                  <a:lnTo>
                    <a:pt x="48018" y="380644"/>
                  </a:lnTo>
                  <a:lnTo>
                    <a:pt x="44462" y="379939"/>
                  </a:lnTo>
                  <a:lnTo>
                    <a:pt x="40906" y="379229"/>
                  </a:lnTo>
                  <a:lnTo>
                    <a:pt x="37452" y="378183"/>
                  </a:lnTo>
                  <a:lnTo>
                    <a:pt x="34099" y="376793"/>
                  </a:lnTo>
                  <a:lnTo>
                    <a:pt x="30746" y="375405"/>
                  </a:lnTo>
                  <a:lnTo>
                    <a:pt x="4203" y="346894"/>
                  </a:lnTo>
                  <a:lnTo>
                    <a:pt x="2819" y="343541"/>
                  </a:lnTo>
                  <a:lnTo>
                    <a:pt x="1765" y="340088"/>
                  </a:lnTo>
                  <a:lnTo>
                    <a:pt x="1066" y="336530"/>
                  </a:lnTo>
                  <a:lnTo>
                    <a:pt x="355" y="332973"/>
                  </a:lnTo>
                  <a:lnTo>
                    <a:pt x="0" y="329382"/>
                  </a:lnTo>
                  <a:lnTo>
                    <a:pt x="0" y="325756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897714" y="4979036"/>
            <a:ext cx="199390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310" dirty="0">
                <a:solidFill>
                  <a:srgbClr val="262424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45241" y="4917015"/>
            <a:ext cx="216662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50" dirty="0">
                <a:solidFill>
                  <a:srgbClr val="262424"/>
                </a:solidFill>
                <a:latin typeface="Times New Roman"/>
                <a:cs typeface="Times New Roman"/>
              </a:rPr>
              <a:t>Sustainable</a:t>
            </a:r>
            <a:r>
              <a:rPr sz="1900" spc="-1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262424"/>
                </a:solidFill>
                <a:latin typeface="Times New Roman"/>
                <a:cs typeface="Times New Roman"/>
              </a:rPr>
              <a:t>Practices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45240" y="5273719"/>
            <a:ext cx="4382770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The</a:t>
            </a:r>
            <a:r>
              <a:rPr sz="150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45" dirty="0">
                <a:solidFill>
                  <a:srgbClr val="262424"/>
                </a:solidFill>
                <a:latin typeface="Times New Roman"/>
                <a:cs typeface="Times New Roman"/>
              </a:rPr>
              <a:t>circular</a:t>
            </a:r>
            <a:r>
              <a:rPr sz="150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economy</a:t>
            </a:r>
            <a:r>
              <a:rPr sz="150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encourages</a:t>
            </a:r>
            <a:r>
              <a:rPr sz="150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sustainable</a:t>
            </a:r>
            <a:r>
              <a:rPr sz="150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practices</a:t>
            </a:r>
            <a:r>
              <a:rPr sz="1500" spc="5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to</a:t>
            </a:r>
            <a:r>
              <a:rPr sz="1500" spc="-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protect</a:t>
            </a:r>
            <a:r>
              <a:rPr sz="1500" spc="-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our</a:t>
            </a:r>
            <a:r>
              <a:rPr sz="1500" spc="-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environment</a:t>
            </a:r>
            <a:r>
              <a:rPr sz="1500" spc="-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55" dirty="0">
                <a:solidFill>
                  <a:srgbClr val="262424"/>
                </a:solidFill>
                <a:latin typeface="Times New Roman"/>
                <a:cs typeface="Times New Roman"/>
              </a:rPr>
              <a:t>for</a:t>
            </a:r>
            <a:r>
              <a:rPr sz="1500" spc="-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future</a:t>
            </a:r>
            <a:r>
              <a:rPr sz="1500" spc="-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generations</a:t>
            </a:r>
            <a:r>
              <a:rPr sz="700" spc="-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580545"/>
            <a:ext cx="6985634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135" dirty="0">
                <a:solidFill>
                  <a:srgbClr val="000000"/>
                </a:solidFill>
                <a:latin typeface="Times New Roman"/>
                <a:cs typeface="Times New Roman"/>
              </a:rPr>
              <a:t>Plastic</a:t>
            </a:r>
            <a:r>
              <a:rPr sz="3500" spc="-2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00" spc="250" dirty="0">
                <a:solidFill>
                  <a:srgbClr val="000000"/>
                </a:solidFill>
                <a:latin typeface="Times New Roman"/>
                <a:cs typeface="Times New Roman"/>
              </a:rPr>
              <a:t>Waste</a:t>
            </a:r>
            <a:r>
              <a:rPr sz="1750" spc="25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sz="1750" spc="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500" spc="-2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00" spc="80" dirty="0">
                <a:solidFill>
                  <a:srgbClr val="000000"/>
                </a:solidFill>
                <a:latin typeface="Times New Roman"/>
                <a:cs typeface="Times New Roman"/>
              </a:rPr>
              <a:t>Valuable</a:t>
            </a:r>
            <a:r>
              <a:rPr sz="3500" spc="-2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00" spc="185" dirty="0">
                <a:solidFill>
                  <a:srgbClr val="000000"/>
                </a:solidFill>
                <a:latin typeface="Times New Roman"/>
                <a:cs typeface="Times New Roman"/>
              </a:rPr>
              <a:t>Resource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371" y="2535764"/>
            <a:ext cx="727900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83510" algn="l"/>
                <a:tab pos="5354955" algn="l"/>
              </a:tabLst>
            </a:pPr>
            <a:r>
              <a:rPr sz="1900" dirty="0">
                <a:latin typeface="Times New Roman"/>
                <a:cs typeface="Times New Roman"/>
              </a:rPr>
              <a:t>Durable</a:t>
            </a:r>
            <a:r>
              <a:rPr sz="1900" spc="-135" dirty="0">
                <a:latin typeface="Times New Roman"/>
                <a:cs typeface="Times New Roman"/>
              </a:rPr>
              <a:t> </a:t>
            </a:r>
            <a:r>
              <a:rPr sz="1650" spc="-125" dirty="0">
                <a:latin typeface="Times New Roman"/>
                <a:cs typeface="Times New Roman"/>
              </a:rPr>
              <a:t>&amp;</a:t>
            </a:r>
            <a:r>
              <a:rPr sz="1650" spc="-7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Versatile</a:t>
            </a:r>
            <a:r>
              <a:rPr sz="1900" dirty="0">
                <a:latin typeface="Times New Roman"/>
                <a:cs typeface="Times New Roman"/>
              </a:rPr>
              <a:t>	Non</a:t>
            </a:r>
            <a:r>
              <a:rPr sz="1650" dirty="0">
                <a:latin typeface="Times New Roman"/>
                <a:cs typeface="Times New Roman"/>
              </a:rPr>
              <a:t>-</a:t>
            </a:r>
            <a:r>
              <a:rPr sz="1900" spc="-10" dirty="0">
                <a:latin typeface="Times New Roman"/>
                <a:cs typeface="Times New Roman"/>
              </a:rPr>
              <a:t>Biodegradable</a:t>
            </a:r>
            <a:r>
              <a:rPr sz="1900" dirty="0">
                <a:latin typeface="Times New Roman"/>
                <a:cs typeface="Times New Roman"/>
              </a:rPr>
              <a:t>	Upcycling</a:t>
            </a:r>
            <a:r>
              <a:rPr sz="1900" spc="-13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Potential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375" y="2978193"/>
            <a:ext cx="2192020" cy="8350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18800"/>
              </a:lnSpc>
              <a:spcBef>
                <a:spcPts val="60"/>
              </a:spcBef>
            </a:pP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Plastic</a:t>
            </a:r>
            <a:r>
              <a:rPr sz="150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is</a:t>
            </a:r>
            <a:r>
              <a:rPr sz="150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30" dirty="0">
                <a:solidFill>
                  <a:srgbClr val="262424"/>
                </a:solidFill>
                <a:latin typeface="Times New Roman"/>
                <a:cs typeface="Times New Roman"/>
              </a:rPr>
              <a:t>incredibly</a:t>
            </a:r>
            <a:r>
              <a:rPr sz="150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durable</a:t>
            </a:r>
            <a:r>
              <a:rPr sz="1250" spc="-10" dirty="0">
                <a:solidFill>
                  <a:srgbClr val="262424"/>
                </a:solidFill>
                <a:latin typeface="Times New Roman"/>
                <a:cs typeface="Times New Roman"/>
              </a:rPr>
              <a:t>,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making</a:t>
            </a:r>
            <a:r>
              <a:rPr sz="1500" spc="-4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it</a:t>
            </a:r>
            <a:r>
              <a:rPr sz="1500" spc="-4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suitable</a:t>
            </a:r>
            <a:r>
              <a:rPr sz="1500" spc="-4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262424"/>
                </a:solidFill>
                <a:latin typeface="Times New Roman"/>
                <a:cs typeface="Times New Roman"/>
              </a:rPr>
              <a:t>for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numerous</a:t>
            </a:r>
            <a:r>
              <a:rPr sz="1500" spc="9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applications</a:t>
            </a:r>
            <a:r>
              <a:rPr sz="1250" spc="-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8845" y="2978193"/>
            <a:ext cx="2249170" cy="11112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19400"/>
              </a:lnSpc>
              <a:spcBef>
                <a:spcPts val="50"/>
              </a:spcBef>
            </a:pP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Plastic</a:t>
            </a:r>
            <a:r>
              <a:rPr sz="1500" spc="6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persists</a:t>
            </a:r>
            <a:r>
              <a:rPr sz="1500" spc="6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in</a:t>
            </a:r>
            <a:r>
              <a:rPr sz="1500" spc="6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262424"/>
                </a:solidFill>
                <a:latin typeface="Times New Roman"/>
                <a:cs typeface="Times New Roman"/>
              </a:rPr>
              <a:t>the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environment</a:t>
            </a:r>
            <a:r>
              <a:rPr sz="1500" spc="2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55" dirty="0">
                <a:solidFill>
                  <a:srgbClr val="262424"/>
                </a:solidFill>
                <a:latin typeface="Times New Roman"/>
                <a:cs typeface="Times New Roman"/>
              </a:rPr>
              <a:t>for</a:t>
            </a:r>
            <a:r>
              <a:rPr sz="1500" spc="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hundreds</a:t>
            </a:r>
            <a:r>
              <a:rPr sz="1500" spc="2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262424"/>
                </a:solidFill>
                <a:latin typeface="Times New Roman"/>
                <a:cs typeface="Times New Roman"/>
              </a:rPr>
              <a:t>of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years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1250" spc="13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posing</a:t>
            </a:r>
            <a:r>
              <a:rPr sz="1500" spc="8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environmental risks</a:t>
            </a:r>
            <a:r>
              <a:rPr sz="1250" spc="-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0302" y="2978193"/>
            <a:ext cx="2199640" cy="11112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19400"/>
              </a:lnSpc>
              <a:spcBef>
                <a:spcPts val="50"/>
              </a:spcBef>
            </a:pP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Plastic</a:t>
            </a:r>
            <a:r>
              <a:rPr sz="15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can</a:t>
            </a:r>
            <a:r>
              <a:rPr sz="15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be</a:t>
            </a:r>
            <a:r>
              <a:rPr sz="15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upcycled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262424"/>
                </a:solidFill>
                <a:latin typeface="Times New Roman"/>
                <a:cs typeface="Times New Roman"/>
              </a:rPr>
              <a:t>into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new</a:t>
            </a:r>
            <a:r>
              <a:rPr sz="1500" spc="-4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500" spc="-4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262424"/>
                </a:solidFill>
                <a:latin typeface="Times New Roman"/>
                <a:cs typeface="Times New Roman"/>
              </a:rPr>
              <a:t>valuable</a:t>
            </a:r>
            <a:r>
              <a:rPr sz="1500" spc="-3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products</a:t>
            </a:r>
            <a:r>
              <a:rPr sz="1250" spc="-10" dirty="0">
                <a:solidFill>
                  <a:srgbClr val="262424"/>
                </a:solidFill>
                <a:latin typeface="Times New Roman"/>
                <a:cs typeface="Times New Roman"/>
              </a:rPr>
              <a:t>,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reducing</a:t>
            </a:r>
            <a:r>
              <a:rPr sz="150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waste</a:t>
            </a:r>
            <a:r>
              <a:rPr sz="150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pollution</a:t>
            </a:r>
            <a:r>
              <a:rPr sz="1250" spc="-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01773" y="2535764"/>
            <a:ext cx="1468755" cy="592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 marR="5080">
              <a:lnSpc>
                <a:spcPts val="2180"/>
              </a:lnSpc>
            </a:pPr>
            <a:r>
              <a:rPr sz="1900" spc="50" dirty="0">
                <a:latin typeface="Times New Roman"/>
                <a:cs typeface="Times New Roman"/>
              </a:rPr>
              <a:t>Chosen</a:t>
            </a:r>
            <a:r>
              <a:rPr sz="1900" spc="-160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Waste </a:t>
            </a:r>
            <a:r>
              <a:rPr sz="1900" spc="60" dirty="0">
                <a:latin typeface="Times New Roman"/>
                <a:cs typeface="Times New Roman"/>
              </a:rPr>
              <a:t>Streams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1773" y="3244893"/>
            <a:ext cx="2211070" cy="138747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40"/>
              </a:spcBef>
            </a:pPr>
            <a:r>
              <a:rPr sz="1500" spc="-130" dirty="0">
                <a:solidFill>
                  <a:srgbClr val="262424"/>
                </a:solidFill>
                <a:latin typeface="Times New Roman"/>
                <a:cs typeface="Times New Roman"/>
              </a:rPr>
              <a:t>We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focus</a:t>
            </a:r>
            <a:r>
              <a:rPr sz="15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on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262424"/>
                </a:solidFill>
                <a:latin typeface="Times New Roman"/>
                <a:cs typeface="Times New Roman"/>
              </a:rPr>
              <a:t>PET </a:t>
            </a:r>
            <a:r>
              <a:rPr sz="1250" spc="-10" dirty="0">
                <a:solidFill>
                  <a:srgbClr val="262424"/>
                </a:solidFill>
                <a:latin typeface="Times New Roman"/>
                <a:cs typeface="Times New Roman"/>
              </a:rPr>
              <a:t>(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polyethylene</a:t>
            </a:r>
            <a:r>
              <a:rPr sz="1500" spc="-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terephthalate</a:t>
            </a:r>
            <a:r>
              <a:rPr sz="1250" spc="-10" dirty="0">
                <a:solidFill>
                  <a:srgbClr val="262424"/>
                </a:solidFill>
                <a:latin typeface="Times New Roman"/>
                <a:cs typeface="Times New Roman"/>
              </a:rPr>
              <a:t>)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500" spc="3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0" dirty="0">
                <a:solidFill>
                  <a:srgbClr val="262424"/>
                </a:solidFill>
                <a:latin typeface="Times New Roman"/>
                <a:cs typeface="Times New Roman"/>
              </a:rPr>
              <a:t>HDPE</a:t>
            </a:r>
            <a:r>
              <a:rPr sz="1500" spc="4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(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high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-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density polyethylene</a:t>
            </a:r>
            <a:r>
              <a:rPr sz="1250" spc="-10" dirty="0">
                <a:solidFill>
                  <a:srgbClr val="262424"/>
                </a:solidFill>
                <a:latin typeface="Times New Roman"/>
                <a:cs typeface="Times New Roman"/>
              </a:rPr>
              <a:t>)</a:t>
            </a:r>
            <a:r>
              <a:rPr sz="1250" spc="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55" dirty="0">
                <a:solidFill>
                  <a:srgbClr val="262424"/>
                </a:solidFill>
                <a:latin typeface="Times New Roman"/>
                <a:cs typeface="Times New Roman"/>
              </a:rPr>
              <a:t>for</a:t>
            </a:r>
            <a:r>
              <a:rPr sz="1500" spc="-4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262424"/>
                </a:solidFill>
                <a:latin typeface="Times New Roman"/>
                <a:cs typeface="Times New Roman"/>
              </a:rPr>
              <a:t>their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suitability</a:t>
            </a:r>
            <a:r>
              <a:rPr sz="1250" spc="-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1" y="706580"/>
            <a:ext cx="4131310" cy="113601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endParaRPr sz="300">
              <a:latin typeface="Times New Roman"/>
              <a:cs typeface="Times New Roman"/>
            </a:endParaRPr>
          </a:p>
          <a:p>
            <a:pPr marL="12700" marR="5080">
              <a:lnSpc>
                <a:spcPts val="4200"/>
              </a:lnSpc>
            </a:pPr>
            <a:r>
              <a:rPr sz="3750" spc="175" dirty="0">
                <a:solidFill>
                  <a:srgbClr val="000000"/>
                </a:solidFill>
                <a:latin typeface="Times New Roman"/>
                <a:cs typeface="Times New Roman"/>
              </a:rPr>
              <a:t>Eco</a:t>
            </a:r>
            <a:r>
              <a:rPr sz="1750" spc="175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sz="3750" spc="-30" dirty="0">
                <a:solidFill>
                  <a:srgbClr val="000000"/>
                </a:solidFill>
                <a:latin typeface="Times New Roman"/>
                <a:cs typeface="Times New Roman"/>
              </a:rPr>
              <a:t>Friendly</a:t>
            </a:r>
            <a:r>
              <a:rPr sz="3750" spc="-2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50" spc="60" dirty="0">
                <a:solidFill>
                  <a:srgbClr val="000000"/>
                </a:solidFill>
                <a:latin typeface="Times New Roman"/>
                <a:cs typeface="Times New Roman"/>
              </a:rPr>
              <a:t>Tiles</a:t>
            </a:r>
            <a:r>
              <a:rPr sz="1750" spc="6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sz="1750" spc="2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50" spc="-5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3750" spc="75" dirty="0">
                <a:solidFill>
                  <a:srgbClr val="000000"/>
                </a:solidFill>
                <a:latin typeface="Times New Roman"/>
                <a:cs typeface="Times New Roman"/>
              </a:rPr>
              <a:t>Sustainable</a:t>
            </a:r>
            <a:r>
              <a:rPr sz="3750" spc="-3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750" spc="-10" dirty="0">
                <a:solidFill>
                  <a:srgbClr val="000000"/>
                </a:solidFill>
                <a:latin typeface="Times New Roman"/>
                <a:cs typeface="Times New Roman"/>
              </a:rPr>
              <a:t>Solution</a:t>
            </a:r>
            <a:endParaRPr sz="37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86325" y="2105024"/>
            <a:ext cx="2886075" cy="1552575"/>
            <a:chOff x="4886325" y="2105024"/>
            <a:chExt cx="2886075" cy="1552575"/>
          </a:xfrm>
        </p:grpSpPr>
        <p:sp>
          <p:nvSpPr>
            <p:cNvPr id="5" name="object 5"/>
            <p:cNvSpPr/>
            <p:nvPr/>
          </p:nvSpPr>
          <p:spPr>
            <a:xfrm>
              <a:off x="4891087" y="2109787"/>
              <a:ext cx="2876550" cy="1543050"/>
            </a:xfrm>
            <a:custGeom>
              <a:avLst/>
              <a:gdLst/>
              <a:ahLst/>
              <a:cxnLst/>
              <a:rect l="l" t="t" r="r" b="b"/>
              <a:pathLst>
                <a:path w="2876550" h="1543050">
                  <a:moveTo>
                    <a:pt x="282493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1487805"/>
                  </a:lnTo>
                  <a:lnTo>
                    <a:pt x="0" y="1491437"/>
                  </a:lnTo>
                  <a:lnTo>
                    <a:pt x="18745" y="1529435"/>
                  </a:lnTo>
                  <a:lnTo>
                    <a:pt x="51612" y="1543050"/>
                  </a:lnTo>
                  <a:lnTo>
                    <a:pt x="2824937" y="1543050"/>
                  </a:lnTo>
                  <a:lnTo>
                    <a:pt x="2862935" y="1524304"/>
                  </a:lnTo>
                  <a:lnTo>
                    <a:pt x="2876550" y="1491437"/>
                  </a:lnTo>
                  <a:lnTo>
                    <a:pt x="2876550" y="51612"/>
                  </a:lnTo>
                  <a:lnTo>
                    <a:pt x="2857804" y="13614"/>
                  </a:lnTo>
                  <a:lnTo>
                    <a:pt x="2828518" y="355"/>
                  </a:lnTo>
                  <a:lnTo>
                    <a:pt x="2824937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91087" y="2109787"/>
              <a:ext cx="2876550" cy="1543050"/>
            </a:xfrm>
            <a:custGeom>
              <a:avLst/>
              <a:gdLst/>
              <a:ahLst/>
              <a:cxnLst/>
              <a:rect l="l" t="t" r="r" b="b"/>
              <a:pathLst>
                <a:path w="2876550" h="1543050">
                  <a:moveTo>
                    <a:pt x="0" y="148780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821305" y="0"/>
                  </a:lnTo>
                  <a:lnTo>
                    <a:pt x="2824937" y="0"/>
                  </a:lnTo>
                  <a:lnTo>
                    <a:pt x="2828518" y="355"/>
                  </a:lnTo>
                  <a:lnTo>
                    <a:pt x="2832074" y="1066"/>
                  </a:lnTo>
                  <a:lnTo>
                    <a:pt x="2835643" y="1765"/>
                  </a:lnTo>
                  <a:lnTo>
                    <a:pt x="2839097" y="2819"/>
                  </a:lnTo>
                  <a:lnTo>
                    <a:pt x="2842450" y="4203"/>
                  </a:lnTo>
                  <a:lnTo>
                    <a:pt x="2845803" y="5588"/>
                  </a:lnTo>
                  <a:lnTo>
                    <a:pt x="2860370" y="16179"/>
                  </a:lnTo>
                  <a:lnTo>
                    <a:pt x="2862935" y="18745"/>
                  </a:lnTo>
                  <a:lnTo>
                    <a:pt x="2875483" y="44462"/>
                  </a:lnTo>
                  <a:lnTo>
                    <a:pt x="2876194" y="48018"/>
                  </a:lnTo>
                  <a:lnTo>
                    <a:pt x="2876550" y="51612"/>
                  </a:lnTo>
                  <a:lnTo>
                    <a:pt x="2876550" y="55245"/>
                  </a:lnTo>
                  <a:lnTo>
                    <a:pt x="2876550" y="1487805"/>
                  </a:lnTo>
                  <a:lnTo>
                    <a:pt x="2876550" y="1491437"/>
                  </a:lnTo>
                  <a:lnTo>
                    <a:pt x="2876194" y="1495018"/>
                  </a:lnTo>
                  <a:lnTo>
                    <a:pt x="2875483" y="1498587"/>
                  </a:lnTo>
                  <a:lnTo>
                    <a:pt x="2874784" y="1502143"/>
                  </a:lnTo>
                  <a:lnTo>
                    <a:pt x="2860370" y="1526870"/>
                  </a:lnTo>
                  <a:lnTo>
                    <a:pt x="2857804" y="1529435"/>
                  </a:lnTo>
                  <a:lnTo>
                    <a:pt x="2832074" y="1541983"/>
                  </a:lnTo>
                  <a:lnTo>
                    <a:pt x="2828518" y="1542694"/>
                  </a:lnTo>
                  <a:lnTo>
                    <a:pt x="2824937" y="1543050"/>
                  </a:lnTo>
                  <a:lnTo>
                    <a:pt x="2821305" y="1543050"/>
                  </a:lnTo>
                  <a:lnTo>
                    <a:pt x="55245" y="1543050"/>
                  </a:lnTo>
                  <a:lnTo>
                    <a:pt x="51612" y="1543050"/>
                  </a:lnTo>
                  <a:lnTo>
                    <a:pt x="48018" y="1542694"/>
                  </a:lnTo>
                  <a:lnTo>
                    <a:pt x="44462" y="1541983"/>
                  </a:lnTo>
                  <a:lnTo>
                    <a:pt x="40906" y="1541284"/>
                  </a:lnTo>
                  <a:lnTo>
                    <a:pt x="9309" y="1518488"/>
                  </a:lnTo>
                  <a:lnTo>
                    <a:pt x="7289" y="1515478"/>
                  </a:lnTo>
                  <a:lnTo>
                    <a:pt x="1066" y="1498587"/>
                  </a:lnTo>
                  <a:lnTo>
                    <a:pt x="355" y="1495018"/>
                  </a:lnTo>
                  <a:lnTo>
                    <a:pt x="0" y="1491437"/>
                  </a:lnTo>
                  <a:lnTo>
                    <a:pt x="0" y="1487805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54594" y="2096591"/>
            <a:ext cx="2397760" cy="135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solidFill>
                  <a:srgbClr val="262424"/>
                </a:solidFill>
                <a:latin typeface="Times New Roman"/>
                <a:cs typeface="Times New Roman"/>
              </a:rPr>
              <a:t>Durable</a:t>
            </a:r>
            <a:r>
              <a:rPr sz="1900" spc="-9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650" spc="-125" dirty="0">
                <a:solidFill>
                  <a:srgbClr val="262424"/>
                </a:solidFill>
                <a:latin typeface="Times New Roman"/>
                <a:cs typeface="Times New Roman"/>
              </a:rPr>
              <a:t>&amp;</a:t>
            </a:r>
            <a:r>
              <a:rPr sz="1650" spc="-2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262424"/>
                </a:solidFill>
                <a:latin typeface="Times New Roman"/>
                <a:cs typeface="Times New Roman"/>
              </a:rPr>
              <a:t>Long</a:t>
            </a:r>
            <a:r>
              <a:rPr sz="1650" dirty="0">
                <a:solidFill>
                  <a:srgbClr val="262424"/>
                </a:solidFill>
                <a:latin typeface="Times New Roman"/>
                <a:cs typeface="Times New Roman"/>
              </a:rPr>
              <a:t>-</a:t>
            </a:r>
            <a:r>
              <a:rPr sz="1900" spc="-10" dirty="0">
                <a:solidFill>
                  <a:srgbClr val="262424"/>
                </a:solidFill>
                <a:latin typeface="Times New Roman"/>
                <a:cs typeface="Times New Roman"/>
              </a:rPr>
              <a:t>Lasting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 marL="12700" marR="5080">
              <a:lnSpc>
                <a:spcPct val="120800"/>
              </a:lnSpc>
            </a:pPr>
            <a:r>
              <a:rPr sz="1500" spc="-60" dirty="0">
                <a:solidFill>
                  <a:srgbClr val="262424"/>
                </a:solidFill>
                <a:latin typeface="Times New Roman"/>
                <a:cs typeface="Times New Roman"/>
              </a:rPr>
              <a:t>Our</a:t>
            </a:r>
            <a:r>
              <a:rPr sz="1500" spc="-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tiles</a:t>
            </a:r>
            <a:r>
              <a:rPr sz="1500" spc="-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35" dirty="0">
                <a:solidFill>
                  <a:srgbClr val="262424"/>
                </a:solidFill>
                <a:latin typeface="Times New Roman"/>
                <a:cs typeface="Times New Roman"/>
              </a:rPr>
              <a:t>are</a:t>
            </a:r>
            <a:r>
              <a:rPr sz="1500" spc="-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made</a:t>
            </a:r>
            <a:r>
              <a:rPr sz="1500" spc="-20" dirty="0">
                <a:solidFill>
                  <a:srgbClr val="262424"/>
                </a:solidFill>
                <a:latin typeface="Times New Roman"/>
                <a:cs typeface="Times New Roman"/>
              </a:rPr>
              <a:t> from </a:t>
            </a:r>
            <a:r>
              <a:rPr sz="1500" spc="-30" dirty="0">
                <a:solidFill>
                  <a:srgbClr val="262424"/>
                </a:solidFill>
                <a:latin typeface="Times New Roman"/>
                <a:cs typeface="Times New Roman"/>
              </a:rPr>
              <a:t>recycled</a:t>
            </a:r>
            <a:r>
              <a:rPr sz="1500" spc="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plastic</a:t>
            </a:r>
            <a:r>
              <a:rPr sz="70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700" spc="229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40" dirty="0">
                <a:solidFill>
                  <a:srgbClr val="262424"/>
                </a:solidFill>
                <a:latin typeface="Times New Roman"/>
                <a:cs typeface="Times New Roman"/>
              </a:rPr>
              <a:t>offering</a:t>
            </a:r>
            <a:r>
              <a:rPr sz="1500" spc="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40" dirty="0">
                <a:solidFill>
                  <a:srgbClr val="262424"/>
                </a:solidFill>
                <a:latin typeface="Times New Roman"/>
                <a:cs typeface="Times New Roman"/>
              </a:rPr>
              <a:t>long</a:t>
            </a:r>
            <a:r>
              <a:rPr sz="700" spc="40" dirty="0">
                <a:solidFill>
                  <a:srgbClr val="262424"/>
                </a:solidFill>
                <a:latin typeface="Times New Roman"/>
                <a:cs typeface="Times New Roman"/>
              </a:rPr>
              <a:t>-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lasting</a:t>
            </a:r>
            <a:r>
              <a:rPr sz="150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performance</a:t>
            </a:r>
            <a:r>
              <a:rPr sz="700" spc="-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43850" y="2105024"/>
            <a:ext cx="2886075" cy="1552575"/>
            <a:chOff x="7943850" y="2105024"/>
            <a:chExt cx="2886075" cy="1552575"/>
          </a:xfrm>
        </p:grpSpPr>
        <p:sp>
          <p:nvSpPr>
            <p:cNvPr id="9" name="object 9"/>
            <p:cNvSpPr/>
            <p:nvPr/>
          </p:nvSpPr>
          <p:spPr>
            <a:xfrm>
              <a:off x="7948612" y="2109787"/>
              <a:ext cx="2876550" cy="1543050"/>
            </a:xfrm>
            <a:custGeom>
              <a:avLst/>
              <a:gdLst/>
              <a:ahLst/>
              <a:cxnLst/>
              <a:rect l="l" t="t" r="r" b="b"/>
              <a:pathLst>
                <a:path w="2876550" h="1543050">
                  <a:moveTo>
                    <a:pt x="282493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1487805"/>
                  </a:lnTo>
                  <a:lnTo>
                    <a:pt x="0" y="1491437"/>
                  </a:lnTo>
                  <a:lnTo>
                    <a:pt x="18745" y="1529435"/>
                  </a:lnTo>
                  <a:lnTo>
                    <a:pt x="51612" y="1543050"/>
                  </a:lnTo>
                  <a:lnTo>
                    <a:pt x="2824937" y="1543050"/>
                  </a:lnTo>
                  <a:lnTo>
                    <a:pt x="2862935" y="1524304"/>
                  </a:lnTo>
                  <a:lnTo>
                    <a:pt x="2876550" y="1491437"/>
                  </a:lnTo>
                  <a:lnTo>
                    <a:pt x="2876550" y="51612"/>
                  </a:lnTo>
                  <a:lnTo>
                    <a:pt x="2857804" y="13614"/>
                  </a:lnTo>
                  <a:lnTo>
                    <a:pt x="2828518" y="355"/>
                  </a:lnTo>
                  <a:lnTo>
                    <a:pt x="2824937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48612" y="2109787"/>
              <a:ext cx="2876550" cy="1543050"/>
            </a:xfrm>
            <a:custGeom>
              <a:avLst/>
              <a:gdLst/>
              <a:ahLst/>
              <a:cxnLst/>
              <a:rect l="l" t="t" r="r" b="b"/>
              <a:pathLst>
                <a:path w="2876550" h="1543050">
                  <a:moveTo>
                    <a:pt x="0" y="148780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821305" y="0"/>
                  </a:lnTo>
                  <a:lnTo>
                    <a:pt x="2824937" y="0"/>
                  </a:lnTo>
                  <a:lnTo>
                    <a:pt x="2828518" y="355"/>
                  </a:lnTo>
                  <a:lnTo>
                    <a:pt x="2832074" y="1066"/>
                  </a:lnTo>
                  <a:lnTo>
                    <a:pt x="2835643" y="1765"/>
                  </a:lnTo>
                  <a:lnTo>
                    <a:pt x="2839097" y="2819"/>
                  </a:lnTo>
                  <a:lnTo>
                    <a:pt x="2842437" y="4203"/>
                  </a:lnTo>
                  <a:lnTo>
                    <a:pt x="2845803" y="5588"/>
                  </a:lnTo>
                  <a:lnTo>
                    <a:pt x="2848978" y="7289"/>
                  </a:lnTo>
                  <a:lnTo>
                    <a:pt x="2851988" y="9309"/>
                  </a:lnTo>
                  <a:lnTo>
                    <a:pt x="2855010" y="11328"/>
                  </a:lnTo>
                  <a:lnTo>
                    <a:pt x="2857804" y="13614"/>
                  </a:lnTo>
                  <a:lnTo>
                    <a:pt x="2860370" y="16179"/>
                  </a:lnTo>
                  <a:lnTo>
                    <a:pt x="2862935" y="18745"/>
                  </a:lnTo>
                  <a:lnTo>
                    <a:pt x="2875483" y="44462"/>
                  </a:lnTo>
                  <a:lnTo>
                    <a:pt x="2876194" y="48018"/>
                  </a:lnTo>
                  <a:lnTo>
                    <a:pt x="2876550" y="51612"/>
                  </a:lnTo>
                  <a:lnTo>
                    <a:pt x="2876550" y="55245"/>
                  </a:lnTo>
                  <a:lnTo>
                    <a:pt x="2876550" y="1487805"/>
                  </a:lnTo>
                  <a:lnTo>
                    <a:pt x="2876550" y="1491437"/>
                  </a:lnTo>
                  <a:lnTo>
                    <a:pt x="2876194" y="1495018"/>
                  </a:lnTo>
                  <a:lnTo>
                    <a:pt x="2875483" y="1498587"/>
                  </a:lnTo>
                  <a:lnTo>
                    <a:pt x="2874784" y="1502143"/>
                  </a:lnTo>
                  <a:lnTo>
                    <a:pt x="2860370" y="1526870"/>
                  </a:lnTo>
                  <a:lnTo>
                    <a:pt x="2857804" y="1529435"/>
                  </a:lnTo>
                  <a:lnTo>
                    <a:pt x="2832074" y="1541983"/>
                  </a:lnTo>
                  <a:lnTo>
                    <a:pt x="2828518" y="1542694"/>
                  </a:lnTo>
                  <a:lnTo>
                    <a:pt x="2824937" y="1543050"/>
                  </a:lnTo>
                  <a:lnTo>
                    <a:pt x="2821305" y="1543050"/>
                  </a:lnTo>
                  <a:lnTo>
                    <a:pt x="55245" y="1543050"/>
                  </a:lnTo>
                  <a:lnTo>
                    <a:pt x="51612" y="1543050"/>
                  </a:lnTo>
                  <a:lnTo>
                    <a:pt x="48018" y="1542694"/>
                  </a:lnTo>
                  <a:lnTo>
                    <a:pt x="44462" y="1541983"/>
                  </a:lnTo>
                  <a:lnTo>
                    <a:pt x="40906" y="1541284"/>
                  </a:lnTo>
                  <a:lnTo>
                    <a:pt x="16179" y="1526870"/>
                  </a:lnTo>
                  <a:lnTo>
                    <a:pt x="13614" y="1524304"/>
                  </a:lnTo>
                  <a:lnTo>
                    <a:pt x="11328" y="1521510"/>
                  </a:lnTo>
                  <a:lnTo>
                    <a:pt x="9309" y="1518488"/>
                  </a:lnTo>
                  <a:lnTo>
                    <a:pt x="7289" y="1515478"/>
                  </a:lnTo>
                  <a:lnTo>
                    <a:pt x="5588" y="1512303"/>
                  </a:lnTo>
                  <a:lnTo>
                    <a:pt x="4203" y="1508950"/>
                  </a:lnTo>
                  <a:lnTo>
                    <a:pt x="2819" y="1505597"/>
                  </a:lnTo>
                  <a:lnTo>
                    <a:pt x="1765" y="1502143"/>
                  </a:lnTo>
                  <a:lnTo>
                    <a:pt x="1066" y="1498587"/>
                  </a:lnTo>
                  <a:lnTo>
                    <a:pt x="355" y="1495018"/>
                  </a:lnTo>
                  <a:lnTo>
                    <a:pt x="0" y="1491437"/>
                  </a:lnTo>
                  <a:lnTo>
                    <a:pt x="0" y="1487805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112125" y="2096591"/>
            <a:ext cx="2483485" cy="135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50" dirty="0">
                <a:solidFill>
                  <a:srgbClr val="262424"/>
                </a:solidFill>
                <a:latin typeface="Times New Roman"/>
                <a:cs typeface="Times New Roman"/>
              </a:rPr>
              <a:t>Eco</a:t>
            </a:r>
            <a:r>
              <a:rPr sz="1650" spc="50" dirty="0">
                <a:solidFill>
                  <a:srgbClr val="262424"/>
                </a:solidFill>
                <a:latin typeface="Times New Roman"/>
                <a:cs typeface="Times New Roman"/>
              </a:rPr>
              <a:t>-</a:t>
            </a:r>
            <a:r>
              <a:rPr sz="1900" spc="-10" dirty="0">
                <a:solidFill>
                  <a:srgbClr val="262424"/>
                </a:solidFill>
                <a:latin typeface="Times New Roman"/>
                <a:cs typeface="Times New Roman"/>
              </a:rPr>
              <a:t>Friendly</a:t>
            </a:r>
            <a:r>
              <a:rPr sz="1900" spc="-1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262424"/>
                </a:solidFill>
                <a:latin typeface="Times New Roman"/>
                <a:cs typeface="Times New Roman"/>
              </a:rPr>
              <a:t>Alternative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 marL="12700" marR="5080">
              <a:lnSpc>
                <a:spcPct val="120800"/>
              </a:lnSpc>
            </a:pPr>
            <a:r>
              <a:rPr sz="1500" spc="-25" dirty="0">
                <a:solidFill>
                  <a:srgbClr val="262424"/>
                </a:solidFill>
                <a:latin typeface="Times New Roman"/>
                <a:cs typeface="Times New Roman"/>
              </a:rPr>
              <a:t>They</a:t>
            </a:r>
            <a:r>
              <a:rPr sz="1500" spc="-6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provide</a:t>
            </a:r>
            <a:r>
              <a:rPr sz="1500" spc="-6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500" spc="-5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sustainable </a:t>
            </a:r>
            <a:r>
              <a:rPr sz="1500" spc="-20" dirty="0">
                <a:solidFill>
                  <a:srgbClr val="262424"/>
                </a:solidFill>
                <a:latin typeface="Times New Roman"/>
                <a:cs typeface="Times New Roman"/>
              </a:rPr>
              <a:t>alternative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to</a:t>
            </a:r>
            <a:r>
              <a:rPr sz="15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262424"/>
                </a:solidFill>
                <a:latin typeface="Times New Roman"/>
                <a:cs typeface="Times New Roman"/>
              </a:rPr>
              <a:t>traditional</a:t>
            </a:r>
            <a:r>
              <a:rPr sz="150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tiles</a:t>
            </a:r>
            <a:r>
              <a:rPr sz="700" spc="-1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700" spc="5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reducing</a:t>
            </a:r>
            <a:r>
              <a:rPr sz="150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262424"/>
                </a:solidFill>
                <a:latin typeface="Times New Roman"/>
                <a:cs typeface="Times New Roman"/>
              </a:rPr>
              <a:t>environmental</a:t>
            </a:r>
            <a:r>
              <a:rPr sz="150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impact</a:t>
            </a:r>
            <a:r>
              <a:rPr sz="700" spc="-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86325" y="3829050"/>
            <a:ext cx="2886075" cy="1828800"/>
            <a:chOff x="4886325" y="3829050"/>
            <a:chExt cx="2886075" cy="1828800"/>
          </a:xfrm>
        </p:grpSpPr>
        <p:sp>
          <p:nvSpPr>
            <p:cNvPr id="13" name="object 13"/>
            <p:cNvSpPr/>
            <p:nvPr/>
          </p:nvSpPr>
          <p:spPr>
            <a:xfrm>
              <a:off x="4891087" y="3833812"/>
              <a:ext cx="2876550" cy="1819275"/>
            </a:xfrm>
            <a:custGeom>
              <a:avLst/>
              <a:gdLst/>
              <a:ahLst/>
              <a:cxnLst/>
              <a:rect l="l" t="t" r="r" b="b"/>
              <a:pathLst>
                <a:path w="2876550" h="1819275">
                  <a:moveTo>
                    <a:pt x="282493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1764031"/>
                  </a:lnTo>
                  <a:lnTo>
                    <a:pt x="0" y="1767657"/>
                  </a:lnTo>
                  <a:lnTo>
                    <a:pt x="18745" y="1805658"/>
                  </a:lnTo>
                  <a:lnTo>
                    <a:pt x="51612" y="1819271"/>
                  </a:lnTo>
                  <a:lnTo>
                    <a:pt x="2824937" y="1819271"/>
                  </a:lnTo>
                  <a:lnTo>
                    <a:pt x="2862935" y="1800528"/>
                  </a:lnTo>
                  <a:lnTo>
                    <a:pt x="2876550" y="1767657"/>
                  </a:lnTo>
                  <a:lnTo>
                    <a:pt x="2876550" y="51612"/>
                  </a:lnTo>
                  <a:lnTo>
                    <a:pt x="2857804" y="13614"/>
                  </a:lnTo>
                  <a:lnTo>
                    <a:pt x="2828518" y="355"/>
                  </a:lnTo>
                  <a:lnTo>
                    <a:pt x="2824937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91087" y="3833812"/>
              <a:ext cx="2876550" cy="1819275"/>
            </a:xfrm>
            <a:custGeom>
              <a:avLst/>
              <a:gdLst/>
              <a:ahLst/>
              <a:cxnLst/>
              <a:rect l="l" t="t" r="r" b="b"/>
              <a:pathLst>
                <a:path w="2876550" h="1819275">
                  <a:moveTo>
                    <a:pt x="0" y="1764031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821305" y="0"/>
                  </a:lnTo>
                  <a:lnTo>
                    <a:pt x="2824937" y="0"/>
                  </a:lnTo>
                  <a:lnTo>
                    <a:pt x="2828518" y="355"/>
                  </a:lnTo>
                  <a:lnTo>
                    <a:pt x="2832074" y="1066"/>
                  </a:lnTo>
                  <a:lnTo>
                    <a:pt x="2835643" y="1765"/>
                  </a:lnTo>
                  <a:lnTo>
                    <a:pt x="2839097" y="2819"/>
                  </a:lnTo>
                  <a:lnTo>
                    <a:pt x="2842450" y="4203"/>
                  </a:lnTo>
                  <a:lnTo>
                    <a:pt x="2845803" y="5588"/>
                  </a:lnTo>
                  <a:lnTo>
                    <a:pt x="2860370" y="16179"/>
                  </a:lnTo>
                  <a:lnTo>
                    <a:pt x="2862935" y="18745"/>
                  </a:lnTo>
                  <a:lnTo>
                    <a:pt x="2875483" y="44462"/>
                  </a:lnTo>
                  <a:lnTo>
                    <a:pt x="2876194" y="48018"/>
                  </a:lnTo>
                  <a:lnTo>
                    <a:pt x="2876550" y="51612"/>
                  </a:lnTo>
                  <a:lnTo>
                    <a:pt x="2876550" y="55245"/>
                  </a:lnTo>
                  <a:lnTo>
                    <a:pt x="2876550" y="1764031"/>
                  </a:lnTo>
                  <a:lnTo>
                    <a:pt x="2876550" y="1767657"/>
                  </a:lnTo>
                  <a:lnTo>
                    <a:pt x="2876194" y="1771248"/>
                  </a:lnTo>
                  <a:lnTo>
                    <a:pt x="2875483" y="1774805"/>
                  </a:lnTo>
                  <a:lnTo>
                    <a:pt x="2874784" y="1778363"/>
                  </a:lnTo>
                  <a:lnTo>
                    <a:pt x="2852000" y="1809964"/>
                  </a:lnTo>
                  <a:lnTo>
                    <a:pt x="2842437" y="1815068"/>
                  </a:lnTo>
                  <a:lnTo>
                    <a:pt x="2839097" y="1816458"/>
                  </a:lnTo>
                  <a:lnTo>
                    <a:pt x="2821305" y="1819276"/>
                  </a:lnTo>
                  <a:lnTo>
                    <a:pt x="55245" y="1819276"/>
                  </a:lnTo>
                  <a:lnTo>
                    <a:pt x="34099" y="1815068"/>
                  </a:lnTo>
                  <a:lnTo>
                    <a:pt x="30746" y="1813680"/>
                  </a:lnTo>
                  <a:lnTo>
                    <a:pt x="4203" y="1785169"/>
                  </a:lnTo>
                  <a:lnTo>
                    <a:pt x="2819" y="1781821"/>
                  </a:lnTo>
                  <a:lnTo>
                    <a:pt x="1765" y="1778363"/>
                  </a:lnTo>
                  <a:lnTo>
                    <a:pt x="1066" y="1774805"/>
                  </a:lnTo>
                  <a:lnTo>
                    <a:pt x="355" y="1771248"/>
                  </a:lnTo>
                  <a:lnTo>
                    <a:pt x="0" y="1767657"/>
                  </a:lnTo>
                  <a:lnTo>
                    <a:pt x="0" y="1764031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54600" y="3964514"/>
            <a:ext cx="219075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solidFill>
                  <a:srgbClr val="262424"/>
                </a:solidFill>
                <a:latin typeface="Times New Roman"/>
                <a:cs typeface="Times New Roman"/>
              </a:rPr>
              <a:t>Versatile</a:t>
            </a:r>
            <a:r>
              <a:rPr sz="1900" spc="4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262424"/>
                </a:solidFill>
                <a:latin typeface="Times New Roman"/>
                <a:cs typeface="Times New Roman"/>
              </a:rPr>
              <a:t>Applications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54593" y="4321218"/>
            <a:ext cx="211709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500" spc="-60" dirty="0">
                <a:solidFill>
                  <a:srgbClr val="262424"/>
                </a:solidFill>
                <a:latin typeface="Times New Roman"/>
                <a:cs typeface="Times New Roman"/>
              </a:rPr>
              <a:t>Our</a:t>
            </a:r>
            <a:r>
              <a:rPr sz="1500" spc="-2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tiles</a:t>
            </a:r>
            <a:r>
              <a:rPr sz="1500" spc="-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can</a:t>
            </a:r>
            <a:r>
              <a:rPr sz="1500" spc="-2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be</a:t>
            </a:r>
            <a:r>
              <a:rPr sz="1500" spc="-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50" dirty="0">
                <a:solidFill>
                  <a:srgbClr val="262424"/>
                </a:solidFill>
                <a:latin typeface="Times New Roman"/>
                <a:cs typeface="Times New Roman"/>
              </a:rPr>
              <a:t>used</a:t>
            </a:r>
            <a:r>
              <a:rPr sz="1500" spc="-25" dirty="0">
                <a:solidFill>
                  <a:srgbClr val="262424"/>
                </a:solidFill>
                <a:latin typeface="Times New Roman"/>
                <a:cs typeface="Times New Roman"/>
              </a:rPr>
              <a:t> for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flooring</a:t>
            </a:r>
            <a:r>
              <a:rPr sz="70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700" spc="2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60" dirty="0">
                <a:solidFill>
                  <a:srgbClr val="262424"/>
                </a:solidFill>
                <a:latin typeface="Times New Roman"/>
                <a:cs typeface="Times New Roman"/>
              </a:rPr>
              <a:t>wall</a:t>
            </a:r>
            <a:r>
              <a:rPr sz="150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cladding</a:t>
            </a:r>
            <a:r>
              <a:rPr sz="70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700" spc="2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other</a:t>
            </a:r>
            <a:r>
              <a:rPr sz="150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30" dirty="0">
                <a:solidFill>
                  <a:srgbClr val="262424"/>
                </a:solidFill>
                <a:latin typeface="Times New Roman"/>
                <a:cs typeface="Times New Roman"/>
              </a:rPr>
              <a:t>interior</a:t>
            </a:r>
            <a:r>
              <a:rPr sz="150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50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exterior applications</a:t>
            </a:r>
            <a:r>
              <a:rPr sz="700" spc="-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943850" y="3829050"/>
            <a:ext cx="2886075" cy="1828800"/>
            <a:chOff x="7943850" y="3829050"/>
            <a:chExt cx="2886075" cy="1828800"/>
          </a:xfrm>
        </p:grpSpPr>
        <p:sp>
          <p:nvSpPr>
            <p:cNvPr id="18" name="object 18"/>
            <p:cNvSpPr/>
            <p:nvPr/>
          </p:nvSpPr>
          <p:spPr>
            <a:xfrm>
              <a:off x="7948612" y="3833812"/>
              <a:ext cx="2876550" cy="1819275"/>
            </a:xfrm>
            <a:custGeom>
              <a:avLst/>
              <a:gdLst/>
              <a:ahLst/>
              <a:cxnLst/>
              <a:rect l="l" t="t" r="r" b="b"/>
              <a:pathLst>
                <a:path w="2876550" h="1819275">
                  <a:moveTo>
                    <a:pt x="282493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1764031"/>
                  </a:lnTo>
                  <a:lnTo>
                    <a:pt x="0" y="1767657"/>
                  </a:lnTo>
                  <a:lnTo>
                    <a:pt x="18745" y="1805658"/>
                  </a:lnTo>
                  <a:lnTo>
                    <a:pt x="51612" y="1819271"/>
                  </a:lnTo>
                  <a:lnTo>
                    <a:pt x="2824937" y="1819271"/>
                  </a:lnTo>
                  <a:lnTo>
                    <a:pt x="2862935" y="1800528"/>
                  </a:lnTo>
                  <a:lnTo>
                    <a:pt x="2876550" y="1767657"/>
                  </a:lnTo>
                  <a:lnTo>
                    <a:pt x="2876550" y="51612"/>
                  </a:lnTo>
                  <a:lnTo>
                    <a:pt x="2857804" y="13614"/>
                  </a:lnTo>
                  <a:lnTo>
                    <a:pt x="2828518" y="355"/>
                  </a:lnTo>
                  <a:lnTo>
                    <a:pt x="2824937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48612" y="3833812"/>
              <a:ext cx="2876550" cy="1819275"/>
            </a:xfrm>
            <a:custGeom>
              <a:avLst/>
              <a:gdLst/>
              <a:ahLst/>
              <a:cxnLst/>
              <a:rect l="l" t="t" r="r" b="b"/>
              <a:pathLst>
                <a:path w="2876550" h="1819275">
                  <a:moveTo>
                    <a:pt x="0" y="1764031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28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2821305" y="0"/>
                  </a:lnTo>
                  <a:lnTo>
                    <a:pt x="2824937" y="0"/>
                  </a:lnTo>
                  <a:lnTo>
                    <a:pt x="2828518" y="355"/>
                  </a:lnTo>
                  <a:lnTo>
                    <a:pt x="2832074" y="1066"/>
                  </a:lnTo>
                  <a:lnTo>
                    <a:pt x="2835643" y="1765"/>
                  </a:lnTo>
                  <a:lnTo>
                    <a:pt x="2839097" y="2819"/>
                  </a:lnTo>
                  <a:lnTo>
                    <a:pt x="2842437" y="4203"/>
                  </a:lnTo>
                  <a:lnTo>
                    <a:pt x="2845803" y="5588"/>
                  </a:lnTo>
                  <a:lnTo>
                    <a:pt x="2848978" y="7289"/>
                  </a:lnTo>
                  <a:lnTo>
                    <a:pt x="2851988" y="9309"/>
                  </a:lnTo>
                  <a:lnTo>
                    <a:pt x="2855010" y="11328"/>
                  </a:lnTo>
                  <a:lnTo>
                    <a:pt x="2857804" y="13614"/>
                  </a:lnTo>
                  <a:lnTo>
                    <a:pt x="2860370" y="16179"/>
                  </a:lnTo>
                  <a:lnTo>
                    <a:pt x="2862935" y="18745"/>
                  </a:lnTo>
                  <a:lnTo>
                    <a:pt x="2875483" y="44462"/>
                  </a:lnTo>
                  <a:lnTo>
                    <a:pt x="2876194" y="48018"/>
                  </a:lnTo>
                  <a:lnTo>
                    <a:pt x="2876550" y="51612"/>
                  </a:lnTo>
                  <a:lnTo>
                    <a:pt x="2876550" y="55245"/>
                  </a:lnTo>
                  <a:lnTo>
                    <a:pt x="2876550" y="1764031"/>
                  </a:lnTo>
                  <a:lnTo>
                    <a:pt x="2876550" y="1767657"/>
                  </a:lnTo>
                  <a:lnTo>
                    <a:pt x="2876194" y="1771248"/>
                  </a:lnTo>
                  <a:lnTo>
                    <a:pt x="2875483" y="1774805"/>
                  </a:lnTo>
                  <a:lnTo>
                    <a:pt x="2874784" y="1778363"/>
                  </a:lnTo>
                  <a:lnTo>
                    <a:pt x="2851988" y="1809964"/>
                  </a:lnTo>
                  <a:lnTo>
                    <a:pt x="2848978" y="1811978"/>
                  </a:lnTo>
                  <a:lnTo>
                    <a:pt x="2845803" y="1813680"/>
                  </a:lnTo>
                  <a:lnTo>
                    <a:pt x="2842437" y="1815068"/>
                  </a:lnTo>
                  <a:lnTo>
                    <a:pt x="2839097" y="1816458"/>
                  </a:lnTo>
                  <a:lnTo>
                    <a:pt x="2821305" y="1819276"/>
                  </a:lnTo>
                  <a:lnTo>
                    <a:pt x="55245" y="1819276"/>
                  </a:lnTo>
                  <a:lnTo>
                    <a:pt x="34099" y="1815068"/>
                  </a:lnTo>
                  <a:lnTo>
                    <a:pt x="30746" y="1813680"/>
                  </a:lnTo>
                  <a:lnTo>
                    <a:pt x="4203" y="1785169"/>
                  </a:lnTo>
                  <a:lnTo>
                    <a:pt x="2819" y="1781821"/>
                  </a:lnTo>
                  <a:lnTo>
                    <a:pt x="1765" y="1778363"/>
                  </a:lnTo>
                  <a:lnTo>
                    <a:pt x="1066" y="1774805"/>
                  </a:lnTo>
                  <a:lnTo>
                    <a:pt x="355" y="1771248"/>
                  </a:lnTo>
                  <a:lnTo>
                    <a:pt x="0" y="1767657"/>
                  </a:lnTo>
                  <a:lnTo>
                    <a:pt x="0" y="1764031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112125" y="3964514"/>
            <a:ext cx="219837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55" dirty="0">
                <a:solidFill>
                  <a:srgbClr val="262424"/>
                </a:solidFill>
                <a:latin typeface="Times New Roman"/>
                <a:cs typeface="Times New Roman"/>
              </a:rPr>
              <a:t>Cost</a:t>
            </a:r>
            <a:r>
              <a:rPr sz="1650" spc="55" dirty="0">
                <a:solidFill>
                  <a:srgbClr val="262424"/>
                </a:solidFill>
                <a:latin typeface="Times New Roman"/>
                <a:cs typeface="Times New Roman"/>
              </a:rPr>
              <a:t>-</a:t>
            </a:r>
            <a:r>
              <a:rPr sz="1900" dirty="0">
                <a:solidFill>
                  <a:srgbClr val="262424"/>
                </a:solidFill>
                <a:latin typeface="Times New Roman"/>
                <a:cs typeface="Times New Roman"/>
              </a:rPr>
              <a:t>Effective</a:t>
            </a:r>
            <a:r>
              <a:rPr sz="1900" spc="7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262424"/>
                </a:solidFill>
                <a:latin typeface="Times New Roman"/>
                <a:cs typeface="Times New Roman"/>
              </a:rPr>
              <a:t>Choice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12120" y="4321218"/>
            <a:ext cx="2173605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500" spc="-60" dirty="0">
                <a:solidFill>
                  <a:srgbClr val="262424"/>
                </a:solidFill>
                <a:latin typeface="Times New Roman"/>
                <a:cs typeface="Times New Roman"/>
              </a:rPr>
              <a:t>Our</a:t>
            </a:r>
            <a:r>
              <a:rPr sz="1500" spc="-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upcycled</a:t>
            </a:r>
            <a:r>
              <a:rPr sz="1500" spc="-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tiles</a:t>
            </a:r>
            <a:r>
              <a:rPr sz="1500" spc="-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offer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competitive</a:t>
            </a:r>
            <a:r>
              <a:rPr sz="1500" spc="-3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pricing</a:t>
            </a:r>
            <a:r>
              <a:rPr sz="70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700" spc="17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making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sustainability</a:t>
            </a:r>
            <a:r>
              <a:rPr sz="150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accessible</a:t>
            </a:r>
            <a:r>
              <a:rPr sz="700" spc="-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6250" cy="8381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784" rIns="0" bIns="0" rtlCol="0">
            <a:spAutoFit/>
          </a:bodyPr>
          <a:lstStyle/>
          <a:p>
            <a:pPr marL="4401185">
              <a:lnSpc>
                <a:spcPts val="4380"/>
              </a:lnSpc>
              <a:spcBef>
                <a:spcPts val="114"/>
              </a:spcBef>
            </a:pPr>
            <a:r>
              <a:rPr sz="3800" dirty="0">
                <a:solidFill>
                  <a:srgbClr val="000000"/>
                </a:solidFill>
                <a:latin typeface="Times New Roman"/>
                <a:cs typeface="Times New Roman"/>
              </a:rPr>
              <a:t>Production</a:t>
            </a:r>
            <a:r>
              <a:rPr sz="3800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800" spc="145" dirty="0">
                <a:solidFill>
                  <a:srgbClr val="000000"/>
                </a:solidFill>
                <a:latin typeface="Times New Roman"/>
                <a:cs typeface="Times New Roman"/>
              </a:rPr>
              <a:t>Process</a:t>
            </a:r>
            <a:endParaRPr sz="3800">
              <a:latin typeface="Times New Roman"/>
              <a:cs typeface="Times New Roman"/>
            </a:endParaRPr>
          </a:p>
          <a:p>
            <a:pPr marL="4401185" marR="5080" indent="-635">
              <a:lnSpc>
                <a:spcPts val="4280"/>
              </a:lnSpc>
              <a:spcBef>
                <a:spcPts val="195"/>
              </a:spcBef>
            </a:pPr>
            <a:r>
              <a:rPr sz="3800" dirty="0">
                <a:solidFill>
                  <a:srgbClr val="000000"/>
                </a:solidFill>
                <a:latin typeface="Times New Roman"/>
                <a:cs typeface="Times New Roman"/>
              </a:rPr>
              <a:t>Overview</a:t>
            </a:r>
            <a:r>
              <a:rPr sz="175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sz="1750" spc="3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800" spc="-50" dirty="0">
                <a:solidFill>
                  <a:srgbClr val="000000"/>
                </a:solidFill>
                <a:latin typeface="Times New Roman"/>
                <a:cs typeface="Times New Roman"/>
              </a:rPr>
              <a:t>Turning</a:t>
            </a:r>
            <a:r>
              <a:rPr sz="3800" spc="-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800" spc="50" dirty="0">
                <a:solidFill>
                  <a:srgbClr val="000000"/>
                </a:solidFill>
                <a:latin typeface="Times New Roman"/>
                <a:cs typeface="Times New Roman"/>
              </a:rPr>
              <a:t>Waste</a:t>
            </a:r>
            <a:r>
              <a:rPr sz="3800" spc="-2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800" spc="-20" dirty="0">
                <a:solidFill>
                  <a:srgbClr val="000000"/>
                </a:solidFill>
                <a:latin typeface="Times New Roman"/>
                <a:cs typeface="Times New Roman"/>
              </a:rPr>
              <a:t>into </a:t>
            </a:r>
            <a:r>
              <a:rPr sz="3800" spc="-10" dirty="0">
                <a:solidFill>
                  <a:srgbClr val="000000"/>
                </a:solidFill>
                <a:latin typeface="Times New Roman"/>
                <a:cs typeface="Times New Roman"/>
              </a:rPr>
              <a:t>Tiles</a:t>
            </a:r>
            <a:endParaRPr sz="3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50625" y="2343150"/>
            <a:ext cx="971550" cy="5562600"/>
            <a:chOff x="4950625" y="2343150"/>
            <a:chExt cx="971550" cy="5562600"/>
          </a:xfrm>
        </p:grpSpPr>
        <p:sp>
          <p:nvSpPr>
            <p:cNvPr id="5" name="object 5"/>
            <p:cNvSpPr/>
            <p:nvPr/>
          </p:nvSpPr>
          <p:spPr>
            <a:xfrm>
              <a:off x="5133975" y="2343149"/>
              <a:ext cx="788670" cy="5562600"/>
            </a:xfrm>
            <a:custGeom>
              <a:avLst/>
              <a:gdLst/>
              <a:ahLst/>
              <a:cxnLst/>
              <a:rect l="l" t="t" r="r" b="b"/>
              <a:pathLst>
                <a:path w="788670" h="5562600">
                  <a:moveTo>
                    <a:pt x="19050" y="6896"/>
                  </a:move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5553075"/>
                  </a:lnTo>
                  <a:lnTo>
                    <a:pt x="0" y="5555704"/>
                  </a:lnTo>
                  <a:lnTo>
                    <a:pt x="927" y="5557952"/>
                  </a:lnTo>
                  <a:lnTo>
                    <a:pt x="4648" y="5561673"/>
                  </a:lnTo>
                  <a:lnTo>
                    <a:pt x="6896" y="5562600"/>
                  </a:lnTo>
                  <a:lnTo>
                    <a:pt x="12153" y="5562600"/>
                  </a:lnTo>
                  <a:lnTo>
                    <a:pt x="14401" y="5561673"/>
                  </a:lnTo>
                  <a:lnTo>
                    <a:pt x="18122" y="5557952"/>
                  </a:lnTo>
                  <a:lnTo>
                    <a:pt x="19050" y="5555704"/>
                  </a:lnTo>
                  <a:lnTo>
                    <a:pt x="19050" y="6896"/>
                  </a:lnTo>
                  <a:close/>
                </a:path>
                <a:path w="788670" h="5562600">
                  <a:moveTo>
                    <a:pt x="788200" y="378371"/>
                  </a:moveTo>
                  <a:lnTo>
                    <a:pt x="787260" y="376123"/>
                  </a:lnTo>
                  <a:lnTo>
                    <a:pt x="783539" y="372402"/>
                  </a:lnTo>
                  <a:lnTo>
                    <a:pt x="781304" y="371475"/>
                  </a:lnTo>
                  <a:lnTo>
                    <a:pt x="195008" y="371475"/>
                  </a:lnTo>
                  <a:lnTo>
                    <a:pt x="192773" y="372402"/>
                  </a:lnTo>
                  <a:lnTo>
                    <a:pt x="189039" y="376123"/>
                  </a:lnTo>
                  <a:lnTo>
                    <a:pt x="188125" y="378371"/>
                  </a:lnTo>
                  <a:lnTo>
                    <a:pt x="188125" y="381000"/>
                  </a:lnTo>
                  <a:lnTo>
                    <a:pt x="188125" y="383628"/>
                  </a:lnTo>
                  <a:lnTo>
                    <a:pt x="189039" y="385876"/>
                  </a:lnTo>
                  <a:lnTo>
                    <a:pt x="192773" y="389610"/>
                  </a:lnTo>
                  <a:lnTo>
                    <a:pt x="195008" y="390525"/>
                  </a:lnTo>
                  <a:lnTo>
                    <a:pt x="781304" y="390525"/>
                  </a:lnTo>
                  <a:lnTo>
                    <a:pt x="783539" y="389610"/>
                  </a:lnTo>
                  <a:lnTo>
                    <a:pt x="787260" y="385876"/>
                  </a:lnTo>
                  <a:lnTo>
                    <a:pt x="788200" y="383628"/>
                  </a:lnTo>
                  <a:lnTo>
                    <a:pt x="788200" y="378371"/>
                  </a:lnTo>
                  <a:close/>
                </a:path>
              </a:pathLst>
            </a:custGeom>
            <a:solidFill>
              <a:srgbClr val="BFC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55387" y="253841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74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5" y="367385"/>
                  </a:lnTo>
                  <a:lnTo>
                    <a:pt x="51612" y="381000"/>
                  </a:lnTo>
                  <a:lnTo>
                    <a:pt x="329374" y="381000"/>
                  </a:lnTo>
                  <a:lnTo>
                    <a:pt x="367372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42" y="13614"/>
                  </a:lnTo>
                  <a:lnTo>
                    <a:pt x="332968" y="355"/>
                  </a:lnTo>
                  <a:lnTo>
                    <a:pt x="329374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55387" y="253841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42" y="48031"/>
                  </a:lnTo>
                  <a:lnTo>
                    <a:pt x="1054" y="44462"/>
                  </a:lnTo>
                  <a:lnTo>
                    <a:pt x="1765" y="40906"/>
                  </a:lnTo>
                  <a:lnTo>
                    <a:pt x="2806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15" y="21539"/>
                  </a:lnTo>
                  <a:lnTo>
                    <a:pt x="24549" y="9309"/>
                  </a:lnTo>
                  <a:lnTo>
                    <a:pt x="27559" y="7289"/>
                  </a:lnTo>
                  <a:lnTo>
                    <a:pt x="30746" y="5588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74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80" y="1765"/>
                  </a:lnTo>
                  <a:lnTo>
                    <a:pt x="343535" y="2819"/>
                  </a:lnTo>
                  <a:lnTo>
                    <a:pt x="346887" y="4203"/>
                  </a:lnTo>
                  <a:lnTo>
                    <a:pt x="350240" y="5588"/>
                  </a:lnTo>
                  <a:lnTo>
                    <a:pt x="353428" y="7289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71678" y="24549"/>
                  </a:lnTo>
                  <a:lnTo>
                    <a:pt x="373697" y="27571"/>
                  </a:lnTo>
                  <a:lnTo>
                    <a:pt x="375399" y="30746"/>
                  </a:lnTo>
                  <a:lnTo>
                    <a:pt x="376783" y="34099"/>
                  </a:lnTo>
                  <a:lnTo>
                    <a:pt x="378180" y="37452"/>
                  </a:lnTo>
                  <a:lnTo>
                    <a:pt x="379222" y="40906"/>
                  </a:lnTo>
                  <a:lnTo>
                    <a:pt x="379933" y="44462"/>
                  </a:lnTo>
                  <a:lnTo>
                    <a:pt x="380644" y="48031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4" y="332968"/>
                  </a:lnTo>
                  <a:lnTo>
                    <a:pt x="379933" y="336524"/>
                  </a:lnTo>
                  <a:lnTo>
                    <a:pt x="379222" y="340093"/>
                  </a:lnTo>
                  <a:lnTo>
                    <a:pt x="378180" y="343547"/>
                  </a:lnTo>
                  <a:lnTo>
                    <a:pt x="376783" y="346887"/>
                  </a:lnTo>
                  <a:lnTo>
                    <a:pt x="375399" y="350253"/>
                  </a:lnTo>
                  <a:lnTo>
                    <a:pt x="373697" y="353428"/>
                  </a:lnTo>
                  <a:lnTo>
                    <a:pt x="371678" y="356450"/>
                  </a:lnTo>
                  <a:lnTo>
                    <a:pt x="369671" y="359460"/>
                  </a:lnTo>
                  <a:lnTo>
                    <a:pt x="336524" y="379933"/>
                  </a:lnTo>
                  <a:lnTo>
                    <a:pt x="332968" y="380644"/>
                  </a:lnTo>
                  <a:lnTo>
                    <a:pt x="329374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2" y="381000"/>
                  </a:lnTo>
                  <a:lnTo>
                    <a:pt x="48018" y="380644"/>
                  </a:lnTo>
                  <a:lnTo>
                    <a:pt x="44462" y="379933"/>
                  </a:lnTo>
                  <a:lnTo>
                    <a:pt x="40906" y="379234"/>
                  </a:lnTo>
                  <a:lnTo>
                    <a:pt x="9309" y="356450"/>
                  </a:lnTo>
                  <a:lnTo>
                    <a:pt x="7289" y="353428"/>
                  </a:lnTo>
                  <a:lnTo>
                    <a:pt x="5588" y="350253"/>
                  </a:lnTo>
                  <a:lnTo>
                    <a:pt x="4203" y="346887"/>
                  </a:lnTo>
                  <a:lnTo>
                    <a:pt x="2806" y="343547"/>
                  </a:lnTo>
                  <a:lnTo>
                    <a:pt x="1765" y="340093"/>
                  </a:lnTo>
                  <a:lnTo>
                    <a:pt x="1054" y="336524"/>
                  </a:lnTo>
                  <a:lnTo>
                    <a:pt x="342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79161" y="2550160"/>
            <a:ext cx="136525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75" dirty="0">
                <a:solidFill>
                  <a:srgbClr val="262424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3780" y="2325191"/>
            <a:ext cx="4281170" cy="10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-10" dirty="0">
                <a:solidFill>
                  <a:srgbClr val="262424"/>
                </a:solidFill>
                <a:latin typeface="Times New Roman"/>
                <a:cs typeface="Times New Roman"/>
              </a:rPr>
              <a:t>Collection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 marL="12700" marR="5080">
              <a:lnSpc>
                <a:spcPct val="120800"/>
              </a:lnSpc>
            </a:pPr>
            <a:r>
              <a:rPr sz="1500" spc="-130" dirty="0">
                <a:solidFill>
                  <a:srgbClr val="262424"/>
                </a:solidFill>
                <a:latin typeface="Times New Roman"/>
                <a:cs typeface="Times New Roman"/>
              </a:rPr>
              <a:t>We</a:t>
            </a:r>
            <a:r>
              <a:rPr sz="1500" spc="-2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partner</a:t>
            </a:r>
            <a:r>
              <a:rPr sz="1500" spc="-2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with</a:t>
            </a:r>
            <a:r>
              <a:rPr sz="1500" spc="-25" dirty="0">
                <a:solidFill>
                  <a:srgbClr val="262424"/>
                </a:solidFill>
                <a:latin typeface="Times New Roman"/>
                <a:cs typeface="Times New Roman"/>
              </a:rPr>
              <a:t> local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waste</a:t>
            </a:r>
            <a:r>
              <a:rPr sz="1500" spc="-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collectors</a:t>
            </a:r>
            <a:r>
              <a:rPr sz="1500" spc="-2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to</a:t>
            </a:r>
            <a:r>
              <a:rPr sz="1500" spc="-2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gather</a:t>
            </a:r>
            <a:r>
              <a:rPr sz="1500" spc="-2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plastic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waste</a:t>
            </a:r>
            <a:r>
              <a:rPr sz="1500" spc="-25" dirty="0">
                <a:solidFill>
                  <a:srgbClr val="262424"/>
                </a:solidFill>
                <a:latin typeface="Times New Roman"/>
                <a:cs typeface="Times New Roman"/>
              </a:rPr>
              <a:t> from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various</a:t>
            </a:r>
            <a:r>
              <a:rPr sz="1500" spc="-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45" dirty="0">
                <a:solidFill>
                  <a:srgbClr val="262424"/>
                </a:solidFill>
                <a:latin typeface="Times New Roman"/>
                <a:cs typeface="Times New Roman"/>
              </a:rPr>
              <a:t>sources</a:t>
            </a:r>
            <a:r>
              <a:rPr sz="400" spc="45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50625" y="3971925"/>
            <a:ext cx="971550" cy="381000"/>
            <a:chOff x="4950625" y="3971925"/>
            <a:chExt cx="971550" cy="381000"/>
          </a:xfrm>
        </p:grpSpPr>
        <p:sp>
          <p:nvSpPr>
            <p:cNvPr id="11" name="object 11"/>
            <p:cNvSpPr/>
            <p:nvPr/>
          </p:nvSpPr>
          <p:spPr>
            <a:xfrm>
              <a:off x="5322100" y="4152900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178" y="0"/>
                  </a:move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83" y="19050"/>
                  </a:lnTo>
                  <a:lnTo>
                    <a:pt x="593178" y="19050"/>
                  </a:lnTo>
                  <a:lnTo>
                    <a:pt x="595414" y="18122"/>
                  </a:lnTo>
                  <a:lnTo>
                    <a:pt x="599135" y="14401"/>
                  </a:lnTo>
                  <a:lnTo>
                    <a:pt x="600075" y="12153"/>
                  </a:lnTo>
                  <a:lnTo>
                    <a:pt x="600075" y="6896"/>
                  </a:lnTo>
                  <a:lnTo>
                    <a:pt x="599135" y="4648"/>
                  </a:lnTo>
                  <a:lnTo>
                    <a:pt x="595414" y="927"/>
                  </a:lnTo>
                  <a:lnTo>
                    <a:pt x="593178" y="0"/>
                  </a:lnTo>
                  <a:close/>
                </a:path>
              </a:pathLst>
            </a:custGeom>
            <a:solidFill>
              <a:srgbClr val="BFC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5387" y="39766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74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29374" y="371475"/>
                  </a:lnTo>
                  <a:lnTo>
                    <a:pt x="367372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42" y="13614"/>
                  </a:lnTo>
                  <a:lnTo>
                    <a:pt x="332968" y="355"/>
                  </a:lnTo>
                  <a:lnTo>
                    <a:pt x="329374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55387" y="39766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42" y="48031"/>
                  </a:lnTo>
                  <a:lnTo>
                    <a:pt x="1054" y="44462"/>
                  </a:lnTo>
                  <a:lnTo>
                    <a:pt x="1765" y="40906"/>
                  </a:lnTo>
                  <a:lnTo>
                    <a:pt x="2806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15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21526" y="11328"/>
                  </a:lnTo>
                  <a:lnTo>
                    <a:pt x="24549" y="9309"/>
                  </a:lnTo>
                  <a:lnTo>
                    <a:pt x="27559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74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80" y="1765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71678" y="24549"/>
                  </a:lnTo>
                  <a:lnTo>
                    <a:pt x="373697" y="27571"/>
                  </a:lnTo>
                  <a:lnTo>
                    <a:pt x="375399" y="30746"/>
                  </a:lnTo>
                  <a:lnTo>
                    <a:pt x="376783" y="34099"/>
                  </a:lnTo>
                  <a:lnTo>
                    <a:pt x="378180" y="37452"/>
                  </a:lnTo>
                  <a:lnTo>
                    <a:pt x="379222" y="40906"/>
                  </a:lnTo>
                  <a:lnTo>
                    <a:pt x="379933" y="44462"/>
                  </a:lnTo>
                  <a:lnTo>
                    <a:pt x="380644" y="48031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4" y="323443"/>
                  </a:lnTo>
                  <a:lnTo>
                    <a:pt x="379933" y="326999"/>
                  </a:lnTo>
                  <a:lnTo>
                    <a:pt x="379222" y="330568"/>
                  </a:lnTo>
                  <a:lnTo>
                    <a:pt x="378180" y="334022"/>
                  </a:lnTo>
                  <a:lnTo>
                    <a:pt x="376783" y="337362"/>
                  </a:lnTo>
                  <a:lnTo>
                    <a:pt x="375399" y="340728"/>
                  </a:lnTo>
                  <a:lnTo>
                    <a:pt x="373697" y="343903"/>
                  </a:lnTo>
                  <a:lnTo>
                    <a:pt x="371678" y="346925"/>
                  </a:lnTo>
                  <a:lnTo>
                    <a:pt x="369671" y="349935"/>
                  </a:lnTo>
                  <a:lnTo>
                    <a:pt x="336524" y="370408"/>
                  </a:lnTo>
                  <a:lnTo>
                    <a:pt x="332968" y="371119"/>
                  </a:lnTo>
                  <a:lnTo>
                    <a:pt x="329374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19"/>
                  </a:lnTo>
                  <a:lnTo>
                    <a:pt x="44462" y="370408"/>
                  </a:lnTo>
                  <a:lnTo>
                    <a:pt x="40906" y="369709"/>
                  </a:lnTo>
                  <a:lnTo>
                    <a:pt x="16179" y="355295"/>
                  </a:lnTo>
                  <a:lnTo>
                    <a:pt x="13614" y="352729"/>
                  </a:lnTo>
                  <a:lnTo>
                    <a:pt x="11315" y="349935"/>
                  </a:lnTo>
                  <a:lnTo>
                    <a:pt x="9309" y="346925"/>
                  </a:lnTo>
                  <a:lnTo>
                    <a:pt x="7289" y="343903"/>
                  </a:lnTo>
                  <a:lnTo>
                    <a:pt x="5588" y="340728"/>
                  </a:lnTo>
                  <a:lnTo>
                    <a:pt x="4203" y="337362"/>
                  </a:lnTo>
                  <a:lnTo>
                    <a:pt x="2806" y="334022"/>
                  </a:lnTo>
                  <a:lnTo>
                    <a:pt x="1765" y="330568"/>
                  </a:lnTo>
                  <a:lnTo>
                    <a:pt x="1054" y="326999"/>
                  </a:lnTo>
                  <a:lnTo>
                    <a:pt x="342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053558" y="3978910"/>
            <a:ext cx="187960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220" dirty="0">
                <a:solidFill>
                  <a:srgbClr val="262424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73773" y="3753941"/>
            <a:ext cx="4676140" cy="10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solidFill>
                  <a:srgbClr val="262424"/>
                </a:solidFill>
                <a:latin typeface="Times New Roman"/>
                <a:cs typeface="Times New Roman"/>
              </a:rPr>
              <a:t>Sorting</a:t>
            </a:r>
            <a:r>
              <a:rPr sz="1900" spc="-9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650" spc="-125" dirty="0">
                <a:solidFill>
                  <a:srgbClr val="262424"/>
                </a:solidFill>
                <a:latin typeface="Times New Roman"/>
                <a:cs typeface="Times New Roman"/>
              </a:rPr>
              <a:t>&amp;</a:t>
            </a:r>
            <a:r>
              <a:rPr sz="1650" spc="-2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262424"/>
                </a:solidFill>
                <a:latin typeface="Times New Roman"/>
                <a:cs typeface="Times New Roman"/>
              </a:rPr>
              <a:t>Cleaning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 marL="12700" marR="5080">
              <a:lnSpc>
                <a:spcPct val="120800"/>
              </a:lnSpc>
            </a:pP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Plastic</a:t>
            </a:r>
            <a:r>
              <a:rPr sz="1500" spc="5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waste</a:t>
            </a:r>
            <a:r>
              <a:rPr sz="1500" spc="5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is</a:t>
            </a:r>
            <a:r>
              <a:rPr sz="1500" spc="5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sorted</a:t>
            </a:r>
            <a:r>
              <a:rPr sz="1500" spc="5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500" spc="5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cleaned</a:t>
            </a:r>
            <a:r>
              <a:rPr sz="40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400" spc="32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removing</a:t>
            </a:r>
            <a:r>
              <a:rPr sz="1500" spc="5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contaminants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500" spc="-3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preparing</a:t>
            </a:r>
            <a:r>
              <a:rPr sz="1500" spc="-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it</a:t>
            </a:r>
            <a:r>
              <a:rPr sz="1500" spc="-3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55" dirty="0">
                <a:solidFill>
                  <a:srgbClr val="262424"/>
                </a:solidFill>
                <a:latin typeface="Times New Roman"/>
                <a:cs typeface="Times New Roman"/>
              </a:rPr>
              <a:t>for</a:t>
            </a:r>
            <a:r>
              <a:rPr sz="1500" spc="-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processing</a:t>
            </a:r>
            <a:r>
              <a:rPr sz="400" spc="-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950625" y="5400675"/>
            <a:ext cx="971550" cy="390525"/>
            <a:chOff x="4950625" y="5400675"/>
            <a:chExt cx="971550" cy="390525"/>
          </a:xfrm>
        </p:grpSpPr>
        <p:sp>
          <p:nvSpPr>
            <p:cNvPr id="17" name="object 17"/>
            <p:cNvSpPr/>
            <p:nvPr/>
          </p:nvSpPr>
          <p:spPr>
            <a:xfrm>
              <a:off x="5322100" y="5581650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178" y="0"/>
                  </a:move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83" y="19050"/>
                  </a:lnTo>
                  <a:lnTo>
                    <a:pt x="593178" y="19050"/>
                  </a:lnTo>
                  <a:lnTo>
                    <a:pt x="595414" y="18122"/>
                  </a:lnTo>
                  <a:lnTo>
                    <a:pt x="599135" y="14401"/>
                  </a:lnTo>
                  <a:lnTo>
                    <a:pt x="600075" y="12153"/>
                  </a:lnTo>
                  <a:lnTo>
                    <a:pt x="600075" y="6896"/>
                  </a:lnTo>
                  <a:lnTo>
                    <a:pt x="599135" y="4648"/>
                  </a:lnTo>
                  <a:lnTo>
                    <a:pt x="595414" y="927"/>
                  </a:lnTo>
                  <a:lnTo>
                    <a:pt x="593178" y="0"/>
                  </a:lnTo>
                  <a:close/>
                </a:path>
              </a:pathLst>
            </a:custGeom>
            <a:solidFill>
              <a:srgbClr val="BFC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55387" y="54054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74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5" y="367385"/>
                  </a:lnTo>
                  <a:lnTo>
                    <a:pt x="51612" y="381000"/>
                  </a:lnTo>
                  <a:lnTo>
                    <a:pt x="329374" y="381000"/>
                  </a:lnTo>
                  <a:lnTo>
                    <a:pt x="367372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42" y="13614"/>
                  </a:lnTo>
                  <a:lnTo>
                    <a:pt x="332968" y="355"/>
                  </a:lnTo>
                  <a:lnTo>
                    <a:pt x="329374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55387" y="54054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42" y="48031"/>
                  </a:lnTo>
                  <a:lnTo>
                    <a:pt x="1054" y="44462"/>
                  </a:lnTo>
                  <a:lnTo>
                    <a:pt x="1765" y="40906"/>
                  </a:lnTo>
                  <a:lnTo>
                    <a:pt x="2806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15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21526" y="11328"/>
                  </a:lnTo>
                  <a:lnTo>
                    <a:pt x="24549" y="9309"/>
                  </a:lnTo>
                  <a:lnTo>
                    <a:pt x="27559" y="7289"/>
                  </a:lnTo>
                  <a:lnTo>
                    <a:pt x="30746" y="5588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74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80" y="1765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71678" y="24549"/>
                  </a:lnTo>
                  <a:lnTo>
                    <a:pt x="373697" y="27571"/>
                  </a:lnTo>
                  <a:lnTo>
                    <a:pt x="375399" y="30746"/>
                  </a:lnTo>
                  <a:lnTo>
                    <a:pt x="376783" y="34099"/>
                  </a:lnTo>
                  <a:lnTo>
                    <a:pt x="378180" y="37452"/>
                  </a:lnTo>
                  <a:lnTo>
                    <a:pt x="379222" y="40906"/>
                  </a:lnTo>
                  <a:lnTo>
                    <a:pt x="379933" y="44462"/>
                  </a:lnTo>
                  <a:lnTo>
                    <a:pt x="380644" y="48031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4" y="332968"/>
                  </a:lnTo>
                  <a:lnTo>
                    <a:pt x="379933" y="336524"/>
                  </a:lnTo>
                  <a:lnTo>
                    <a:pt x="379222" y="340093"/>
                  </a:lnTo>
                  <a:lnTo>
                    <a:pt x="378180" y="343547"/>
                  </a:lnTo>
                  <a:lnTo>
                    <a:pt x="376783" y="346887"/>
                  </a:lnTo>
                  <a:lnTo>
                    <a:pt x="375399" y="350253"/>
                  </a:lnTo>
                  <a:lnTo>
                    <a:pt x="373697" y="353428"/>
                  </a:lnTo>
                  <a:lnTo>
                    <a:pt x="371678" y="356450"/>
                  </a:lnTo>
                  <a:lnTo>
                    <a:pt x="369671" y="359460"/>
                  </a:lnTo>
                  <a:lnTo>
                    <a:pt x="336524" y="379933"/>
                  </a:lnTo>
                  <a:lnTo>
                    <a:pt x="332968" y="380644"/>
                  </a:lnTo>
                  <a:lnTo>
                    <a:pt x="329374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2" y="381000"/>
                  </a:lnTo>
                  <a:lnTo>
                    <a:pt x="48018" y="380644"/>
                  </a:lnTo>
                  <a:lnTo>
                    <a:pt x="44462" y="379933"/>
                  </a:lnTo>
                  <a:lnTo>
                    <a:pt x="40906" y="379234"/>
                  </a:lnTo>
                  <a:lnTo>
                    <a:pt x="16179" y="364820"/>
                  </a:lnTo>
                  <a:lnTo>
                    <a:pt x="13614" y="362254"/>
                  </a:lnTo>
                  <a:lnTo>
                    <a:pt x="11315" y="359460"/>
                  </a:lnTo>
                  <a:lnTo>
                    <a:pt x="9309" y="356450"/>
                  </a:lnTo>
                  <a:lnTo>
                    <a:pt x="7289" y="353428"/>
                  </a:lnTo>
                  <a:lnTo>
                    <a:pt x="5588" y="350253"/>
                  </a:lnTo>
                  <a:lnTo>
                    <a:pt x="4203" y="346887"/>
                  </a:lnTo>
                  <a:lnTo>
                    <a:pt x="2806" y="343547"/>
                  </a:lnTo>
                  <a:lnTo>
                    <a:pt x="1765" y="340093"/>
                  </a:lnTo>
                  <a:lnTo>
                    <a:pt x="1054" y="336524"/>
                  </a:lnTo>
                  <a:lnTo>
                    <a:pt x="342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51628" y="5417185"/>
            <a:ext cx="191770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250" dirty="0">
                <a:solidFill>
                  <a:srgbClr val="262424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73780" y="5336114"/>
            <a:ext cx="203009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solidFill>
                  <a:srgbClr val="262424"/>
                </a:solidFill>
                <a:latin typeface="Times New Roman"/>
                <a:cs typeface="Times New Roman"/>
              </a:rPr>
              <a:t>Shredding</a:t>
            </a:r>
            <a:r>
              <a:rPr sz="1900" spc="-4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650" spc="-125" dirty="0">
                <a:solidFill>
                  <a:srgbClr val="262424"/>
                </a:solidFill>
                <a:latin typeface="Times New Roman"/>
                <a:cs typeface="Times New Roman"/>
              </a:rPr>
              <a:t>&amp;</a:t>
            </a:r>
            <a:r>
              <a:rPr sz="1650" spc="2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262424"/>
                </a:solidFill>
                <a:latin typeface="Times New Roman"/>
                <a:cs typeface="Times New Roman"/>
              </a:rPr>
              <a:t>Melting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73779" y="5692818"/>
            <a:ext cx="421576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Plastic</a:t>
            </a:r>
            <a:r>
              <a:rPr sz="150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is</a:t>
            </a:r>
            <a:r>
              <a:rPr sz="150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shredded</a:t>
            </a:r>
            <a:r>
              <a:rPr sz="150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into</a:t>
            </a:r>
            <a:r>
              <a:rPr sz="150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small</a:t>
            </a:r>
            <a:r>
              <a:rPr sz="150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pieces</a:t>
            </a:r>
            <a:r>
              <a:rPr sz="150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50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melted</a:t>
            </a:r>
            <a:r>
              <a:rPr sz="150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into</a:t>
            </a:r>
            <a:r>
              <a:rPr sz="150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50" dirty="0">
                <a:solidFill>
                  <a:srgbClr val="262424"/>
                </a:solidFill>
                <a:latin typeface="Times New Roman"/>
                <a:cs typeface="Times New Roman"/>
              </a:rPr>
              <a:t>a </a:t>
            </a:r>
            <a:r>
              <a:rPr sz="1500" spc="-25" dirty="0">
                <a:solidFill>
                  <a:srgbClr val="262424"/>
                </a:solidFill>
                <a:latin typeface="Times New Roman"/>
                <a:cs typeface="Times New Roman"/>
              </a:rPr>
              <a:t>uniform</a:t>
            </a:r>
            <a:r>
              <a:rPr sz="1500" spc="-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molten</a:t>
            </a:r>
            <a:r>
              <a:rPr sz="150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material</a:t>
            </a:r>
            <a:r>
              <a:rPr sz="400" spc="-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950625" y="6838950"/>
            <a:ext cx="971550" cy="381000"/>
            <a:chOff x="4950625" y="6838950"/>
            <a:chExt cx="971550" cy="381000"/>
          </a:xfrm>
        </p:grpSpPr>
        <p:sp>
          <p:nvSpPr>
            <p:cNvPr id="24" name="object 24"/>
            <p:cNvSpPr/>
            <p:nvPr/>
          </p:nvSpPr>
          <p:spPr>
            <a:xfrm>
              <a:off x="5322100" y="7019925"/>
              <a:ext cx="600075" cy="19050"/>
            </a:xfrm>
            <a:custGeom>
              <a:avLst/>
              <a:gdLst/>
              <a:ahLst/>
              <a:cxnLst/>
              <a:rect l="l" t="t" r="r" b="b"/>
              <a:pathLst>
                <a:path w="600075" h="19050">
                  <a:moveTo>
                    <a:pt x="593178" y="0"/>
                  </a:move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83" y="19050"/>
                  </a:lnTo>
                  <a:lnTo>
                    <a:pt x="593178" y="19050"/>
                  </a:lnTo>
                  <a:lnTo>
                    <a:pt x="595414" y="18122"/>
                  </a:lnTo>
                  <a:lnTo>
                    <a:pt x="599135" y="14401"/>
                  </a:lnTo>
                  <a:lnTo>
                    <a:pt x="600075" y="12153"/>
                  </a:lnTo>
                  <a:lnTo>
                    <a:pt x="600075" y="6896"/>
                  </a:lnTo>
                  <a:lnTo>
                    <a:pt x="599135" y="4648"/>
                  </a:lnTo>
                  <a:lnTo>
                    <a:pt x="595414" y="927"/>
                  </a:lnTo>
                  <a:lnTo>
                    <a:pt x="593178" y="0"/>
                  </a:lnTo>
                  <a:close/>
                </a:path>
              </a:pathLst>
            </a:custGeom>
            <a:solidFill>
              <a:srgbClr val="BFC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55387" y="684371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74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55"/>
                  </a:lnTo>
                  <a:lnTo>
                    <a:pt x="18745" y="357856"/>
                  </a:lnTo>
                  <a:lnTo>
                    <a:pt x="51612" y="371475"/>
                  </a:lnTo>
                  <a:lnTo>
                    <a:pt x="329374" y="371475"/>
                  </a:lnTo>
                  <a:lnTo>
                    <a:pt x="367372" y="352727"/>
                  </a:lnTo>
                  <a:lnTo>
                    <a:pt x="381000" y="319855"/>
                  </a:lnTo>
                  <a:lnTo>
                    <a:pt x="381000" y="51612"/>
                  </a:lnTo>
                  <a:lnTo>
                    <a:pt x="362242" y="13614"/>
                  </a:lnTo>
                  <a:lnTo>
                    <a:pt x="332968" y="355"/>
                  </a:lnTo>
                  <a:lnTo>
                    <a:pt x="329374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55387" y="684371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42" y="48031"/>
                  </a:lnTo>
                  <a:lnTo>
                    <a:pt x="1054" y="44462"/>
                  </a:lnTo>
                  <a:lnTo>
                    <a:pt x="1765" y="40906"/>
                  </a:lnTo>
                  <a:lnTo>
                    <a:pt x="2806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9309" y="24549"/>
                  </a:lnTo>
                  <a:lnTo>
                    <a:pt x="11315" y="21539"/>
                  </a:lnTo>
                  <a:lnTo>
                    <a:pt x="13614" y="18745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21526" y="11328"/>
                  </a:lnTo>
                  <a:lnTo>
                    <a:pt x="24549" y="9309"/>
                  </a:lnTo>
                  <a:lnTo>
                    <a:pt x="27559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74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80" y="1765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62242" y="13614"/>
                  </a:lnTo>
                  <a:lnTo>
                    <a:pt x="364807" y="16179"/>
                  </a:lnTo>
                  <a:lnTo>
                    <a:pt x="367372" y="18745"/>
                  </a:lnTo>
                  <a:lnTo>
                    <a:pt x="369671" y="21539"/>
                  </a:lnTo>
                  <a:lnTo>
                    <a:pt x="371678" y="24549"/>
                  </a:lnTo>
                  <a:lnTo>
                    <a:pt x="373697" y="27571"/>
                  </a:lnTo>
                  <a:lnTo>
                    <a:pt x="375399" y="30746"/>
                  </a:lnTo>
                  <a:lnTo>
                    <a:pt x="376783" y="34099"/>
                  </a:lnTo>
                  <a:lnTo>
                    <a:pt x="378180" y="37452"/>
                  </a:lnTo>
                  <a:lnTo>
                    <a:pt x="379222" y="40906"/>
                  </a:lnTo>
                  <a:lnTo>
                    <a:pt x="379933" y="44462"/>
                  </a:lnTo>
                  <a:lnTo>
                    <a:pt x="380644" y="48031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55"/>
                  </a:lnTo>
                  <a:lnTo>
                    <a:pt x="380644" y="323448"/>
                  </a:lnTo>
                  <a:lnTo>
                    <a:pt x="379933" y="327004"/>
                  </a:lnTo>
                  <a:lnTo>
                    <a:pt x="379222" y="330567"/>
                  </a:lnTo>
                  <a:lnTo>
                    <a:pt x="378180" y="334020"/>
                  </a:lnTo>
                  <a:lnTo>
                    <a:pt x="376783" y="337369"/>
                  </a:lnTo>
                  <a:lnTo>
                    <a:pt x="375399" y="340721"/>
                  </a:lnTo>
                  <a:lnTo>
                    <a:pt x="373697" y="343907"/>
                  </a:lnTo>
                  <a:lnTo>
                    <a:pt x="371678" y="346923"/>
                  </a:lnTo>
                  <a:lnTo>
                    <a:pt x="369671" y="349939"/>
                  </a:lnTo>
                  <a:lnTo>
                    <a:pt x="356438" y="362163"/>
                  </a:lnTo>
                  <a:lnTo>
                    <a:pt x="353428" y="364177"/>
                  </a:lnTo>
                  <a:lnTo>
                    <a:pt x="350240" y="365879"/>
                  </a:lnTo>
                  <a:lnTo>
                    <a:pt x="346887" y="367267"/>
                  </a:lnTo>
                  <a:lnTo>
                    <a:pt x="343535" y="368656"/>
                  </a:lnTo>
                  <a:lnTo>
                    <a:pt x="340080" y="369703"/>
                  </a:lnTo>
                  <a:lnTo>
                    <a:pt x="336524" y="370413"/>
                  </a:lnTo>
                  <a:lnTo>
                    <a:pt x="332968" y="371123"/>
                  </a:lnTo>
                  <a:lnTo>
                    <a:pt x="329374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23"/>
                  </a:lnTo>
                  <a:lnTo>
                    <a:pt x="44462" y="370413"/>
                  </a:lnTo>
                  <a:lnTo>
                    <a:pt x="40906" y="369703"/>
                  </a:lnTo>
                  <a:lnTo>
                    <a:pt x="37452" y="368656"/>
                  </a:lnTo>
                  <a:lnTo>
                    <a:pt x="34099" y="367267"/>
                  </a:lnTo>
                  <a:lnTo>
                    <a:pt x="30746" y="365879"/>
                  </a:lnTo>
                  <a:lnTo>
                    <a:pt x="27559" y="364177"/>
                  </a:lnTo>
                  <a:lnTo>
                    <a:pt x="24549" y="362163"/>
                  </a:lnTo>
                  <a:lnTo>
                    <a:pt x="21526" y="360149"/>
                  </a:lnTo>
                  <a:lnTo>
                    <a:pt x="9309" y="346923"/>
                  </a:lnTo>
                  <a:lnTo>
                    <a:pt x="7289" y="343907"/>
                  </a:lnTo>
                  <a:lnTo>
                    <a:pt x="5588" y="340721"/>
                  </a:lnTo>
                  <a:lnTo>
                    <a:pt x="4203" y="337369"/>
                  </a:lnTo>
                  <a:lnTo>
                    <a:pt x="2806" y="334020"/>
                  </a:lnTo>
                  <a:lnTo>
                    <a:pt x="1765" y="330567"/>
                  </a:lnTo>
                  <a:lnTo>
                    <a:pt x="1054" y="327004"/>
                  </a:lnTo>
                  <a:lnTo>
                    <a:pt x="342" y="323448"/>
                  </a:lnTo>
                  <a:lnTo>
                    <a:pt x="0" y="319855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047602" y="6845935"/>
            <a:ext cx="199390" cy="3333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310" dirty="0">
                <a:solidFill>
                  <a:srgbClr val="262424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73782" y="6620966"/>
            <a:ext cx="4163060" cy="10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-30" dirty="0">
                <a:solidFill>
                  <a:srgbClr val="262424"/>
                </a:solidFill>
                <a:latin typeface="Times New Roman"/>
                <a:cs typeface="Times New Roman"/>
              </a:rPr>
              <a:t>Molding</a:t>
            </a:r>
            <a:r>
              <a:rPr sz="1900" spc="-15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650" spc="-125" dirty="0">
                <a:solidFill>
                  <a:srgbClr val="262424"/>
                </a:solidFill>
                <a:latin typeface="Times New Roman"/>
                <a:cs typeface="Times New Roman"/>
              </a:rPr>
              <a:t>&amp;</a:t>
            </a:r>
            <a:r>
              <a:rPr sz="1650" spc="-8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262424"/>
                </a:solidFill>
                <a:latin typeface="Times New Roman"/>
                <a:cs typeface="Times New Roman"/>
              </a:rPr>
              <a:t>Finishing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 marL="12700" marR="5080">
              <a:lnSpc>
                <a:spcPct val="120800"/>
              </a:lnSpc>
            </a:pP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The</a:t>
            </a:r>
            <a:r>
              <a:rPr sz="150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molten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plastic</a:t>
            </a:r>
            <a:r>
              <a:rPr sz="150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is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molded</a:t>
            </a:r>
            <a:r>
              <a:rPr sz="150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into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tiles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50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undergoes finishing</a:t>
            </a:r>
            <a:r>
              <a:rPr sz="1500" spc="3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262424"/>
                </a:solidFill>
                <a:latin typeface="Times New Roman"/>
                <a:cs typeface="Times New Roman"/>
              </a:rPr>
              <a:t>processes</a:t>
            </a:r>
            <a:r>
              <a:rPr sz="1500" spc="4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55" dirty="0">
                <a:solidFill>
                  <a:srgbClr val="262424"/>
                </a:solidFill>
                <a:latin typeface="Times New Roman"/>
                <a:cs typeface="Times New Roman"/>
              </a:rPr>
              <a:t>for</a:t>
            </a:r>
            <a:r>
              <a:rPr sz="1500" spc="4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quality</a:t>
            </a:r>
            <a:r>
              <a:rPr sz="1500" spc="3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262424"/>
                </a:solidFill>
                <a:latin typeface="Times New Roman"/>
                <a:cs typeface="Times New Roman"/>
              </a:rPr>
              <a:t>assurance</a:t>
            </a:r>
            <a:r>
              <a:rPr sz="400" spc="-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9507" y="0"/>
            <a:ext cx="3551704" cy="644042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4538" y="330749"/>
            <a:ext cx="4764405" cy="95376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endParaRPr sz="250">
              <a:latin typeface="Times New Roman"/>
              <a:cs typeface="Times New Roman"/>
            </a:endParaRPr>
          </a:p>
          <a:p>
            <a:pPr marL="12700" marR="5080">
              <a:lnSpc>
                <a:spcPts val="3540"/>
              </a:lnSpc>
            </a:pPr>
            <a:r>
              <a:rPr sz="3100" spc="-10" dirty="0">
                <a:solidFill>
                  <a:srgbClr val="000000"/>
                </a:solidFill>
                <a:latin typeface="Times New Roman"/>
                <a:cs typeface="Times New Roman"/>
              </a:rPr>
              <a:t>Detailed</a:t>
            </a:r>
            <a:r>
              <a:rPr sz="3100" spc="-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000000"/>
                </a:solidFill>
                <a:latin typeface="Times New Roman"/>
                <a:cs typeface="Times New Roman"/>
              </a:rPr>
              <a:t>Production</a:t>
            </a:r>
            <a:r>
              <a:rPr sz="3100" spc="-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100" spc="140" dirty="0">
                <a:solidFill>
                  <a:srgbClr val="000000"/>
                </a:solidFill>
                <a:latin typeface="Times New Roman"/>
                <a:cs typeface="Times New Roman"/>
              </a:rPr>
              <a:t>Process</a:t>
            </a:r>
            <a:r>
              <a:rPr sz="1450" spc="140" dirty="0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sz="3100" spc="195" dirty="0">
                <a:solidFill>
                  <a:srgbClr val="000000"/>
                </a:solidFill>
                <a:latin typeface="Times New Roman"/>
                <a:cs typeface="Times New Roman"/>
              </a:rPr>
              <a:t>Step</a:t>
            </a:r>
            <a:r>
              <a:rPr sz="1450" spc="195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sz="3100" spc="225" dirty="0">
                <a:solidFill>
                  <a:srgbClr val="000000"/>
                </a:solidFill>
                <a:latin typeface="Times New Roman"/>
                <a:cs typeface="Times New Roman"/>
              </a:rPr>
              <a:t>by</a:t>
            </a:r>
            <a:r>
              <a:rPr sz="1450" spc="225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sz="3100" spc="75" dirty="0">
                <a:solidFill>
                  <a:srgbClr val="000000"/>
                </a:solidFill>
                <a:latin typeface="Times New Roman"/>
                <a:cs typeface="Times New Roman"/>
              </a:rPr>
              <a:t>Step</a:t>
            </a:r>
            <a:endParaRPr sz="31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2793" y="1495163"/>
            <a:ext cx="719455" cy="1145540"/>
            <a:chOff x="492793" y="1495163"/>
            <a:chExt cx="719455" cy="1145540"/>
          </a:xfrm>
        </p:grpSpPr>
        <p:sp>
          <p:nvSpPr>
            <p:cNvPr id="7" name="object 7"/>
            <p:cNvSpPr/>
            <p:nvPr/>
          </p:nvSpPr>
          <p:spPr>
            <a:xfrm>
              <a:off x="497238" y="1499608"/>
              <a:ext cx="710565" cy="1136650"/>
            </a:xfrm>
            <a:custGeom>
              <a:avLst/>
              <a:gdLst/>
              <a:ahLst/>
              <a:cxnLst/>
              <a:rect l="l" t="t" r="r" b="b"/>
              <a:pathLst>
                <a:path w="710565" h="1136650">
                  <a:moveTo>
                    <a:pt x="710340" y="0"/>
                  </a:moveTo>
                  <a:lnTo>
                    <a:pt x="355170" y="142068"/>
                  </a:lnTo>
                  <a:lnTo>
                    <a:pt x="0" y="0"/>
                  </a:lnTo>
                  <a:lnTo>
                    <a:pt x="0" y="994477"/>
                  </a:lnTo>
                  <a:lnTo>
                    <a:pt x="355170" y="1136545"/>
                  </a:lnTo>
                  <a:lnTo>
                    <a:pt x="710340" y="994477"/>
                  </a:lnTo>
                  <a:lnTo>
                    <a:pt x="710340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7238" y="1499608"/>
              <a:ext cx="710565" cy="1136650"/>
            </a:xfrm>
            <a:custGeom>
              <a:avLst/>
              <a:gdLst/>
              <a:ahLst/>
              <a:cxnLst/>
              <a:rect l="l" t="t" r="r" b="b"/>
              <a:pathLst>
                <a:path w="710565" h="1136650">
                  <a:moveTo>
                    <a:pt x="0" y="994477"/>
                  </a:moveTo>
                  <a:lnTo>
                    <a:pt x="355170" y="1136545"/>
                  </a:lnTo>
                  <a:lnTo>
                    <a:pt x="710340" y="994477"/>
                  </a:lnTo>
                  <a:lnTo>
                    <a:pt x="710340" y="0"/>
                  </a:lnTo>
                  <a:lnTo>
                    <a:pt x="355170" y="142068"/>
                  </a:lnTo>
                  <a:lnTo>
                    <a:pt x="0" y="0"/>
                  </a:lnTo>
                  <a:lnTo>
                    <a:pt x="0" y="994477"/>
                  </a:lnTo>
                  <a:close/>
                </a:path>
              </a:pathLst>
            </a:custGeom>
            <a:ln w="8879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96915" y="1913639"/>
            <a:ext cx="11747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-50" dirty="0">
                <a:solidFill>
                  <a:srgbClr val="262424"/>
                </a:solidFill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7981" y="1482550"/>
            <a:ext cx="3838575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50" spc="-10" dirty="0">
                <a:solidFill>
                  <a:srgbClr val="262424"/>
                </a:solidFill>
                <a:latin typeface="Times New Roman"/>
                <a:cs typeface="Times New Roman"/>
              </a:rPr>
              <a:t>Collection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 marR="5080">
              <a:lnSpc>
                <a:spcPct val="115999"/>
              </a:lnSpc>
              <a:spcBef>
                <a:spcPts val="5"/>
              </a:spcBef>
            </a:pPr>
            <a:r>
              <a:rPr sz="1250" spc="-105" dirty="0">
                <a:solidFill>
                  <a:srgbClr val="262424"/>
                </a:solidFill>
                <a:latin typeface="Times New Roman"/>
                <a:cs typeface="Times New Roman"/>
              </a:rPr>
              <a:t>We</a:t>
            </a:r>
            <a:r>
              <a:rPr sz="1250" spc="4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source</a:t>
            </a:r>
            <a:r>
              <a:rPr sz="1250" spc="4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plastic</a:t>
            </a:r>
            <a:r>
              <a:rPr sz="1250" spc="4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waste</a:t>
            </a:r>
            <a:r>
              <a:rPr sz="1250" spc="4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spc="-25" dirty="0">
                <a:solidFill>
                  <a:srgbClr val="262424"/>
                </a:solidFill>
                <a:latin typeface="Times New Roman"/>
                <a:cs typeface="Times New Roman"/>
              </a:rPr>
              <a:t>from</a:t>
            </a:r>
            <a:r>
              <a:rPr sz="1250" spc="4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spc="-5" dirty="0">
                <a:solidFill>
                  <a:srgbClr val="262424"/>
                </a:solidFill>
                <a:latin typeface="Times New Roman"/>
                <a:cs typeface="Times New Roman"/>
              </a:rPr>
              <a:t>hou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s</a:t>
            </a:r>
            <a:r>
              <a:rPr sz="1250" spc="-5" dirty="0">
                <a:solidFill>
                  <a:srgbClr val="262424"/>
                </a:solidFill>
                <a:latin typeface="Times New Roman"/>
                <a:cs typeface="Times New Roman"/>
              </a:rPr>
              <a:t>eho</a:t>
            </a:r>
            <a:r>
              <a:rPr sz="1250" spc="-10" dirty="0">
                <a:solidFill>
                  <a:srgbClr val="262424"/>
                </a:solidFill>
                <a:latin typeface="Times New Roman"/>
                <a:cs typeface="Times New Roman"/>
              </a:rPr>
              <a:t>l</a:t>
            </a:r>
            <a:r>
              <a:rPr sz="1250" spc="-5" dirty="0">
                <a:solidFill>
                  <a:srgbClr val="262424"/>
                </a:solidFill>
                <a:latin typeface="Times New Roman"/>
                <a:cs typeface="Times New Roman"/>
              </a:rPr>
              <a:t>d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s</a:t>
            </a:r>
            <a:r>
              <a:rPr sz="300" spc="2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300" spc="27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spc="50" dirty="0">
                <a:solidFill>
                  <a:srgbClr val="262424"/>
                </a:solidFill>
                <a:latin typeface="Times New Roman"/>
                <a:cs typeface="Times New Roman"/>
              </a:rPr>
              <a:t>bu</a:t>
            </a:r>
            <a:r>
              <a:rPr sz="1250" spc="55" dirty="0">
                <a:solidFill>
                  <a:srgbClr val="262424"/>
                </a:solidFill>
                <a:latin typeface="Times New Roman"/>
                <a:cs typeface="Times New Roman"/>
              </a:rPr>
              <a:t>s</a:t>
            </a:r>
            <a:r>
              <a:rPr sz="1250" spc="45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250" spc="50" dirty="0">
                <a:solidFill>
                  <a:srgbClr val="262424"/>
                </a:solidFill>
                <a:latin typeface="Times New Roman"/>
                <a:cs typeface="Times New Roman"/>
              </a:rPr>
              <a:t>ne</a:t>
            </a:r>
            <a:r>
              <a:rPr sz="1250" spc="55" dirty="0">
                <a:solidFill>
                  <a:srgbClr val="262424"/>
                </a:solidFill>
                <a:latin typeface="Times New Roman"/>
                <a:cs typeface="Times New Roman"/>
              </a:rPr>
              <a:t>ss</a:t>
            </a:r>
            <a:r>
              <a:rPr sz="1250" spc="50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250" spc="55" dirty="0">
                <a:solidFill>
                  <a:srgbClr val="262424"/>
                </a:solidFill>
                <a:latin typeface="Times New Roman"/>
                <a:cs typeface="Times New Roman"/>
              </a:rPr>
              <a:t>s</a:t>
            </a:r>
            <a:r>
              <a:rPr sz="300" spc="75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300" spc="27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spc="-2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250" spc="-35" dirty="0">
                <a:solidFill>
                  <a:srgbClr val="262424"/>
                </a:solidFill>
                <a:latin typeface="Times New Roman"/>
                <a:cs typeface="Times New Roman"/>
              </a:rPr>
              <a:t>recycling</a:t>
            </a:r>
            <a:r>
              <a:rPr sz="125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spc="-35" dirty="0">
                <a:solidFill>
                  <a:srgbClr val="262424"/>
                </a:solidFill>
                <a:latin typeface="Times New Roman"/>
                <a:cs typeface="Times New Roman"/>
              </a:rPr>
              <a:t>f</a:t>
            </a:r>
            <a:r>
              <a:rPr sz="1250" spc="-10" dirty="0">
                <a:solidFill>
                  <a:srgbClr val="262424"/>
                </a:solidFill>
                <a:latin typeface="Times New Roman"/>
                <a:cs typeface="Times New Roman"/>
              </a:rPr>
              <a:t>ac</a:t>
            </a:r>
            <a:r>
              <a:rPr sz="1250" spc="-15" dirty="0">
                <a:solidFill>
                  <a:srgbClr val="262424"/>
                </a:solidFill>
                <a:latin typeface="Times New Roman"/>
                <a:cs typeface="Times New Roman"/>
              </a:rPr>
              <a:t>ili</a:t>
            </a:r>
            <a:r>
              <a:rPr sz="1250" spc="-10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250" spc="-15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250" spc="-10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250" spc="-5" dirty="0">
                <a:solidFill>
                  <a:srgbClr val="262424"/>
                </a:solidFill>
                <a:latin typeface="Times New Roman"/>
                <a:cs typeface="Times New Roman"/>
              </a:rPr>
              <a:t>s</a:t>
            </a:r>
            <a:r>
              <a:rPr sz="300" spc="15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3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2793" y="2631708"/>
            <a:ext cx="719455" cy="1145540"/>
            <a:chOff x="492793" y="2631708"/>
            <a:chExt cx="719455" cy="1145540"/>
          </a:xfrm>
        </p:grpSpPr>
        <p:sp>
          <p:nvSpPr>
            <p:cNvPr id="12" name="object 12"/>
            <p:cNvSpPr/>
            <p:nvPr/>
          </p:nvSpPr>
          <p:spPr>
            <a:xfrm>
              <a:off x="497238" y="2636153"/>
              <a:ext cx="710565" cy="1136650"/>
            </a:xfrm>
            <a:custGeom>
              <a:avLst/>
              <a:gdLst/>
              <a:ahLst/>
              <a:cxnLst/>
              <a:rect l="l" t="t" r="r" b="b"/>
              <a:pathLst>
                <a:path w="710565" h="1136650">
                  <a:moveTo>
                    <a:pt x="710340" y="0"/>
                  </a:moveTo>
                  <a:lnTo>
                    <a:pt x="355170" y="142068"/>
                  </a:lnTo>
                  <a:lnTo>
                    <a:pt x="0" y="0"/>
                  </a:lnTo>
                  <a:lnTo>
                    <a:pt x="0" y="994477"/>
                  </a:lnTo>
                  <a:lnTo>
                    <a:pt x="355170" y="1136545"/>
                  </a:lnTo>
                  <a:lnTo>
                    <a:pt x="710340" y="994477"/>
                  </a:lnTo>
                  <a:lnTo>
                    <a:pt x="710340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7238" y="2636153"/>
              <a:ext cx="710565" cy="1136650"/>
            </a:xfrm>
            <a:custGeom>
              <a:avLst/>
              <a:gdLst/>
              <a:ahLst/>
              <a:cxnLst/>
              <a:rect l="l" t="t" r="r" b="b"/>
              <a:pathLst>
                <a:path w="710565" h="1136650">
                  <a:moveTo>
                    <a:pt x="0" y="994477"/>
                  </a:moveTo>
                  <a:lnTo>
                    <a:pt x="355170" y="1136545"/>
                  </a:lnTo>
                  <a:lnTo>
                    <a:pt x="710340" y="994477"/>
                  </a:lnTo>
                  <a:lnTo>
                    <a:pt x="710340" y="0"/>
                  </a:lnTo>
                  <a:lnTo>
                    <a:pt x="355170" y="142068"/>
                  </a:lnTo>
                  <a:lnTo>
                    <a:pt x="0" y="0"/>
                  </a:lnTo>
                  <a:lnTo>
                    <a:pt x="0" y="994477"/>
                  </a:lnTo>
                  <a:close/>
                </a:path>
              </a:pathLst>
            </a:custGeom>
            <a:ln w="8879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75704" y="3050184"/>
            <a:ext cx="160020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80" dirty="0">
                <a:solidFill>
                  <a:srgbClr val="262424"/>
                </a:solidFill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7977" y="2619096"/>
            <a:ext cx="3473450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50" dirty="0">
                <a:solidFill>
                  <a:srgbClr val="262424"/>
                </a:solidFill>
                <a:latin typeface="Times New Roman"/>
                <a:cs typeface="Times New Roman"/>
              </a:rPr>
              <a:t>Sorting</a:t>
            </a:r>
            <a:r>
              <a:rPr sz="155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400" spc="-125" dirty="0">
                <a:solidFill>
                  <a:srgbClr val="262424"/>
                </a:solidFill>
                <a:latin typeface="Times New Roman"/>
                <a:cs typeface="Times New Roman"/>
              </a:rPr>
              <a:t>&amp;</a:t>
            </a:r>
            <a:r>
              <a:rPr sz="1400" spc="5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262424"/>
                </a:solidFill>
                <a:latin typeface="Times New Roman"/>
                <a:cs typeface="Times New Roman"/>
              </a:rPr>
              <a:t>Cleaning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 marR="5080">
              <a:lnSpc>
                <a:spcPct val="115999"/>
              </a:lnSpc>
              <a:spcBef>
                <a:spcPts val="5"/>
              </a:spcBef>
            </a:pPr>
            <a:r>
              <a:rPr sz="1250" spc="-55" dirty="0">
                <a:solidFill>
                  <a:srgbClr val="262424"/>
                </a:solidFill>
                <a:latin typeface="Times New Roman"/>
                <a:cs typeface="Times New Roman"/>
              </a:rPr>
              <a:t>Our</a:t>
            </a:r>
            <a:r>
              <a:rPr sz="125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team</a:t>
            </a:r>
            <a:r>
              <a:rPr sz="125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spc="-40" dirty="0">
                <a:solidFill>
                  <a:srgbClr val="262424"/>
                </a:solidFill>
                <a:latin typeface="Times New Roman"/>
                <a:cs typeface="Times New Roman"/>
              </a:rPr>
              <a:t>carefully</a:t>
            </a:r>
            <a:r>
              <a:rPr sz="125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sorts</a:t>
            </a:r>
            <a:r>
              <a:rPr sz="125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25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cleans</a:t>
            </a:r>
            <a:r>
              <a:rPr sz="125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the</a:t>
            </a:r>
            <a:r>
              <a:rPr sz="125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plastic</a:t>
            </a:r>
            <a:r>
              <a:rPr sz="125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spc="30" dirty="0">
                <a:solidFill>
                  <a:srgbClr val="262424"/>
                </a:solidFill>
                <a:latin typeface="Times New Roman"/>
                <a:cs typeface="Times New Roman"/>
              </a:rPr>
              <a:t>w</a:t>
            </a:r>
            <a:r>
              <a:rPr sz="1250" spc="35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250" spc="40" dirty="0">
                <a:solidFill>
                  <a:srgbClr val="262424"/>
                </a:solidFill>
                <a:latin typeface="Times New Roman"/>
                <a:cs typeface="Times New Roman"/>
              </a:rPr>
              <a:t>s</a:t>
            </a:r>
            <a:r>
              <a:rPr sz="1250" spc="30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250" spc="3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300" spc="6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300" spc="50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separating</a:t>
            </a:r>
            <a:r>
              <a:rPr sz="125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spc="-35" dirty="0">
                <a:solidFill>
                  <a:srgbClr val="262424"/>
                </a:solidFill>
                <a:latin typeface="Times New Roman"/>
                <a:cs typeface="Times New Roman"/>
              </a:rPr>
              <a:t>different</a:t>
            </a:r>
            <a:r>
              <a:rPr sz="125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types</a:t>
            </a:r>
            <a:r>
              <a:rPr sz="1250" spc="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25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solidFill>
                  <a:srgbClr val="262424"/>
                </a:solidFill>
                <a:latin typeface="Times New Roman"/>
                <a:cs typeface="Times New Roman"/>
              </a:rPr>
              <a:t>removing</a:t>
            </a:r>
            <a:r>
              <a:rPr sz="1250" spc="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250" spc="-15" dirty="0">
                <a:solidFill>
                  <a:srgbClr val="262424"/>
                </a:solidFill>
                <a:latin typeface="Times New Roman"/>
                <a:cs typeface="Times New Roman"/>
              </a:rPr>
              <a:t>mpu</a:t>
            </a:r>
            <a:r>
              <a:rPr sz="1250" spc="-10" dirty="0">
                <a:solidFill>
                  <a:srgbClr val="262424"/>
                </a:solidFill>
                <a:latin typeface="Times New Roman"/>
                <a:cs typeface="Times New Roman"/>
              </a:rPr>
              <a:t>r</a:t>
            </a:r>
            <a:r>
              <a:rPr sz="1250" spc="-20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250" spc="-15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250" spc="-20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250" spc="-1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250" spc="-10" dirty="0">
                <a:solidFill>
                  <a:srgbClr val="262424"/>
                </a:solidFill>
                <a:latin typeface="Times New Roman"/>
                <a:cs typeface="Times New Roman"/>
              </a:rPr>
              <a:t>s</a:t>
            </a:r>
            <a:r>
              <a:rPr sz="300" spc="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3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92793" y="3768254"/>
            <a:ext cx="719455" cy="1145540"/>
            <a:chOff x="492793" y="3768254"/>
            <a:chExt cx="719455" cy="1145540"/>
          </a:xfrm>
        </p:grpSpPr>
        <p:sp>
          <p:nvSpPr>
            <p:cNvPr id="17" name="object 17"/>
            <p:cNvSpPr/>
            <p:nvPr/>
          </p:nvSpPr>
          <p:spPr>
            <a:xfrm>
              <a:off x="497238" y="3772699"/>
              <a:ext cx="710565" cy="1136650"/>
            </a:xfrm>
            <a:custGeom>
              <a:avLst/>
              <a:gdLst/>
              <a:ahLst/>
              <a:cxnLst/>
              <a:rect l="l" t="t" r="r" b="b"/>
              <a:pathLst>
                <a:path w="710565" h="1136650">
                  <a:moveTo>
                    <a:pt x="710340" y="0"/>
                  </a:moveTo>
                  <a:lnTo>
                    <a:pt x="355170" y="142068"/>
                  </a:lnTo>
                  <a:lnTo>
                    <a:pt x="0" y="0"/>
                  </a:lnTo>
                  <a:lnTo>
                    <a:pt x="0" y="994477"/>
                  </a:lnTo>
                  <a:lnTo>
                    <a:pt x="355170" y="1136545"/>
                  </a:lnTo>
                  <a:lnTo>
                    <a:pt x="710340" y="994477"/>
                  </a:lnTo>
                  <a:lnTo>
                    <a:pt x="710340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7238" y="3772699"/>
              <a:ext cx="710565" cy="1136650"/>
            </a:xfrm>
            <a:custGeom>
              <a:avLst/>
              <a:gdLst/>
              <a:ahLst/>
              <a:cxnLst/>
              <a:rect l="l" t="t" r="r" b="b"/>
              <a:pathLst>
                <a:path w="710565" h="1136650">
                  <a:moveTo>
                    <a:pt x="0" y="994477"/>
                  </a:moveTo>
                  <a:lnTo>
                    <a:pt x="355170" y="1136545"/>
                  </a:lnTo>
                  <a:lnTo>
                    <a:pt x="710340" y="994477"/>
                  </a:lnTo>
                  <a:lnTo>
                    <a:pt x="710340" y="0"/>
                  </a:lnTo>
                  <a:lnTo>
                    <a:pt x="355170" y="142068"/>
                  </a:lnTo>
                  <a:lnTo>
                    <a:pt x="0" y="0"/>
                  </a:lnTo>
                  <a:lnTo>
                    <a:pt x="0" y="994477"/>
                  </a:lnTo>
                  <a:close/>
                </a:path>
              </a:pathLst>
            </a:custGeom>
            <a:ln w="8879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74100" y="4186730"/>
            <a:ext cx="16319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204" dirty="0">
                <a:solidFill>
                  <a:srgbClr val="262424"/>
                </a:solidFill>
                <a:latin typeface="Times New Roman"/>
                <a:cs typeface="Times New Roman"/>
              </a:rPr>
              <a:t>3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07978" y="3755642"/>
            <a:ext cx="4020820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50" dirty="0">
                <a:solidFill>
                  <a:srgbClr val="262424"/>
                </a:solidFill>
                <a:latin typeface="Times New Roman"/>
                <a:cs typeface="Times New Roman"/>
              </a:rPr>
              <a:t>Shredding</a:t>
            </a:r>
            <a:r>
              <a:rPr sz="1550" spc="-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400" spc="-125" dirty="0">
                <a:solidFill>
                  <a:srgbClr val="262424"/>
                </a:solidFill>
                <a:latin typeface="Times New Roman"/>
                <a:cs typeface="Times New Roman"/>
              </a:rPr>
              <a:t>&amp;</a:t>
            </a:r>
            <a:r>
              <a:rPr sz="1400" spc="3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262424"/>
                </a:solidFill>
                <a:latin typeface="Times New Roman"/>
                <a:cs typeface="Times New Roman"/>
              </a:rPr>
              <a:t>Melting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 marR="5080">
              <a:lnSpc>
                <a:spcPct val="115999"/>
              </a:lnSpc>
              <a:spcBef>
                <a:spcPts val="5"/>
              </a:spcBef>
            </a:pP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Shredders</a:t>
            </a:r>
            <a:r>
              <a:rPr sz="125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solidFill>
                  <a:srgbClr val="262424"/>
                </a:solidFill>
                <a:latin typeface="Times New Roman"/>
                <a:cs typeface="Times New Roman"/>
              </a:rPr>
              <a:t>break</a:t>
            </a:r>
            <a:r>
              <a:rPr sz="125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down</a:t>
            </a:r>
            <a:r>
              <a:rPr sz="125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plastic</a:t>
            </a:r>
            <a:r>
              <a:rPr sz="125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into</a:t>
            </a:r>
            <a:r>
              <a:rPr sz="125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solidFill>
                  <a:srgbClr val="262424"/>
                </a:solidFill>
                <a:latin typeface="Times New Roman"/>
                <a:cs typeface="Times New Roman"/>
              </a:rPr>
              <a:t>smaller</a:t>
            </a:r>
            <a:r>
              <a:rPr sz="125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spc="-5" dirty="0">
                <a:solidFill>
                  <a:srgbClr val="262424"/>
                </a:solidFill>
                <a:latin typeface="Times New Roman"/>
                <a:cs typeface="Times New Roman"/>
              </a:rPr>
              <a:t>p</a:t>
            </a:r>
            <a:r>
              <a:rPr sz="1250" spc="-10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250" spc="-5" dirty="0">
                <a:solidFill>
                  <a:srgbClr val="262424"/>
                </a:solidFill>
                <a:latin typeface="Times New Roman"/>
                <a:cs typeface="Times New Roman"/>
              </a:rPr>
              <a:t>ece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s</a:t>
            </a:r>
            <a:r>
              <a:rPr sz="300" spc="2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300" spc="25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250" spc="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262424"/>
                </a:solidFill>
                <a:latin typeface="Times New Roman"/>
                <a:cs typeface="Times New Roman"/>
              </a:rPr>
              <a:t>melting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machines</a:t>
            </a:r>
            <a:r>
              <a:rPr sz="1250" spc="-2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turn</a:t>
            </a:r>
            <a:r>
              <a:rPr sz="1250" spc="-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them</a:t>
            </a:r>
            <a:r>
              <a:rPr sz="1250" spc="-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into</a:t>
            </a:r>
            <a:r>
              <a:rPr sz="1250" spc="-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a</a:t>
            </a:r>
            <a:r>
              <a:rPr sz="1250" spc="-25" dirty="0">
                <a:solidFill>
                  <a:srgbClr val="262424"/>
                </a:solidFill>
                <a:latin typeface="Times New Roman"/>
                <a:cs typeface="Times New Roman"/>
              </a:rPr>
              <a:t> uniform</a:t>
            </a:r>
            <a:r>
              <a:rPr sz="1250" spc="-20" dirty="0">
                <a:solidFill>
                  <a:srgbClr val="262424"/>
                </a:solidFill>
                <a:latin typeface="Times New Roman"/>
                <a:cs typeface="Times New Roman"/>
              </a:rPr>
              <a:t> li</a:t>
            </a:r>
            <a:r>
              <a:rPr sz="1250" spc="-15" dirty="0">
                <a:solidFill>
                  <a:srgbClr val="262424"/>
                </a:solidFill>
                <a:latin typeface="Times New Roman"/>
                <a:cs typeface="Times New Roman"/>
              </a:rPr>
              <a:t>qu</a:t>
            </a:r>
            <a:r>
              <a:rPr sz="1250" spc="-20" dirty="0">
                <a:solidFill>
                  <a:srgbClr val="262424"/>
                </a:solidFill>
                <a:latin typeface="Times New Roman"/>
                <a:cs typeface="Times New Roman"/>
              </a:rPr>
              <a:t>i</a:t>
            </a:r>
            <a:r>
              <a:rPr sz="1250" spc="-15" dirty="0">
                <a:solidFill>
                  <a:srgbClr val="262424"/>
                </a:solidFill>
                <a:latin typeface="Times New Roman"/>
                <a:cs typeface="Times New Roman"/>
              </a:rPr>
              <a:t>d</a:t>
            </a:r>
            <a:r>
              <a:rPr sz="300" spc="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3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92798" y="4904805"/>
            <a:ext cx="719455" cy="1145540"/>
            <a:chOff x="492798" y="4904805"/>
            <a:chExt cx="719455" cy="1145540"/>
          </a:xfrm>
        </p:grpSpPr>
        <p:sp>
          <p:nvSpPr>
            <p:cNvPr id="22" name="object 22"/>
            <p:cNvSpPr/>
            <p:nvPr/>
          </p:nvSpPr>
          <p:spPr>
            <a:xfrm>
              <a:off x="497238" y="4909244"/>
              <a:ext cx="710565" cy="1136650"/>
            </a:xfrm>
            <a:custGeom>
              <a:avLst/>
              <a:gdLst/>
              <a:ahLst/>
              <a:cxnLst/>
              <a:rect l="l" t="t" r="r" b="b"/>
              <a:pathLst>
                <a:path w="710565" h="1136650">
                  <a:moveTo>
                    <a:pt x="710340" y="0"/>
                  </a:moveTo>
                  <a:lnTo>
                    <a:pt x="355170" y="142068"/>
                  </a:lnTo>
                  <a:lnTo>
                    <a:pt x="0" y="0"/>
                  </a:lnTo>
                  <a:lnTo>
                    <a:pt x="0" y="994477"/>
                  </a:lnTo>
                  <a:lnTo>
                    <a:pt x="355170" y="1136545"/>
                  </a:lnTo>
                  <a:lnTo>
                    <a:pt x="710340" y="994477"/>
                  </a:lnTo>
                  <a:lnTo>
                    <a:pt x="710340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7238" y="4909244"/>
              <a:ext cx="710565" cy="1136650"/>
            </a:xfrm>
            <a:custGeom>
              <a:avLst/>
              <a:gdLst/>
              <a:ahLst/>
              <a:cxnLst/>
              <a:rect l="l" t="t" r="r" b="b"/>
              <a:pathLst>
                <a:path w="710565" h="1136650">
                  <a:moveTo>
                    <a:pt x="0" y="994477"/>
                  </a:moveTo>
                  <a:lnTo>
                    <a:pt x="355170" y="1136545"/>
                  </a:lnTo>
                  <a:lnTo>
                    <a:pt x="710340" y="994477"/>
                  </a:lnTo>
                  <a:lnTo>
                    <a:pt x="710340" y="0"/>
                  </a:lnTo>
                  <a:lnTo>
                    <a:pt x="355170" y="142068"/>
                  </a:lnTo>
                  <a:lnTo>
                    <a:pt x="0" y="0"/>
                  </a:lnTo>
                  <a:lnTo>
                    <a:pt x="0" y="994477"/>
                  </a:lnTo>
                  <a:close/>
                </a:path>
              </a:pathLst>
            </a:custGeom>
            <a:ln w="8879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70771" y="5323275"/>
            <a:ext cx="16954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254" dirty="0">
                <a:solidFill>
                  <a:srgbClr val="262424"/>
                </a:solidFill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07978" y="4892187"/>
            <a:ext cx="3489325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50" dirty="0">
                <a:solidFill>
                  <a:srgbClr val="262424"/>
                </a:solidFill>
                <a:latin typeface="Times New Roman"/>
                <a:cs typeface="Times New Roman"/>
              </a:rPr>
              <a:t>Molding</a:t>
            </a:r>
            <a:r>
              <a:rPr sz="1550" spc="-1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400" spc="-125" dirty="0">
                <a:solidFill>
                  <a:srgbClr val="262424"/>
                </a:solidFill>
                <a:latin typeface="Times New Roman"/>
                <a:cs typeface="Times New Roman"/>
              </a:rPr>
              <a:t>&amp;</a:t>
            </a:r>
            <a:r>
              <a:rPr sz="1400" spc="-9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262424"/>
                </a:solidFill>
                <a:latin typeface="Times New Roman"/>
                <a:cs typeface="Times New Roman"/>
              </a:rPr>
              <a:t>Finishing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 marR="5080">
              <a:lnSpc>
                <a:spcPct val="115999"/>
              </a:lnSpc>
              <a:spcBef>
                <a:spcPts val="5"/>
              </a:spcBef>
            </a:pPr>
            <a:r>
              <a:rPr sz="1250" spc="-20" dirty="0">
                <a:solidFill>
                  <a:srgbClr val="262424"/>
                </a:solidFill>
                <a:latin typeface="Times New Roman"/>
                <a:cs typeface="Times New Roman"/>
              </a:rPr>
              <a:t>Molten</a:t>
            </a:r>
            <a:r>
              <a:rPr sz="125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plastic</a:t>
            </a:r>
            <a:r>
              <a:rPr sz="125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is</a:t>
            </a:r>
            <a:r>
              <a:rPr sz="125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poured</a:t>
            </a:r>
            <a:r>
              <a:rPr sz="125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into</a:t>
            </a:r>
            <a:r>
              <a:rPr sz="125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molds</a:t>
            </a:r>
            <a:r>
              <a:rPr sz="125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to</a:t>
            </a:r>
            <a:r>
              <a:rPr sz="125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262424"/>
                </a:solidFill>
                <a:latin typeface="Times New Roman"/>
                <a:cs typeface="Times New Roman"/>
              </a:rPr>
              <a:t>create</a:t>
            </a:r>
            <a:r>
              <a:rPr sz="125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spc="-5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250" spc="-10" dirty="0">
                <a:solidFill>
                  <a:srgbClr val="262424"/>
                </a:solidFill>
                <a:latin typeface="Times New Roman"/>
                <a:cs typeface="Times New Roman"/>
              </a:rPr>
              <a:t>il</a:t>
            </a:r>
            <a:r>
              <a:rPr sz="1250" spc="-5" dirty="0">
                <a:solidFill>
                  <a:srgbClr val="262424"/>
                </a:solidFill>
                <a:latin typeface="Times New Roman"/>
                <a:cs typeface="Times New Roman"/>
              </a:rPr>
              <a:t>e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s</a:t>
            </a:r>
            <a:r>
              <a:rPr sz="300" spc="2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300" spc="24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spc="-2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250" spc="-20" dirty="0">
                <a:solidFill>
                  <a:srgbClr val="262424"/>
                </a:solidFill>
                <a:latin typeface="Times New Roman"/>
                <a:cs typeface="Times New Roman"/>
              </a:rPr>
              <a:t>finishing</a:t>
            </a:r>
            <a:r>
              <a:rPr sz="1250" spc="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processes</a:t>
            </a:r>
            <a:r>
              <a:rPr sz="1250" spc="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ensure</a:t>
            </a:r>
            <a:r>
              <a:rPr sz="1250" spc="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262424"/>
                </a:solidFill>
                <a:latin typeface="Times New Roman"/>
                <a:cs typeface="Times New Roman"/>
              </a:rPr>
              <a:t>quality</a:t>
            </a:r>
            <a:r>
              <a:rPr sz="1250" spc="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250" spc="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262424"/>
                </a:solidFill>
                <a:latin typeface="Times New Roman"/>
                <a:cs typeface="Times New Roman"/>
              </a:rPr>
              <a:t>du</a:t>
            </a:r>
            <a:r>
              <a:rPr sz="1250" spc="-15" dirty="0">
                <a:solidFill>
                  <a:srgbClr val="262424"/>
                </a:solidFill>
                <a:latin typeface="Times New Roman"/>
                <a:cs typeface="Times New Roman"/>
              </a:rPr>
              <a:t>r</a:t>
            </a:r>
            <a:r>
              <a:rPr sz="1250" spc="-10" dirty="0">
                <a:solidFill>
                  <a:srgbClr val="262424"/>
                </a:solidFill>
                <a:latin typeface="Times New Roman"/>
                <a:cs typeface="Times New Roman"/>
              </a:rPr>
              <a:t>ab</a:t>
            </a:r>
            <a:r>
              <a:rPr sz="1250" spc="-15" dirty="0">
                <a:solidFill>
                  <a:srgbClr val="262424"/>
                </a:solidFill>
                <a:latin typeface="Times New Roman"/>
                <a:cs typeface="Times New Roman"/>
              </a:rPr>
              <a:t>ili</a:t>
            </a:r>
            <a:r>
              <a:rPr sz="1250" spc="10" dirty="0">
                <a:solidFill>
                  <a:srgbClr val="262424"/>
                </a:solidFill>
                <a:latin typeface="Times New Roman"/>
                <a:cs typeface="Times New Roman"/>
              </a:rPr>
              <a:t>t</a:t>
            </a:r>
            <a:r>
              <a:rPr sz="1250" spc="-60" dirty="0">
                <a:solidFill>
                  <a:srgbClr val="262424"/>
                </a:solidFill>
                <a:latin typeface="Times New Roman"/>
                <a:cs typeface="Times New Roman"/>
              </a:rPr>
              <a:t>y</a:t>
            </a:r>
            <a:r>
              <a:rPr sz="300" spc="15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7"/>
            <a:ext cx="3840901" cy="6435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93820">
              <a:lnSpc>
                <a:spcPts val="3920"/>
              </a:lnSpc>
              <a:spcBef>
                <a:spcPts val="120"/>
              </a:spcBef>
            </a:pPr>
            <a:r>
              <a:rPr sz="3400" spc="80" dirty="0">
                <a:solidFill>
                  <a:srgbClr val="000000"/>
                </a:solidFill>
                <a:latin typeface="Times New Roman"/>
                <a:cs typeface="Times New Roman"/>
              </a:rPr>
              <a:t>Partnerships</a:t>
            </a:r>
            <a:r>
              <a:rPr sz="3400" spc="-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spc="-405" dirty="0">
                <a:solidFill>
                  <a:srgbClr val="000000"/>
                </a:solidFill>
                <a:latin typeface="Times New Roman"/>
                <a:cs typeface="Times New Roman"/>
              </a:rPr>
              <a:t>&amp;</a:t>
            </a:r>
            <a:endParaRPr sz="3000">
              <a:latin typeface="Times New Roman"/>
              <a:cs typeface="Times New Roman"/>
            </a:endParaRPr>
          </a:p>
          <a:p>
            <a:pPr marL="3893820" marR="5080">
              <a:lnSpc>
                <a:spcPts val="3760"/>
              </a:lnSpc>
              <a:spcBef>
                <a:spcPts val="229"/>
              </a:spcBef>
            </a:pPr>
            <a:r>
              <a:rPr sz="3400" dirty="0">
                <a:solidFill>
                  <a:srgbClr val="000000"/>
                </a:solidFill>
                <a:latin typeface="Times New Roman"/>
                <a:cs typeface="Times New Roman"/>
              </a:rPr>
              <a:t>Collaborations</a:t>
            </a:r>
            <a:r>
              <a:rPr sz="300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sz="3000" spc="-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400" spc="-95" dirty="0">
                <a:solidFill>
                  <a:srgbClr val="000000"/>
                </a:solidFill>
                <a:latin typeface="Times New Roman"/>
                <a:cs typeface="Times New Roman"/>
              </a:rPr>
              <a:t>Building</a:t>
            </a:r>
            <a:r>
              <a:rPr sz="3400" spc="-2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400" spc="13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3400" spc="45" dirty="0">
                <a:solidFill>
                  <a:srgbClr val="000000"/>
                </a:solidFill>
                <a:latin typeface="Times New Roman"/>
                <a:cs typeface="Times New Roman"/>
              </a:rPr>
              <a:t>Sustainable</a:t>
            </a:r>
            <a:r>
              <a:rPr sz="3400" spc="-3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400" spc="-10" dirty="0">
                <a:solidFill>
                  <a:srgbClr val="000000"/>
                </a:solidFill>
                <a:latin typeface="Times New Roman"/>
                <a:cs typeface="Times New Roman"/>
              </a:rPr>
              <a:t>Network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78628" y="2129566"/>
            <a:ext cx="384175" cy="307340"/>
          </a:xfrm>
          <a:custGeom>
            <a:avLst/>
            <a:gdLst/>
            <a:ahLst/>
            <a:cxnLst/>
            <a:rect l="l" t="t" r="r" b="b"/>
            <a:pathLst>
              <a:path w="384175" h="307339">
                <a:moveTo>
                  <a:pt x="211255" y="0"/>
                </a:moveTo>
                <a:lnTo>
                  <a:pt x="38409" y="0"/>
                </a:lnTo>
                <a:lnTo>
                  <a:pt x="23467" y="3021"/>
                </a:lnTo>
                <a:lnTo>
                  <a:pt x="11258" y="11258"/>
                </a:lnTo>
                <a:lnTo>
                  <a:pt x="3021" y="23467"/>
                </a:lnTo>
                <a:lnTo>
                  <a:pt x="0" y="38409"/>
                </a:lnTo>
                <a:lnTo>
                  <a:pt x="0" y="211255"/>
                </a:lnTo>
                <a:lnTo>
                  <a:pt x="3021" y="226191"/>
                </a:lnTo>
                <a:lnTo>
                  <a:pt x="11258" y="238401"/>
                </a:lnTo>
                <a:lnTo>
                  <a:pt x="23467" y="246641"/>
                </a:lnTo>
                <a:lnTo>
                  <a:pt x="38409" y="249664"/>
                </a:lnTo>
                <a:lnTo>
                  <a:pt x="42938" y="272079"/>
                </a:lnTo>
                <a:lnTo>
                  <a:pt x="55290" y="290392"/>
                </a:lnTo>
                <a:lnTo>
                  <a:pt x="73606" y="302742"/>
                </a:lnTo>
                <a:lnTo>
                  <a:pt x="96028" y="307272"/>
                </a:lnTo>
                <a:lnTo>
                  <a:pt x="118443" y="302742"/>
                </a:lnTo>
                <a:lnTo>
                  <a:pt x="136756" y="290392"/>
                </a:lnTo>
                <a:lnTo>
                  <a:pt x="138319" y="288073"/>
                </a:lnTo>
                <a:lnTo>
                  <a:pt x="90929" y="288073"/>
                </a:lnTo>
                <a:lnTo>
                  <a:pt x="86024" y="287094"/>
                </a:lnTo>
                <a:lnTo>
                  <a:pt x="58586" y="259656"/>
                </a:lnTo>
                <a:lnTo>
                  <a:pt x="57619" y="254751"/>
                </a:lnTo>
                <a:lnTo>
                  <a:pt x="57619" y="244565"/>
                </a:lnTo>
                <a:lnTo>
                  <a:pt x="58586" y="239660"/>
                </a:lnTo>
                <a:lnTo>
                  <a:pt x="62405" y="230454"/>
                </a:lnTo>
                <a:lnTo>
                  <a:pt x="38409" y="230454"/>
                </a:lnTo>
                <a:lnTo>
                  <a:pt x="30924" y="228947"/>
                </a:lnTo>
                <a:lnTo>
                  <a:pt x="24823" y="224836"/>
                </a:lnTo>
                <a:lnTo>
                  <a:pt x="20715" y="218734"/>
                </a:lnTo>
                <a:lnTo>
                  <a:pt x="19210" y="211255"/>
                </a:lnTo>
                <a:lnTo>
                  <a:pt x="19210" y="38409"/>
                </a:lnTo>
                <a:lnTo>
                  <a:pt x="20715" y="30924"/>
                </a:lnTo>
                <a:lnTo>
                  <a:pt x="24823" y="24823"/>
                </a:lnTo>
                <a:lnTo>
                  <a:pt x="30924" y="20715"/>
                </a:lnTo>
                <a:lnTo>
                  <a:pt x="38409" y="19210"/>
                </a:lnTo>
                <a:lnTo>
                  <a:pt x="243768" y="19210"/>
                </a:lnTo>
                <a:lnTo>
                  <a:pt x="238401" y="11258"/>
                </a:lnTo>
                <a:lnTo>
                  <a:pt x="226191" y="3021"/>
                </a:lnTo>
                <a:lnTo>
                  <a:pt x="211255" y="0"/>
                </a:lnTo>
                <a:close/>
              </a:path>
              <a:path w="384175" h="307339">
                <a:moveTo>
                  <a:pt x="249664" y="249664"/>
                </a:moveTo>
                <a:lnTo>
                  <a:pt x="230454" y="249664"/>
                </a:lnTo>
                <a:lnTo>
                  <a:pt x="234984" y="272079"/>
                </a:lnTo>
                <a:lnTo>
                  <a:pt x="247335" y="290392"/>
                </a:lnTo>
                <a:lnTo>
                  <a:pt x="265651" y="302742"/>
                </a:lnTo>
                <a:lnTo>
                  <a:pt x="288073" y="307272"/>
                </a:lnTo>
                <a:lnTo>
                  <a:pt x="310488" y="302742"/>
                </a:lnTo>
                <a:lnTo>
                  <a:pt x="328801" y="290392"/>
                </a:lnTo>
                <a:lnTo>
                  <a:pt x="330364" y="288073"/>
                </a:lnTo>
                <a:lnTo>
                  <a:pt x="282974" y="288073"/>
                </a:lnTo>
                <a:lnTo>
                  <a:pt x="278069" y="287094"/>
                </a:lnTo>
                <a:lnTo>
                  <a:pt x="250631" y="259656"/>
                </a:lnTo>
                <a:lnTo>
                  <a:pt x="249664" y="254751"/>
                </a:lnTo>
                <a:lnTo>
                  <a:pt x="249664" y="249664"/>
                </a:lnTo>
                <a:close/>
              </a:path>
              <a:path w="384175" h="307339">
                <a:moveTo>
                  <a:pt x="138223" y="211255"/>
                </a:moveTo>
                <a:lnTo>
                  <a:pt x="101115" y="211255"/>
                </a:lnTo>
                <a:lnTo>
                  <a:pt x="106020" y="212222"/>
                </a:lnTo>
                <a:lnTo>
                  <a:pt x="115431" y="216126"/>
                </a:lnTo>
                <a:lnTo>
                  <a:pt x="134437" y="244565"/>
                </a:lnTo>
                <a:lnTo>
                  <a:pt x="134437" y="254751"/>
                </a:lnTo>
                <a:lnTo>
                  <a:pt x="106020" y="287094"/>
                </a:lnTo>
                <a:lnTo>
                  <a:pt x="101115" y="288073"/>
                </a:lnTo>
                <a:lnTo>
                  <a:pt x="138319" y="288073"/>
                </a:lnTo>
                <a:lnTo>
                  <a:pt x="149106" y="272079"/>
                </a:lnTo>
                <a:lnTo>
                  <a:pt x="153636" y="249664"/>
                </a:lnTo>
                <a:lnTo>
                  <a:pt x="249664" y="249664"/>
                </a:lnTo>
                <a:lnTo>
                  <a:pt x="249664" y="244565"/>
                </a:lnTo>
                <a:lnTo>
                  <a:pt x="250631" y="239660"/>
                </a:lnTo>
                <a:lnTo>
                  <a:pt x="254450" y="230454"/>
                </a:lnTo>
                <a:lnTo>
                  <a:pt x="150335" y="230454"/>
                </a:lnTo>
                <a:lnTo>
                  <a:pt x="142059" y="215008"/>
                </a:lnTo>
                <a:lnTo>
                  <a:pt x="138223" y="211255"/>
                </a:lnTo>
                <a:close/>
              </a:path>
              <a:path w="384175" h="307339">
                <a:moveTo>
                  <a:pt x="330268" y="211255"/>
                </a:moveTo>
                <a:lnTo>
                  <a:pt x="293160" y="211255"/>
                </a:lnTo>
                <a:lnTo>
                  <a:pt x="298065" y="212222"/>
                </a:lnTo>
                <a:lnTo>
                  <a:pt x="307476" y="216126"/>
                </a:lnTo>
                <a:lnTo>
                  <a:pt x="326482" y="244565"/>
                </a:lnTo>
                <a:lnTo>
                  <a:pt x="326482" y="254751"/>
                </a:lnTo>
                <a:lnTo>
                  <a:pt x="298065" y="287094"/>
                </a:lnTo>
                <a:lnTo>
                  <a:pt x="293160" y="288073"/>
                </a:lnTo>
                <a:lnTo>
                  <a:pt x="330364" y="288073"/>
                </a:lnTo>
                <a:lnTo>
                  <a:pt x="341151" y="272079"/>
                </a:lnTo>
                <a:lnTo>
                  <a:pt x="345681" y="249664"/>
                </a:lnTo>
                <a:lnTo>
                  <a:pt x="379765" y="249664"/>
                </a:lnTo>
                <a:lnTo>
                  <a:pt x="384090" y="245339"/>
                </a:lnTo>
                <a:lnTo>
                  <a:pt x="384090" y="234778"/>
                </a:lnTo>
                <a:lnTo>
                  <a:pt x="379765" y="230454"/>
                </a:lnTo>
                <a:lnTo>
                  <a:pt x="342380" y="230454"/>
                </a:lnTo>
                <a:lnTo>
                  <a:pt x="334104" y="215008"/>
                </a:lnTo>
                <a:lnTo>
                  <a:pt x="330268" y="211255"/>
                </a:lnTo>
                <a:close/>
              </a:path>
              <a:path w="384175" h="307339">
                <a:moveTo>
                  <a:pt x="96028" y="192045"/>
                </a:moveTo>
                <a:lnTo>
                  <a:pt x="78068" y="194898"/>
                </a:lnTo>
                <a:lnTo>
                  <a:pt x="62428" y="202855"/>
                </a:lnTo>
                <a:lnTo>
                  <a:pt x="50009" y="215008"/>
                </a:lnTo>
                <a:lnTo>
                  <a:pt x="41709" y="230454"/>
                </a:lnTo>
                <a:lnTo>
                  <a:pt x="62405" y="230454"/>
                </a:lnTo>
                <a:lnTo>
                  <a:pt x="62490" y="230249"/>
                </a:lnTo>
                <a:lnTo>
                  <a:pt x="65255" y="226106"/>
                </a:lnTo>
                <a:lnTo>
                  <a:pt x="72470" y="218891"/>
                </a:lnTo>
                <a:lnTo>
                  <a:pt x="76613" y="216126"/>
                </a:lnTo>
                <a:lnTo>
                  <a:pt x="86024" y="212222"/>
                </a:lnTo>
                <a:lnTo>
                  <a:pt x="90929" y="211255"/>
                </a:lnTo>
                <a:lnTo>
                  <a:pt x="138223" y="211255"/>
                </a:lnTo>
                <a:lnTo>
                  <a:pt x="129638" y="202855"/>
                </a:lnTo>
                <a:lnTo>
                  <a:pt x="113989" y="194898"/>
                </a:lnTo>
                <a:lnTo>
                  <a:pt x="96028" y="192045"/>
                </a:lnTo>
                <a:close/>
              </a:path>
              <a:path w="384175" h="307339">
                <a:moveTo>
                  <a:pt x="243768" y="19210"/>
                </a:moveTo>
                <a:lnTo>
                  <a:pt x="211255" y="19210"/>
                </a:lnTo>
                <a:lnTo>
                  <a:pt x="218734" y="20715"/>
                </a:lnTo>
                <a:lnTo>
                  <a:pt x="224836" y="24823"/>
                </a:lnTo>
                <a:lnTo>
                  <a:pt x="228947" y="30924"/>
                </a:lnTo>
                <a:lnTo>
                  <a:pt x="230454" y="38409"/>
                </a:lnTo>
                <a:lnTo>
                  <a:pt x="230454" y="230454"/>
                </a:lnTo>
                <a:lnTo>
                  <a:pt x="254450" y="230454"/>
                </a:lnTo>
                <a:lnTo>
                  <a:pt x="282974" y="211255"/>
                </a:lnTo>
                <a:lnTo>
                  <a:pt x="330268" y="211255"/>
                </a:lnTo>
                <a:lnTo>
                  <a:pt x="325604" y="206691"/>
                </a:lnTo>
                <a:lnTo>
                  <a:pt x="249664" y="206691"/>
                </a:lnTo>
                <a:lnTo>
                  <a:pt x="249664" y="153636"/>
                </a:lnTo>
                <a:lnTo>
                  <a:pt x="364891" y="153636"/>
                </a:lnTo>
                <a:lnTo>
                  <a:pt x="364802" y="134437"/>
                </a:lnTo>
                <a:lnTo>
                  <a:pt x="249664" y="134437"/>
                </a:lnTo>
                <a:lnTo>
                  <a:pt x="249664" y="76818"/>
                </a:lnTo>
                <a:lnTo>
                  <a:pt x="318502" y="76818"/>
                </a:lnTo>
                <a:lnTo>
                  <a:pt x="310686" y="67702"/>
                </a:lnTo>
                <a:lnTo>
                  <a:pt x="305235" y="61272"/>
                </a:lnTo>
                <a:lnTo>
                  <a:pt x="297245" y="57619"/>
                </a:lnTo>
                <a:lnTo>
                  <a:pt x="249664" y="57619"/>
                </a:lnTo>
                <a:lnTo>
                  <a:pt x="249664" y="38409"/>
                </a:lnTo>
                <a:lnTo>
                  <a:pt x="246641" y="23467"/>
                </a:lnTo>
                <a:lnTo>
                  <a:pt x="243768" y="19210"/>
                </a:lnTo>
                <a:close/>
              </a:path>
              <a:path w="384175" h="307339">
                <a:moveTo>
                  <a:pt x="364891" y="153636"/>
                </a:moveTo>
                <a:lnTo>
                  <a:pt x="345681" y="153636"/>
                </a:lnTo>
                <a:lnTo>
                  <a:pt x="345681" y="230454"/>
                </a:lnTo>
                <a:lnTo>
                  <a:pt x="364891" y="230454"/>
                </a:lnTo>
                <a:lnTo>
                  <a:pt x="364891" y="153636"/>
                </a:lnTo>
                <a:close/>
              </a:path>
              <a:path w="384175" h="307339">
                <a:moveTo>
                  <a:pt x="288073" y="192045"/>
                </a:moveTo>
                <a:lnTo>
                  <a:pt x="277273" y="193050"/>
                </a:lnTo>
                <a:lnTo>
                  <a:pt x="267153" y="195945"/>
                </a:lnTo>
                <a:lnTo>
                  <a:pt x="257890" y="200552"/>
                </a:lnTo>
                <a:lnTo>
                  <a:pt x="249664" y="206691"/>
                </a:lnTo>
                <a:lnTo>
                  <a:pt x="325604" y="206691"/>
                </a:lnTo>
                <a:lnTo>
                  <a:pt x="321684" y="202855"/>
                </a:lnTo>
                <a:lnTo>
                  <a:pt x="306034" y="194898"/>
                </a:lnTo>
                <a:lnTo>
                  <a:pt x="288073" y="192045"/>
                </a:lnTo>
                <a:close/>
              </a:path>
              <a:path w="384175" h="307339">
                <a:moveTo>
                  <a:pt x="318502" y="76818"/>
                </a:moveTo>
                <a:lnTo>
                  <a:pt x="291601" y="76818"/>
                </a:lnTo>
                <a:lnTo>
                  <a:pt x="294309" y="78081"/>
                </a:lnTo>
                <a:lnTo>
                  <a:pt x="342619" y="134437"/>
                </a:lnTo>
                <a:lnTo>
                  <a:pt x="364802" y="134437"/>
                </a:lnTo>
                <a:lnTo>
                  <a:pt x="362421" y="128007"/>
                </a:lnTo>
                <a:lnTo>
                  <a:pt x="318502" y="76818"/>
                </a:lnTo>
                <a:close/>
              </a:path>
            </a:pathLst>
          </a:custGeom>
          <a:solidFill>
            <a:srgbClr val="494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65928" y="2457835"/>
            <a:ext cx="2162175" cy="121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65" dirty="0">
                <a:solidFill>
                  <a:srgbClr val="262424"/>
                </a:solidFill>
                <a:latin typeface="Times New Roman"/>
                <a:cs typeface="Times New Roman"/>
              </a:rPr>
              <a:t>Waste</a:t>
            </a:r>
            <a:r>
              <a:rPr sz="1700" spc="-14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262424"/>
                </a:solidFill>
                <a:latin typeface="Times New Roman"/>
                <a:cs typeface="Times New Roman"/>
              </a:rPr>
              <a:t>Collectors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 marR="5080">
              <a:lnSpc>
                <a:spcPct val="120300"/>
              </a:lnSpc>
            </a:pPr>
            <a:r>
              <a:rPr sz="1350" spc="-114" dirty="0">
                <a:solidFill>
                  <a:srgbClr val="262424"/>
                </a:solidFill>
                <a:latin typeface="Times New Roman"/>
                <a:cs typeface="Times New Roman"/>
              </a:rPr>
              <a:t>We</a:t>
            </a:r>
            <a:r>
              <a:rPr sz="1350" spc="-4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imes New Roman"/>
                <a:cs typeface="Times New Roman"/>
              </a:rPr>
              <a:t>partner</a:t>
            </a:r>
            <a:r>
              <a:rPr sz="1350" spc="-4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imes New Roman"/>
                <a:cs typeface="Times New Roman"/>
              </a:rPr>
              <a:t>with</a:t>
            </a:r>
            <a:r>
              <a:rPr sz="1350" spc="-4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-30" dirty="0">
                <a:solidFill>
                  <a:srgbClr val="262424"/>
                </a:solidFill>
                <a:latin typeface="Times New Roman"/>
                <a:cs typeface="Times New Roman"/>
              </a:rPr>
              <a:t>local</a:t>
            </a:r>
            <a:r>
              <a:rPr sz="1350" spc="-4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262424"/>
                </a:solidFill>
                <a:latin typeface="Times New Roman"/>
                <a:cs typeface="Times New Roman"/>
              </a:rPr>
              <a:t>waste </a:t>
            </a:r>
            <a:r>
              <a:rPr sz="1350" spc="-10" dirty="0">
                <a:solidFill>
                  <a:srgbClr val="262424"/>
                </a:solidFill>
                <a:latin typeface="Times New Roman"/>
                <a:cs typeface="Times New Roman"/>
              </a:rPr>
              <a:t>collectors</a:t>
            </a:r>
            <a:r>
              <a:rPr sz="135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to</a:t>
            </a:r>
            <a:r>
              <a:rPr sz="135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ensure</a:t>
            </a:r>
            <a:r>
              <a:rPr sz="135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imes New Roman"/>
                <a:cs typeface="Times New Roman"/>
              </a:rPr>
              <a:t>consistent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supply</a:t>
            </a:r>
            <a:r>
              <a:rPr sz="135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of</a:t>
            </a:r>
            <a:r>
              <a:rPr sz="135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plastic</a:t>
            </a:r>
            <a:r>
              <a:rPr sz="135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40" dirty="0">
                <a:solidFill>
                  <a:srgbClr val="262424"/>
                </a:solidFill>
                <a:latin typeface="Times New Roman"/>
                <a:cs typeface="Times New Roman"/>
              </a:rPr>
              <a:t>waste</a:t>
            </a:r>
            <a:r>
              <a:rPr sz="400" spc="4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61191" y="2091157"/>
            <a:ext cx="384175" cy="374015"/>
          </a:xfrm>
          <a:custGeom>
            <a:avLst/>
            <a:gdLst/>
            <a:ahLst/>
            <a:cxnLst/>
            <a:rect l="l" t="t" r="r" b="b"/>
            <a:pathLst>
              <a:path w="384175" h="374014">
                <a:moveTo>
                  <a:pt x="218927" y="250631"/>
                </a:moveTo>
                <a:lnTo>
                  <a:pt x="159964" y="303072"/>
                </a:lnTo>
                <a:lnTo>
                  <a:pt x="157415" y="305394"/>
                </a:lnTo>
                <a:lnTo>
                  <a:pt x="155913" y="308626"/>
                </a:lnTo>
                <a:lnTo>
                  <a:pt x="155913" y="315522"/>
                </a:lnTo>
                <a:lnTo>
                  <a:pt x="157415" y="318823"/>
                </a:lnTo>
                <a:lnTo>
                  <a:pt x="218927" y="373506"/>
                </a:lnTo>
                <a:lnTo>
                  <a:pt x="226506" y="373062"/>
                </a:lnTo>
                <a:lnTo>
                  <a:pt x="235360" y="363161"/>
                </a:lnTo>
                <a:lnTo>
                  <a:pt x="234905" y="355582"/>
                </a:lnTo>
                <a:lnTo>
                  <a:pt x="199580" y="324149"/>
                </a:lnTo>
                <a:lnTo>
                  <a:pt x="337989" y="324149"/>
                </a:lnTo>
                <a:lnTo>
                  <a:pt x="356005" y="320490"/>
                </a:lnTo>
                <a:lnTo>
                  <a:pt x="370692" y="310522"/>
                </a:lnTo>
                <a:lnTo>
                  <a:pt x="377667" y="300068"/>
                </a:lnTo>
                <a:lnTo>
                  <a:pt x="199580" y="300068"/>
                </a:lnTo>
                <a:lnTo>
                  <a:pt x="234905" y="268567"/>
                </a:lnTo>
                <a:lnTo>
                  <a:pt x="235360" y="260987"/>
                </a:lnTo>
                <a:lnTo>
                  <a:pt x="226506" y="251086"/>
                </a:lnTo>
                <a:lnTo>
                  <a:pt x="218927" y="250631"/>
                </a:lnTo>
                <a:close/>
              </a:path>
              <a:path w="384175" h="374014">
                <a:moveTo>
                  <a:pt x="114945" y="140127"/>
                </a:moveTo>
                <a:lnTo>
                  <a:pt x="75943" y="140127"/>
                </a:lnTo>
                <a:lnTo>
                  <a:pt x="6588" y="254159"/>
                </a:lnTo>
                <a:lnTo>
                  <a:pt x="2357" y="261215"/>
                </a:lnTo>
                <a:lnTo>
                  <a:pt x="35" y="269318"/>
                </a:lnTo>
                <a:lnTo>
                  <a:pt x="0" y="277865"/>
                </a:lnTo>
                <a:lnTo>
                  <a:pt x="3460" y="295687"/>
                </a:lnTo>
                <a:lnTo>
                  <a:pt x="13309" y="310452"/>
                </a:lnTo>
                <a:lnTo>
                  <a:pt x="27995" y="320421"/>
                </a:lnTo>
                <a:lnTo>
                  <a:pt x="46012" y="324081"/>
                </a:lnTo>
                <a:lnTo>
                  <a:pt x="114659" y="324081"/>
                </a:lnTo>
                <a:lnTo>
                  <a:pt x="120065" y="318675"/>
                </a:lnTo>
                <a:lnTo>
                  <a:pt x="119985" y="305394"/>
                </a:lnTo>
                <a:lnTo>
                  <a:pt x="114659" y="300068"/>
                </a:lnTo>
                <a:lnTo>
                  <a:pt x="46012" y="300068"/>
                </a:lnTo>
                <a:lnTo>
                  <a:pt x="37400" y="298316"/>
                </a:lnTo>
                <a:lnTo>
                  <a:pt x="30375" y="293540"/>
                </a:lnTo>
                <a:lnTo>
                  <a:pt x="25655" y="286457"/>
                </a:lnTo>
                <a:lnTo>
                  <a:pt x="23972" y="277865"/>
                </a:lnTo>
                <a:lnTo>
                  <a:pt x="24036" y="273813"/>
                </a:lnTo>
                <a:lnTo>
                  <a:pt x="25083" y="269910"/>
                </a:lnTo>
                <a:lnTo>
                  <a:pt x="27189" y="266541"/>
                </a:lnTo>
                <a:lnTo>
                  <a:pt x="93878" y="156936"/>
                </a:lnTo>
                <a:lnTo>
                  <a:pt x="118403" y="156936"/>
                </a:lnTo>
                <a:lnTo>
                  <a:pt x="114945" y="140127"/>
                </a:lnTo>
                <a:close/>
              </a:path>
              <a:path w="384175" h="374014">
                <a:moveTo>
                  <a:pt x="332060" y="190019"/>
                </a:moveTo>
                <a:lnTo>
                  <a:pt x="326438" y="193399"/>
                </a:lnTo>
                <a:lnTo>
                  <a:pt x="320725" y="196767"/>
                </a:lnTo>
                <a:lnTo>
                  <a:pt x="318927" y="204199"/>
                </a:lnTo>
                <a:lnTo>
                  <a:pt x="356892" y="266609"/>
                </a:lnTo>
                <a:lnTo>
                  <a:pt x="358986" y="269989"/>
                </a:lnTo>
                <a:lnTo>
                  <a:pt x="360093" y="273813"/>
                </a:lnTo>
                <a:lnTo>
                  <a:pt x="338057" y="300068"/>
                </a:lnTo>
                <a:lnTo>
                  <a:pt x="377667" y="300068"/>
                </a:lnTo>
                <a:lnTo>
                  <a:pt x="380541" y="295760"/>
                </a:lnTo>
                <a:lnTo>
                  <a:pt x="384017" y="277865"/>
                </a:lnTo>
                <a:lnTo>
                  <a:pt x="383947" y="269318"/>
                </a:lnTo>
                <a:lnTo>
                  <a:pt x="381724" y="261283"/>
                </a:lnTo>
                <a:lnTo>
                  <a:pt x="377317" y="254079"/>
                </a:lnTo>
                <a:lnTo>
                  <a:pt x="339411" y="191817"/>
                </a:lnTo>
                <a:lnTo>
                  <a:pt x="332060" y="190019"/>
                </a:lnTo>
                <a:close/>
              </a:path>
              <a:path w="384175" h="374014">
                <a:moveTo>
                  <a:pt x="118403" y="156936"/>
                </a:moveTo>
                <a:lnTo>
                  <a:pt x="93878" y="156936"/>
                </a:lnTo>
                <a:lnTo>
                  <a:pt x="101409" y="193399"/>
                </a:lnTo>
                <a:lnTo>
                  <a:pt x="102732" y="199692"/>
                </a:lnTo>
                <a:lnTo>
                  <a:pt x="109105" y="203892"/>
                </a:lnTo>
                <a:lnTo>
                  <a:pt x="122011" y="201194"/>
                </a:lnTo>
                <a:lnTo>
                  <a:pt x="126210" y="194890"/>
                </a:lnTo>
                <a:lnTo>
                  <a:pt x="118403" y="156936"/>
                </a:lnTo>
                <a:close/>
              </a:path>
              <a:path w="384175" h="374014">
                <a:moveTo>
                  <a:pt x="231536" y="118607"/>
                </a:moveTo>
                <a:lnTo>
                  <a:pt x="224776" y="121975"/>
                </a:lnTo>
                <a:lnTo>
                  <a:pt x="220577" y="134585"/>
                </a:lnTo>
                <a:lnTo>
                  <a:pt x="223957" y="141333"/>
                </a:lnTo>
                <a:lnTo>
                  <a:pt x="298829" y="166234"/>
                </a:lnTo>
                <a:lnTo>
                  <a:pt x="302049" y="167360"/>
                </a:lnTo>
                <a:lnTo>
                  <a:pt x="305577" y="166996"/>
                </a:lnTo>
                <a:lnTo>
                  <a:pt x="311575" y="163537"/>
                </a:lnTo>
                <a:lnTo>
                  <a:pt x="313680" y="160691"/>
                </a:lnTo>
                <a:lnTo>
                  <a:pt x="314429" y="156936"/>
                </a:lnTo>
                <a:lnTo>
                  <a:pt x="319289" y="133310"/>
                </a:lnTo>
                <a:lnTo>
                  <a:pt x="275715" y="133310"/>
                </a:lnTo>
                <a:lnTo>
                  <a:pt x="231536" y="118607"/>
                </a:lnTo>
                <a:close/>
              </a:path>
              <a:path w="384175" h="374014">
                <a:moveTo>
                  <a:pt x="98009" y="107579"/>
                </a:moveTo>
                <a:lnTo>
                  <a:pt x="19917" y="133526"/>
                </a:lnTo>
                <a:lnTo>
                  <a:pt x="16457" y="140355"/>
                </a:lnTo>
                <a:lnTo>
                  <a:pt x="20656" y="152805"/>
                </a:lnTo>
                <a:lnTo>
                  <a:pt x="27416" y="156264"/>
                </a:lnTo>
                <a:lnTo>
                  <a:pt x="75943" y="140127"/>
                </a:lnTo>
                <a:lnTo>
                  <a:pt x="114945" y="140127"/>
                </a:lnTo>
                <a:lnTo>
                  <a:pt x="110300" y="117548"/>
                </a:lnTo>
                <a:lnTo>
                  <a:pt x="109549" y="114248"/>
                </a:lnTo>
                <a:lnTo>
                  <a:pt x="107455" y="111323"/>
                </a:lnTo>
                <a:lnTo>
                  <a:pt x="101605" y="107875"/>
                </a:lnTo>
                <a:lnTo>
                  <a:pt x="98009" y="107579"/>
                </a:lnTo>
                <a:close/>
              </a:path>
              <a:path w="384175" h="374014">
                <a:moveTo>
                  <a:pt x="236934" y="24001"/>
                </a:moveTo>
                <a:lnTo>
                  <a:pt x="192000" y="24001"/>
                </a:lnTo>
                <a:lnTo>
                  <a:pt x="199840" y="25013"/>
                </a:lnTo>
                <a:lnTo>
                  <a:pt x="207044" y="27931"/>
                </a:lnTo>
                <a:lnTo>
                  <a:pt x="213290" y="32580"/>
                </a:lnTo>
                <a:lnTo>
                  <a:pt x="218255" y="38784"/>
                </a:lnTo>
                <a:lnTo>
                  <a:pt x="275715" y="133310"/>
                </a:lnTo>
                <a:lnTo>
                  <a:pt x="319289" y="133310"/>
                </a:lnTo>
                <a:lnTo>
                  <a:pt x="321590" y="122123"/>
                </a:lnTo>
                <a:lnTo>
                  <a:pt x="297099" y="122123"/>
                </a:lnTo>
                <a:lnTo>
                  <a:pt x="238740" y="26254"/>
                </a:lnTo>
                <a:lnTo>
                  <a:pt x="236934" y="24001"/>
                </a:lnTo>
                <a:close/>
              </a:path>
              <a:path w="384175" h="374014">
                <a:moveTo>
                  <a:pt x="313077" y="70968"/>
                </a:moveTo>
                <a:lnTo>
                  <a:pt x="306784" y="75099"/>
                </a:lnTo>
                <a:lnTo>
                  <a:pt x="297099" y="122123"/>
                </a:lnTo>
                <a:lnTo>
                  <a:pt x="321590" y="122123"/>
                </a:lnTo>
                <a:lnTo>
                  <a:pt x="330261" y="79970"/>
                </a:lnTo>
                <a:lnTo>
                  <a:pt x="326130" y="73665"/>
                </a:lnTo>
                <a:lnTo>
                  <a:pt x="313077" y="70968"/>
                </a:lnTo>
                <a:close/>
              </a:path>
              <a:path w="384175" h="374014">
                <a:moveTo>
                  <a:pt x="192000" y="0"/>
                </a:moveTo>
                <a:lnTo>
                  <a:pt x="154051" y="15286"/>
                </a:lnTo>
                <a:lnTo>
                  <a:pt x="121931" y="64743"/>
                </a:lnTo>
                <a:lnTo>
                  <a:pt x="118483" y="70365"/>
                </a:lnTo>
                <a:lnTo>
                  <a:pt x="120281" y="77796"/>
                </a:lnTo>
                <a:lnTo>
                  <a:pt x="131616" y="84625"/>
                </a:lnTo>
                <a:lnTo>
                  <a:pt x="138956" y="82815"/>
                </a:lnTo>
                <a:lnTo>
                  <a:pt x="142416" y="77193"/>
                </a:lnTo>
                <a:lnTo>
                  <a:pt x="165746" y="38784"/>
                </a:lnTo>
                <a:lnTo>
                  <a:pt x="170711" y="32580"/>
                </a:lnTo>
                <a:lnTo>
                  <a:pt x="176957" y="27931"/>
                </a:lnTo>
                <a:lnTo>
                  <a:pt x="184161" y="25013"/>
                </a:lnTo>
                <a:lnTo>
                  <a:pt x="192000" y="24001"/>
                </a:lnTo>
                <a:lnTo>
                  <a:pt x="236934" y="24001"/>
                </a:lnTo>
                <a:lnTo>
                  <a:pt x="229950" y="15286"/>
                </a:lnTo>
                <a:lnTo>
                  <a:pt x="218831" y="7024"/>
                </a:lnTo>
                <a:lnTo>
                  <a:pt x="205982" y="1813"/>
                </a:lnTo>
                <a:lnTo>
                  <a:pt x="192000" y="0"/>
                </a:lnTo>
                <a:close/>
              </a:path>
            </a:pathLst>
          </a:custGeom>
          <a:solidFill>
            <a:srgbClr val="494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44180" y="2457835"/>
            <a:ext cx="2522855" cy="121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262424"/>
                </a:solidFill>
                <a:latin typeface="Times New Roman"/>
                <a:cs typeface="Times New Roman"/>
              </a:rPr>
              <a:t>Recycling</a:t>
            </a:r>
            <a:r>
              <a:rPr sz="1700" spc="1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262424"/>
                </a:solidFill>
                <a:latin typeface="Times New Roman"/>
                <a:cs typeface="Times New Roman"/>
              </a:rPr>
              <a:t>Centers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 marR="5080">
              <a:lnSpc>
                <a:spcPct val="120300"/>
              </a:lnSpc>
            </a:pPr>
            <a:r>
              <a:rPr sz="1350" spc="-20" dirty="0">
                <a:solidFill>
                  <a:srgbClr val="262424"/>
                </a:solidFill>
                <a:latin typeface="Times New Roman"/>
                <a:cs typeface="Times New Roman"/>
              </a:rPr>
              <a:t>Collaboration </a:t>
            </a:r>
            <a:r>
              <a:rPr sz="1350" spc="-10" dirty="0">
                <a:solidFill>
                  <a:srgbClr val="262424"/>
                </a:solidFill>
                <a:latin typeface="Times New Roman"/>
                <a:cs typeface="Times New Roman"/>
              </a:rPr>
              <a:t>with</a:t>
            </a:r>
            <a:r>
              <a:rPr sz="135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Times New Roman"/>
                <a:cs typeface="Times New Roman"/>
              </a:rPr>
              <a:t>recycling</a:t>
            </a:r>
            <a:r>
              <a:rPr sz="1350" spc="-1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imes New Roman"/>
                <a:cs typeface="Times New Roman"/>
              </a:rPr>
              <a:t>centers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enables</a:t>
            </a:r>
            <a:r>
              <a:rPr sz="1350" spc="2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Times New Roman"/>
                <a:cs typeface="Times New Roman"/>
              </a:rPr>
              <a:t>efficient</a:t>
            </a:r>
            <a:r>
              <a:rPr sz="1350" spc="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sorting</a:t>
            </a:r>
            <a:r>
              <a:rPr sz="1350" spc="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50" spc="-10" dirty="0">
                <a:solidFill>
                  <a:srgbClr val="262424"/>
                </a:solidFill>
                <a:latin typeface="Times New Roman"/>
                <a:cs typeface="Times New Roman"/>
              </a:rPr>
              <a:t>preparation</a:t>
            </a:r>
            <a:r>
              <a:rPr sz="1350" spc="-6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of</a:t>
            </a:r>
            <a:r>
              <a:rPr sz="1350" spc="-6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plastic</a:t>
            </a:r>
            <a:r>
              <a:rPr sz="1350" spc="-5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40" dirty="0">
                <a:solidFill>
                  <a:srgbClr val="262424"/>
                </a:solidFill>
                <a:latin typeface="Times New Roman"/>
                <a:cs typeface="Times New Roman"/>
              </a:rPr>
              <a:t>waste</a:t>
            </a:r>
            <a:r>
              <a:rPr sz="400" spc="4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78628" y="4165794"/>
            <a:ext cx="384175" cy="383540"/>
          </a:xfrm>
          <a:custGeom>
            <a:avLst/>
            <a:gdLst/>
            <a:ahLst/>
            <a:cxnLst/>
            <a:rect l="l" t="t" r="r" b="b"/>
            <a:pathLst>
              <a:path w="384175" h="383539">
                <a:moveTo>
                  <a:pt x="192045" y="0"/>
                </a:moveTo>
                <a:lnTo>
                  <a:pt x="148006" y="5079"/>
                </a:lnTo>
                <a:lnTo>
                  <a:pt x="107582" y="19049"/>
                </a:lnTo>
                <a:lnTo>
                  <a:pt x="71924" y="41909"/>
                </a:lnTo>
                <a:lnTo>
                  <a:pt x="42185" y="72389"/>
                </a:lnTo>
                <a:lnTo>
                  <a:pt x="19517" y="107949"/>
                </a:lnTo>
                <a:lnTo>
                  <a:pt x="5071" y="148589"/>
                </a:lnTo>
                <a:lnTo>
                  <a:pt x="0" y="191769"/>
                </a:lnTo>
                <a:lnTo>
                  <a:pt x="5071" y="236219"/>
                </a:lnTo>
                <a:lnTo>
                  <a:pt x="19517" y="276859"/>
                </a:lnTo>
                <a:lnTo>
                  <a:pt x="42185" y="312419"/>
                </a:lnTo>
                <a:lnTo>
                  <a:pt x="71924" y="341629"/>
                </a:lnTo>
                <a:lnTo>
                  <a:pt x="107582" y="364489"/>
                </a:lnTo>
                <a:lnTo>
                  <a:pt x="148006" y="379729"/>
                </a:lnTo>
                <a:lnTo>
                  <a:pt x="192045" y="383539"/>
                </a:lnTo>
                <a:lnTo>
                  <a:pt x="241519" y="377189"/>
                </a:lnTo>
                <a:lnTo>
                  <a:pt x="283012" y="360679"/>
                </a:lnTo>
                <a:lnTo>
                  <a:pt x="192045" y="360679"/>
                </a:lnTo>
                <a:lnTo>
                  <a:pt x="140901" y="351789"/>
                </a:lnTo>
                <a:lnTo>
                  <a:pt x="96116" y="330199"/>
                </a:lnTo>
                <a:lnTo>
                  <a:pt x="60135" y="295909"/>
                </a:lnTo>
                <a:lnTo>
                  <a:pt x="35404" y="252729"/>
                </a:lnTo>
                <a:lnTo>
                  <a:pt x="192045" y="252729"/>
                </a:lnTo>
                <a:lnTo>
                  <a:pt x="134824" y="250189"/>
                </a:lnTo>
                <a:lnTo>
                  <a:pt x="90207" y="243839"/>
                </a:lnTo>
                <a:lnTo>
                  <a:pt x="56506" y="234949"/>
                </a:lnTo>
                <a:lnTo>
                  <a:pt x="30306" y="226059"/>
                </a:lnTo>
                <a:lnTo>
                  <a:pt x="28735" y="224789"/>
                </a:lnTo>
                <a:lnTo>
                  <a:pt x="27153" y="224789"/>
                </a:lnTo>
                <a:lnTo>
                  <a:pt x="25806" y="217169"/>
                </a:lnTo>
                <a:lnTo>
                  <a:pt x="24817" y="208279"/>
                </a:lnTo>
                <a:lnTo>
                  <a:pt x="24209" y="200659"/>
                </a:lnTo>
                <a:lnTo>
                  <a:pt x="24001" y="191769"/>
                </a:lnTo>
                <a:lnTo>
                  <a:pt x="30004" y="147319"/>
                </a:lnTo>
                <a:lnTo>
                  <a:pt x="46946" y="107949"/>
                </a:lnTo>
                <a:lnTo>
                  <a:pt x="73224" y="73659"/>
                </a:lnTo>
                <a:lnTo>
                  <a:pt x="107235" y="46989"/>
                </a:lnTo>
                <a:lnTo>
                  <a:pt x="147376" y="30479"/>
                </a:lnTo>
                <a:lnTo>
                  <a:pt x="192045" y="24129"/>
                </a:lnTo>
                <a:lnTo>
                  <a:pt x="283132" y="24129"/>
                </a:lnTo>
                <a:lnTo>
                  <a:pt x="279297" y="21589"/>
                </a:lnTo>
                <a:lnTo>
                  <a:pt x="237644" y="5079"/>
                </a:lnTo>
                <a:lnTo>
                  <a:pt x="192045" y="0"/>
                </a:lnTo>
                <a:close/>
              </a:path>
              <a:path w="384175" h="383539">
                <a:moveTo>
                  <a:pt x="348753" y="275589"/>
                </a:moveTo>
                <a:lnTo>
                  <a:pt x="305474" y="275589"/>
                </a:lnTo>
                <a:lnTo>
                  <a:pt x="300068" y="281939"/>
                </a:lnTo>
                <a:lnTo>
                  <a:pt x="300068" y="294639"/>
                </a:lnTo>
                <a:lnTo>
                  <a:pt x="305474" y="299719"/>
                </a:lnTo>
                <a:lnTo>
                  <a:pt x="320769" y="299719"/>
                </a:lnTo>
                <a:lnTo>
                  <a:pt x="294918" y="325119"/>
                </a:lnTo>
                <a:lnTo>
                  <a:pt x="264229" y="344169"/>
                </a:lnTo>
                <a:lnTo>
                  <a:pt x="229629" y="355599"/>
                </a:lnTo>
                <a:lnTo>
                  <a:pt x="192045" y="360679"/>
                </a:lnTo>
                <a:lnTo>
                  <a:pt x="283012" y="360679"/>
                </a:lnTo>
                <a:lnTo>
                  <a:pt x="324431" y="331469"/>
                </a:lnTo>
                <a:lnTo>
                  <a:pt x="354535" y="294639"/>
                </a:lnTo>
                <a:lnTo>
                  <a:pt x="357004" y="285749"/>
                </a:lnTo>
                <a:lnTo>
                  <a:pt x="352805" y="278129"/>
                </a:lnTo>
                <a:lnTo>
                  <a:pt x="348753" y="275589"/>
                </a:lnTo>
                <a:close/>
              </a:path>
              <a:path w="384175" h="383539">
                <a:moveTo>
                  <a:pt x="378013" y="167639"/>
                </a:moveTo>
                <a:lnTo>
                  <a:pt x="317469" y="167639"/>
                </a:lnTo>
                <a:lnTo>
                  <a:pt x="312074" y="173989"/>
                </a:lnTo>
                <a:lnTo>
                  <a:pt x="312074" y="186689"/>
                </a:lnTo>
                <a:lnTo>
                  <a:pt x="317469" y="191769"/>
                </a:lnTo>
                <a:lnTo>
                  <a:pt x="360088" y="191769"/>
                </a:lnTo>
                <a:lnTo>
                  <a:pt x="359890" y="200659"/>
                </a:lnTo>
                <a:lnTo>
                  <a:pt x="359297" y="208279"/>
                </a:lnTo>
                <a:lnTo>
                  <a:pt x="358312" y="217169"/>
                </a:lnTo>
                <a:lnTo>
                  <a:pt x="356936" y="224789"/>
                </a:lnTo>
                <a:lnTo>
                  <a:pt x="355354" y="224789"/>
                </a:lnTo>
                <a:lnTo>
                  <a:pt x="353784" y="226059"/>
                </a:lnTo>
                <a:lnTo>
                  <a:pt x="327584" y="234949"/>
                </a:lnTo>
                <a:lnTo>
                  <a:pt x="293883" y="243839"/>
                </a:lnTo>
                <a:lnTo>
                  <a:pt x="249265" y="250189"/>
                </a:lnTo>
                <a:lnTo>
                  <a:pt x="192045" y="252729"/>
                </a:lnTo>
                <a:lnTo>
                  <a:pt x="35404" y="252729"/>
                </a:lnTo>
                <a:lnTo>
                  <a:pt x="61230" y="261619"/>
                </a:lnTo>
                <a:lnTo>
                  <a:pt x="95271" y="269239"/>
                </a:lnTo>
                <a:lnTo>
                  <a:pt x="138539" y="274319"/>
                </a:lnTo>
                <a:lnTo>
                  <a:pt x="192045" y="276859"/>
                </a:lnTo>
                <a:lnTo>
                  <a:pt x="252214" y="274319"/>
                </a:lnTo>
                <a:lnTo>
                  <a:pt x="299254" y="266699"/>
                </a:lnTo>
                <a:lnTo>
                  <a:pt x="334660" y="257809"/>
                </a:lnTo>
                <a:lnTo>
                  <a:pt x="366985" y="246379"/>
                </a:lnTo>
                <a:lnTo>
                  <a:pt x="369910" y="245109"/>
                </a:lnTo>
                <a:lnTo>
                  <a:pt x="371184" y="245109"/>
                </a:lnTo>
                <a:lnTo>
                  <a:pt x="372311" y="243839"/>
                </a:lnTo>
                <a:lnTo>
                  <a:pt x="373358" y="243839"/>
                </a:lnTo>
                <a:lnTo>
                  <a:pt x="376886" y="241299"/>
                </a:lnTo>
                <a:lnTo>
                  <a:pt x="383768" y="203199"/>
                </a:lnTo>
                <a:lnTo>
                  <a:pt x="384090" y="191769"/>
                </a:lnTo>
                <a:lnTo>
                  <a:pt x="383991" y="185419"/>
                </a:lnTo>
                <a:lnTo>
                  <a:pt x="383942" y="184149"/>
                </a:lnTo>
                <a:lnTo>
                  <a:pt x="383191" y="172719"/>
                </a:lnTo>
                <a:lnTo>
                  <a:pt x="378013" y="167639"/>
                </a:lnTo>
                <a:close/>
              </a:path>
              <a:path w="384175" h="383539">
                <a:moveTo>
                  <a:pt x="152657" y="54609"/>
                </a:moveTo>
                <a:lnTo>
                  <a:pt x="135404" y="54609"/>
                </a:lnTo>
                <a:lnTo>
                  <a:pt x="126903" y="55879"/>
                </a:lnTo>
                <a:lnTo>
                  <a:pt x="122772" y="57149"/>
                </a:lnTo>
                <a:lnTo>
                  <a:pt x="114760" y="60959"/>
                </a:lnTo>
                <a:lnTo>
                  <a:pt x="110959" y="62229"/>
                </a:lnTo>
                <a:lnTo>
                  <a:pt x="84704" y="91439"/>
                </a:lnTo>
                <a:lnTo>
                  <a:pt x="78012" y="115569"/>
                </a:lnTo>
                <a:lnTo>
                  <a:pt x="78012" y="124459"/>
                </a:lnTo>
                <a:lnTo>
                  <a:pt x="91555" y="160019"/>
                </a:lnTo>
                <a:lnTo>
                  <a:pt x="94287" y="163829"/>
                </a:lnTo>
                <a:lnTo>
                  <a:pt x="100421" y="170179"/>
                </a:lnTo>
                <a:lnTo>
                  <a:pt x="103755" y="172719"/>
                </a:lnTo>
                <a:lnTo>
                  <a:pt x="110959" y="177799"/>
                </a:lnTo>
                <a:lnTo>
                  <a:pt x="114760" y="179069"/>
                </a:lnTo>
                <a:lnTo>
                  <a:pt x="122772" y="182879"/>
                </a:lnTo>
                <a:lnTo>
                  <a:pt x="126903" y="184149"/>
                </a:lnTo>
                <a:lnTo>
                  <a:pt x="135404" y="185419"/>
                </a:lnTo>
                <a:lnTo>
                  <a:pt x="139695" y="186689"/>
                </a:lnTo>
                <a:lnTo>
                  <a:pt x="148366" y="186689"/>
                </a:lnTo>
                <a:lnTo>
                  <a:pt x="152657" y="185419"/>
                </a:lnTo>
                <a:lnTo>
                  <a:pt x="161158" y="184149"/>
                </a:lnTo>
                <a:lnTo>
                  <a:pt x="165289" y="182879"/>
                </a:lnTo>
                <a:lnTo>
                  <a:pt x="173301" y="179069"/>
                </a:lnTo>
                <a:lnTo>
                  <a:pt x="177102" y="177799"/>
                </a:lnTo>
                <a:lnTo>
                  <a:pt x="184317" y="172719"/>
                </a:lnTo>
                <a:lnTo>
                  <a:pt x="187652" y="170179"/>
                </a:lnTo>
                <a:lnTo>
                  <a:pt x="193774" y="163829"/>
                </a:lnTo>
                <a:lnTo>
                  <a:pt x="194689" y="162559"/>
                </a:lnTo>
                <a:lnTo>
                  <a:pt x="138465" y="162559"/>
                </a:lnTo>
                <a:lnTo>
                  <a:pt x="133105" y="161289"/>
                </a:lnTo>
                <a:lnTo>
                  <a:pt x="103095" y="130809"/>
                </a:lnTo>
                <a:lnTo>
                  <a:pt x="102025" y="125729"/>
                </a:lnTo>
                <a:lnTo>
                  <a:pt x="102025" y="114299"/>
                </a:lnTo>
                <a:lnTo>
                  <a:pt x="133105" y="78739"/>
                </a:lnTo>
                <a:lnTo>
                  <a:pt x="195603" y="78739"/>
                </a:lnTo>
                <a:lnTo>
                  <a:pt x="193774" y="76199"/>
                </a:lnTo>
                <a:lnTo>
                  <a:pt x="187652" y="69849"/>
                </a:lnTo>
                <a:lnTo>
                  <a:pt x="184317" y="67309"/>
                </a:lnTo>
                <a:lnTo>
                  <a:pt x="177102" y="62229"/>
                </a:lnTo>
                <a:lnTo>
                  <a:pt x="173301" y="60959"/>
                </a:lnTo>
                <a:lnTo>
                  <a:pt x="165289" y="57149"/>
                </a:lnTo>
                <a:lnTo>
                  <a:pt x="161158" y="55879"/>
                </a:lnTo>
                <a:lnTo>
                  <a:pt x="152657" y="54609"/>
                </a:lnTo>
                <a:close/>
              </a:path>
              <a:path w="384175" h="383539">
                <a:moveTo>
                  <a:pt x="195603" y="78739"/>
                </a:moveTo>
                <a:lnTo>
                  <a:pt x="154967" y="78739"/>
                </a:lnTo>
                <a:lnTo>
                  <a:pt x="165255" y="83819"/>
                </a:lnTo>
                <a:lnTo>
                  <a:pt x="169796" y="86359"/>
                </a:lnTo>
                <a:lnTo>
                  <a:pt x="177682" y="93979"/>
                </a:lnTo>
                <a:lnTo>
                  <a:pt x="180710" y="99059"/>
                </a:lnTo>
                <a:lnTo>
                  <a:pt x="184977" y="109219"/>
                </a:lnTo>
                <a:lnTo>
                  <a:pt x="186047" y="114299"/>
                </a:lnTo>
                <a:lnTo>
                  <a:pt x="186047" y="125729"/>
                </a:lnTo>
                <a:lnTo>
                  <a:pt x="154967" y="161289"/>
                </a:lnTo>
                <a:lnTo>
                  <a:pt x="149607" y="162559"/>
                </a:lnTo>
                <a:lnTo>
                  <a:pt x="194689" y="162559"/>
                </a:lnTo>
                <a:lnTo>
                  <a:pt x="196517" y="160019"/>
                </a:lnTo>
                <a:lnTo>
                  <a:pt x="201331" y="153669"/>
                </a:lnTo>
                <a:lnTo>
                  <a:pt x="203368" y="149859"/>
                </a:lnTo>
                <a:lnTo>
                  <a:pt x="206680" y="140969"/>
                </a:lnTo>
                <a:lnTo>
                  <a:pt x="207932" y="137159"/>
                </a:lnTo>
                <a:lnTo>
                  <a:pt x="209627" y="128269"/>
                </a:lnTo>
                <a:lnTo>
                  <a:pt x="210048" y="124459"/>
                </a:lnTo>
                <a:lnTo>
                  <a:pt x="210048" y="115569"/>
                </a:lnTo>
                <a:lnTo>
                  <a:pt x="196517" y="80009"/>
                </a:lnTo>
                <a:lnTo>
                  <a:pt x="195603" y="78739"/>
                </a:lnTo>
                <a:close/>
              </a:path>
              <a:path w="384175" h="383539">
                <a:moveTo>
                  <a:pt x="342676" y="120649"/>
                </a:moveTo>
                <a:lnTo>
                  <a:pt x="269466" y="120649"/>
                </a:lnTo>
                <a:lnTo>
                  <a:pt x="264060" y="125729"/>
                </a:lnTo>
                <a:lnTo>
                  <a:pt x="264060" y="138429"/>
                </a:lnTo>
                <a:lnTo>
                  <a:pt x="269466" y="143509"/>
                </a:lnTo>
                <a:lnTo>
                  <a:pt x="342676" y="143509"/>
                </a:lnTo>
                <a:lnTo>
                  <a:pt x="348082" y="138429"/>
                </a:lnTo>
                <a:lnTo>
                  <a:pt x="348082" y="125729"/>
                </a:lnTo>
                <a:lnTo>
                  <a:pt x="342676" y="120649"/>
                </a:lnTo>
                <a:close/>
              </a:path>
              <a:path w="384175" h="383539">
                <a:moveTo>
                  <a:pt x="146420" y="101599"/>
                </a:moveTo>
                <a:lnTo>
                  <a:pt x="141641" y="101599"/>
                </a:lnTo>
                <a:lnTo>
                  <a:pt x="139353" y="102869"/>
                </a:lnTo>
                <a:lnTo>
                  <a:pt x="134937" y="104139"/>
                </a:lnTo>
                <a:lnTo>
                  <a:pt x="132991" y="105409"/>
                </a:lnTo>
                <a:lnTo>
                  <a:pt x="129611" y="109219"/>
                </a:lnTo>
                <a:lnTo>
                  <a:pt x="128314" y="110489"/>
                </a:lnTo>
                <a:lnTo>
                  <a:pt x="126482" y="115569"/>
                </a:lnTo>
                <a:lnTo>
                  <a:pt x="126027" y="118109"/>
                </a:lnTo>
                <a:lnTo>
                  <a:pt x="126027" y="121919"/>
                </a:lnTo>
                <a:lnTo>
                  <a:pt x="126482" y="124459"/>
                </a:lnTo>
                <a:lnTo>
                  <a:pt x="128314" y="129539"/>
                </a:lnTo>
                <a:lnTo>
                  <a:pt x="129611" y="130809"/>
                </a:lnTo>
                <a:lnTo>
                  <a:pt x="132991" y="134619"/>
                </a:lnTo>
                <a:lnTo>
                  <a:pt x="134937" y="135889"/>
                </a:lnTo>
                <a:lnTo>
                  <a:pt x="139353" y="137159"/>
                </a:lnTo>
                <a:lnTo>
                  <a:pt x="141641" y="138429"/>
                </a:lnTo>
                <a:lnTo>
                  <a:pt x="146420" y="138429"/>
                </a:lnTo>
                <a:lnTo>
                  <a:pt x="148719" y="137159"/>
                </a:lnTo>
                <a:lnTo>
                  <a:pt x="153123" y="135889"/>
                </a:lnTo>
                <a:lnTo>
                  <a:pt x="155081" y="134619"/>
                </a:lnTo>
                <a:lnTo>
                  <a:pt x="158449" y="130809"/>
                </a:lnTo>
                <a:lnTo>
                  <a:pt x="159758" y="129539"/>
                </a:lnTo>
                <a:lnTo>
                  <a:pt x="161579" y="124459"/>
                </a:lnTo>
                <a:lnTo>
                  <a:pt x="162034" y="121919"/>
                </a:lnTo>
                <a:lnTo>
                  <a:pt x="162034" y="118109"/>
                </a:lnTo>
                <a:lnTo>
                  <a:pt x="161579" y="115569"/>
                </a:lnTo>
                <a:lnTo>
                  <a:pt x="159758" y="110489"/>
                </a:lnTo>
                <a:lnTo>
                  <a:pt x="158449" y="109219"/>
                </a:lnTo>
                <a:lnTo>
                  <a:pt x="155081" y="105409"/>
                </a:lnTo>
                <a:lnTo>
                  <a:pt x="153123" y="104139"/>
                </a:lnTo>
                <a:lnTo>
                  <a:pt x="148719" y="102869"/>
                </a:lnTo>
                <a:lnTo>
                  <a:pt x="146420" y="101599"/>
                </a:lnTo>
                <a:close/>
              </a:path>
              <a:path w="384175" h="383539">
                <a:moveTo>
                  <a:pt x="283132" y="24129"/>
                </a:moveTo>
                <a:lnTo>
                  <a:pt x="192045" y="24129"/>
                </a:lnTo>
                <a:lnTo>
                  <a:pt x="225455" y="27939"/>
                </a:lnTo>
                <a:lnTo>
                  <a:pt x="256614" y="36829"/>
                </a:lnTo>
                <a:lnTo>
                  <a:pt x="284876" y="52069"/>
                </a:lnTo>
                <a:lnTo>
                  <a:pt x="309593" y="72389"/>
                </a:lnTo>
                <a:lnTo>
                  <a:pt x="269466" y="72389"/>
                </a:lnTo>
                <a:lnTo>
                  <a:pt x="264060" y="77469"/>
                </a:lnTo>
                <a:lnTo>
                  <a:pt x="264060" y="90169"/>
                </a:lnTo>
                <a:lnTo>
                  <a:pt x="269466" y="96519"/>
                </a:lnTo>
                <a:lnTo>
                  <a:pt x="340650" y="96519"/>
                </a:lnTo>
                <a:lnTo>
                  <a:pt x="344782" y="93979"/>
                </a:lnTo>
                <a:lnTo>
                  <a:pt x="348833" y="85089"/>
                </a:lnTo>
                <a:lnTo>
                  <a:pt x="348378" y="80009"/>
                </a:lnTo>
                <a:lnTo>
                  <a:pt x="345681" y="76199"/>
                </a:lnTo>
                <a:lnTo>
                  <a:pt x="315733" y="45719"/>
                </a:lnTo>
                <a:lnTo>
                  <a:pt x="283132" y="24129"/>
                </a:lnTo>
                <a:close/>
              </a:path>
            </a:pathLst>
          </a:custGeom>
          <a:solidFill>
            <a:srgbClr val="494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65902" y="4542768"/>
            <a:ext cx="2353945" cy="1197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spc="20" dirty="0">
                <a:solidFill>
                  <a:srgbClr val="262424"/>
                </a:solidFill>
                <a:latin typeface="Times New Roman"/>
                <a:cs typeface="Times New Roman"/>
              </a:rPr>
              <a:t>Construction</a:t>
            </a:r>
            <a:r>
              <a:rPr sz="1700" spc="5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700" spc="35" dirty="0">
                <a:solidFill>
                  <a:srgbClr val="262424"/>
                </a:solidFill>
                <a:latin typeface="Times New Roman"/>
                <a:cs typeface="Times New Roman"/>
              </a:rPr>
              <a:t>Companies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 marR="5080">
              <a:lnSpc>
                <a:spcPct val="120300"/>
              </a:lnSpc>
            </a:pP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Partnerships</a:t>
            </a:r>
            <a:r>
              <a:rPr sz="1350" spc="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imes New Roman"/>
                <a:cs typeface="Times New Roman"/>
              </a:rPr>
              <a:t>with</a:t>
            </a:r>
            <a:r>
              <a:rPr sz="1350" spc="3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imes New Roman"/>
                <a:cs typeface="Times New Roman"/>
              </a:rPr>
              <a:t>construction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companies expand the</a:t>
            </a:r>
            <a:r>
              <a:rPr sz="1350" spc="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262424"/>
                </a:solidFill>
                <a:latin typeface="Times New Roman"/>
                <a:cs typeface="Times New Roman"/>
              </a:rPr>
              <a:t>reach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50" spc="-10" dirty="0">
                <a:solidFill>
                  <a:srgbClr val="262424"/>
                </a:solidFill>
                <a:latin typeface="Times New Roman"/>
                <a:cs typeface="Times New Roman"/>
              </a:rPr>
              <a:t>market</a:t>
            </a:r>
            <a:r>
              <a:rPr sz="1350" spc="-4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Times New Roman"/>
                <a:cs typeface="Times New Roman"/>
              </a:rPr>
              <a:t>for</a:t>
            </a:r>
            <a:r>
              <a:rPr sz="1350" spc="-4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our</a:t>
            </a:r>
            <a:r>
              <a:rPr sz="1350" spc="-4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85" dirty="0">
                <a:solidFill>
                  <a:srgbClr val="262424"/>
                </a:solidFill>
                <a:latin typeface="Times New Roman"/>
                <a:cs typeface="Times New Roman"/>
              </a:rPr>
              <a:t>eco</a:t>
            </a:r>
            <a:r>
              <a:rPr sz="400" spc="85" dirty="0">
                <a:solidFill>
                  <a:srgbClr val="262424"/>
                </a:solidFill>
                <a:latin typeface="Times New Roman"/>
                <a:cs typeface="Times New Roman"/>
              </a:rPr>
              <a:t>-</a:t>
            </a:r>
            <a:r>
              <a:rPr sz="1350" spc="-35" dirty="0">
                <a:solidFill>
                  <a:srgbClr val="262424"/>
                </a:solidFill>
                <a:latin typeface="Times New Roman"/>
                <a:cs typeface="Times New Roman"/>
              </a:rPr>
              <a:t>friendly</a:t>
            </a:r>
            <a:r>
              <a:rPr sz="1350" spc="-4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imes New Roman"/>
                <a:cs typeface="Times New Roman"/>
              </a:rPr>
              <a:t>tiles</a:t>
            </a:r>
            <a:r>
              <a:rPr sz="400" spc="-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78628" y="4182804"/>
            <a:ext cx="349250" cy="349250"/>
          </a:xfrm>
          <a:custGeom>
            <a:avLst/>
            <a:gdLst/>
            <a:ahLst/>
            <a:cxnLst/>
            <a:rect l="l" t="t" r="r" b="b"/>
            <a:pathLst>
              <a:path w="349250" h="349250">
                <a:moveTo>
                  <a:pt x="139099" y="331193"/>
                </a:moveTo>
                <a:lnTo>
                  <a:pt x="85592" y="331193"/>
                </a:lnTo>
                <a:lnTo>
                  <a:pt x="94566" y="335961"/>
                </a:lnTo>
                <a:lnTo>
                  <a:pt x="103813" y="340228"/>
                </a:lnTo>
                <a:lnTo>
                  <a:pt x="113328" y="343972"/>
                </a:lnTo>
                <a:lnTo>
                  <a:pt x="123102" y="347171"/>
                </a:lnTo>
                <a:lnTo>
                  <a:pt x="129475" y="349049"/>
                </a:lnTo>
                <a:lnTo>
                  <a:pt x="136155" y="345453"/>
                </a:lnTo>
                <a:lnTo>
                  <a:pt x="139911" y="332696"/>
                </a:lnTo>
                <a:lnTo>
                  <a:pt x="139099" y="331193"/>
                </a:lnTo>
                <a:close/>
              </a:path>
              <a:path w="349250" h="349250">
                <a:moveTo>
                  <a:pt x="16353" y="209138"/>
                </a:moveTo>
                <a:lnTo>
                  <a:pt x="9980" y="211016"/>
                </a:lnTo>
                <a:lnTo>
                  <a:pt x="3755" y="212814"/>
                </a:lnTo>
                <a:lnTo>
                  <a:pt x="147" y="219494"/>
                </a:lnTo>
                <a:lnTo>
                  <a:pt x="2152" y="226254"/>
                </a:lnTo>
                <a:lnTo>
                  <a:pt x="5229" y="235652"/>
                </a:lnTo>
                <a:lnTo>
                  <a:pt x="8991" y="245225"/>
                </a:lnTo>
                <a:lnTo>
                  <a:pt x="13237" y="254437"/>
                </a:lnTo>
                <a:lnTo>
                  <a:pt x="18003" y="263377"/>
                </a:lnTo>
                <a:lnTo>
                  <a:pt x="13170" y="270124"/>
                </a:lnTo>
                <a:lnTo>
                  <a:pt x="9561" y="277657"/>
                </a:lnTo>
                <a:lnTo>
                  <a:pt x="7302" y="285834"/>
                </a:lnTo>
                <a:lnTo>
                  <a:pt x="6520" y="294514"/>
                </a:lnTo>
                <a:lnTo>
                  <a:pt x="10299" y="313189"/>
                </a:lnTo>
                <a:lnTo>
                  <a:pt x="20597" y="328452"/>
                </a:lnTo>
                <a:lnTo>
                  <a:pt x="35860" y="338750"/>
                </a:lnTo>
                <a:lnTo>
                  <a:pt x="54535" y="342528"/>
                </a:lnTo>
                <a:lnTo>
                  <a:pt x="63219" y="341749"/>
                </a:lnTo>
                <a:lnTo>
                  <a:pt x="71386" y="339507"/>
                </a:lnTo>
                <a:lnTo>
                  <a:pt x="78892" y="335941"/>
                </a:lnTo>
                <a:lnTo>
                  <a:pt x="85592" y="331193"/>
                </a:lnTo>
                <a:lnTo>
                  <a:pt x="139099" y="331193"/>
                </a:lnTo>
                <a:lnTo>
                  <a:pt x="136303" y="326015"/>
                </a:lnTo>
                <a:lnTo>
                  <a:pt x="129930" y="324137"/>
                </a:lnTo>
                <a:lnTo>
                  <a:pt x="122027" y="321525"/>
                </a:lnTo>
                <a:lnTo>
                  <a:pt x="114287" y="318516"/>
                </a:lnTo>
                <a:lnTo>
                  <a:pt x="51348" y="318516"/>
                </a:lnTo>
                <a:lnTo>
                  <a:pt x="48287" y="317912"/>
                </a:lnTo>
                <a:lnTo>
                  <a:pt x="30533" y="297701"/>
                </a:lnTo>
                <a:lnTo>
                  <a:pt x="30533" y="291328"/>
                </a:lnTo>
                <a:lnTo>
                  <a:pt x="51348" y="270513"/>
                </a:lnTo>
                <a:lnTo>
                  <a:pt x="95043" y="270513"/>
                </a:lnTo>
                <a:lnTo>
                  <a:pt x="88393" y="260656"/>
                </a:lnTo>
                <a:lnTo>
                  <a:pt x="73129" y="250358"/>
                </a:lnTo>
                <a:lnTo>
                  <a:pt x="69305" y="249584"/>
                </a:lnTo>
                <a:lnTo>
                  <a:pt x="37657" y="249584"/>
                </a:lnTo>
                <a:lnTo>
                  <a:pt x="33894" y="242270"/>
                </a:lnTo>
                <a:lnTo>
                  <a:pt x="30493" y="234744"/>
                </a:lnTo>
                <a:lnTo>
                  <a:pt x="27485" y="227022"/>
                </a:lnTo>
                <a:lnTo>
                  <a:pt x="24900" y="219119"/>
                </a:lnTo>
                <a:lnTo>
                  <a:pt x="23022" y="212746"/>
                </a:lnTo>
                <a:lnTo>
                  <a:pt x="16353" y="209138"/>
                </a:lnTo>
                <a:close/>
              </a:path>
              <a:path w="349250" h="349250">
                <a:moveTo>
                  <a:pt x="95043" y="270513"/>
                </a:moveTo>
                <a:lnTo>
                  <a:pt x="57721" y="270513"/>
                </a:lnTo>
                <a:lnTo>
                  <a:pt x="60782" y="271116"/>
                </a:lnTo>
                <a:lnTo>
                  <a:pt x="66666" y="273551"/>
                </a:lnTo>
                <a:lnTo>
                  <a:pt x="78547" y="291328"/>
                </a:lnTo>
                <a:lnTo>
                  <a:pt x="78547" y="297701"/>
                </a:lnTo>
                <a:lnTo>
                  <a:pt x="57721" y="318516"/>
                </a:lnTo>
                <a:lnTo>
                  <a:pt x="114287" y="318516"/>
                </a:lnTo>
                <a:lnTo>
                  <a:pt x="106784" y="315143"/>
                </a:lnTo>
                <a:lnTo>
                  <a:pt x="99476" y="311391"/>
                </a:lnTo>
                <a:lnTo>
                  <a:pt x="101422" y="306134"/>
                </a:lnTo>
                <a:lnTo>
                  <a:pt x="102422" y="300762"/>
                </a:lnTo>
                <a:lnTo>
                  <a:pt x="102453" y="294514"/>
                </a:lnTo>
                <a:lnTo>
                  <a:pt x="98691" y="275919"/>
                </a:lnTo>
                <a:lnTo>
                  <a:pt x="95043" y="270513"/>
                </a:lnTo>
                <a:close/>
              </a:path>
              <a:path w="349250" h="349250">
                <a:moveTo>
                  <a:pt x="54455" y="246580"/>
                </a:moveTo>
                <a:lnTo>
                  <a:pt x="48537" y="246580"/>
                </a:lnTo>
                <a:lnTo>
                  <a:pt x="42904" y="247627"/>
                </a:lnTo>
                <a:lnTo>
                  <a:pt x="37657" y="249584"/>
                </a:lnTo>
                <a:lnTo>
                  <a:pt x="69305" y="249584"/>
                </a:lnTo>
                <a:lnTo>
                  <a:pt x="54455" y="246580"/>
                </a:lnTo>
                <a:close/>
              </a:path>
              <a:path w="349250" h="349250">
                <a:moveTo>
                  <a:pt x="137350" y="97063"/>
                </a:moveTo>
                <a:lnTo>
                  <a:pt x="96551" y="97063"/>
                </a:lnTo>
                <a:lnTo>
                  <a:pt x="91146" y="102469"/>
                </a:lnTo>
                <a:lnTo>
                  <a:pt x="91146" y="109070"/>
                </a:lnTo>
                <a:lnTo>
                  <a:pt x="91225" y="115670"/>
                </a:lnTo>
                <a:lnTo>
                  <a:pt x="96620" y="121076"/>
                </a:lnTo>
                <a:lnTo>
                  <a:pt x="118982" y="121076"/>
                </a:lnTo>
                <a:lnTo>
                  <a:pt x="118527" y="121520"/>
                </a:lnTo>
                <a:lnTo>
                  <a:pt x="109629" y="132863"/>
                </a:lnTo>
                <a:lnTo>
                  <a:pt x="102924" y="145769"/>
                </a:lnTo>
                <a:lnTo>
                  <a:pt x="98695" y="159942"/>
                </a:lnTo>
                <a:lnTo>
                  <a:pt x="97223" y="175088"/>
                </a:lnTo>
                <a:lnTo>
                  <a:pt x="100325" y="196952"/>
                </a:lnTo>
                <a:lnTo>
                  <a:pt x="109038" y="216406"/>
                </a:lnTo>
                <a:lnTo>
                  <a:pt x="122477" y="232584"/>
                </a:lnTo>
                <a:lnTo>
                  <a:pt x="139751" y="244622"/>
                </a:lnTo>
                <a:lnTo>
                  <a:pt x="145601" y="247627"/>
                </a:lnTo>
                <a:lnTo>
                  <a:pt x="152884" y="245225"/>
                </a:lnTo>
                <a:lnTo>
                  <a:pt x="158882" y="233526"/>
                </a:lnTo>
                <a:lnTo>
                  <a:pt x="156560" y="226254"/>
                </a:lnTo>
                <a:lnTo>
                  <a:pt x="150631" y="223250"/>
                </a:lnTo>
                <a:lnTo>
                  <a:pt x="138622" y="214881"/>
                </a:lnTo>
                <a:lnTo>
                  <a:pt x="129313" y="203671"/>
                </a:lnTo>
                <a:lnTo>
                  <a:pt x="123294" y="190210"/>
                </a:lnTo>
                <a:lnTo>
                  <a:pt x="121156" y="175088"/>
                </a:lnTo>
                <a:lnTo>
                  <a:pt x="121975" y="165641"/>
                </a:lnTo>
                <a:lnTo>
                  <a:pt x="124341" y="156742"/>
                </a:lnTo>
                <a:lnTo>
                  <a:pt x="128113" y="148518"/>
                </a:lnTo>
                <a:lnTo>
                  <a:pt x="133151" y="141094"/>
                </a:lnTo>
                <a:lnTo>
                  <a:pt x="157164" y="141094"/>
                </a:lnTo>
                <a:lnTo>
                  <a:pt x="157164" y="116877"/>
                </a:lnTo>
                <a:lnTo>
                  <a:pt x="155609" y="109157"/>
                </a:lnTo>
                <a:lnTo>
                  <a:pt x="151367" y="102860"/>
                </a:lnTo>
                <a:lnTo>
                  <a:pt x="145069" y="98618"/>
                </a:lnTo>
                <a:lnTo>
                  <a:pt x="137350" y="97063"/>
                </a:lnTo>
                <a:close/>
              </a:path>
              <a:path w="349250" h="349250">
                <a:moveTo>
                  <a:pt x="10128" y="210948"/>
                </a:moveTo>
                <a:lnTo>
                  <a:pt x="9895" y="211016"/>
                </a:lnTo>
                <a:lnTo>
                  <a:pt x="10128" y="210948"/>
                </a:lnTo>
                <a:close/>
              </a:path>
              <a:path w="349250" h="349250">
                <a:moveTo>
                  <a:pt x="157164" y="141094"/>
                </a:moveTo>
                <a:lnTo>
                  <a:pt x="133151" y="141094"/>
                </a:lnTo>
                <a:lnTo>
                  <a:pt x="133151" y="157687"/>
                </a:lnTo>
                <a:lnTo>
                  <a:pt x="138556" y="163081"/>
                </a:lnTo>
                <a:lnTo>
                  <a:pt x="151758" y="163081"/>
                </a:lnTo>
                <a:lnTo>
                  <a:pt x="157164" y="157687"/>
                </a:lnTo>
                <a:lnTo>
                  <a:pt x="157164" y="141094"/>
                </a:lnTo>
                <a:close/>
              </a:path>
              <a:path w="349250" h="349250">
                <a:moveTo>
                  <a:pt x="54535" y="6441"/>
                </a:moveTo>
                <a:lnTo>
                  <a:pt x="35860" y="10219"/>
                </a:lnTo>
                <a:lnTo>
                  <a:pt x="20597" y="20517"/>
                </a:lnTo>
                <a:lnTo>
                  <a:pt x="10299" y="35781"/>
                </a:lnTo>
                <a:lnTo>
                  <a:pt x="6520" y="54455"/>
                </a:lnTo>
                <a:lnTo>
                  <a:pt x="7299" y="63140"/>
                </a:lnTo>
                <a:lnTo>
                  <a:pt x="9542" y="71317"/>
                </a:lnTo>
                <a:lnTo>
                  <a:pt x="13108" y="78846"/>
                </a:lnTo>
                <a:lnTo>
                  <a:pt x="17855" y="85592"/>
                </a:lnTo>
                <a:lnTo>
                  <a:pt x="13088" y="94564"/>
                </a:lnTo>
                <a:lnTo>
                  <a:pt x="8821" y="103808"/>
                </a:lnTo>
                <a:lnTo>
                  <a:pt x="5076" y="113318"/>
                </a:lnTo>
                <a:lnTo>
                  <a:pt x="1877" y="123090"/>
                </a:lnTo>
                <a:lnTo>
                  <a:pt x="0" y="129475"/>
                </a:lnTo>
                <a:lnTo>
                  <a:pt x="3596" y="136155"/>
                </a:lnTo>
                <a:lnTo>
                  <a:pt x="16353" y="139899"/>
                </a:lnTo>
                <a:lnTo>
                  <a:pt x="23022" y="136303"/>
                </a:lnTo>
                <a:lnTo>
                  <a:pt x="24900" y="129919"/>
                </a:lnTo>
                <a:lnTo>
                  <a:pt x="27519" y="122022"/>
                </a:lnTo>
                <a:lnTo>
                  <a:pt x="30523" y="114303"/>
                </a:lnTo>
                <a:lnTo>
                  <a:pt x="33905" y="106779"/>
                </a:lnTo>
                <a:lnTo>
                  <a:pt x="37657" y="99465"/>
                </a:lnTo>
                <a:lnTo>
                  <a:pt x="69305" y="99465"/>
                </a:lnTo>
                <a:lnTo>
                  <a:pt x="73129" y="98691"/>
                </a:lnTo>
                <a:lnTo>
                  <a:pt x="88393" y="88393"/>
                </a:lnTo>
                <a:lnTo>
                  <a:pt x="95089" y="78468"/>
                </a:lnTo>
                <a:lnTo>
                  <a:pt x="51348" y="78468"/>
                </a:lnTo>
                <a:lnTo>
                  <a:pt x="48287" y="77853"/>
                </a:lnTo>
                <a:lnTo>
                  <a:pt x="30533" y="57641"/>
                </a:lnTo>
                <a:lnTo>
                  <a:pt x="30533" y="51280"/>
                </a:lnTo>
                <a:lnTo>
                  <a:pt x="51348" y="30454"/>
                </a:lnTo>
                <a:lnTo>
                  <a:pt x="114398" y="30454"/>
                </a:lnTo>
                <a:lnTo>
                  <a:pt x="122027" y="27484"/>
                </a:lnTo>
                <a:lnTo>
                  <a:pt x="129930" y="24900"/>
                </a:lnTo>
                <a:lnTo>
                  <a:pt x="136303" y="23022"/>
                </a:lnTo>
                <a:lnTo>
                  <a:pt x="139056" y="17924"/>
                </a:lnTo>
                <a:lnTo>
                  <a:pt x="85672" y="17924"/>
                </a:lnTo>
                <a:lnTo>
                  <a:pt x="78926" y="13090"/>
                </a:lnTo>
                <a:lnTo>
                  <a:pt x="71396" y="9481"/>
                </a:lnTo>
                <a:lnTo>
                  <a:pt x="63220" y="7222"/>
                </a:lnTo>
                <a:lnTo>
                  <a:pt x="54535" y="6441"/>
                </a:lnTo>
                <a:close/>
              </a:path>
              <a:path w="349250" h="349250">
                <a:moveTo>
                  <a:pt x="69305" y="99465"/>
                </a:moveTo>
                <a:lnTo>
                  <a:pt x="37657" y="99465"/>
                </a:lnTo>
                <a:lnTo>
                  <a:pt x="42904" y="101422"/>
                </a:lnTo>
                <a:lnTo>
                  <a:pt x="48537" y="102469"/>
                </a:lnTo>
                <a:lnTo>
                  <a:pt x="54455" y="102469"/>
                </a:lnTo>
                <a:lnTo>
                  <a:pt x="69305" y="99465"/>
                </a:lnTo>
                <a:close/>
              </a:path>
              <a:path w="349250" h="349250">
                <a:moveTo>
                  <a:pt x="114398" y="30454"/>
                </a:moveTo>
                <a:lnTo>
                  <a:pt x="57721" y="30454"/>
                </a:lnTo>
                <a:lnTo>
                  <a:pt x="60782" y="31057"/>
                </a:lnTo>
                <a:lnTo>
                  <a:pt x="66666" y="33492"/>
                </a:lnTo>
                <a:lnTo>
                  <a:pt x="78547" y="51280"/>
                </a:lnTo>
                <a:lnTo>
                  <a:pt x="78547" y="57641"/>
                </a:lnTo>
                <a:lnTo>
                  <a:pt x="57721" y="78468"/>
                </a:lnTo>
                <a:lnTo>
                  <a:pt x="95089" y="78468"/>
                </a:lnTo>
                <a:lnTo>
                  <a:pt x="98691" y="73129"/>
                </a:lnTo>
                <a:lnTo>
                  <a:pt x="102469" y="54455"/>
                </a:lnTo>
                <a:lnTo>
                  <a:pt x="102410" y="48207"/>
                </a:lnTo>
                <a:lnTo>
                  <a:pt x="101422" y="42904"/>
                </a:lnTo>
                <a:lnTo>
                  <a:pt x="99476" y="37657"/>
                </a:lnTo>
                <a:lnTo>
                  <a:pt x="106784" y="33889"/>
                </a:lnTo>
                <a:lnTo>
                  <a:pt x="114398" y="30454"/>
                </a:lnTo>
                <a:close/>
              </a:path>
              <a:path w="349250" h="349250">
                <a:moveTo>
                  <a:pt x="129555" y="68"/>
                </a:moveTo>
                <a:lnTo>
                  <a:pt x="85672" y="17924"/>
                </a:lnTo>
                <a:lnTo>
                  <a:pt x="139056" y="17924"/>
                </a:lnTo>
                <a:lnTo>
                  <a:pt x="139911" y="16342"/>
                </a:lnTo>
                <a:lnTo>
                  <a:pt x="138107" y="10219"/>
                </a:lnTo>
                <a:lnTo>
                  <a:pt x="138078" y="9969"/>
                </a:lnTo>
                <a:lnTo>
                  <a:pt x="136235" y="3664"/>
                </a:lnTo>
                <a:lnTo>
                  <a:pt x="129555" y="68"/>
                </a:lnTo>
                <a:close/>
              </a:path>
              <a:path w="349250" h="349250">
                <a:moveTo>
                  <a:pt x="138078" y="9969"/>
                </a:moveTo>
                <a:close/>
              </a:path>
              <a:path w="349250" h="349250">
                <a:moveTo>
                  <a:pt x="300523" y="246500"/>
                </a:moveTo>
                <a:lnTo>
                  <a:pt x="294594" y="246500"/>
                </a:lnTo>
                <a:lnTo>
                  <a:pt x="275919" y="250278"/>
                </a:lnTo>
                <a:lnTo>
                  <a:pt x="260656" y="260576"/>
                </a:lnTo>
                <a:lnTo>
                  <a:pt x="250358" y="275840"/>
                </a:lnTo>
                <a:lnTo>
                  <a:pt x="246580" y="294514"/>
                </a:lnTo>
                <a:lnTo>
                  <a:pt x="246639" y="300762"/>
                </a:lnTo>
                <a:lnTo>
                  <a:pt x="247627" y="306065"/>
                </a:lnTo>
                <a:lnTo>
                  <a:pt x="249584" y="311323"/>
                </a:lnTo>
                <a:lnTo>
                  <a:pt x="242271" y="315085"/>
                </a:lnTo>
                <a:lnTo>
                  <a:pt x="234662" y="318516"/>
                </a:lnTo>
                <a:lnTo>
                  <a:pt x="227032" y="321485"/>
                </a:lnTo>
                <a:lnTo>
                  <a:pt x="219130" y="324069"/>
                </a:lnTo>
                <a:lnTo>
                  <a:pt x="212746" y="325947"/>
                </a:lnTo>
                <a:lnTo>
                  <a:pt x="209149" y="332616"/>
                </a:lnTo>
                <a:lnTo>
                  <a:pt x="212894" y="345373"/>
                </a:lnTo>
                <a:lnTo>
                  <a:pt x="219574" y="348970"/>
                </a:lnTo>
                <a:lnTo>
                  <a:pt x="225947" y="347103"/>
                </a:lnTo>
                <a:lnTo>
                  <a:pt x="235732" y="343898"/>
                </a:lnTo>
                <a:lnTo>
                  <a:pt x="245265" y="340151"/>
                </a:lnTo>
                <a:lnTo>
                  <a:pt x="254517" y="335886"/>
                </a:lnTo>
                <a:lnTo>
                  <a:pt x="263457" y="331125"/>
                </a:lnTo>
                <a:lnTo>
                  <a:pt x="324678" y="331125"/>
                </a:lnTo>
                <a:lnTo>
                  <a:pt x="328532" y="328526"/>
                </a:lnTo>
                <a:lnTo>
                  <a:pt x="335287" y="318516"/>
                </a:lnTo>
                <a:lnTo>
                  <a:pt x="291407" y="318516"/>
                </a:lnTo>
                <a:lnTo>
                  <a:pt x="288346" y="317912"/>
                </a:lnTo>
                <a:lnTo>
                  <a:pt x="270592" y="297701"/>
                </a:lnTo>
                <a:lnTo>
                  <a:pt x="270592" y="291328"/>
                </a:lnTo>
                <a:lnTo>
                  <a:pt x="291407" y="270513"/>
                </a:lnTo>
                <a:lnTo>
                  <a:pt x="336076" y="270513"/>
                </a:lnTo>
                <a:lnTo>
                  <a:pt x="335925" y="270198"/>
                </a:lnTo>
                <a:lnTo>
                  <a:pt x="331125" y="263457"/>
                </a:lnTo>
                <a:lnTo>
                  <a:pt x="335891" y="254483"/>
                </a:lnTo>
                <a:lnTo>
                  <a:pt x="338187" y="249504"/>
                </a:lnTo>
                <a:lnTo>
                  <a:pt x="311391" y="249504"/>
                </a:lnTo>
                <a:lnTo>
                  <a:pt x="306145" y="247547"/>
                </a:lnTo>
                <a:lnTo>
                  <a:pt x="300523" y="246500"/>
                </a:lnTo>
                <a:close/>
              </a:path>
              <a:path w="349250" h="349250">
                <a:moveTo>
                  <a:pt x="324678" y="331125"/>
                </a:moveTo>
                <a:lnTo>
                  <a:pt x="263457" y="331125"/>
                </a:lnTo>
                <a:lnTo>
                  <a:pt x="270202" y="335957"/>
                </a:lnTo>
                <a:lnTo>
                  <a:pt x="277732" y="339562"/>
                </a:lnTo>
                <a:lnTo>
                  <a:pt x="285909" y="341817"/>
                </a:lnTo>
                <a:lnTo>
                  <a:pt x="294594" y="342597"/>
                </a:lnTo>
                <a:lnTo>
                  <a:pt x="313268" y="338820"/>
                </a:lnTo>
                <a:lnTo>
                  <a:pt x="324678" y="331125"/>
                </a:lnTo>
                <a:close/>
              </a:path>
              <a:path w="349250" h="349250">
                <a:moveTo>
                  <a:pt x="336076" y="270513"/>
                </a:moveTo>
                <a:lnTo>
                  <a:pt x="297780" y="270513"/>
                </a:lnTo>
                <a:lnTo>
                  <a:pt x="300842" y="271116"/>
                </a:lnTo>
                <a:lnTo>
                  <a:pt x="306725" y="273551"/>
                </a:lnTo>
                <a:lnTo>
                  <a:pt x="318595" y="291328"/>
                </a:lnTo>
                <a:lnTo>
                  <a:pt x="318595" y="297701"/>
                </a:lnTo>
                <a:lnTo>
                  <a:pt x="297780" y="318516"/>
                </a:lnTo>
                <a:lnTo>
                  <a:pt x="335287" y="318516"/>
                </a:lnTo>
                <a:lnTo>
                  <a:pt x="338830" y="313266"/>
                </a:lnTo>
                <a:lnTo>
                  <a:pt x="342608" y="294594"/>
                </a:lnTo>
                <a:lnTo>
                  <a:pt x="341816" y="285907"/>
                </a:lnTo>
                <a:lnTo>
                  <a:pt x="339538" y="277728"/>
                </a:lnTo>
                <a:lnTo>
                  <a:pt x="336076" y="270513"/>
                </a:lnTo>
                <a:close/>
              </a:path>
              <a:path w="349250" h="349250">
                <a:moveTo>
                  <a:pt x="211778" y="187083"/>
                </a:moveTo>
                <a:lnTo>
                  <a:pt x="198566" y="187083"/>
                </a:lnTo>
                <a:lnTo>
                  <a:pt x="193171" y="192488"/>
                </a:lnTo>
                <a:lnTo>
                  <a:pt x="193171" y="233299"/>
                </a:lnTo>
                <a:lnTo>
                  <a:pt x="194726" y="241016"/>
                </a:lnTo>
                <a:lnTo>
                  <a:pt x="198967" y="247309"/>
                </a:lnTo>
                <a:lnTo>
                  <a:pt x="205260" y="251548"/>
                </a:lnTo>
                <a:lnTo>
                  <a:pt x="212973" y="253101"/>
                </a:lnTo>
                <a:lnTo>
                  <a:pt x="253704" y="253101"/>
                </a:lnTo>
                <a:lnTo>
                  <a:pt x="259110" y="247706"/>
                </a:lnTo>
                <a:lnTo>
                  <a:pt x="259110" y="234505"/>
                </a:lnTo>
                <a:lnTo>
                  <a:pt x="253704" y="229099"/>
                </a:lnTo>
                <a:lnTo>
                  <a:pt x="229930" y="229099"/>
                </a:lnTo>
                <a:lnTo>
                  <a:pt x="230602" y="228644"/>
                </a:lnTo>
                <a:lnTo>
                  <a:pt x="231808" y="227449"/>
                </a:lnTo>
                <a:lnTo>
                  <a:pt x="240706" y="216104"/>
                </a:lnTo>
                <a:lnTo>
                  <a:pt x="244986" y="207863"/>
                </a:lnTo>
                <a:lnTo>
                  <a:pt x="217173" y="207863"/>
                </a:lnTo>
                <a:lnTo>
                  <a:pt x="217173" y="192488"/>
                </a:lnTo>
                <a:lnTo>
                  <a:pt x="211778" y="187083"/>
                </a:lnTo>
                <a:close/>
              </a:path>
              <a:path w="349250" h="349250">
                <a:moveTo>
                  <a:pt x="332696" y="209070"/>
                </a:moveTo>
                <a:lnTo>
                  <a:pt x="326027" y="212666"/>
                </a:lnTo>
                <a:lnTo>
                  <a:pt x="324149" y="219050"/>
                </a:lnTo>
                <a:lnTo>
                  <a:pt x="321536" y="226952"/>
                </a:lnTo>
                <a:lnTo>
                  <a:pt x="318534" y="234670"/>
                </a:lnTo>
                <a:lnTo>
                  <a:pt x="315150" y="242192"/>
                </a:lnTo>
                <a:lnTo>
                  <a:pt x="311391" y="249504"/>
                </a:lnTo>
                <a:lnTo>
                  <a:pt x="338187" y="249504"/>
                </a:lnTo>
                <a:lnTo>
                  <a:pt x="340155" y="245235"/>
                </a:lnTo>
                <a:lnTo>
                  <a:pt x="343899" y="235721"/>
                </a:lnTo>
                <a:lnTo>
                  <a:pt x="347103" y="225947"/>
                </a:lnTo>
                <a:lnTo>
                  <a:pt x="348981" y="219574"/>
                </a:lnTo>
                <a:lnTo>
                  <a:pt x="345373" y="212894"/>
                </a:lnTo>
                <a:lnTo>
                  <a:pt x="339000" y="211016"/>
                </a:lnTo>
                <a:lnTo>
                  <a:pt x="332696" y="209070"/>
                </a:lnTo>
                <a:close/>
              </a:path>
              <a:path w="349250" h="349250">
                <a:moveTo>
                  <a:pt x="204722" y="101342"/>
                </a:moveTo>
                <a:lnTo>
                  <a:pt x="197450" y="103744"/>
                </a:lnTo>
                <a:lnTo>
                  <a:pt x="191441" y="115443"/>
                </a:lnTo>
                <a:lnTo>
                  <a:pt x="193774" y="122726"/>
                </a:lnTo>
                <a:lnTo>
                  <a:pt x="199692" y="125719"/>
                </a:lnTo>
                <a:lnTo>
                  <a:pt x="211708" y="134090"/>
                </a:lnTo>
                <a:lnTo>
                  <a:pt x="221021" y="145302"/>
                </a:lnTo>
                <a:lnTo>
                  <a:pt x="227041" y="158764"/>
                </a:lnTo>
                <a:lnTo>
                  <a:pt x="229179" y="173881"/>
                </a:lnTo>
                <a:lnTo>
                  <a:pt x="228358" y="183328"/>
                </a:lnTo>
                <a:lnTo>
                  <a:pt x="225988" y="192225"/>
                </a:lnTo>
                <a:lnTo>
                  <a:pt x="222213" y="200446"/>
                </a:lnTo>
                <a:lnTo>
                  <a:pt x="217173" y="207863"/>
                </a:lnTo>
                <a:lnTo>
                  <a:pt x="244986" y="207863"/>
                </a:lnTo>
                <a:lnTo>
                  <a:pt x="247410" y="203196"/>
                </a:lnTo>
                <a:lnTo>
                  <a:pt x="251640" y="189023"/>
                </a:lnTo>
                <a:lnTo>
                  <a:pt x="253112" y="173881"/>
                </a:lnTo>
                <a:lnTo>
                  <a:pt x="250010" y="152011"/>
                </a:lnTo>
                <a:lnTo>
                  <a:pt x="241295" y="132555"/>
                </a:lnTo>
                <a:lnTo>
                  <a:pt x="227853" y="116378"/>
                </a:lnTo>
                <a:lnTo>
                  <a:pt x="210572" y="104347"/>
                </a:lnTo>
                <a:lnTo>
                  <a:pt x="204722" y="101342"/>
                </a:lnTo>
                <a:close/>
              </a:path>
              <a:path w="349250" h="349250">
                <a:moveTo>
                  <a:pt x="338166" y="99465"/>
                </a:moveTo>
                <a:lnTo>
                  <a:pt x="311323" y="99465"/>
                </a:lnTo>
                <a:lnTo>
                  <a:pt x="315086" y="106779"/>
                </a:lnTo>
                <a:lnTo>
                  <a:pt x="318487" y="114303"/>
                </a:lnTo>
                <a:lnTo>
                  <a:pt x="321495" y="122022"/>
                </a:lnTo>
                <a:lnTo>
                  <a:pt x="324081" y="129919"/>
                </a:lnTo>
                <a:lnTo>
                  <a:pt x="325947" y="136303"/>
                </a:lnTo>
                <a:lnTo>
                  <a:pt x="332627" y="139899"/>
                </a:lnTo>
                <a:lnTo>
                  <a:pt x="345373" y="136155"/>
                </a:lnTo>
                <a:lnTo>
                  <a:pt x="348981" y="129475"/>
                </a:lnTo>
                <a:lnTo>
                  <a:pt x="346984" y="122726"/>
                </a:lnTo>
                <a:lnTo>
                  <a:pt x="343899" y="113307"/>
                </a:lnTo>
                <a:lnTo>
                  <a:pt x="340140" y="103744"/>
                </a:lnTo>
                <a:lnTo>
                  <a:pt x="338166" y="99465"/>
                </a:lnTo>
                <a:close/>
              </a:path>
              <a:path w="349250" h="349250">
                <a:moveTo>
                  <a:pt x="219574" y="0"/>
                </a:moveTo>
                <a:lnTo>
                  <a:pt x="212894" y="3596"/>
                </a:lnTo>
                <a:lnTo>
                  <a:pt x="211027" y="9969"/>
                </a:lnTo>
                <a:lnTo>
                  <a:pt x="209070" y="16342"/>
                </a:lnTo>
                <a:lnTo>
                  <a:pt x="212666" y="23022"/>
                </a:lnTo>
                <a:lnTo>
                  <a:pt x="219050" y="24900"/>
                </a:lnTo>
                <a:lnTo>
                  <a:pt x="226952" y="27517"/>
                </a:lnTo>
                <a:lnTo>
                  <a:pt x="234670" y="30519"/>
                </a:lnTo>
                <a:lnTo>
                  <a:pt x="242192" y="33900"/>
                </a:lnTo>
                <a:lnTo>
                  <a:pt x="249504" y="37657"/>
                </a:lnTo>
                <a:lnTo>
                  <a:pt x="247558" y="42904"/>
                </a:lnTo>
                <a:lnTo>
                  <a:pt x="246560" y="48207"/>
                </a:lnTo>
                <a:lnTo>
                  <a:pt x="260576" y="88393"/>
                </a:lnTo>
                <a:lnTo>
                  <a:pt x="294514" y="102469"/>
                </a:lnTo>
                <a:lnTo>
                  <a:pt x="300443" y="102469"/>
                </a:lnTo>
                <a:lnTo>
                  <a:pt x="306065" y="101422"/>
                </a:lnTo>
                <a:lnTo>
                  <a:pt x="311323" y="99465"/>
                </a:lnTo>
                <a:lnTo>
                  <a:pt x="338166" y="99465"/>
                </a:lnTo>
                <a:lnTo>
                  <a:pt x="335891" y="94530"/>
                </a:lnTo>
                <a:lnTo>
                  <a:pt x="331125" y="85592"/>
                </a:lnTo>
                <a:lnTo>
                  <a:pt x="335958" y="78846"/>
                </a:lnTo>
                <a:lnTo>
                  <a:pt x="336140" y="78468"/>
                </a:lnTo>
                <a:lnTo>
                  <a:pt x="291407" y="78468"/>
                </a:lnTo>
                <a:lnTo>
                  <a:pt x="288346" y="77853"/>
                </a:lnTo>
                <a:lnTo>
                  <a:pt x="270592" y="57641"/>
                </a:lnTo>
                <a:lnTo>
                  <a:pt x="270592" y="51280"/>
                </a:lnTo>
                <a:lnTo>
                  <a:pt x="291407" y="30454"/>
                </a:lnTo>
                <a:lnTo>
                  <a:pt x="335236" y="30454"/>
                </a:lnTo>
                <a:lnTo>
                  <a:pt x="328532" y="20517"/>
                </a:lnTo>
                <a:lnTo>
                  <a:pt x="324570" y="17844"/>
                </a:lnTo>
                <a:lnTo>
                  <a:pt x="263457" y="17844"/>
                </a:lnTo>
                <a:lnTo>
                  <a:pt x="254427" y="13057"/>
                </a:lnTo>
                <a:lnTo>
                  <a:pt x="245235" y="8818"/>
                </a:lnTo>
                <a:lnTo>
                  <a:pt x="235721" y="5071"/>
                </a:lnTo>
                <a:lnTo>
                  <a:pt x="225947" y="1866"/>
                </a:lnTo>
                <a:lnTo>
                  <a:pt x="219574" y="0"/>
                </a:lnTo>
                <a:close/>
              </a:path>
              <a:path w="349250" h="349250">
                <a:moveTo>
                  <a:pt x="335236" y="30454"/>
                </a:moveTo>
                <a:lnTo>
                  <a:pt x="297780" y="30454"/>
                </a:lnTo>
                <a:lnTo>
                  <a:pt x="300842" y="31057"/>
                </a:lnTo>
                <a:lnTo>
                  <a:pt x="306725" y="33492"/>
                </a:lnTo>
                <a:lnTo>
                  <a:pt x="318595" y="51280"/>
                </a:lnTo>
                <a:lnTo>
                  <a:pt x="318595" y="57641"/>
                </a:lnTo>
                <a:lnTo>
                  <a:pt x="297780" y="78468"/>
                </a:lnTo>
                <a:lnTo>
                  <a:pt x="336140" y="78468"/>
                </a:lnTo>
                <a:lnTo>
                  <a:pt x="339568" y="71317"/>
                </a:lnTo>
                <a:lnTo>
                  <a:pt x="341827" y="63140"/>
                </a:lnTo>
                <a:lnTo>
                  <a:pt x="342608" y="54455"/>
                </a:lnTo>
                <a:lnTo>
                  <a:pt x="338830" y="35781"/>
                </a:lnTo>
                <a:lnTo>
                  <a:pt x="335236" y="30454"/>
                </a:lnTo>
                <a:close/>
              </a:path>
              <a:path w="349250" h="349250">
                <a:moveTo>
                  <a:pt x="294594" y="6441"/>
                </a:moveTo>
                <a:lnTo>
                  <a:pt x="285909" y="7221"/>
                </a:lnTo>
                <a:lnTo>
                  <a:pt x="277732" y="9471"/>
                </a:lnTo>
                <a:lnTo>
                  <a:pt x="270166" y="13083"/>
                </a:lnTo>
                <a:lnTo>
                  <a:pt x="263457" y="17844"/>
                </a:lnTo>
                <a:lnTo>
                  <a:pt x="324570" y="17844"/>
                </a:lnTo>
                <a:lnTo>
                  <a:pt x="313268" y="10219"/>
                </a:lnTo>
                <a:lnTo>
                  <a:pt x="294594" y="6441"/>
                </a:lnTo>
                <a:close/>
              </a:path>
            </a:pathLst>
          </a:custGeom>
          <a:solidFill>
            <a:srgbClr val="494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44179" y="4542768"/>
            <a:ext cx="2403475" cy="144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262424"/>
                </a:solidFill>
                <a:latin typeface="Times New Roman"/>
                <a:cs typeface="Times New Roman"/>
              </a:rPr>
              <a:t>Local</a:t>
            </a:r>
            <a:r>
              <a:rPr sz="1700" spc="-7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262424"/>
                </a:solidFill>
                <a:latin typeface="Times New Roman"/>
                <a:cs typeface="Times New Roman"/>
              </a:rPr>
              <a:t>Communities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 marR="5080">
              <a:lnSpc>
                <a:spcPct val="120300"/>
              </a:lnSpc>
            </a:pPr>
            <a:r>
              <a:rPr sz="1350" spc="-10" dirty="0">
                <a:solidFill>
                  <a:srgbClr val="262424"/>
                </a:solidFill>
                <a:latin typeface="Times New Roman"/>
                <a:cs typeface="Times New Roman"/>
              </a:rPr>
              <a:t>Engaging</a:t>
            </a:r>
            <a:r>
              <a:rPr sz="1350" spc="-3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imes New Roman"/>
                <a:cs typeface="Times New Roman"/>
              </a:rPr>
              <a:t>with</a:t>
            </a:r>
            <a:r>
              <a:rPr sz="1350" spc="-3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communities</a:t>
            </a:r>
            <a:r>
              <a:rPr sz="1350" spc="-3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imes New Roman"/>
                <a:cs typeface="Times New Roman"/>
              </a:rPr>
              <a:t>raises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awareness and </a:t>
            </a:r>
            <a:r>
              <a:rPr sz="1350" spc="-10" dirty="0">
                <a:solidFill>
                  <a:srgbClr val="262424"/>
                </a:solidFill>
                <a:latin typeface="Times New Roman"/>
                <a:cs typeface="Times New Roman"/>
              </a:rPr>
              <a:t>promotes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sustainable</a:t>
            </a:r>
            <a:r>
              <a:rPr sz="1350" spc="5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waste</a:t>
            </a:r>
            <a:r>
              <a:rPr sz="1350" spc="6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imes New Roman"/>
                <a:cs typeface="Times New Roman"/>
              </a:rPr>
              <a:t>management practices</a:t>
            </a:r>
            <a:r>
              <a:rPr sz="400" spc="-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586" y="400938"/>
            <a:ext cx="9224010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spc="225" dirty="0">
                <a:solidFill>
                  <a:srgbClr val="000000"/>
                </a:solidFill>
                <a:latin typeface="Times New Roman"/>
                <a:cs typeface="Times New Roman"/>
              </a:rPr>
              <a:t>Business</a:t>
            </a:r>
            <a:r>
              <a:rPr sz="3200" spc="-2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120" dirty="0">
                <a:solidFill>
                  <a:srgbClr val="000000"/>
                </a:solidFill>
                <a:latin typeface="Times New Roman"/>
                <a:cs typeface="Times New Roman"/>
              </a:rPr>
              <a:t>Model</a:t>
            </a:r>
            <a:r>
              <a:rPr sz="3200" spc="-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250" dirty="0">
                <a:solidFill>
                  <a:srgbClr val="000000"/>
                </a:solidFill>
                <a:latin typeface="Times New Roman"/>
                <a:cs typeface="Times New Roman"/>
              </a:rPr>
              <a:t>Canvas</a:t>
            </a:r>
            <a:r>
              <a:rPr sz="1650" spc="25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sz="165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3200" spc="-2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145" dirty="0">
                <a:solidFill>
                  <a:srgbClr val="000000"/>
                </a:solidFill>
                <a:latin typeface="Times New Roman"/>
                <a:cs typeface="Times New Roman"/>
              </a:rPr>
              <a:t>Framework</a:t>
            </a:r>
            <a:r>
              <a:rPr sz="3200" spc="-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125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3200" spc="-2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300" dirty="0">
                <a:solidFill>
                  <a:srgbClr val="000000"/>
                </a:solidFill>
                <a:latin typeface="Times New Roman"/>
                <a:cs typeface="Times New Roman"/>
              </a:rPr>
              <a:t>Success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13822" y="1237501"/>
            <a:ext cx="1173480" cy="1170305"/>
            <a:chOff x="2313822" y="1237501"/>
            <a:chExt cx="1173480" cy="1170305"/>
          </a:xfrm>
        </p:grpSpPr>
        <p:sp>
          <p:nvSpPr>
            <p:cNvPr id="4" name="object 4"/>
            <p:cNvSpPr/>
            <p:nvPr/>
          </p:nvSpPr>
          <p:spPr>
            <a:xfrm>
              <a:off x="2318902" y="1242581"/>
              <a:ext cx="1163320" cy="1160145"/>
            </a:xfrm>
            <a:custGeom>
              <a:avLst/>
              <a:gdLst/>
              <a:ahLst/>
              <a:cxnLst/>
              <a:rect l="l" t="t" r="r" b="b"/>
              <a:pathLst>
                <a:path w="1163320" h="1160145">
                  <a:moveTo>
                    <a:pt x="581504" y="0"/>
                  </a:moveTo>
                  <a:lnTo>
                    <a:pt x="0" y="1159591"/>
                  </a:lnTo>
                  <a:lnTo>
                    <a:pt x="1163009" y="1159591"/>
                  </a:lnTo>
                  <a:lnTo>
                    <a:pt x="581504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18902" y="1242581"/>
              <a:ext cx="1163320" cy="1160145"/>
            </a:xfrm>
            <a:custGeom>
              <a:avLst/>
              <a:gdLst/>
              <a:ahLst/>
              <a:cxnLst/>
              <a:rect l="l" t="t" r="r" b="b"/>
              <a:pathLst>
                <a:path w="1163320" h="1160145">
                  <a:moveTo>
                    <a:pt x="581504" y="0"/>
                  </a:moveTo>
                  <a:lnTo>
                    <a:pt x="1163009" y="1159591"/>
                  </a:lnTo>
                  <a:lnTo>
                    <a:pt x="0" y="1159591"/>
                  </a:lnTo>
                  <a:lnTo>
                    <a:pt x="581504" y="0"/>
                  </a:lnTo>
                  <a:close/>
                </a:path>
              </a:pathLst>
            </a:custGeom>
            <a:ln w="9844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48330" y="1838533"/>
            <a:ext cx="110489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65" dirty="0">
                <a:solidFill>
                  <a:srgbClr val="262424"/>
                </a:solidFill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7004" y="1488507"/>
            <a:ext cx="16217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262424"/>
                </a:solidFill>
                <a:latin typeface="Times New Roman"/>
                <a:cs typeface="Times New Roman"/>
              </a:rPr>
              <a:t>Value</a:t>
            </a:r>
            <a:r>
              <a:rPr sz="1750" spc="-16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262424"/>
                </a:solidFill>
                <a:latin typeface="Times New Roman"/>
                <a:cs typeface="Times New Roman"/>
              </a:rPr>
              <a:t>Proposition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7004" y="1859723"/>
            <a:ext cx="5767070" cy="23622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Eco</a:t>
            </a:r>
            <a:r>
              <a:rPr sz="650" dirty="0">
                <a:solidFill>
                  <a:srgbClr val="262424"/>
                </a:solidFill>
                <a:latin typeface="Times New Roman"/>
                <a:cs typeface="Times New Roman"/>
              </a:rPr>
              <a:t>-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friendly</a:t>
            </a:r>
            <a:r>
              <a:rPr sz="65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650" spc="2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durable</a:t>
            </a:r>
            <a:r>
              <a:rPr sz="65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650" spc="22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350" spc="5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90" dirty="0">
                <a:solidFill>
                  <a:srgbClr val="262424"/>
                </a:solidFill>
                <a:latin typeface="Times New Roman"/>
                <a:cs typeface="Times New Roman"/>
              </a:rPr>
              <a:t>cost</a:t>
            </a:r>
            <a:r>
              <a:rPr sz="650" spc="90" dirty="0">
                <a:solidFill>
                  <a:srgbClr val="262424"/>
                </a:solidFill>
                <a:latin typeface="Times New Roman"/>
                <a:cs typeface="Times New Roman"/>
              </a:rPr>
              <a:t>-</a:t>
            </a:r>
            <a:r>
              <a:rPr sz="1350" spc="-25" dirty="0">
                <a:solidFill>
                  <a:srgbClr val="262424"/>
                </a:solidFill>
                <a:latin typeface="Times New Roman"/>
                <a:cs typeface="Times New Roman"/>
              </a:rPr>
              <a:t>effective</a:t>
            </a:r>
            <a:r>
              <a:rPr sz="1350" spc="5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tiles</a:t>
            </a:r>
            <a:r>
              <a:rPr sz="1350" spc="5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made</a:t>
            </a:r>
            <a:r>
              <a:rPr sz="1350" spc="5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from</a:t>
            </a:r>
            <a:r>
              <a:rPr sz="1350" spc="5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upcycled</a:t>
            </a:r>
            <a:r>
              <a:rPr sz="1350" spc="5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plastic</a:t>
            </a:r>
            <a:r>
              <a:rPr sz="1350" spc="5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45" dirty="0">
                <a:solidFill>
                  <a:srgbClr val="262424"/>
                </a:solidFill>
                <a:latin typeface="Times New Roman"/>
                <a:cs typeface="Times New Roman"/>
              </a:rPr>
              <a:t>waste</a:t>
            </a:r>
            <a:r>
              <a:rPr sz="650" spc="45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36284" y="2419534"/>
            <a:ext cx="8169909" cy="1186815"/>
            <a:chOff x="1736284" y="2419534"/>
            <a:chExt cx="8169909" cy="1186815"/>
          </a:xfrm>
        </p:grpSpPr>
        <p:sp>
          <p:nvSpPr>
            <p:cNvPr id="10" name="object 10"/>
            <p:cNvSpPr/>
            <p:nvPr/>
          </p:nvSpPr>
          <p:spPr>
            <a:xfrm>
              <a:off x="3517731" y="2419534"/>
              <a:ext cx="6388100" cy="8890"/>
            </a:xfrm>
            <a:custGeom>
              <a:avLst/>
              <a:gdLst/>
              <a:ahLst/>
              <a:cxnLst/>
              <a:rect l="l" t="t" r="r" b="b"/>
              <a:pathLst>
                <a:path w="6388100" h="8889">
                  <a:moveTo>
                    <a:pt x="6381584" y="0"/>
                  </a:moveTo>
                  <a:lnTo>
                    <a:pt x="6335" y="0"/>
                  </a:lnTo>
                  <a:lnTo>
                    <a:pt x="4270" y="431"/>
                  </a:lnTo>
                  <a:lnTo>
                    <a:pt x="851" y="2135"/>
                  </a:lnTo>
                  <a:lnTo>
                    <a:pt x="0" y="3161"/>
                  </a:lnTo>
                  <a:lnTo>
                    <a:pt x="0" y="4375"/>
                  </a:lnTo>
                  <a:lnTo>
                    <a:pt x="0" y="5588"/>
                  </a:lnTo>
                  <a:lnTo>
                    <a:pt x="851" y="6615"/>
                  </a:lnTo>
                  <a:lnTo>
                    <a:pt x="4270" y="8318"/>
                  </a:lnTo>
                  <a:lnTo>
                    <a:pt x="6335" y="8750"/>
                  </a:lnTo>
                  <a:lnTo>
                    <a:pt x="6381584" y="8750"/>
                  </a:lnTo>
                  <a:lnTo>
                    <a:pt x="6383650" y="8318"/>
                  </a:lnTo>
                  <a:lnTo>
                    <a:pt x="6387068" y="6615"/>
                  </a:lnTo>
                  <a:lnTo>
                    <a:pt x="6387920" y="5588"/>
                  </a:lnTo>
                  <a:lnTo>
                    <a:pt x="6387920" y="3161"/>
                  </a:lnTo>
                  <a:lnTo>
                    <a:pt x="6387068" y="2135"/>
                  </a:lnTo>
                  <a:lnTo>
                    <a:pt x="6383650" y="431"/>
                  </a:lnTo>
                  <a:lnTo>
                    <a:pt x="6381584" y="0"/>
                  </a:lnTo>
                  <a:close/>
                </a:path>
              </a:pathLst>
            </a:custGeom>
            <a:solidFill>
              <a:srgbClr val="BFC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1364" y="2441410"/>
              <a:ext cx="2326005" cy="1160145"/>
            </a:xfrm>
            <a:custGeom>
              <a:avLst/>
              <a:gdLst/>
              <a:ahLst/>
              <a:cxnLst/>
              <a:rect l="l" t="t" r="r" b="b"/>
              <a:pathLst>
                <a:path w="2326004" h="1160145">
                  <a:moveTo>
                    <a:pt x="1750383" y="0"/>
                  </a:moveTo>
                  <a:lnTo>
                    <a:pt x="575624" y="0"/>
                  </a:lnTo>
                  <a:lnTo>
                    <a:pt x="0" y="1159591"/>
                  </a:lnTo>
                  <a:lnTo>
                    <a:pt x="2326008" y="1159591"/>
                  </a:lnTo>
                  <a:lnTo>
                    <a:pt x="1750383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41364" y="2441410"/>
              <a:ext cx="2326005" cy="1160145"/>
            </a:xfrm>
            <a:custGeom>
              <a:avLst/>
              <a:gdLst/>
              <a:ahLst/>
              <a:cxnLst/>
              <a:rect l="l" t="t" r="r" b="b"/>
              <a:pathLst>
                <a:path w="2326004" h="1160145">
                  <a:moveTo>
                    <a:pt x="575624" y="0"/>
                  </a:moveTo>
                  <a:lnTo>
                    <a:pt x="1750383" y="0"/>
                  </a:lnTo>
                  <a:lnTo>
                    <a:pt x="2326008" y="1159591"/>
                  </a:lnTo>
                  <a:lnTo>
                    <a:pt x="0" y="1159591"/>
                  </a:lnTo>
                  <a:lnTo>
                    <a:pt x="575624" y="0"/>
                  </a:lnTo>
                  <a:close/>
                </a:path>
              </a:pathLst>
            </a:custGeom>
            <a:ln w="9844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28775" y="2888602"/>
            <a:ext cx="14986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150" dirty="0">
                <a:solidFill>
                  <a:srgbClr val="262424"/>
                </a:solidFill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08496" y="2423879"/>
            <a:ext cx="5444490" cy="99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50" spc="45" dirty="0">
                <a:solidFill>
                  <a:srgbClr val="262424"/>
                </a:solidFill>
                <a:latin typeface="Times New Roman"/>
                <a:cs typeface="Times New Roman"/>
              </a:rPr>
              <a:t>Customer</a:t>
            </a:r>
            <a:r>
              <a:rPr sz="1750" spc="-14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750" spc="60" dirty="0">
                <a:solidFill>
                  <a:srgbClr val="262424"/>
                </a:solidFill>
                <a:latin typeface="Times New Roman"/>
                <a:cs typeface="Times New Roman"/>
              </a:rPr>
              <a:t>Segments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 marR="5080">
              <a:lnSpc>
                <a:spcPct val="123300"/>
              </a:lnSpc>
            </a:pPr>
            <a:r>
              <a:rPr sz="1350" spc="20" dirty="0">
                <a:solidFill>
                  <a:srgbClr val="262424"/>
                </a:solidFill>
                <a:latin typeface="Times New Roman"/>
                <a:cs typeface="Times New Roman"/>
              </a:rPr>
              <a:t>Construction</a:t>
            </a:r>
            <a:r>
              <a:rPr sz="1350" spc="6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262424"/>
                </a:solidFill>
                <a:latin typeface="Times New Roman"/>
                <a:cs typeface="Times New Roman"/>
              </a:rPr>
              <a:t>companies</a:t>
            </a:r>
            <a:r>
              <a:rPr sz="650" spc="2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650" spc="23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262424"/>
                </a:solidFill>
                <a:latin typeface="Times New Roman"/>
                <a:cs typeface="Times New Roman"/>
              </a:rPr>
              <a:t>homeowners</a:t>
            </a:r>
            <a:r>
              <a:rPr sz="650" spc="2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650" spc="23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350" spc="7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60" dirty="0">
                <a:solidFill>
                  <a:srgbClr val="262424"/>
                </a:solidFill>
                <a:latin typeface="Times New Roman"/>
                <a:cs typeface="Times New Roman"/>
              </a:rPr>
              <a:t>businesses</a:t>
            </a:r>
            <a:r>
              <a:rPr sz="1350" spc="6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20" dirty="0">
                <a:solidFill>
                  <a:srgbClr val="262424"/>
                </a:solidFill>
                <a:latin typeface="Times New Roman"/>
                <a:cs typeface="Times New Roman"/>
              </a:rPr>
              <a:t>seeking</a:t>
            </a:r>
            <a:r>
              <a:rPr sz="1350" spc="7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imes New Roman"/>
                <a:cs typeface="Times New Roman"/>
              </a:rPr>
              <a:t>sustainable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building </a:t>
            </a:r>
            <a:r>
              <a:rPr sz="1350" spc="-10" dirty="0">
                <a:solidFill>
                  <a:srgbClr val="262424"/>
                </a:solidFill>
                <a:latin typeface="Times New Roman"/>
                <a:cs typeface="Times New Roman"/>
              </a:rPr>
              <a:t>materials</a:t>
            </a:r>
            <a:r>
              <a:rPr sz="650" spc="-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49995" y="3618363"/>
            <a:ext cx="8764905" cy="1186815"/>
            <a:chOff x="1149995" y="3618363"/>
            <a:chExt cx="8764905" cy="1186815"/>
          </a:xfrm>
        </p:grpSpPr>
        <p:sp>
          <p:nvSpPr>
            <p:cNvPr id="16" name="object 16"/>
            <p:cNvSpPr/>
            <p:nvPr/>
          </p:nvSpPr>
          <p:spPr>
            <a:xfrm>
              <a:off x="4104020" y="3618363"/>
              <a:ext cx="5810885" cy="8890"/>
            </a:xfrm>
            <a:custGeom>
              <a:avLst/>
              <a:gdLst/>
              <a:ahLst/>
              <a:cxnLst/>
              <a:rect l="l" t="t" r="r" b="b"/>
              <a:pathLst>
                <a:path w="5810884" h="8889">
                  <a:moveTo>
                    <a:pt x="5804046" y="0"/>
                  </a:moveTo>
                  <a:lnTo>
                    <a:pt x="6335" y="0"/>
                  </a:lnTo>
                  <a:lnTo>
                    <a:pt x="4270" y="431"/>
                  </a:lnTo>
                  <a:lnTo>
                    <a:pt x="851" y="2135"/>
                  </a:lnTo>
                  <a:lnTo>
                    <a:pt x="0" y="3161"/>
                  </a:lnTo>
                  <a:lnTo>
                    <a:pt x="0" y="4375"/>
                  </a:lnTo>
                  <a:lnTo>
                    <a:pt x="0" y="5588"/>
                  </a:lnTo>
                  <a:lnTo>
                    <a:pt x="851" y="6615"/>
                  </a:lnTo>
                  <a:lnTo>
                    <a:pt x="4270" y="8318"/>
                  </a:lnTo>
                  <a:lnTo>
                    <a:pt x="6335" y="8750"/>
                  </a:lnTo>
                  <a:lnTo>
                    <a:pt x="5804046" y="8750"/>
                  </a:lnTo>
                  <a:lnTo>
                    <a:pt x="5806112" y="8318"/>
                  </a:lnTo>
                  <a:lnTo>
                    <a:pt x="5809530" y="6615"/>
                  </a:lnTo>
                  <a:lnTo>
                    <a:pt x="5810382" y="5588"/>
                  </a:lnTo>
                  <a:lnTo>
                    <a:pt x="5810382" y="3161"/>
                  </a:lnTo>
                  <a:lnTo>
                    <a:pt x="5809530" y="2135"/>
                  </a:lnTo>
                  <a:lnTo>
                    <a:pt x="5806112" y="431"/>
                  </a:lnTo>
                  <a:lnTo>
                    <a:pt x="5804046" y="0"/>
                  </a:lnTo>
                  <a:close/>
                </a:path>
              </a:pathLst>
            </a:custGeom>
            <a:solidFill>
              <a:srgbClr val="BFC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55075" y="3640239"/>
              <a:ext cx="3489325" cy="1160145"/>
            </a:xfrm>
            <a:custGeom>
              <a:avLst/>
              <a:gdLst/>
              <a:ahLst/>
              <a:cxnLst/>
              <a:rect l="l" t="t" r="r" b="b"/>
              <a:pathLst>
                <a:path w="3489325" h="1160145">
                  <a:moveTo>
                    <a:pt x="2919262" y="0"/>
                  </a:moveTo>
                  <a:lnTo>
                    <a:pt x="569755" y="0"/>
                  </a:lnTo>
                  <a:lnTo>
                    <a:pt x="0" y="1159591"/>
                  </a:lnTo>
                  <a:lnTo>
                    <a:pt x="3489017" y="1159591"/>
                  </a:lnTo>
                  <a:lnTo>
                    <a:pt x="2919262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55075" y="3640239"/>
              <a:ext cx="3489325" cy="1160145"/>
            </a:xfrm>
            <a:custGeom>
              <a:avLst/>
              <a:gdLst/>
              <a:ahLst/>
              <a:cxnLst/>
              <a:rect l="l" t="t" r="r" b="b"/>
              <a:pathLst>
                <a:path w="3489325" h="1160145">
                  <a:moveTo>
                    <a:pt x="569755" y="0"/>
                  </a:moveTo>
                  <a:lnTo>
                    <a:pt x="2919262" y="0"/>
                  </a:lnTo>
                  <a:lnTo>
                    <a:pt x="3489017" y="1159591"/>
                  </a:lnTo>
                  <a:lnTo>
                    <a:pt x="0" y="1159591"/>
                  </a:lnTo>
                  <a:lnTo>
                    <a:pt x="569755" y="0"/>
                  </a:lnTo>
                  <a:close/>
                </a:path>
              </a:pathLst>
            </a:custGeom>
            <a:ln w="9844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27270" y="4087431"/>
            <a:ext cx="15303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170" dirty="0">
                <a:solidFill>
                  <a:srgbClr val="262424"/>
                </a:solidFill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90001" y="3622708"/>
            <a:ext cx="4750435" cy="99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50" spc="10" dirty="0">
                <a:solidFill>
                  <a:srgbClr val="262424"/>
                </a:solidFill>
                <a:latin typeface="Times New Roman"/>
                <a:cs typeface="Times New Roman"/>
              </a:rPr>
              <a:t>Revenue</a:t>
            </a:r>
            <a:r>
              <a:rPr sz="1750" spc="7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750" spc="55" dirty="0">
                <a:solidFill>
                  <a:srgbClr val="262424"/>
                </a:solidFill>
                <a:latin typeface="Times New Roman"/>
                <a:cs typeface="Times New Roman"/>
              </a:rPr>
              <a:t>Streams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50">
              <a:latin typeface="Times New Roman"/>
              <a:cs typeface="Times New Roman"/>
            </a:endParaRPr>
          </a:p>
          <a:p>
            <a:pPr marL="12700" marR="5080">
              <a:lnSpc>
                <a:spcPct val="123300"/>
              </a:lnSpc>
            </a:pP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Sales</a:t>
            </a:r>
            <a:r>
              <a:rPr sz="1350" spc="8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of</a:t>
            </a:r>
            <a:r>
              <a:rPr sz="1350" spc="8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75" dirty="0">
                <a:solidFill>
                  <a:srgbClr val="262424"/>
                </a:solidFill>
                <a:latin typeface="Times New Roman"/>
                <a:cs typeface="Times New Roman"/>
              </a:rPr>
              <a:t>eco</a:t>
            </a:r>
            <a:r>
              <a:rPr sz="650" spc="75" dirty="0">
                <a:solidFill>
                  <a:srgbClr val="262424"/>
                </a:solidFill>
                <a:latin typeface="Times New Roman"/>
                <a:cs typeface="Times New Roman"/>
              </a:rPr>
              <a:t>-</a:t>
            </a:r>
            <a:r>
              <a:rPr sz="1350" spc="-20" dirty="0">
                <a:solidFill>
                  <a:srgbClr val="262424"/>
                </a:solidFill>
                <a:latin typeface="Times New Roman"/>
                <a:cs typeface="Times New Roman"/>
              </a:rPr>
              <a:t>friendly</a:t>
            </a:r>
            <a:r>
              <a:rPr sz="1350" spc="8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tiles</a:t>
            </a:r>
            <a:r>
              <a:rPr sz="650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650" spc="25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potential</a:t>
            </a:r>
            <a:r>
              <a:rPr sz="1350" spc="8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partnerships</a:t>
            </a:r>
            <a:r>
              <a:rPr sz="1350" spc="8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with</a:t>
            </a:r>
            <a:r>
              <a:rPr sz="1350" spc="8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imes New Roman"/>
                <a:cs typeface="Times New Roman"/>
              </a:rPr>
              <a:t>retailers</a:t>
            </a:r>
            <a:r>
              <a:rPr sz="1350" spc="8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Times New Roman"/>
                <a:cs typeface="Times New Roman"/>
              </a:rPr>
              <a:t>and </a:t>
            </a:r>
            <a:r>
              <a:rPr sz="1350" spc="-10" dirty="0">
                <a:solidFill>
                  <a:srgbClr val="262424"/>
                </a:solidFill>
                <a:latin typeface="Times New Roman"/>
                <a:cs typeface="Times New Roman"/>
              </a:rPr>
              <a:t>distributors</a:t>
            </a:r>
            <a:r>
              <a:rPr sz="650" spc="-1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2457" y="4817192"/>
            <a:ext cx="9333230" cy="1186815"/>
            <a:chOff x="572457" y="4817192"/>
            <a:chExt cx="9333230" cy="1186815"/>
          </a:xfrm>
        </p:grpSpPr>
        <p:sp>
          <p:nvSpPr>
            <p:cNvPr id="22" name="object 22"/>
            <p:cNvSpPr/>
            <p:nvPr/>
          </p:nvSpPr>
          <p:spPr>
            <a:xfrm>
              <a:off x="4681557" y="4817192"/>
              <a:ext cx="5224145" cy="8890"/>
            </a:xfrm>
            <a:custGeom>
              <a:avLst/>
              <a:gdLst/>
              <a:ahLst/>
              <a:cxnLst/>
              <a:rect l="l" t="t" r="r" b="b"/>
              <a:pathLst>
                <a:path w="5224145" h="8889">
                  <a:moveTo>
                    <a:pt x="5217758" y="0"/>
                  </a:moveTo>
                  <a:lnTo>
                    <a:pt x="6335" y="0"/>
                  </a:lnTo>
                  <a:lnTo>
                    <a:pt x="4270" y="431"/>
                  </a:lnTo>
                  <a:lnTo>
                    <a:pt x="851" y="2135"/>
                  </a:lnTo>
                  <a:lnTo>
                    <a:pt x="0" y="3161"/>
                  </a:lnTo>
                  <a:lnTo>
                    <a:pt x="0" y="4375"/>
                  </a:lnTo>
                  <a:lnTo>
                    <a:pt x="0" y="5588"/>
                  </a:lnTo>
                  <a:lnTo>
                    <a:pt x="851" y="6615"/>
                  </a:lnTo>
                  <a:lnTo>
                    <a:pt x="4270" y="8318"/>
                  </a:lnTo>
                  <a:lnTo>
                    <a:pt x="6335" y="8750"/>
                  </a:lnTo>
                  <a:lnTo>
                    <a:pt x="5217758" y="8750"/>
                  </a:lnTo>
                  <a:lnTo>
                    <a:pt x="5219823" y="8318"/>
                  </a:lnTo>
                  <a:lnTo>
                    <a:pt x="5223242" y="6615"/>
                  </a:lnTo>
                  <a:lnTo>
                    <a:pt x="5224093" y="5588"/>
                  </a:lnTo>
                  <a:lnTo>
                    <a:pt x="5224093" y="3161"/>
                  </a:lnTo>
                  <a:lnTo>
                    <a:pt x="5223242" y="2135"/>
                  </a:lnTo>
                  <a:lnTo>
                    <a:pt x="5219823" y="431"/>
                  </a:lnTo>
                  <a:lnTo>
                    <a:pt x="5217758" y="0"/>
                  </a:lnTo>
                  <a:close/>
                </a:path>
              </a:pathLst>
            </a:custGeom>
            <a:solidFill>
              <a:srgbClr val="BFC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7537" y="4839068"/>
              <a:ext cx="4652645" cy="1160145"/>
            </a:xfrm>
            <a:custGeom>
              <a:avLst/>
              <a:gdLst/>
              <a:ahLst/>
              <a:cxnLst/>
              <a:rect l="l" t="t" r="r" b="b"/>
              <a:pathLst>
                <a:path w="4652645" h="1160145">
                  <a:moveTo>
                    <a:pt x="4088140" y="0"/>
                  </a:moveTo>
                  <a:lnTo>
                    <a:pt x="563883" y="0"/>
                  </a:lnTo>
                  <a:lnTo>
                    <a:pt x="0" y="1159587"/>
                  </a:lnTo>
                  <a:lnTo>
                    <a:pt x="4652027" y="1159587"/>
                  </a:lnTo>
                  <a:lnTo>
                    <a:pt x="4088140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7537" y="4839068"/>
              <a:ext cx="4652645" cy="1160145"/>
            </a:xfrm>
            <a:custGeom>
              <a:avLst/>
              <a:gdLst/>
              <a:ahLst/>
              <a:cxnLst/>
              <a:rect l="l" t="t" r="r" b="b"/>
              <a:pathLst>
                <a:path w="4652645" h="1160145">
                  <a:moveTo>
                    <a:pt x="563883" y="0"/>
                  </a:moveTo>
                  <a:lnTo>
                    <a:pt x="4088140" y="0"/>
                  </a:lnTo>
                  <a:lnTo>
                    <a:pt x="4652027" y="1159587"/>
                  </a:lnTo>
                  <a:lnTo>
                    <a:pt x="0" y="1159587"/>
                  </a:lnTo>
                  <a:lnTo>
                    <a:pt x="563883" y="0"/>
                  </a:lnTo>
                  <a:close/>
                </a:path>
              </a:pathLst>
            </a:custGeom>
            <a:ln w="9844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824260" y="5286260"/>
            <a:ext cx="15875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220" dirty="0">
                <a:solidFill>
                  <a:srgbClr val="262424"/>
                </a:solidFill>
                <a:latin typeface="Times New Roman"/>
                <a:cs typeface="Times New Roman"/>
              </a:rPr>
              <a:t>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71494" y="4953736"/>
            <a:ext cx="135128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262424"/>
                </a:solidFill>
                <a:latin typeface="Times New Roman"/>
                <a:cs typeface="Times New Roman"/>
              </a:rPr>
              <a:t>Cost </a:t>
            </a:r>
            <a:r>
              <a:rPr sz="1750" spc="-10" dirty="0">
                <a:solidFill>
                  <a:srgbClr val="262424"/>
                </a:solidFill>
                <a:latin typeface="Times New Roman"/>
                <a:cs typeface="Times New Roman"/>
              </a:rPr>
              <a:t>Structure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71494" y="5281438"/>
            <a:ext cx="4417060" cy="53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23300"/>
              </a:lnSpc>
              <a:spcBef>
                <a:spcPts val="95"/>
              </a:spcBef>
            </a:pP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Production</a:t>
            </a:r>
            <a:r>
              <a:rPr sz="1350" spc="6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85" dirty="0">
                <a:solidFill>
                  <a:srgbClr val="262424"/>
                </a:solidFill>
                <a:latin typeface="Times New Roman"/>
                <a:cs typeface="Times New Roman"/>
              </a:rPr>
              <a:t>costs</a:t>
            </a:r>
            <a:r>
              <a:rPr sz="650" spc="85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650" spc="23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marketing</a:t>
            </a:r>
            <a:r>
              <a:rPr sz="1350" spc="6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350" spc="6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distribution</a:t>
            </a:r>
            <a:r>
              <a:rPr sz="1350" spc="6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55" dirty="0">
                <a:solidFill>
                  <a:srgbClr val="262424"/>
                </a:solidFill>
                <a:latin typeface="Times New Roman"/>
                <a:cs typeface="Times New Roman"/>
              </a:rPr>
              <a:t>expenses</a:t>
            </a:r>
            <a:r>
              <a:rPr sz="650" spc="55" dirty="0">
                <a:solidFill>
                  <a:srgbClr val="262424"/>
                </a:solidFill>
                <a:latin typeface="Times New Roman"/>
                <a:cs typeface="Times New Roman"/>
              </a:rPr>
              <a:t>,</a:t>
            </a:r>
            <a:r>
              <a:rPr sz="650" spc="23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Times New Roman"/>
                <a:cs typeface="Times New Roman"/>
              </a:rPr>
              <a:t>waste </a:t>
            </a:r>
            <a:r>
              <a:rPr sz="1350" dirty="0">
                <a:solidFill>
                  <a:srgbClr val="262424"/>
                </a:solidFill>
                <a:latin typeface="Times New Roman"/>
                <a:cs typeface="Times New Roman"/>
              </a:rPr>
              <a:t>collection</a:t>
            </a:r>
            <a:r>
              <a:rPr sz="1350" spc="5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imes New Roman"/>
                <a:cs typeface="Times New Roman"/>
              </a:rPr>
              <a:t>and</a:t>
            </a:r>
            <a:r>
              <a:rPr sz="1350" spc="55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rgbClr val="262424"/>
                </a:solidFill>
                <a:latin typeface="Times New Roman"/>
                <a:cs typeface="Times New Roman"/>
              </a:rPr>
              <a:t>processing</a:t>
            </a:r>
            <a:r>
              <a:rPr sz="1350" spc="60" dirty="0">
                <a:solidFill>
                  <a:srgbClr val="262424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262424"/>
                </a:solidFill>
                <a:latin typeface="Times New Roman"/>
                <a:cs typeface="Times New Roman"/>
              </a:rPr>
              <a:t>fees</a:t>
            </a:r>
            <a:r>
              <a:rPr sz="650" spc="-20" dirty="0">
                <a:solidFill>
                  <a:srgbClr val="262424"/>
                </a:solidFill>
                <a:latin typeface="Times New Roman"/>
                <a:cs typeface="Times New Roman"/>
              </a:rPr>
              <a:t>.</a:t>
            </a:r>
            <a:endParaRPr sz="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981</Words>
  <Application>Microsoft Office PowerPoint</Application>
  <PresentationFormat>Custom</PresentationFormat>
  <Paragraphs>362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Microsoft Sans Serif</vt:lpstr>
      <vt:lpstr>Times New Roman</vt:lpstr>
      <vt:lpstr>Trebuchet MS</vt:lpstr>
      <vt:lpstr>Office Theme</vt:lpstr>
      <vt:lpstr>PowerPoint Presentation</vt:lpstr>
      <vt:lpstr>The Plastic Waste Crisis: A Growing Problem</vt:lpstr>
      <vt:lpstr>The Circular Economy: A Sustainable Future</vt:lpstr>
      <vt:lpstr>Plastic Waste: A Valuable Resource</vt:lpstr>
      <vt:lpstr> Eco-Friendly Tiles: A Sustainable Solution</vt:lpstr>
      <vt:lpstr>Production Process Overview: Turning Waste into Tiles</vt:lpstr>
      <vt:lpstr> Detailed Production Process: Step-by-Step</vt:lpstr>
      <vt:lpstr>Partnerships &amp; Collaborations: Building a Sustainable Network</vt:lpstr>
      <vt:lpstr>Business Model Canvas: A Framework for Success</vt:lpstr>
      <vt:lpstr> Value Proposition: A Sustainable and Competitive Advantage</vt:lpstr>
      <vt:lpstr>Market Validation and Demand</vt:lpstr>
      <vt:lpstr>PowerPoint Presentation</vt:lpstr>
      <vt:lpstr>Sustainability Strategy</vt:lpstr>
      <vt:lpstr>Scalability and Growth</vt:lpstr>
      <vt:lpstr>Call to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Sailesh Panda</cp:lastModifiedBy>
  <cp:revision>2</cp:revision>
  <dcterms:created xsi:type="dcterms:W3CDTF">2024-11-17T09:58:09Z</dcterms:created>
  <dcterms:modified xsi:type="dcterms:W3CDTF">2024-11-17T15:59:49Z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2024-11-17T00:00:00Z</vt:filetime>
  </property>
  <property fmtid="{D5CDD505-2E9C-101B-9397-08002B2CF9AE}" pid="3" name="Producer">
    <vt:lpwstr>iLovePDF</vt:lpwstr>
  </property>
</Properties>
</file>