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B70289-E01D-4390-AC16-474795597DD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DB6FA0-70A9-4C23-A146-A0CA6BD0849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B6A145-50FE-44C6-A8A5-864875FCA6C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CA4C19-C879-4C4C-AFB6-7CF0DD9B94F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78D2E8A-FB4A-429F-B078-59F2783C68B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98FF5B6-0120-416B-A21A-B193C11F14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3E53971-1F36-4E43-87AE-9F134FEDED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89BDBAF-3090-4902-930B-DF6BA8099C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C57C06A-6BF2-4DC0-8723-88A47CF4FD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632B458-E52C-4DCF-8C2B-35CAD2A35C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D674996-0124-4D7A-B62F-44EB5230A8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7C21CC-DF3D-47D3-A48D-594AF2B7B4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909D3D2-A229-414A-941F-7A239FBA6D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F46B735-72A9-4477-83A8-BD281F1179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80D2492-DAA4-40E4-ACCD-637C7ABA46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F4C182D-7CAA-4BD6-9834-BC976FE6D34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F18F567-2CC0-4FC4-ACDD-C47A6F00F10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617237-5CA3-4B65-8E9B-E7D40CE4C2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7E7062-79C3-41CE-9F0A-299358F821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72411F-4F3D-4182-9BAE-2FDD765450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50A1BD-BAD9-4B69-96E2-A302E334A9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329021-B1C7-40CB-9C38-B02F5A73D2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8E3A38-D069-4CB5-8B01-ED0D1899AF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C5D8C0-9077-4318-99BC-AFD32BEE41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Maste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 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C9E25A-E4AB-4C05-972A-E43AE9A0E2B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Maste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 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2CD2DD-C9B8-424E-97C1-4BA0D31546C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ww.fortinet.com/resources/cyberglossary/indicators-of-compromise" TargetMode="External"/><Relationship Id="rId2" Type="http://schemas.openxmlformats.org/officeDocument/2006/relationships/hyperlink" Target="https://www.fortinet.com/resources/cyberglossary/indicators-of-compromise" TargetMode="External"/><Relationship Id="rId3" Type="http://schemas.openxmlformats.org/officeDocument/2006/relationships/hyperlink" Target="https://www.fortinet.com/resources/cyberglossary/indicators-of-compromise" TargetMode="External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://linux-training.be/networking/ch14.html" TargetMode="External"/><Relationship Id="rId2" Type="http://schemas.openxmlformats.org/officeDocument/2006/relationships/hyperlink" Target="https://nordlayer.com/learn/firewall/what-is-firewall/" TargetMode="External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Firew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all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Ant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i-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Vir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us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TextBox 3"/>
          <p:cNvSpPr/>
          <p:nvPr/>
        </p:nvSpPr>
        <p:spPr>
          <a:xfrm>
            <a:off x="2391480" y="3537720"/>
            <a:ext cx="837720" cy="363960"/>
          </a:xfrm>
          <a:prstGeom prst="rect">
            <a:avLst/>
          </a:prstGeom>
          <a:noFill/>
          <a:ln w="0"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Static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7" name="TextBox 4"/>
          <p:cNvSpPr/>
          <p:nvPr/>
        </p:nvSpPr>
        <p:spPr>
          <a:xfrm>
            <a:off x="3478320" y="3530160"/>
            <a:ext cx="1102680" cy="638280"/>
          </a:xfrm>
          <a:prstGeom prst="rect">
            <a:avLst/>
          </a:prstGeom>
          <a:noFill/>
          <a:ln w="0"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Dynamic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8" name="TextBox 5"/>
          <p:cNvSpPr/>
          <p:nvPr/>
        </p:nvSpPr>
        <p:spPr>
          <a:xfrm>
            <a:off x="3079080" y="2713320"/>
            <a:ext cx="1102680" cy="638280"/>
          </a:xfrm>
          <a:prstGeom prst="rect">
            <a:avLst/>
          </a:prstGeom>
          <a:noFill/>
          <a:ln w="0"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Analysis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9" name="Straight Arrow Connector 6"/>
          <p:cNvSpPr/>
          <p:nvPr/>
        </p:nvSpPr>
        <p:spPr>
          <a:xfrm flipH="1">
            <a:off x="2809800" y="3082680"/>
            <a:ext cx="819720" cy="45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Straight Arrow Connector 7"/>
          <p:cNvSpPr/>
          <p:nvPr/>
        </p:nvSpPr>
        <p:spPr>
          <a:xfrm>
            <a:off x="3630600" y="3082680"/>
            <a:ext cx="398880" cy="44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TextBox 8"/>
          <p:cNvSpPr/>
          <p:nvPr/>
        </p:nvSpPr>
        <p:spPr>
          <a:xfrm>
            <a:off x="190440" y="2524320"/>
            <a:ext cx="1142640" cy="638280"/>
          </a:xfrm>
          <a:prstGeom prst="rect">
            <a:avLst/>
          </a:prstGeom>
          <a:noFill/>
          <a:ln w="0"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Signature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2" name="TextBox 9"/>
          <p:cNvSpPr/>
          <p:nvPr/>
        </p:nvSpPr>
        <p:spPr>
          <a:xfrm>
            <a:off x="1486080" y="2516400"/>
            <a:ext cx="1102680" cy="638280"/>
          </a:xfrm>
          <a:prstGeom prst="rect">
            <a:avLst/>
          </a:prstGeom>
          <a:noFill/>
          <a:ln w="0"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Anomaly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3" name="TextBox 10"/>
          <p:cNvSpPr/>
          <p:nvPr/>
        </p:nvSpPr>
        <p:spPr>
          <a:xfrm>
            <a:off x="914400" y="1699920"/>
            <a:ext cx="1275120" cy="638280"/>
          </a:xfrm>
          <a:prstGeom prst="rect">
            <a:avLst/>
          </a:prstGeom>
          <a:noFill/>
          <a:ln w="0"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Anti-Virus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4" name="Straight Arrow Connector 11"/>
          <p:cNvSpPr/>
          <p:nvPr/>
        </p:nvSpPr>
        <p:spPr>
          <a:xfrm flipH="1">
            <a:off x="762120" y="2069280"/>
            <a:ext cx="789840" cy="45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Straight Arrow Connector 12"/>
          <p:cNvSpPr/>
          <p:nvPr/>
        </p:nvSpPr>
        <p:spPr>
          <a:xfrm>
            <a:off x="1551960" y="2069280"/>
            <a:ext cx="484920" cy="44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TextBox 13"/>
          <p:cNvSpPr/>
          <p:nvPr/>
        </p:nvSpPr>
        <p:spPr>
          <a:xfrm>
            <a:off x="1157040" y="2133720"/>
            <a:ext cx="879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</a:rPr>
              <a:t>Detection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77" name="Straight Arrow Connector 15"/>
          <p:cNvSpPr/>
          <p:nvPr/>
        </p:nvSpPr>
        <p:spPr>
          <a:xfrm>
            <a:off x="2189880" y="1884600"/>
            <a:ext cx="1440360" cy="82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TextBox 16"/>
          <p:cNvSpPr/>
          <p:nvPr/>
        </p:nvSpPr>
        <p:spPr>
          <a:xfrm>
            <a:off x="4944600" y="3508200"/>
            <a:ext cx="1102680" cy="638280"/>
          </a:xfrm>
          <a:prstGeom prst="rect">
            <a:avLst/>
          </a:prstGeom>
          <a:noFill/>
          <a:ln w="0"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Sandbox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9" name="Straight Arrow Connector 17"/>
          <p:cNvSpPr/>
          <p:nvPr/>
        </p:nvSpPr>
        <p:spPr>
          <a:xfrm flipH="1">
            <a:off x="4580640" y="3692880"/>
            <a:ext cx="363240" cy="21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TextBox 18"/>
          <p:cNvSpPr/>
          <p:nvPr/>
        </p:nvSpPr>
        <p:spPr>
          <a:xfrm>
            <a:off x="3630600" y="1699920"/>
            <a:ext cx="1102680" cy="363960"/>
          </a:xfrm>
          <a:prstGeom prst="rect">
            <a:avLst/>
          </a:prstGeom>
          <a:noFill/>
          <a:ln w="0"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Host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1" name="Straight Arrow Connector 20"/>
          <p:cNvSpPr/>
          <p:nvPr/>
        </p:nvSpPr>
        <p:spPr>
          <a:xfrm>
            <a:off x="2189880" y="1752480"/>
            <a:ext cx="1440360" cy="13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TextBox 21"/>
          <p:cNvSpPr/>
          <p:nvPr/>
        </p:nvSpPr>
        <p:spPr>
          <a:xfrm>
            <a:off x="2589120" y="1668960"/>
            <a:ext cx="8798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</a:rPr>
              <a:t>Location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183" name="TextBox 22"/>
          <p:cNvSpPr/>
          <p:nvPr/>
        </p:nvSpPr>
        <p:spPr>
          <a:xfrm>
            <a:off x="2734200" y="4215600"/>
            <a:ext cx="1142640" cy="363960"/>
          </a:xfrm>
          <a:prstGeom prst="rect">
            <a:avLst/>
          </a:prstGeom>
          <a:noFill/>
          <a:ln w="0"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Pattern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4" name="Straight Arrow Connector 23"/>
          <p:cNvSpPr/>
          <p:nvPr/>
        </p:nvSpPr>
        <p:spPr>
          <a:xfrm>
            <a:off x="762120" y="2893680"/>
            <a:ext cx="1972080" cy="150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TextBox 24"/>
          <p:cNvSpPr/>
          <p:nvPr/>
        </p:nvSpPr>
        <p:spPr>
          <a:xfrm>
            <a:off x="2505600" y="4735440"/>
            <a:ext cx="1142640" cy="638280"/>
          </a:xfrm>
          <a:prstGeom prst="rect">
            <a:avLst/>
          </a:prstGeom>
          <a:noFill/>
          <a:ln w="0"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Statistical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6" name="TextBox 25"/>
          <p:cNvSpPr/>
          <p:nvPr/>
        </p:nvSpPr>
        <p:spPr>
          <a:xfrm>
            <a:off x="2505600" y="5287680"/>
            <a:ext cx="1142640" cy="363960"/>
          </a:xfrm>
          <a:prstGeom prst="rect">
            <a:avLst/>
          </a:prstGeom>
          <a:noFill/>
          <a:ln w="0"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ML/DL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7" name="TextBox 26"/>
          <p:cNvSpPr/>
          <p:nvPr/>
        </p:nvSpPr>
        <p:spPr>
          <a:xfrm>
            <a:off x="2505600" y="5867640"/>
            <a:ext cx="1294920" cy="515880"/>
          </a:xfrm>
          <a:prstGeom prst="rect">
            <a:avLst/>
          </a:prstGeom>
          <a:noFill/>
          <a:ln w="0"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Graph Based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88" name="Straight Arrow Connector 27"/>
          <p:cNvSpPr/>
          <p:nvPr/>
        </p:nvSpPr>
        <p:spPr>
          <a:xfrm flipV="1">
            <a:off x="1990080" y="4919400"/>
            <a:ext cx="515160" cy="167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Straight Arrow Connector 28"/>
          <p:cNvSpPr/>
          <p:nvPr/>
        </p:nvSpPr>
        <p:spPr>
          <a:xfrm>
            <a:off x="1990080" y="5087880"/>
            <a:ext cx="515160" cy="38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Straight Arrow Connector 29"/>
          <p:cNvSpPr/>
          <p:nvPr/>
        </p:nvSpPr>
        <p:spPr>
          <a:xfrm>
            <a:off x="1990080" y="5087880"/>
            <a:ext cx="515160" cy="93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TextBox 30"/>
          <p:cNvSpPr/>
          <p:nvPr/>
        </p:nvSpPr>
        <p:spPr>
          <a:xfrm>
            <a:off x="4715640" y="4794120"/>
            <a:ext cx="1371240" cy="638280"/>
          </a:xfrm>
          <a:prstGeom prst="rect">
            <a:avLst/>
          </a:prstGeom>
          <a:noFill/>
          <a:ln w="0"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Rule based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2" name="Straight Arrow Connector 31"/>
          <p:cNvSpPr/>
          <p:nvPr/>
        </p:nvSpPr>
        <p:spPr>
          <a:xfrm flipH="1" flipV="1">
            <a:off x="3877200" y="4399560"/>
            <a:ext cx="1523520" cy="393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Straight Arrow Connector 32"/>
          <p:cNvSpPr/>
          <p:nvPr/>
        </p:nvSpPr>
        <p:spPr>
          <a:xfrm flipH="1">
            <a:off x="3952800" y="5163480"/>
            <a:ext cx="1447560" cy="21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prstDash val="dash"/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Straight Connector 33"/>
          <p:cNvSpPr/>
          <p:nvPr/>
        </p:nvSpPr>
        <p:spPr>
          <a:xfrm>
            <a:off x="3953520" y="4732560"/>
            <a:ext cx="360" cy="14428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Straight Arrow Connector 34"/>
          <p:cNvSpPr/>
          <p:nvPr/>
        </p:nvSpPr>
        <p:spPr>
          <a:xfrm flipH="1" flipV="1">
            <a:off x="3648600" y="5003280"/>
            <a:ext cx="304560" cy="28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Straight Arrow Connector 35"/>
          <p:cNvSpPr/>
          <p:nvPr/>
        </p:nvSpPr>
        <p:spPr>
          <a:xfrm flipH="1">
            <a:off x="3801240" y="5272560"/>
            <a:ext cx="151920" cy="748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Straight Arrow Connector 36"/>
          <p:cNvSpPr/>
          <p:nvPr/>
        </p:nvSpPr>
        <p:spPr>
          <a:xfrm flipH="1">
            <a:off x="3648600" y="5287680"/>
            <a:ext cx="304560" cy="18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Straight Arrow Connector 38"/>
          <p:cNvSpPr/>
          <p:nvPr/>
        </p:nvSpPr>
        <p:spPr>
          <a:xfrm>
            <a:off x="2037600" y="2885760"/>
            <a:ext cx="360" cy="225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Difference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00" name="Table 3"/>
          <p:cNvGraphicFramePr/>
          <p:nvPr/>
        </p:nvGraphicFramePr>
        <p:xfrm>
          <a:off x="609480" y="1397160"/>
          <a:ext cx="7848360" cy="1482840"/>
        </p:xfrm>
        <a:graphic>
          <a:graphicData uri="http://schemas.openxmlformats.org/drawingml/2006/table">
            <a:tbl>
              <a:tblPr/>
              <a:tblGrid>
                <a:gridCol w="1962000"/>
                <a:gridCol w="1962000"/>
                <a:gridCol w="1962000"/>
                <a:gridCol w="196236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Parameters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HIDS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Anti-Virus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Layer 7 Firewall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Scope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Look into the internal process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Look into the internal process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Only at the Interface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Coverage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Network Packets, Files, Settings or Configurations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Files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Packet header and payload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Policy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Handle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Cannot Handle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Not Applicable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sp>
        <p:nvSpPr>
          <p:cNvPr id="201" name="TextBox 4"/>
          <p:cNvSpPr/>
          <p:nvPr/>
        </p:nvSpPr>
        <p:spPr>
          <a:xfrm>
            <a:off x="623520" y="3886200"/>
            <a:ext cx="815292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Q1. Do we need HIDS/HIPS and Anti-Virus for our device?</a:t>
            </a:r>
            <a:endParaRPr b="0" lang="en-IN" sz="18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Ans: The Modern Anti-Virus is also having the features of HIDS/HIPS. Otherwise HIDS/HIPS is better than Anti-Virus. However, cost impacts.</a:t>
            </a:r>
            <a:endParaRPr b="0" lang="en-IN" sz="18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Q2. Do we need HIDS/HIPS and Firewall for our device?</a:t>
            </a:r>
            <a:endParaRPr b="0" lang="en-IN" sz="1800" spc="-1" strike="noStrike">
              <a:latin typeface="Arial"/>
            </a:endParaRPr>
          </a:p>
          <a:p>
            <a:pPr marL="457200" algn="just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Ans: Even though HIDS performs task similar and more than the Firewall, the earlier filtering increase the performance of HIDS/HIPS.</a:t>
            </a:r>
            <a:endParaRPr b="0" lang="en-IN" sz="18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52000"/>
          </a:bodyPr>
          <a:p>
            <a:pPr algn="ctr">
              <a:lnSpc>
                <a:spcPct val="100000"/>
              </a:lnSpc>
              <a:buNone/>
            </a:pPr>
            <a:br>
              <a:rPr sz="4400"/>
            </a:b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Indic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ators 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of 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Com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prom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ise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55000"/>
          </a:bodyPr>
          <a:p>
            <a:pPr marL="343080" indent="-34308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Indicates a system may have been infiltrated by a cyber threat.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Unusual inbound and outbound network traffic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Anomalies in privileged user account activity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Other login red flags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Swells in database read volume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HTML response sizes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Large numbers of requests for the same file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Mismatched port-application traffic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Suspicious registry or system file changes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DNS request anomalies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Geographical irregularities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Virus Signature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Unexpected Software Installations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Large amounts of compressed files or data bundles in incorrect or unexplained locations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Rectangle 3"/>
          <p:cNvSpPr/>
          <p:nvPr/>
        </p:nvSpPr>
        <p:spPr>
          <a:xfrm>
            <a:off x="76320" y="6477120"/>
            <a:ext cx="815292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References- </a:t>
            </a:r>
            <a:r>
              <a:rPr b="0" lang="en-US" sz="10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https</a:t>
            </a:r>
            <a:r>
              <a:rPr b="0" lang="en-US" sz="1000" spc="-1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://</a:t>
            </a:r>
            <a:r>
              <a:rPr b="0" lang="en-US" sz="1000" spc="-1" strike="noStrike" u="sng">
                <a:solidFill>
                  <a:srgbClr val="0000ff"/>
                </a:solidFill>
                <a:uFillTx/>
                <a:latin typeface="Calibri"/>
                <a:hlinkClick r:id="rId3"/>
              </a:rPr>
              <a:t>www.fortinet.com/resources/cyberglossary/indicators-of-compromise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https://www.crowdstrike.com/cybersecurity-101/indicators-of-compromise/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05" name="Rectangle 4"/>
          <p:cNvSpPr/>
          <p:nvPr/>
        </p:nvSpPr>
        <p:spPr>
          <a:xfrm>
            <a:off x="3276720" y="5830560"/>
            <a:ext cx="54478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1" i="1" lang="en-US" sz="1800" spc="-1" strike="noStrike">
                <a:solidFill>
                  <a:srgbClr val="ff0000"/>
                </a:solidFill>
                <a:latin typeface="Calibri"/>
              </a:rPr>
              <a:t>Indicators of Attack are active in nature and focus on identifying a cyber attack that is in process.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References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Calibri"/>
                <a:hlinkClick r:id="rId1"/>
              </a:rPr>
              <a:t>http://linux-training.be/networking/ch14.html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Calibri"/>
                <a:hlinkClick r:id="rId2"/>
              </a:rPr>
              <a:t>https://nordlayer.com/learn/firewall/what-is-firewall/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https://www.cloudflare.com/learning/ddos/glossary/web-application-firewall-waf/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Fir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ew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all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5" name="Picture 2" descr="General scheme of a firewall"/>
          <p:cNvPicPr/>
          <p:nvPr/>
        </p:nvPicPr>
        <p:blipFill>
          <a:blip r:embed="rId1"/>
          <a:stretch/>
        </p:blipFill>
        <p:spPr>
          <a:xfrm>
            <a:off x="3419640" y="1738440"/>
            <a:ext cx="5689080" cy="1980720"/>
          </a:xfrm>
          <a:prstGeom prst="rect">
            <a:avLst/>
          </a:prstGeom>
          <a:ln w="0">
            <a:noFill/>
          </a:ln>
        </p:spPr>
      </p:pic>
      <p:pic>
        <p:nvPicPr>
          <p:cNvPr id="86" name="Picture 4" descr="Detailed firewall scheme within network"/>
          <p:cNvPicPr/>
          <p:nvPr/>
        </p:nvPicPr>
        <p:blipFill>
          <a:blip r:embed="rId2"/>
          <a:stretch/>
        </p:blipFill>
        <p:spPr>
          <a:xfrm>
            <a:off x="762120" y="3733920"/>
            <a:ext cx="5833440" cy="3123720"/>
          </a:xfrm>
          <a:prstGeom prst="rect">
            <a:avLst/>
          </a:prstGeom>
          <a:ln w="0">
            <a:noFill/>
          </a:ln>
        </p:spPr>
      </p:pic>
      <p:sp>
        <p:nvSpPr>
          <p:cNvPr id="87" name="Rectangle 3"/>
          <p:cNvSpPr/>
          <p:nvPr/>
        </p:nvSpPr>
        <p:spPr>
          <a:xfrm>
            <a:off x="304920" y="1138320"/>
            <a:ext cx="86864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Firewalls can be viewed as gated borders or gateways that manage the travel of permitted and prohibited activity in a private network.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285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52000"/>
          </a:bodyPr>
          <a:p>
            <a:pPr marL="343080" indent="-34308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Based on System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Hardware: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Independent of the devices they protect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Software: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Installed on the devices being protected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Based on Location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Network Firewall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 algn="just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Host Firewall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52000"/>
          </a:bodyPr>
          <a:p>
            <a:pPr algn="ctr">
              <a:lnSpc>
                <a:spcPct val="100000"/>
              </a:lnSpc>
              <a:buNone/>
            </a:pPr>
            <a:br>
              <a:rPr sz="4400"/>
            </a:b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Pa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ck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et 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filt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eri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ng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1066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0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IP address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Port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Data Transfer Protocol [Circuit Level Firewall]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Rectangle 3"/>
          <p:cNvSpPr/>
          <p:nvPr/>
        </p:nvSpPr>
        <p:spPr>
          <a:xfrm>
            <a:off x="-354240" y="3124080"/>
            <a:ext cx="95302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Inspection Types</a:t>
            </a:r>
            <a:endParaRPr b="0" lang="en-IN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Stateful inspection</a:t>
            </a:r>
            <a:endParaRPr b="0" lang="en-IN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Static packet-filtering firewalls, also known as stateless inspection firewalls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IP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tab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filt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Picture 2" descr="http://linux-training.be/networking/images/iptables_filter_nat2.png"/>
          <p:cNvPicPr/>
          <p:nvPr/>
        </p:nvPicPr>
        <p:blipFill>
          <a:blip r:embed="rId1"/>
          <a:stretch/>
        </p:blipFill>
        <p:spPr>
          <a:xfrm>
            <a:off x="228600" y="4114800"/>
            <a:ext cx="6324120" cy="2514240"/>
          </a:xfrm>
          <a:prstGeom prst="rect">
            <a:avLst/>
          </a:prstGeom>
          <a:ln w="0">
            <a:noFill/>
          </a:ln>
        </p:spPr>
      </p:pic>
      <p:pic>
        <p:nvPicPr>
          <p:cNvPr id="95" name="Picture 2" descr="http://linux-training.be/networking/images/iptables_filter.png"/>
          <p:cNvPicPr/>
          <p:nvPr/>
        </p:nvPicPr>
        <p:blipFill>
          <a:blip r:embed="rId2"/>
          <a:stretch/>
        </p:blipFill>
        <p:spPr>
          <a:xfrm>
            <a:off x="2666880" y="1371600"/>
            <a:ext cx="6386040" cy="2617920"/>
          </a:xfrm>
          <a:prstGeom prst="rect">
            <a:avLst/>
          </a:prstGeom>
          <a:ln w="0">
            <a:noFill/>
          </a:ln>
        </p:spPr>
      </p:pic>
      <p:sp>
        <p:nvSpPr>
          <p:cNvPr id="96" name="Rectangle 2"/>
          <p:cNvSpPr/>
          <p:nvPr/>
        </p:nvSpPr>
        <p:spPr>
          <a:xfrm>
            <a:off x="5121000" y="6506280"/>
            <a:ext cx="386460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Copied from http://linux-training.be/networking/ch14.html</a:t>
            </a: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52000"/>
          </a:bodyPr>
          <a:p>
            <a:pPr algn="ctr">
              <a:lnSpc>
                <a:spcPct val="100000"/>
              </a:lnSpc>
              <a:buNone/>
            </a:pPr>
            <a:br>
              <a:rPr sz="4400"/>
            </a:b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p 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ac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et 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In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ec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ti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n 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Fi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re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w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al</a:t>
            </a:r>
            <a:r>
              <a:rPr b="1" lang="en-US" sz="4400" spc="-1" strike="noStrike">
                <a:solidFill>
                  <a:srgbClr val="000000"/>
                </a:solidFill>
                <a:latin typeface="Calibri"/>
              </a:rPr>
              <a:t>l</a:t>
            </a:r>
            <a:br>
              <a:rPr sz="4400"/>
            </a:b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Deep packet inspection (DPI), also known as packet sniffing, is a method of examining the content of data packets as they pass by a checkpoint on the network.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Proxy Firewall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App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licat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ion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Fire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wall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algn="just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WAF or web application firewall helps protect web applications by filtering and monitoring HTTP traffic between a web application and the Internet.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410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47000"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TextBox 3"/>
          <p:cNvSpPr/>
          <p:nvPr/>
        </p:nvSpPr>
        <p:spPr>
          <a:xfrm>
            <a:off x="1066680" y="1267920"/>
            <a:ext cx="837720" cy="363960"/>
          </a:xfrm>
          <a:prstGeom prst="rect">
            <a:avLst/>
          </a:prstGeom>
          <a:noFill/>
          <a:ln w="0"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IDS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3" name="TextBox 4"/>
          <p:cNvSpPr/>
          <p:nvPr/>
        </p:nvSpPr>
        <p:spPr>
          <a:xfrm>
            <a:off x="117360" y="2781720"/>
            <a:ext cx="1142640" cy="638280"/>
          </a:xfrm>
          <a:prstGeom prst="rect">
            <a:avLst/>
          </a:prstGeom>
          <a:noFill/>
          <a:ln w="0"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Host IDS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4" name="TextBox 5"/>
          <p:cNvSpPr/>
          <p:nvPr/>
        </p:nvSpPr>
        <p:spPr>
          <a:xfrm>
            <a:off x="1294920" y="2781720"/>
            <a:ext cx="1371240" cy="638280"/>
          </a:xfrm>
          <a:prstGeom prst="rect">
            <a:avLst/>
          </a:prstGeom>
          <a:noFill/>
          <a:ln w="0"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Network IDS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5" name="Straight Arrow Connector 7"/>
          <p:cNvSpPr/>
          <p:nvPr/>
        </p:nvSpPr>
        <p:spPr>
          <a:xfrm flipH="1">
            <a:off x="540000" y="1637280"/>
            <a:ext cx="945360" cy="114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Straight Arrow Connector 9"/>
          <p:cNvSpPr/>
          <p:nvPr/>
        </p:nvSpPr>
        <p:spPr>
          <a:xfrm>
            <a:off x="1486080" y="1637280"/>
            <a:ext cx="493920" cy="1047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TextBox 10"/>
          <p:cNvSpPr/>
          <p:nvPr/>
        </p:nvSpPr>
        <p:spPr>
          <a:xfrm>
            <a:off x="1068480" y="2277360"/>
            <a:ext cx="911520" cy="2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Location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08" name="TextBox 11"/>
          <p:cNvSpPr/>
          <p:nvPr/>
        </p:nvSpPr>
        <p:spPr>
          <a:xfrm>
            <a:off x="3218040" y="1083240"/>
            <a:ext cx="1281960" cy="364680"/>
          </a:xfrm>
          <a:prstGeom prst="rect">
            <a:avLst/>
          </a:prstGeom>
          <a:noFill/>
          <a:ln w="0"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Signature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9" name="Straight Arrow Connector 13"/>
          <p:cNvSpPr/>
          <p:nvPr/>
        </p:nvSpPr>
        <p:spPr>
          <a:xfrm flipV="1">
            <a:off x="1905120" y="1267920"/>
            <a:ext cx="1294920" cy="18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TextBox 14"/>
          <p:cNvSpPr/>
          <p:nvPr/>
        </p:nvSpPr>
        <p:spPr>
          <a:xfrm>
            <a:off x="3079080" y="1931040"/>
            <a:ext cx="1281600" cy="364680"/>
          </a:xfrm>
          <a:prstGeom prst="rect">
            <a:avLst/>
          </a:prstGeom>
          <a:noFill/>
          <a:ln w="0"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Anomaly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1" name="Straight Arrow Connector 15"/>
          <p:cNvSpPr/>
          <p:nvPr/>
        </p:nvSpPr>
        <p:spPr>
          <a:xfrm>
            <a:off x="1901880" y="1452600"/>
            <a:ext cx="1177200" cy="662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TextBox 17"/>
          <p:cNvSpPr/>
          <p:nvPr/>
        </p:nvSpPr>
        <p:spPr>
          <a:xfrm>
            <a:off x="5181480" y="1058760"/>
            <a:ext cx="1142640" cy="363960"/>
          </a:xfrm>
          <a:prstGeom prst="rect">
            <a:avLst/>
          </a:prstGeom>
          <a:noFill/>
          <a:ln w="0"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Pattern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3" name="Straight Arrow Connector 18"/>
          <p:cNvSpPr/>
          <p:nvPr/>
        </p:nvSpPr>
        <p:spPr>
          <a:xfrm flipV="1">
            <a:off x="4500000" y="1266480"/>
            <a:ext cx="681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TextBox 20"/>
          <p:cNvSpPr/>
          <p:nvPr/>
        </p:nvSpPr>
        <p:spPr>
          <a:xfrm>
            <a:off x="2248560" y="1452240"/>
            <a:ext cx="811440" cy="2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Detection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15" name="TextBox 21"/>
          <p:cNvSpPr/>
          <p:nvPr/>
        </p:nvSpPr>
        <p:spPr>
          <a:xfrm>
            <a:off x="4780080" y="1975320"/>
            <a:ext cx="1339920" cy="364680"/>
          </a:xfrm>
          <a:prstGeom prst="rect">
            <a:avLst/>
          </a:prstGeom>
          <a:noFill/>
          <a:ln w="0"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Statistical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6" name="TextBox 22"/>
          <p:cNvSpPr/>
          <p:nvPr/>
        </p:nvSpPr>
        <p:spPr>
          <a:xfrm>
            <a:off x="4876200" y="2401560"/>
            <a:ext cx="1142640" cy="363960"/>
          </a:xfrm>
          <a:prstGeom prst="rect">
            <a:avLst/>
          </a:prstGeom>
          <a:noFill/>
          <a:ln w="0"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ML/DL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7" name="TextBox 23"/>
          <p:cNvSpPr/>
          <p:nvPr/>
        </p:nvSpPr>
        <p:spPr>
          <a:xfrm>
            <a:off x="4876920" y="2895480"/>
            <a:ext cx="1294920" cy="515880"/>
          </a:xfrm>
          <a:prstGeom prst="rect">
            <a:avLst/>
          </a:prstGeom>
          <a:noFill/>
          <a:ln w="0"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Graph Based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18" name="Straight Arrow Connector 25"/>
          <p:cNvSpPr/>
          <p:nvPr/>
        </p:nvSpPr>
        <p:spPr>
          <a:xfrm flipV="1">
            <a:off x="4361040" y="1979640"/>
            <a:ext cx="419040" cy="13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Straight Arrow Connector 27"/>
          <p:cNvSpPr/>
          <p:nvPr/>
        </p:nvSpPr>
        <p:spPr>
          <a:xfrm>
            <a:off x="4361040" y="2115720"/>
            <a:ext cx="515160" cy="38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Straight Arrow Connector 30"/>
          <p:cNvSpPr/>
          <p:nvPr/>
        </p:nvSpPr>
        <p:spPr>
          <a:xfrm>
            <a:off x="4361040" y="2115720"/>
            <a:ext cx="515160" cy="93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TextBox 33"/>
          <p:cNvSpPr/>
          <p:nvPr/>
        </p:nvSpPr>
        <p:spPr>
          <a:xfrm>
            <a:off x="2402280" y="4136040"/>
            <a:ext cx="837720" cy="363960"/>
          </a:xfrm>
          <a:prstGeom prst="rect">
            <a:avLst/>
          </a:prstGeom>
          <a:noFill/>
          <a:ln w="0"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Static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2" name="TextBox 34"/>
          <p:cNvSpPr/>
          <p:nvPr/>
        </p:nvSpPr>
        <p:spPr>
          <a:xfrm>
            <a:off x="3420000" y="4135320"/>
            <a:ext cx="1260000" cy="364680"/>
          </a:xfrm>
          <a:prstGeom prst="rect">
            <a:avLst/>
          </a:prstGeom>
          <a:noFill/>
          <a:ln w="0"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Dynamic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3" name="TextBox 51"/>
          <p:cNvSpPr/>
          <p:nvPr/>
        </p:nvSpPr>
        <p:spPr>
          <a:xfrm>
            <a:off x="3060000" y="2875320"/>
            <a:ext cx="1240920" cy="364680"/>
          </a:xfrm>
          <a:prstGeom prst="rect">
            <a:avLst/>
          </a:prstGeom>
          <a:noFill/>
          <a:ln w="0"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Analysis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4" name="Straight Arrow Connector 54"/>
          <p:cNvSpPr/>
          <p:nvPr/>
        </p:nvSpPr>
        <p:spPr>
          <a:xfrm flipH="1">
            <a:off x="2879640" y="3240000"/>
            <a:ext cx="749880" cy="89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Straight Arrow Connector 55"/>
          <p:cNvSpPr/>
          <p:nvPr/>
        </p:nvSpPr>
        <p:spPr>
          <a:xfrm>
            <a:off x="3741120" y="3240000"/>
            <a:ext cx="398880" cy="89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Straight Arrow Connector 6"/>
          <p:cNvSpPr/>
          <p:nvPr/>
        </p:nvSpPr>
        <p:spPr>
          <a:xfrm>
            <a:off x="1486080" y="1637280"/>
            <a:ext cx="1593000" cy="114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TextBox 28"/>
          <p:cNvSpPr/>
          <p:nvPr/>
        </p:nvSpPr>
        <p:spPr>
          <a:xfrm>
            <a:off x="7086600" y="2061720"/>
            <a:ext cx="1371240" cy="638280"/>
          </a:xfrm>
          <a:prstGeom prst="rect">
            <a:avLst/>
          </a:prstGeom>
          <a:noFill/>
          <a:ln w="0"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Rule based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28" name="Straight Arrow Connector 19"/>
          <p:cNvSpPr/>
          <p:nvPr/>
        </p:nvSpPr>
        <p:spPr>
          <a:xfrm flipH="1" flipV="1">
            <a:off x="6324840" y="1422720"/>
            <a:ext cx="761760" cy="91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prstDash val="dash"/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Straight Connector 26"/>
          <p:cNvSpPr/>
          <p:nvPr/>
        </p:nvSpPr>
        <p:spPr>
          <a:xfrm>
            <a:off x="6480000" y="1797120"/>
            <a:ext cx="360" cy="14428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Straight Arrow Connector 32"/>
          <p:cNvSpPr/>
          <p:nvPr/>
        </p:nvSpPr>
        <p:spPr>
          <a:xfrm flipH="1" flipV="1">
            <a:off x="6120000" y="2164320"/>
            <a:ext cx="360000" cy="175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Straight Arrow Connector 38"/>
          <p:cNvSpPr/>
          <p:nvPr/>
        </p:nvSpPr>
        <p:spPr>
          <a:xfrm flipH="1">
            <a:off x="6171840" y="2340000"/>
            <a:ext cx="307800" cy="70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Straight Arrow Connector 41"/>
          <p:cNvSpPr/>
          <p:nvPr/>
        </p:nvSpPr>
        <p:spPr>
          <a:xfrm flipH="1">
            <a:off x="6019920" y="2340000"/>
            <a:ext cx="460080" cy="15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TextBox 77"/>
          <p:cNvSpPr/>
          <p:nvPr/>
        </p:nvSpPr>
        <p:spPr>
          <a:xfrm>
            <a:off x="6120000" y="4142520"/>
            <a:ext cx="1347120" cy="364680"/>
          </a:xfrm>
          <a:prstGeom prst="rect">
            <a:avLst/>
          </a:prstGeom>
          <a:noFill/>
          <a:ln w="0"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Signature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4" name="TextBox 78"/>
          <p:cNvSpPr/>
          <p:nvPr/>
        </p:nvSpPr>
        <p:spPr>
          <a:xfrm>
            <a:off x="7620120" y="4142520"/>
            <a:ext cx="1199880" cy="364680"/>
          </a:xfrm>
          <a:prstGeom prst="rect">
            <a:avLst/>
          </a:prstGeom>
          <a:noFill/>
          <a:ln w="0"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Anomaly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5" name="TextBox 79"/>
          <p:cNvSpPr/>
          <p:nvPr/>
        </p:nvSpPr>
        <p:spPr>
          <a:xfrm>
            <a:off x="6868440" y="3323160"/>
            <a:ext cx="1411560" cy="364680"/>
          </a:xfrm>
          <a:prstGeom prst="rect">
            <a:avLst/>
          </a:prstGeom>
          <a:noFill/>
          <a:ln w="0"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Anti-Virus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6" name="Straight Arrow Connector 80"/>
          <p:cNvSpPr/>
          <p:nvPr/>
        </p:nvSpPr>
        <p:spPr>
          <a:xfrm flipH="1">
            <a:off x="6770160" y="3687840"/>
            <a:ext cx="789840" cy="45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Straight Arrow Connector 81"/>
          <p:cNvSpPr/>
          <p:nvPr/>
        </p:nvSpPr>
        <p:spPr>
          <a:xfrm>
            <a:off x="7560000" y="3695400"/>
            <a:ext cx="484920" cy="44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TextBox 88"/>
          <p:cNvSpPr/>
          <p:nvPr/>
        </p:nvSpPr>
        <p:spPr>
          <a:xfrm>
            <a:off x="4944240" y="3508200"/>
            <a:ext cx="1282680" cy="364680"/>
          </a:xfrm>
          <a:prstGeom prst="rect">
            <a:avLst/>
          </a:prstGeom>
          <a:noFill/>
          <a:ln w="0"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Sandbox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39" name="Straight Arrow Connector 90"/>
          <p:cNvSpPr/>
          <p:nvPr/>
        </p:nvSpPr>
        <p:spPr>
          <a:xfrm flipH="1">
            <a:off x="4500000" y="3692880"/>
            <a:ext cx="444240" cy="44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TextBox 96"/>
          <p:cNvSpPr/>
          <p:nvPr/>
        </p:nvSpPr>
        <p:spPr>
          <a:xfrm>
            <a:off x="990720" y="5240520"/>
            <a:ext cx="63003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False Positive and False Negative – Important consideration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1" name="Straight Arrow Connector 1"/>
          <p:cNvSpPr/>
          <p:nvPr/>
        </p:nvSpPr>
        <p:spPr>
          <a:xfrm flipH="1">
            <a:off x="6480360" y="2339640"/>
            <a:ext cx="630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prstDash val="dash"/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Firewall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Box 3"/>
          <p:cNvSpPr/>
          <p:nvPr/>
        </p:nvSpPr>
        <p:spPr>
          <a:xfrm>
            <a:off x="1536120" y="3079800"/>
            <a:ext cx="978120" cy="638280"/>
          </a:xfrm>
          <a:prstGeom prst="rect">
            <a:avLst/>
          </a:prstGeom>
          <a:noFill/>
          <a:ln w="0"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Firewall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4" name="TextBox 4"/>
          <p:cNvSpPr/>
          <p:nvPr/>
        </p:nvSpPr>
        <p:spPr>
          <a:xfrm>
            <a:off x="621720" y="4021560"/>
            <a:ext cx="1142640" cy="363960"/>
          </a:xfrm>
          <a:prstGeom prst="rect">
            <a:avLst/>
          </a:prstGeom>
          <a:noFill/>
          <a:ln w="0"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Host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5" name="TextBox 5"/>
          <p:cNvSpPr/>
          <p:nvPr/>
        </p:nvSpPr>
        <p:spPr>
          <a:xfrm>
            <a:off x="1917360" y="4036680"/>
            <a:ext cx="1371240" cy="363960"/>
          </a:xfrm>
          <a:prstGeom prst="rect">
            <a:avLst/>
          </a:prstGeom>
          <a:noFill/>
          <a:ln w="0"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Network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46" name="Straight Arrow Connector 6"/>
          <p:cNvSpPr/>
          <p:nvPr/>
        </p:nvSpPr>
        <p:spPr>
          <a:xfrm flipH="1">
            <a:off x="1460160" y="3448800"/>
            <a:ext cx="565200" cy="58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Straight Arrow Connector 7"/>
          <p:cNvSpPr/>
          <p:nvPr/>
        </p:nvSpPr>
        <p:spPr>
          <a:xfrm>
            <a:off x="2025360" y="3448800"/>
            <a:ext cx="577080" cy="58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TextBox 8"/>
          <p:cNvSpPr/>
          <p:nvPr/>
        </p:nvSpPr>
        <p:spPr>
          <a:xfrm>
            <a:off x="1685520" y="3571920"/>
            <a:ext cx="68544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Location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49" name="Straight Arrow Connector 9"/>
          <p:cNvSpPr/>
          <p:nvPr/>
        </p:nvSpPr>
        <p:spPr>
          <a:xfrm>
            <a:off x="2514600" y="3264480"/>
            <a:ext cx="1171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TextBox 10"/>
          <p:cNvSpPr/>
          <p:nvPr/>
        </p:nvSpPr>
        <p:spPr>
          <a:xfrm>
            <a:off x="3675240" y="3079800"/>
            <a:ext cx="1277280" cy="363960"/>
          </a:xfrm>
          <a:prstGeom prst="rect">
            <a:avLst/>
          </a:prstGeom>
          <a:noFill/>
          <a:ln w="0"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Transport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1" name="TextBox 11"/>
          <p:cNvSpPr/>
          <p:nvPr/>
        </p:nvSpPr>
        <p:spPr>
          <a:xfrm>
            <a:off x="2714760" y="3141360"/>
            <a:ext cx="68544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Layers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52" name="TextBox 12"/>
          <p:cNvSpPr/>
          <p:nvPr/>
        </p:nvSpPr>
        <p:spPr>
          <a:xfrm>
            <a:off x="5848200" y="4221360"/>
            <a:ext cx="2698920" cy="638280"/>
          </a:xfrm>
          <a:prstGeom prst="rect">
            <a:avLst/>
          </a:prstGeom>
          <a:noFill/>
          <a:ln w="0"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Deep Inspection Firewall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3" name="TextBox 13"/>
          <p:cNvSpPr/>
          <p:nvPr/>
        </p:nvSpPr>
        <p:spPr>
          <a:xfrm>
            <a:off x="5816160" y="3647160"/>
            <a:ext cx="2731320" cy="638280"/>
          </a:xfrm>
          <a:prstGeom prst="rect">
            <a:avLst/>
          </a:prstGeom>
          <a:noFill/>
          <a:ln w="0"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Web Application Firewall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4" name="TextBox 14"/>
          <p:cNvSpPr/>
          <p:nvPr/>
        </p:nvSpPr>
        <p:spPr>
          <a:xfrm>
            <a:off x="5816160" y="3047400"/>
            <a:ext cx="1714320" cy="638280"/>
          </a:xfrm>
          <a:prstGeom prst="rect">
            <a:avLst/>
          </a:prstGeom>
          <a:noFill/>
          <a:ln w="0"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Proxy Firewall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3677760" y="3571920"/>
            <a:ext cx="1277280" cy="638280"/>
          </a:xfrm>
          <a:prstGeom prst="rect">
            <a:avLst/>
          </a:prstGeom>
          <a:noFill/>
          <a:ln w="0"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Application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6" name="TextBox 16"/>
          <p:cNvSpPr/>
          <p:nvPr/>
        </p:nvSpPr>
        <p:spPr>
          <a:xfrm>
            <a:off x="3686760" y="2622600"/>
            <a:ext cx="1277280" cy="363960"/>
          </a:xfrm>
          <a:prstGeom prst="rect">
            <a:avLst/>
          </a:prstGeom>
          <a:noFill/>
          <a:ln w="0"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Network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7" name="Straight Arrow Connector 17"/>
          <p:cNvSpPr/>
          <p:nvPr/>
        </p:nvSpPr>
        <p:spPr>
          <a:xfrm>
            <a:off x="2514600" y="3264480"/>
            <a:ext cx="1162800" cy="49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Straight Arrow Connector 18"/>
          <p:cNvSpPr/>
          <p:nvPr/>
        </p:nvSpPr>
        <p:spPr>
          <a:xfrm flipV="1">
            <a:off x="2514600" y="2806560"/>
            <a:ext cx="117180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Straight Arrow Connector 19"/>
          <p:cNvSpPr/>
          <p:nvPr/>
        </p:nvSpPr>
        <p:spPr>
          <a:xfrm>
            <a:off x="4952880" y="3775320"/>
            <a:ext cx="862560" cy="56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Straight Arrow Connector 20"/>
          <p:cNvSpPr/>
          <p:nvPr/>
        </p:nvSpPr>
        <p:spPr>
          <a:xfrm>
            <a:off x="4955400" y="3756600"/>
            <a:ext cx="892440" cy="648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Straight Arrow Connector 21"/>
          <p:cNvSpPr/>
          <p:nvPr/>
        </p:nvSpPr>
        <p:spPr>
          <a:xfrm flipV="1">
            <a:off x="4955400" y="3231360"/>
            <a:ext cx="860040" cy="52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TextBox 22"/>
          <p:cNvSpPr/>
          <p:nvPr/>
        </p:nvSpPr>
        <p:spPr>
          <a:xfrm>
            <a:off x="5816160" y="2514600"/>
            <a:ext cx="2641680" cy="363960"/>
          </a:xfrm>
          <a:prstGeom prst="rect">
            <a:avLst/>
          </a:prstGeom>
          <a:noFill/>
          <a:ln w="0">
            <a:solidFill>
              <a:srgbClr val="4f81bd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Circuit Level Firewall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3" name="Straight Arrow Connector 23"/>
          <p:cNvSpPr/>
          <p:nvPr/>
        </p:nvSpPr>
        <p:spPr>
          <a:xfrm flipV="1">
            <a:off x="4952880" y="2784240"/>
            <a:ext cx="860040" cy="52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TextBox 24"/>
          <p:cNvSpPr/>
          <p:nvPr/>
        </p:nvSpPr>
        <p:spPr>
          <a:xfrm>
            <a:off x="5059080" y="2868840"/>
            <a:ext cx="68544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</a:rPr>
              <a:t>Session</a:t>
            </a: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</TotalTime>
  <Application>LibreOffice/7.3.7.2$Linux_X86_64 LibreOffice_project/30$Build-2</Application>
  <AppVersion>15.0000</AppVersion>
  <Words>446</Words>
  <Paragraphs>125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2024-10-07T04:02:26Z</dcterms:created>
  <dc:creator>IIIT</dc:creator>
  <dc:description/>
  <dc:language>en-IN</dc:language>
  <cp:lastModifiedBy/>
  <dcterms:modified xsi:type="dcterms:W3CDTF">2024-11-29T07:30:03Z</dcterms:modified>
  <cp:revision>30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13</vt:i4>
  </property>
</Properties>
</file>