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93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15"/>
      <p:bold r:id="rId16"/>
      <p:italic r:id="rId17"/>
      <p:boldItalic r:id="rId18"/>
    </p:embeddedFont>
    <p:embeddedFont>
      <p:font typeface="Jumble" panose="02000503000000020004" pitchFamily="2" charset="0"/>
      <p:regular r:id="rId19"/>
    </p:embeddedFont>
    <p:embeddedFont>
      <p:font typeface="Lato" panose="020F0502020204030203" pitchFamily="34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70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345a1bb4c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345a1bb4c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345a1bb4c_1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345a1bb4c_1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345a1bb4c_1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345a1bb4c_1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343fb3672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343fb3672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343fb3672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343fb3672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343fb3672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343fb3672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343fb3672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343fb3672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03468ce27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03468ce27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03468ce274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03468ce274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3468ce274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3468ce274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0345a1bb4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0345a1bb4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2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3.svg"/><Relationship Id="rId9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13349" y="1"/>
            <a:ext cx="3030651" cy="1863152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1902279"/>
            <a:ext cx="1647807" cy="278810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73628" y="518268"/>
            <a:ext cx="6596744" cy="4106966"/>
            <a:chOff x="1698171" y="691024"/>
            <a:chExt cx="8795658" cy="54759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79765" y="907232"/>
            <a:ext cx="6381205" cy="3726000"/>
          </a:xfrm>
        </p:spPr>
        <p:txBody>
          <a:bodyPr anchor="ctr">
            <a:no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20395272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5749" y="285750"/>
            <a:ext cx="8572500" cy="1232353"/>
            <a:chOff x="1698170" y="691024"/>
            <a:chExt cx="11430000" cy="164313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30000" cy="1643137"/>
              <a:chOff x="1466849" y="380320"/>
              <a:chExt cx="12031205" cy="1729565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49" y="875621"/>
                <a:ext cx="12031204" cy="1234264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5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5750" y="1689654"/>
            <a:ext cx="8572499" cy="2726498"/>
            <a:chOff x="1698170" y="691024"/>
            <a:chExt cx="11429999" cy="363533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0" y="691024"/>
              <a:ext cx="11429999" cy="3635330"/>
              <a:chOff x="1466849" y="380320"/>
              <a:chExt cx="12031203" cy="3826546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12031202" cy="333124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49" y="380320"/>
                <a:ext cx="1203120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DD7FB8EE-5B3A-2DFB-6FDF-44E5B3D939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013" y="742504"/>
            <a:ext cx="8180262" cy="691887"/>
          </a:xfrm>
        </p:spPr>
        <p:txBody>
          <a:bodyPr tIns="182880"/>
          <a:lstStyle>
            <a:lvl1pPr algn="l"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1090" y="2294971"/>
            <a:ext cx="2970779" cy="1850537"/>
          </a:xfrm>
        </p:spPr>
        <p:txBody>
          <a:bodyPr/>
          <a:lstStyle>
            <a:lvl1pPr>
              <a:defRPr sz="1350"/>
            </a:lvl1pPr>
            <a:lvl2pPr>
              <a:defRPr sz="1350"/>
            </a:lvl2pPr>
            <a:lvl3pPr>
              <a:defRPr sz="1350"/>
            </a:lvl3pPr>
            <a:lvl4pPr>
              <a:defRPr sz="1350"/>
            </a:lvl4pPr>
            <a:lvl5pPr>
              <a:defRPr sz="13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able Placeholder 8">
            <a:extLst>
              <a:ext uri="{FF2B5EF4-FFF2-40B4-BE49-F238E27FC236}">
                <a16:creationId xmlns:a16="http://schemas.microsoft.com/office/drawing/2014/main" id="{6539386C-EDE8-05CD-6687-DDB57EB0D55D}"/>
              </a:ext>
            </a:extLst>
          </p:cNvPr>
          <p:cNvSpPr>
            <a:spLocks noGrp="1"/>
          </p:cNvSpPr>
          <p:nvPr>
            <p:ph type="tbl" sz="quarter" idx="10" hasCustomPrompt="1"/>
          </p:nvPr>
        </p:nvSpPr>
        <p:spPr>
          <a:xfrm>
            <a:off x="3786188" y="2294971"/>
            <a:ext cx="4875087" cy="1850537"/>
          </a:xfrm>
        </p:spPr>
        <p:txBody>
          <a:bodyPr/>
          <a:lstStyle>
            <a:lvl1pPr>
              <a:defRPr sz="1500"/>
            </a:lvl1pPr>
          </a:lstStyle>
          <a:p>
            <a:pPr lvl="0"/>
            <a:r>
              <a:rPr lang="en-US" dirty="0"/>
              <a:t>Click to add table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150A47-3CDE-6A2F-544A-5F98134DFA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669972"/>
            <a:ext cx="9144000" cy="47352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0829F0F-DBDF-07B3-7893-FA37927FB3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669972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48B8345A-1B48-25C5-67AE-D78987BEF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08875" y="4669971"/>
            <a:ext cx="1170228" cy="473529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350">
                <a:solidFill>
                  <a:schemeClr val="tx1"/>
                </a:solidFill>
                <a:latin typeface="+mj-lt"/>
              </a:defRPr>
            </a:lvl1pPr>
          </a:lstStyle>
          <a:p>
            <a:fld id="{EE518CBA-D8B4-47B2-892B-826C26D1B466}" type="datetimeFigureOut">
              <a:rPr lang="en-US" smtClean="0"/>
              <a:pPr/>
              <a:t>10/30/2024</a:t>
            </a:fld>
            <a:endParaRPr lang="en-US" dirty="0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938A89FC-B8CA-14B7-D2D8-E768D99D86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6508" y="4803866"/>
            <a:ext cx="205740" cy="20574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3FF78B34-411F-1CA2-E7AE-72EE59FB91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76711" y="4803866"/>
            <a:ext cx="205740" cy="20574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3F0324D9-6571-4E22-7F05-EB7C4C252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6596913" y="4803866"/>
            <a:ext cx="205740" cy="20574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5AD4638-F38E-56C0-D181-3C9488FAF1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9103" y="4669971"/>
            <a:ext cx="473061" cy="473529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35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E8BB575-A42F-625D-F8C0-71BACF904A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751" y="4764549"/>
            <a:ext cx="979715" cy="29799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50" b="1" dirty="0">
                <a:solidFill>
                  <a:schemeClr val="tx1"/>
                </a:solidFill>
                <a:latin typeface="+mn-lt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2822126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2413" y="245269"/>
            <a:ext cx="8639175" cy="4171100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871" y="1450182"/>
            <a:ext cx="2565941" cy="2746262"/>
          </a:xfrm>
          <a:prstGeom prst="roundRect">
            <a:avLst>
              <a:gd name="adj" fmla="val 9932"/>
            </a:avLst>
          </a:prstGeom>
          <a:solidFill>
            <a:schemeClr val="accent2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8983" y="1450182"/>
            <a:ext cx="5380577" cy="2746262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38E9543-72F0-3B98-EBDB-95F36BA54FA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013" y="432219"/>
            <a:ext cx="8180262" cy="691887"/>
          </a:xfrm>
        </p:spPr>
        <p:txBody>
          <a:bodyPr tIns="182880"/>
          <a:lstStyle>
            <a:lvl1pPr algn="l"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6459" y="1757362"/>
            <a:ext cx="2297225" cy="2243138"/>
          </a:xfrm>
        </p:spPr>
        <p:txBody>
          <a:bodyPr/>
          <a:lstStyle>
            <a:lvl1pPr marL="214313" indent="-214313">
              <a:lnSpc>
                <a:spcPts val="1425"/>
              </a:lnSpc>
              <a:buFont typeface="Arial" panose="020B0604020202020204" pitchFamily="34" charset="0"/>
              <a:buChar char="•"/>
              <a:defRPr sz="1350"/>
            </a:lvl1pPr>
            <a:lvl2pPr marL="557213" indent="-214313">
              <a:lnSpc>
                <a:spcPts val="1425"/>
              </a:lnSpc>
              <a:buFont typeface="Arial" panose="020B0604020202020204" pitchFamily="34" charset="0"/>
              <a:buChar char="•"/>
              <a:defRPr sz="1350"/>
            </a:lvl2pPr>
            <a:lvl3pPr marL="900113" indent="-214313">
              <a:lnSpc>
                <a:spcPts val="1425"/>
              </a:lnSpc>
              <a:buFont typeface="Arial" panose="020B0604020202020204" pitchFamily="34" charset="0"/>
              <a:buChar char="•"/>
              <a:defRPr sz="1350"/>
            </a:lvl3pPr>
            <a:lvl4pPr marL="1243013" indent="-214313">
              <a:lnSpc>
                <a:spcPts val="1425"/>
              </a:lnSpc>
              <a:buFont typeface="Arial" panose="020B0604020202020204" pitchFamily="34" charset="0"/>
              <a:buChar char="•"/>
              <a:defRPr sz="1350"/>
            </a:lvl4pPr>
            <a:lvl5pPr marL="1585913" indent="-214313">
              <a:lnSpc>
                <a:spcPts val="1425"/>
              </a:lnSpc>
              <a:buFont typeface="Arial" panose="020B0604020202020204" pitchFamily="34" charset="0"/>
              <a:buChar char="•"/>
              <a:defRPr sz="135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464719" y="1757363"/>
            <a:ext cx="4969670" cy="2246151"/>
          </a:xfrm>
        </p:spPr>
        <p:txBody>
          <a:bodyPr/>
          <a:lstStyle>
            <a:lvl1pPr marL="0" indent="0">
              <a:lnSpc>
                <a:spcPts val="1425"/>
              </a:lnSpc>
              <a:buNone/>
              <a:defRPr sz="1350"/>
            </a:lvl1pPr>
            <a:lvl2pPr>
              <a:lnSpc>
                <a:spcPts val="1425"/>
              </a:lnSpc>
              <a:defRPr sz="1350"/>
            </a:lvl2pPr>
            <a:lvl3pPr>
              <a:lnSpc>
                <a:spcPts val="1425"/>
              </a:lnSpc>
              <a:defRPr sz="1350"/>
            </a:lvl3pPr>
            <a:lvl4pPr>
              <a:lnSpc>
                <a:spcPts val="1425"/>
              </a:lnSpc>
              <a:defRPr sz="1350"/>
            </a:lvl4pPr>
            <a:lvl5pPr>
              <a:lnSpc>
                <a:spcPts val="1425"/>
              </a:lnSpc>
              <a:defRPr sz="135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299C66-96F4-78D6-A62C-38668D590A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669972"/>
            <a:ext cx="9144000" cy="47352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C2A6D20-3BBC-4875-E1DD-C75389BF26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669972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0375AD72-FEF2-7BD7-B33E-DE98FDD65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08875" y="4669971"/>
            <a:ext cx="1170228" cy="473529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350">
                <a:solidFill>
                  <a:schemeClr val="tx1"/>
                </a:solidFill>
                <a:latin typeface="+mj-lt"/>
              </a:defRPr>
            </a:lvl1pPr>
          </a:lstStyle>
          <a:p>
            <a:fld id="{EE518CBA-D8B4-47B2-892B-826C26D1B466}" type="datetimeFigureOut">
              <a:rPr lang="en-US" smtClean="0"/>
              <a:pPr/>
              <a:t>10/30/2024</a:t>
            </a:fld>
            <a:endParaRPr lang="en-US" dirty="0"/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45C69E5E-6C22-57DA-0C62-9C6B32032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6508" y="4803866"/>
            <a:ext cx="205740" cy="20574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34542827-11B9-15CF-AB8E-86115BEF9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76711" y="4803866"/>
            <a:ext cx="205740" cy="20574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EF1536F-20D9-1950-220E-4E6B881E9E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6596913" y="4803866"/>
            <a:ext cx="205740" cy="205740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F8E904D7-AB01-FD2A-6191-37814CBD08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9103" y="4669971"/>
            <a:ext cx="473061" cy="473529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35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E5DD3E5-31DE-DE3C-B506-E5AF1EC6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751" y="4764549"/>
            <a:ext cx="979715" cy="29799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50" b="1" dirty="0">
                <a:solidFill>
                  <a:schemeClr val="tx1"/>
                </a:solidFill>
                <a:latin typeface="+mn-lt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17192315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80093" y="2617504"/>
            <a:ext cx="2070586" cy="1977365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5750" y="1712159"/>
            <a:ext cx="3201764" cy="2390775"/>
            <a:chOff x="1698171" y="691024"/>
            <a:chExt cx="4269018" cy="31877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2308282"/>
            <a:ext cx="3201763" cy="158189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00873" y="548632"/>
            <a:ext cx="5157377" cy="3554303"/>
            <a:chOff x="1698171" y="691024"/>
            <a:chExt cx="6876503" cy="47390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18AADC3C-8146-4144-3ABA-28E1B1F4AADD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3700870" y="901544"/>
            <a:ext cx="5157378" cy="3202686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5256"/>
          <a:stretch/>
        </p:blipFill>
        <p:spPr>
          <a:xfrm rot="16200000">
            <a:off x="1121783" y="-771497"/>
            <a:ext cx="1521843" cy="306483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669972"/>
            <a:ext cx="9144000" cy="47352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669972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08875" y="4669971"/>
            <a:ext cx="1170228" cy="473529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350">
                <a:solidFill>
                  <a:schemeClr val="tx1"/>
                </a:solidFill>
                <a:latin typeface="+mj-lt"/>
              </a:defRPr>
            </a:lvl1pPr>
          </a:lstStyle>
          <a:p>
            <a:fld id="{EE518CBA-D8B4-47B2-892B-826C26D1B466}" type="datetimeFigureOut">
              <a:rPr lang="en-US" smtClean="0"/>
              <a:pPr/>
              <a:t>10/30/2024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6508" y="4803866"/>
            <a:ext cx="205740" cy="20574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876711" y="4803866"/>
            <a:ext cx="205740" cy="20574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6596913" y="4803866"/>
            <a:ext cx="205740" cy="205740"/>
          </a:xfrm>
          <a:prstGeom prst="rect">
            <a:avLst/>
          </a:prstGeom>
        </p:spPr>
      </p:pic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9103" y="4669971"/>
            <a:ext cx="473061" cy="473529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35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751" y="4764549"/>
            <a:ext cx="979715" cy="29799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50" b="1" dirty="0">
                <a:solidFill>
                  <a:schemeClr val="tx1"/>
                </a:solidFill>
                <a:latin typeface="+mn-lt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725803605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85477807-ECB9-BBC9-E832-2FE89AC328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2413" y="245269"/>
            <a:ext cx="8639175" cy="4171100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59" y="245268"/>
            <a:ext cx="4448516" cy="4171099"/>
          </a:xfr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en-US" sz="4500" dirty="0"/>
            </a:lvl1pPr>
          </a:lstStyle>
          <a:p>
            <a:pPr lvl="0" algn="ctr"/>
            <a:r>
              <a:rPr lang="en-US" dirty="0"/>
              <a:t>Click to add title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B66CFD9-87C8-0968-9FB0-CF7AE4F61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81763" y="900442"/>
            <a:ext cx="2524025" cy="2853086"/>
            <a:chOff x="1698171" y="691024"/>
            <a:chExt cx="3365366" cy="380411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571AD75-22F7-E387-8455-0EE6231C2AA8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365366" cy="3804114"/>
              <a:chOff x="1466850" y="380320"/>
              <a:chExt cx="3542380" cy="4004209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4EBD37B-479C-8610-9921-3DD1D3B53203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3542380" cy="3508909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EE9DA007-4D12-4E50-8A2A-BFEB557D2755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54238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43696F41-7A57-6A71-48E0-57DC0FD1F45D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29B518BB-BA01-734C-8F35-C569614E32E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20CA477C-B13C-EF0B-F67F-CF0F4D703D69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ADDCC6C-0428-0F66-95AF-F34D60323CEB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7900" y="1341255"/>
            <a:ext cx="2327401" cy="2319404"/>
          </a:xfrm>
        </p:spPr>
        <p:txBody>
          <a:bodyPr tIns="0" bIns="0" anchor="ctr"/>
          <a:lstStyle>
            <a:lvl1pPr marL="257175" indent="-257175">
              <a:lnSpc>
                <a:spcPct val="150000"/>
              </a:lnSpc>
              <a:buFont typeface="Arial" panose="020B0604020202020204" pitchFamily="34" charset="0"/>
              <a:buChar char="•"/>
              <a:defRPr sz="1350"/>
            </a:lvl1pPr>
            <a:lvl2pPr>
              <a:lnSpc>
                <a:spcPct val="150000"/>
              </a:lnSpc>
              <a:defRPr sz="1500"/>
            </a:lvl2pPr>
            <a:lvl3pPr>
              <a:lnSpc>
                <a:spcPct val="150000"/>
              </a:lnSpc>
              <a:defRPr sz="1350"/>
            </a:lvl3pPr>
            <a:lvl4pPr>
              <a:lnSpc>
                <a:spcPct val="150000"/>
              </a:lnSpc>
              <a:defRPr sz="1200"/>
            </a:lvl4pPr>
            <a:lvl5pPr>
              <a:lnSpc>
                <a:spcPct val="15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DDDB5-9047-790A-C8B0-D67E44B72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669972"/>
            <a:ext cx="9144000" cy="47352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9A5963-0FEC-D9BF-54CB-A3D6D118AF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669972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427DBEC2-F0F7-1E8A-EDBA-2EB3795096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08875" y="4669971"/>
            <a:ext cx="1170228" cy="473529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350">
                <a:solidFill>
                  <a:schemeClr val="tx1"/>
                </a:solidFill>
                <a:latin typeface="+mj-lt"/>
              </a:defRPr>
            </a:lvl1pPr>
          </a:lstStyle>
          <a:p>
            <a:fld id="{EE518CBA-D8B4-47B2-892B-826C26D1B466}" type="datetimeFigureOut">
              <a:rPr lang="en-US" smtClean="0"/>
              <a:pPr/>
              <a:t>10/30/2024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3947C04A-7458-C36D-EE89-0C1F41AF3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6508" y="4803866"/>
            <a:ext cx="205740" cy="20574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CC13B35D-F747-92EE-37C0-27E1CA8B58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76711" y="4803866"/>
            <a:ext cx="205740" cy="20574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DD40548-01E2-C4C3-74D5-E53F4A1C3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6596913" y="4803866"/>
            <a:ext cx="205740" cy="205740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21946D-D90D-3F7E-3E92-78C7E120AF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9103" y="4669971"/>
            <a:ext cx="473061" cy="473529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35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97D881-DBBF-010E-A63C-99B4B0D412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751" y="4764549"/>
            <a:ext cx="979715" cy="29799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50" b="1" dirty="0">
                <a:solidFill>
                  <a:schemeClr val="tx1"/>
                </a:solidFill>
                <a:latin typeface="+mn-lt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2075161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aphic 4">
            <a:extLst>
              <a:ext uri="{FF2B5EF4-FFF2-40B4-BE49-F238E27FC236}">
                <a16:creationId xmlns:a16="http://schemas.microsoft.com/office/drawing/2014/main" id="{5C92998A-0580-8711-F2CD-BA025D3B4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180093" y="2617504"/>
            <a:ext cx="2070586" cy="1977365"/>
            <a:chOff x="9757762" y="3673334"/>
            <a:chExt cx="2760781" cy="2636487"/>
          </a:xfrm>
          <a:solidFill>
            <a:schemeClr val="bg1">
              <a:alpha val="50000"/>
            </a:schemeClr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9E8E44-AD09-0DCB-79DA-F363143EB715}"/>
                </a:ext>
              </a:extLst>
            </p:cNvPr>
            <p:cNvSpPr/>
            <p:nvPr/>
          </p:nvSpPr>
          <p:spPr>
            <a:xfrm>
              <a:off x="9757762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F0C32798-3973-1B39-EA92-336F776B7AA7}"/>
                </a:ext>
              </a:extLst>
            </p:cNvPr>
            <p:cNvSpPr/>
            <p:nvPr/>
          </p:nvSpPr>
          <p:spPr>
            <a:xfrm>
              <a:off x="10777316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F2D963B-D621-02DD-1619-684F4DC91490}"/>
                </a:ext>
              </a:extLst>
            </p:cNvPr>
            <p:cNvSpPr/>
            <p:nvPr/>
          </p:nvSpPr>
          <p:spPr>
            <a:xfrm>
              <a:off x="11796885" y="3673334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491E75D-715D-B554-6983-B8D0F0FF7ECE}"/>
                </a:ext>
              </a:extLst>
            </p:cNvPr>
            <p:cNvSpPr/>
            <p:nvPr/>
          </p:nvSpPr>
          <p:spPr>
            <a:xfrm>
              <a:off x="9757762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80BE3828-09E2-3B37-DAF2-0F1EF6FBB447}"/>
                </a:ext>
              </a:extLst>
            </p:cNvPr>
            <p:cNvSpPr/>
            <p:nvPr/>
          </p:nvSpPr>
          <p:spPr>
            <a:xfrm>
              <a:off x="10777316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5" y="503602"/>
                    <a:pt x="0" y="390867"/>
                    <a:pt x="0" y="251801"/>
                  </a:cubicBezTo>
                  <a:cubicBezTo>
                    <a:pt x="0" y="112735"/>
                    <a:pt x="112735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1BD5FBB-6BCD-9E17-CA4C-DA3621F258BF}"/>
                </a:ext>
              </a:extLst>
            </p:cNvPr>
            <p:cNvSpPr/>
            <p:nvPr/>
          </p:nvSpPr>
          <p:spPr>
            <a:xfrm>
              <a:off x="11796885" y="4731130"/>
              <a:ext cx="503603" cy="503601"/>
            </a:xfrm>
            <a:custGeom>
              <a:avLst/>
              <a:gdLst>
                <a:gd name="connsiteX0" fmla="*/ 503604 w 503603"/>
                <a:gd name="connsiteY0" fmla="*/ 251801 h 503601"/>
                <a:gd name="connsiteX1" fmla="*/ 251802 w 503603"/>
                <a:gd name="connsiteY1" fmla="*/ 503602 h 503601"/>
                <a:gd name="connsiteX2" fmla="*/ 0 w 503603"/>
                <a:gd name="connsiteY2" fmla="*/ 251801 h 503601"/>
                <a:gd name="connsiteX3" fmla="*/ 251802 w 503603"/>
                <a:gd name="connsiteY3" fmla="*/ 0 h 503601"/>
                <a:gd name="connsiteX4" fmla="*/ 503604 w 503603"/>
                <a:gd name="connsiteY4" fmla="*/ 251801 h 503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1">
                  <a:moveTo>
                    <a:pt x="503604" y="251801"/>
                  </a:moveTo>
                  <a:cubicBezTo>
                    <a:pt x="503604" y="390867"/>
                    <a:pt x="390868" y="503602"/>
                    <a:pt x="251802" y="503602"/>
                  </a:cubicBezTo>
                  <a:cubicBezTo>
                    <a:pt x="112736" y="503602"/>
                    <a:pt x="0" y="390867"/>
                    <a:pt x="0" y="251801"/>
                  </a:cubicBezTo>
                  <a:cubicBezTo>
                    <a:pt x="0" y="112735"/>
                    <a:pt x="112736" y="0"/>
                    <a:pt x="251802" y="0"/>
                  </a:cubicBezTo>
                  <a:cubicBezTo>
                    <a:pt x="390868" y="0"/>
                    <a:pt x="503604" y="112735"/>
                    <a:pt x="503604" y="251801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AD5227-34EB-06BB-7D33-8014F2DE4711}"/>
                </a:ext>
              </a:extLst>
            </p:cNvPr>
            <p:cNvSpPr/>
            <p:nvPr/>
          </p:nvSpPr>
          <p:spPr>
            <a:xfrm>
              <a:off x="9757762" y="5788920"/>
              <a:ext cx="503603" cy="503606"/>
            </a:xfrm>
            <a:custGeom>
              <a:avLst/>
              <a:gdLst>
                <a:gd name="connsiteX0" fmla="*/ 0 w 503603"/>
                <a:gd name="connsiteY0" fmla="*/ 251798 h 503606"/>
                <a:gd name="connsiteX1" fmla="*/ 251802 w 503603"/>
                <a:gd name="connsiteY1" fmla="*/ 0 h 503606"/>
                <a:gd name="connsiteX2" fmla="*/ 503604 w 503603"/>
                <a:gd name="connsiteY2" fmla="*/ 251798 h 503606"/>
                <a:gd name="connsiteX3" fmla="*/ 251802 w 503603"/>
                <a:gd name="connsiteY3" fmla="*/ 503606 h 503606"/>
                <a:gd name="connsiteX4" fmla="*/ 0 w 503603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3" h="503606">
                  <a:moveTo>
                    <a:pt x="0" y="251798"/>
                  </a:moveTo>
                  <a:cubicBezTo>
                    <a:pt x="0" y="112736"/>
                    <a:pt x="112737" y="0"/>
                    <a:pt x="251802" y="0"/>
                  </a:cubicBezTo>
                  <a:cubicBezTo>
                    <a:pt x="390867" y="0"/>
                    <a:pt x="503604" y="112736"/>
                    <a:pt x="503604" y="251798"/>
                  </a:cubicBezTo>
                  <a:cubicBezTo>
                    <a:pt x="503604" y="390859"/>
                    <a:pt x="390869" y="503606"/>
                    <a:pt x="251802" y="503606"/>
                  </a:cubicBezTo>
                  <a:cubicBezTo>
                    <a:pt x="112734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A22BFF6-8FC1-1C45-6065-DDBFC3366BC5}"/>
                </a:ext>
              </a:extLst>
            </p:cNvPr>
            <p:cNvSpPr/>
            <p:nvPr/>
          </p:nvSpPr>
          <p:spPr>
            <a:xfrm>
              <a:off x="10777320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A146F39A-3BE2-E627-E2A8-097C4BA7329F}"/>
                </a:ext>
              </a:extLst>
            </p:cNvPr>
            <p:cNvSpPr/>
            <p:nvPr/>
          </p:nvSpPr>
          <p:spPr>
            <a:xfrm>
              <a:off x="11796889" y="5788920"/>
              <a:ext cx="503608" cy="503606"/>
            </a:xfrm>
            <a:custGeom>
              <a:avLst/>
              <a:gdLst>
                <a:gd name="connsiteX0" fmla="*/ 0 w 503608"/>
                <a:gd name="connsiteY0" fmla="*/ 251798 h 503606"/>
                <a:gd name="connsiteX1" fmla="*/ 251799 w 503608"/>
                <a:gd name="connsiteY1" fmla="*/ 0 h 503606"/>
                <a:gd name="connsiteX2" fmla="*/ 503608 w 503608"/>
                <a:gd name="connsiteY2" fmla="*/ 251798 h 503606"/>
                <a:gd name="connsiteX3" fmla="*/ 251799 w 503608"/>
                <a:gd name="connsiteY3" fmla="*/ 503606 h 503606"/>
                <a:gd name="connsiteX4" fmla="*/ 0 w 503608"/>
                <a:gd name="connsiteY4" fmla="*/ 251798 h 5036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03608" h="503606">
                  <a:moveTo>
                    <a:pt x="0" y="251798"/>
                  </a:moveTo>
                  <a:cubicBezTo>
                    <a:pt x="0" y="112736"/>
                    <a:pt x="112737" y="0"/>
                    <a:pt x="251799" y="0"/>
                  </a:cubicBezTo>
                  <a:cubicBezTo>
                    <a:pt x="390872" y="0"/>
                    <a:pt x="503608" y="112736"/>
                    <a:pt x="503608" y="251798"/>
                  </a:cubicBezTo>
                  <a:cubicBezTo>
                    <a:pt x="503608" y="390859"/>
                    <a:pt x="390872" y="503606"/>
                    <a:pt x="251799" y="503606"/>
                  </a:cubicBezTo>
                  <a:cubicBezTo>
                    <a:pt x="112737" y="503606"/>
                    <a:pt x="0" y="390870"/>
                    <a:pt x="0" y="251798"/>
                  </a:cubicBezTo>
                  <a:close/>
                </a:path>
              </a:pathLst>
            </a:custGeom>
            <a:solidFill>
              <a:schemeClr val="bg1">
                <a:alpha val="50000"/>
              </a:schemeClr>
            </a:solidFill>
            <a:ln w="13618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sz="1350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722D0A-E5E5-85E8-8A98-85D9705FC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85750" y="1712159"/>
            <a:ext cx="3201764" cy="2390775"/>
            <a:chOff x="1698171" y="691024"/>
            <a:chExt cx="4269018" cy="3187700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6302B80-DDF6-B2B7-6559-5B19EDC98763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269018" cy="3187700"/>
              <a:chOff x="1466850" y="380320"/>
              <a:chExt cx="4493564" cy="3355370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1CCE774-3C05-A473-EC2B-CC0477DD95B7}"/>
                  </a:ext>
                </a:extLst>
              </p:cNvPr>
              <p:cNvSpPr/>
              <p:nvPr userDrawn="1"/>
            </p:nvSpPr>
            <p:spPr>
              <a:xfrm>
                <a:off x="1466850" y="875619"/>
                <a:ext cx="4493564" cy="286007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F2119DFF-8596-5767-9E16-1F5D2A0890B0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4493564" cy="495300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6202FE4-E23F-5D9F-6685-2591771D5E07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F1CC1965-068E-9CDB-3C77-0B37519DC63E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75490BAC-795F-B586-F7A7-4DFB64162F77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F93C3DAB-2ED3-29C3-4C46-70C1FE5C77D0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85C02728-7F58-1ED1-7B84-326CE837DE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5750" y="2308282"/>
            <a:ext cx="3201763" cy="1581890"/>
          </a:xfrm>
        </p:spPr>
        <p:txBody>
          <a:bodyPr/>
          <a:lstStyle>
            <a:lvl1pPr algn="ctr"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3D7900-A764-0B16-7BED-F9EBD836AC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700873" y="548632"/>
            <a:ext cx="5157377" cy="3554303"/>
            <a:chOff x="1698171" y="691024"/>
            <a:chExt cx="6876503" cy="4739070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C0DAD512-E415-2CBA-7F91-C6B058A5ADBD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6876503" cy="4739070"/>
              <a:chOff x="1466850" y="380320"/>
              <a:chExt cx="7238199" cy="4988342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21D068B-EDAE-2B09-0C52-3807110CD594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7238199" cy="4493041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825F6B8-7F31-9F6F-6F40-4446D62B0C09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7238199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7110B156-7097-18AF-109C-9129C1D27D5C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868629EE-2788-3490-B87C-FE2A0006988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D13927A-0814-22EA-70B1-CD822828F18E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7BEDD65C-96D1-E6E2-62CE-14973E1DB1B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F06A0-63CE-4272-B90E-4F20296BFBE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700871" y="901544"/>
            <a:ext cx="5157377" cy="320139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6DD2ED3-A6F4-FD7E-59F8-1FAE8FBBA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5256"/>
          <a:stretch/>
        </p:blipFill>
        <p:spPr>
          <a:xfrm rot="16200000">
            <a:off x="1121783" y="-771497"/>
            <a:ext cx="1521843" cy="3064833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D3D389B-1A71-78E3-E524-47DEFE36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669972"/>
            <a:ext cx="9144000" cy="47352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3E7AF89-C0F4-4BB7-8B68-933CBF0B38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669972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Date Placeholder 3">
            <a:extLst>
              <a:ext uri="{FF2B5EF4-FFF2-40B4-BE49-F238E27FC236}">
                <a16:creationId xmlns:a16="http://schemas.microsoft.com/office/drawing/2014/main" id="{17933C8A-8E9F-F250-DAB7-5B1C82537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08875" y="4669971"/>
            <a:ext cx="1170228" cy="473529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350">
                <a:solidFill>
                  <a:schemeClr val="tx1"/>
                </a:solidFill>
                <a:latin typeface="+mj-lt"/>
              </a:defRPr>
            </a:lvl1pPr>
          </a:lstStyle>
          <a:p>
            <a:fld id="{EE518CBA-D8B4-47B2-892B-826C26D1B466}" type="datetimeFigureOut">
              <a:rPr lang="en-US" smtClean="0"/>
              <a:pPr/>
              <a:t>10/30/2024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824FC607-995F-898A-B4E2-4716138312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6508" y="4803866"/>
            <a:ext cx="205740" cy="20574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2D6615CA-D60B-84EA-CBF6-70186E3CF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876711" y="4803866"/>
            <a:ext cx="205740" cy="205740"/>
          </a:xfrm>
          <a:prstGeom prst="rect">
            <a:avLst/>
          </a:prstGeom>
        </p:spPr>
      </p:pic>
      <p:pic>
        <p:nvPicPr>
          <p:cNvPr id="45" name="Graphic 44">
            <a:extLst>
              <a:ext uri="{FF2B5EF4-FFF2-40B4-BE49-F238E27FC236}">
                <a16:creationId xmlns:a16="http://schemas.microsoft.com/office/drawing/2014/main" id="{88C02DF0-EBE4-4C6F-CE9A-61B39F1F7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6596913" y="4803866"/>
            <a:ext cx="205740" cy="205740"/>
          </a:xfrm>
          <a:prstGeom prst="rect">
            <a:avLst/>
          </a:prstGeom>
        </p:spPr>
      </p:pic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AFEE4071-4B5B-AFB4-B178-D09387257F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9103" y="4669971"/>
            <a:ext cx="473061" cy="473529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35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023153-9A4E-D9D3-6DE0-2D3EA610BB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751" y="4764549"/>
            <a:ext cx="979715" cy="29799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50" b="1" dirty="0">
                <a:solidFill>
                  <a:schemeClr val="tx1"/>
                </a:solidFill>
                <a:latin typeface="+mn-lt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9154043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DD1964D-F9CA-9278-BD33-03FD979E6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669972"/>
            <a:ext cx="9144000" cy="47352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9857CF-1C39-27BB-9B6B-6A0C1DD0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669972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F8B31A7E-FD72-B42E-26A8-319F776C10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08875" y="4669971"/>
            <a:ext cx="1170228" cy="473529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350">
                <a:solidFill>
                  <a:schemeClr val="tx1"/>
                </a:solidFill>
                <a:latin typeface="+mj-lt"/>
              </a:defRPr>
            </a:lvl1pPr>
          </a:lstStyle>
          <a:p>
            <a:fld id="{EE518CBA-D8B4-47B2-892B-826C26D1B466}" type="datetimeFigureOut">
              <a:rPr lang="en-US" smtClean="0"/>
              <a:pPr/>
              <a:t>10/30/2024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2487FC0-E254-7086-CC55-D7BFCEACEF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6508" y="4803866"/>
            <a:ext cx="205740" cy="205740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F41C3E4-FF61-A611-F912-98F344213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76711" y="4803866"/>
            <a:ext cx="205740" cy="20574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0B15F18C-70F5-E214-E8DA-4CFAE27FE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6596913" y="4803866"/>
            <a:ext cx="205740" cy="205740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7A727095-DB42-91AA-4BB8-1CE63D89B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9103" y="4669971"/>
            <a:ext cx="473061" cy="473529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35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89DC3C-8238-2625-2CBD-974CA4F819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751" y="4764549"/>
            <a:ext cx="979715" cy="29799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50" b="1" dirty="0">
                <a:solidFill>
                  <a:schemeClr val="tx1"/>
                </a:solidFill>
                <a:latin typeface="+mn-lt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140248183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3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839669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1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1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1143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377" lvl="1" indent="-29844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566" lvl="2" indent="-29844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754" lvl="3" indent="-29844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5943" lvl="4" indent="-29844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131" lvl="5" indent="-29844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320" lvl="6" indent="-298443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509" lvl="7" indent="-298443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697" lvl="8" indent="-298443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3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1099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raphic 45">
            <a:extLst>
              <a:ext uri="{FF2B5EF4-FFF2-40B4-BE49-F238E27FC236}">
                <a16:creationId xmlns:a16="http://schemas.microsoft.com/office/drawing/2014/main" id="{FFDE191C-52DF-6A6D-EC88-18A052FFB2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37716"/>
          <a:stretch/>
        </p:blipFill>
        <p:spPr>
          <a:xfrm rot="16200000">
            <a:off x="7291643" y="120132"/>
            <a:ext cx="1795801" cy="1908917"/>
          </a:xfrm>
          <a:prstGeom prst="rect">
            <a:avLst/>
          </a:prstGeom>
        </p:spPr>
      </p:pic>
      <p:pic>
        <p:nvPicPr>
          <p:cNvPr id="31" name="Graphic 30">
            <a:extLst>
              <a:ext uri="{FF2B5EF4-FFF2-40B4-BE49-F238E27FC236}">
                <a16:creationId xmlns:a16="http://schemas.microsoft.com/office/drawing/2014/main" id="{6D30DCAC-B495-853F-9921-FBA3901866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55465" y="1962398"/>
            <a:ext cx="1795801" cy="3064833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8CB78A71-D8F9-12A2-1D4E-A2C2E4E15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695575" y="285749"/>
            <a:ext cx="3729038" cy="4106966"/>
            <a:chOff x="1698171" y="691024"/>
            <a:chExt cx="4972050" cy="5475954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D1FCBAB4-0CBD-A738-A058-100C35A0BDF1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4972050" cy="5475954"/>
              <a:chOff x="1466850" y="380320"/>
              <a:chExt cx="5233574" cy="5763985"/>
            </a:xfrm>
          </p:grpSpPr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67098CE-4555-2BEE-5226-2E2F9EE1D5BB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5233574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A0CBAEB-0BE9-F75E-CB8D-A411C52E889A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5233574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EDFCBD7-3731-A5D1-BB82-218531D6BA6E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AA6D4634-51B3-BE70-0479-199D811D75F3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B2B1D16B-1A18-4890-4596-F24DD1C0BA94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E98E60AF-0ABD-505A-4D5D-18B025CCA331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40" name="Title 1">
            <a:extLst>
              <a:ext uri="{FF2B5EF4-FFF2-40B4-BE49-F238E27FC236}">
                <a16:creationId xmlns:a16="http://schemas.microsoft.com/office/drawing/2014/main" id="{A048DF11-5712-A1DF-9E33-2C705AF54B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67801" y="638660"/>
            <a:ext cx="3206523" cy="1484726"/>
          </a:xfrm>
        </p:spPr>
        <p:txBody>
          <a:bodyPr anchor="ctr"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5FC08F1C-3206-A42D-3BCD-F04FBA78394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960915" y="2123387"/>
            <a:ext cx="3206523" cy="1995160"/>
          </a:xfrm>
        </p:spPr>
        <p:txBody>
          <a:bodyPr tIns="0" bIns="0"/>
          <a:lstStyle>
            <a:lvl1pPr>
              <a:lnSpc>
                <a:spcPct val="150000"/>
              </a:lnSpc>
              <a:defRPr sz="1350"/>
            </a:lvl1pPr>
            <a:lvl2pPr>
              <a:lnSpc>
                <a:spcPct val="150000"/>
              </a:lnSpc>
              <a:defRPr sz="1350"/>
            </a:lvl2pPr>
            <a:lvl3pPr>
              <a:lnSpc>
                <a:spcPct val="150000"/>
              </a:lnSpc>
              <a:defRPr sz="1200"/>
            </a:lvl3pPr>
            <a:lvl4pPr>
              <a:lnSpc>
                <a:spcPct val="150000"/>
              </a:lnSpc>
              <a:defRPr sz="1050"/>
            </a:lvl4pPr>
            <a:lvl5pPr>
              <a:lnSpc>
                <a:spcPct val="150000"/>
              </a:lnSpc>
              <a:defRPr sz="105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9671B5C-5A86-C6A6-2913-1F73F100E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669972"/>
            <a:ext cx="9144000" cy="47352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42D9D8C-0E11-E268-D458-EC3BC4FD2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669972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Date Placeholder 3">
            <a:extLst>
              <a:ext uri="{FF2B5EF4-FFF2-40B4-BE49-F238E27FC236}">
                <a16:creationId xmlns:a16="http://schemas.microsoft.com/office/drawing/2014/main" id="{8E4CD02A-FF2F-864A-138B-368FE9BFDE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08875" y="4669971"/>
            <a:ext cx="1170228" cy="473529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350">
                <a:solidFill>
                  <a:schemeClr val="tx1"/>
                </a:solidFill>
                <a:latin typeface="+mj-lt"/>
              </a:defRPr>
            </a:lvl1pPr>
          </a:lstStyle>
          <a:p>
            <a:fld id="{EE518CBA-D8B4-47B2-892B-826C26D1B466}" type="datetimeFigureOut">
              <a:rPr lang="en-US" smtClean="0"/>
              <a:pPr/>
              <a:t>10/30/2024</a:t>
            </a:fld>
            <a:endParaRPr lang="en-US" dirty="0"/>
          </a:p>
        </p:txBody>
      </p:sp>
      <p:pic>
        <p:nvPicPr>
          <p:cNvPr id="47" name="Graphic 46">
            <a:extLst>
              <a:ext uri="{FF2B5EF4-FFF2-40B4-BE49-F238E27FC236}">
                <a16:creationId xmlns:a16="http://schemas.microsoft.com/office/drawing/2014/main" id="{5B0F505A-EE51-9D7A-42EA-2CD2CD432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6508" y="4803866"/>
            <a:ext cx="205740" cy="205740"/>
          </a:xfrm>
          <a:prstGeom prst="rect">
            <a:avLst/>
          </a:prstGeom>
        </p:spPr>
      </p:pic>
      <p:pic>
        <p:nvPicPr>
          <p:cNvPr id="48" name="Graphic 47">
            <a:extLst>
              <a:ext uri="{FF2B5EF4-FFF2-40B4-BE49-F238E27FC236}">
                <a16:creationId xmlns:a16="http://schemas.microsoft.com/office/drawing/2014/main" id="{B4905353-8D75-B3E2-2489-1D6907755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6876711" y="4803866"/>
            <a:ext cx="205740" cy="205740"/>
          </a:xfrm>
          <a:prstGeom prst="rect">
            <a:avLst/>
          </a:prstGeom>
        </p:spPr>
      </p:pic>
      <p:pic>
        <p:nvPicPr>
          <p:cNvPr id="49" name="Graphic 48">
            <a:extLst>
              <a:ext uri="{FF2B5EF4-FFF2-40B4-BE49-F238E27FC236}">
                <a16:creationId xmlns:a16="http://schemas.microsoft.com/office/drawing/2014/main" id="{4DBFD95C-0912-3222-EECA-8F84031BC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13558" t="13558" r="13558" b="13558"/>
          <a:stretch/>
        </p:blipFill>
        <p:spPr>
          <a:xfrm>
            <a:off x="6596913" y="4803866"/>
            <a:ext cx="205740" cy="205740"/>
          </a:xfrm>
          <a:prstGeom prst="rect">
            <a:avLst/>
          </a:prstGeom>
        </p:spPr>
      </p:pic>
      <p:sp>
        <p:nvSpPr>
          <p:cNvPr id="50" name="Slide Number Placeholder 5">
            <a:extLst>
              <a:ext uri="{FF2B5EF4-FFF2-40B4-BE49-F238E27FC236}">
                <a16:creationId xmlns:a16="http://schemas.microsoft.com/office/drawing/2014/main" id="{7F30B651-FA38-151D-A122-6186F222C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9103" y="4669971"/>
            <a:ext cx="473061" cy="473529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35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343855C-EC70-E12C-3368-415B1AC40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751" y="4764549"/>
            <a:ext cx="979715" cy="29799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50" b="1" dirty="0">
                <a:solidFill>
                  <a:schemeClr val="tx1"/>
                </a:solidFill>
                <a:latin typeface="+mn-lt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90438026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98"/>
          <a:stretch/>
        </p:blipFill>
        <p:spPr>
          <a:xfrm>
            <a:off x="0" y="1086166"/>
            <a:ext cx="1647807" cy="278810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750" y="638661"/>
            <a:ext cx="5015986" cy="3754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750" y="285749"/>
            <a:ext cx="5015986" cy="35291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1887" y="378951"/>
            <a:ext cx="608239" cy="159204"/>
            <a:chOff x="1883229" y="800099"/>
            <a:chExt cx="810985" cy="2122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89" y="794597"/>
            <a:ext cx="4506686" cy="3323949"/>
          </a:xfrm>
        </p:spPr>
        <p:txBody>
          <a:bodyPr/>
          <a:lstStyle>
            <a:lvl1pPr algn="ctr">
              <a:defRPr sz="45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13349" y="1"/>
            <a:ext cx="3030651" cy="1863152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0449" y="638661"/>
            <a:ext cx="3264838" cy="3754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0449" y="285749"/>
            <a:ext cx="3264838" cy="35291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96586" y="378951"/>
            <a:ext cx="608239" cy="159204"/>
            <a:chOff x="1883229" y="800099"/>
            <a:chExt cx="810985" cy="2122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611403" y="661022"/>
            <a:ext cx="3223260" cy="3703320"/>
          </a:xfrm>
        </p:spPr>
        <p:txBody>
          <a:bodyPr/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F8B87FB-2727-2ED0-7E72-76E55BE45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669972"/>
            <a:ext cx="9144000" cy="47352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9C4F77E-C259-1702-5FF7-B1EF4F060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669972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4EF1CA-0713-F725-CD7A-054E12143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08875" y="4669971"/>
            <a:ext cx="1170228" cy="473529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350">
                <a:solidFill>
                  <a:schemeClr val="tx1"/>
                </a:solidFill>
                <a:latin typeface="+mj-lt"/>
              </a:defRPr>
            </a:lvl1pPr>
          </a:lstStyle>
          <a:p>
            <a:fld id="{EE518CBA-D8B4-47B2-892B-826C26D1B466}" type="datetimeFigureOut">
              <a:rPr lang="en-US" smtClean="0"/>
              <a:pPr/>
              <a:t>10/30/2024</a:t>
            </a:fld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C7C27500-80A5-ACE3-E5FE-30B63950C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6508" y="4803866"/>
            <a:ext cx="205740" cy="20574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06256C1F-A548-F457-2753-E96A83E5E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876711" y="4803866"/>
            <a:ext cx="205740" cy="20574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797F79C1-FB83-AC51-70F8-8E7305F7C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558" t="13558" r="13558" b="13558"/>
          <a:stretch/>
        </p:blipFill>
        <p:spPr>
          <a:xfrm>
            <a:off x="6596913" y="4803866"/>
            <a:ext cx="205740" cy="205740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BBDD93F0-5136-93CB-0125-942AA63827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9103" y="4669971"/>
            <a:ext cx="473061" cy="473529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35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E7A212-2920-1971-09FB-8F2CF4512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751" y="4764549"/>
            <a:ext cx="979715" cy="29799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50" b="1" dirty="0">
                <a:solidFill>
                  <a:schemeClr val="tx1"/>
                </a:solidFill>
                <a:latin typeface="+mn-lt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1362561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9B9D92F9-7505-2024-1DF6-10DB1241A7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898"/>
          <a:stretch/>
        </p:blipFill>
        <p:spPr>
          <a:xfrm>
            <a:off x="0" y="1086166"/>
            <a:ext cx="1647807" cy="2788103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D296A0E-AA2F-B543-BCEA-D30C665A2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750" y="638661"/>
            <a:ext cx="5015986" cy="3754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F4E35C9-2754-CF70-29E7-27AC12CE4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750" y="285749"/>
            <a:ext cx="5015986" cy="35291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AAB6D3-CF07-3A44-F37A-9DEF7B82B5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91887" y="378951"/>
            <a:ext cx="608239" cy="159204"/>
            <a:chOff x="1883229" y="800099"/>
            <a:chExt cx="810985" cy="212272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6E4DBAB-D882-5741-A690-F28CB547E059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9414570-C554-43C4-DF59-67790E6DBEB8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9EC5277-EFEF-467F-A8E8-3AB6A62F3A00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9233" y="631357"/>
            <a:ext cx="5034115" cy="3009650"/>
          </a:xfrm>
        </p:spPr>
        <p:txBody>
          <a:bodyPr anchor="ctr"/>
          <a:lstStyle>
            <a:lvl1pPr algn="ctr">
              <a:defRPr sz="405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63774F2-22B6-2050-1FA9-905E2B2B5F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0400" y="3641008"/>
            <a:ext cx="4506686" cy="489692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406CD66-4AAA-6429-2E99-B4514373C2A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1089" y="3641008"/>
            <a:ext cx="4506686" cy="489692"/>
          </a:xfrm>
        </p:spPr>
        <p:txBody>
          <a:bodyPr anchor="ctr">
            <a:no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A037F58E-633A-20EC-118A-2A3039E20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13349" y="1"/>
            <a:ext cx="3030651" cy="1863152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9400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83E7202-D4FD-97A5-44A7-EC8436DA2B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0449" y="638661"/>
            <a:ext cx="3264838" cy="3754054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80E844-DC94-8DC4-9D32-BFCC78887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90449" y="285749"/>
            <a:ext cx="3264838" cy="352913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90C8A32-35EB-644B-4A78-F0837BB8C9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96586" y="378951"/>
            <a:ext cx="608239" cy="159204"/>
            <a:chOff x="1883229" y="800099"/>
            <a:chExt cx="810985" cy="21227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7D61DD85-A825-A396-2A30-039913643826}"/>
                </a:ext>
              </a:extLst>
            </p:cNvPr>
            <p:cNvSpPr/>
            <p:nvPr userDrawn="1"/>
          </p:nvSpPr>
          <p:spPr>
            <a:xfrm>
              <a:off x="1883229" y="800100"/>
              <a:ext cx="212271" cy="212271"/>
            </a:xfrm>
            <a:prstGeom prst="ellipse">
              <a:avLst/>
            </a:prstGeom>
            <a:solidFill>
              <a:schemeClr val="accent4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AE29ECB8-2561-5C06-11F4-9DAB13E88AF9}"/>
                </a:ext>
              </a:extLst>
            </p:cNvPr>
            <p:cNvSpPr/>
            <p:nvPr userDrawn="1"/>
          </p:nvSpPr>
          <p:spPr>
            <a:xfrm>
              <a:off x="2182586" y="800100"/>
              <a:ext cx="212271" cy="212271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AE27364-A704-A922-E89E-C44E9040E1E4}"/>
                </a:ext>
              </a:extLst>
            </p:cNvPr>
            <p:cNvSpPr/>
            <p:nvPr userDrawn="1"/>
          </p:nvSpPr>
          <p:spPr>
            <a:xfrm>
              <a:off x="2481943" y="800099"/>
              <a:ext cx="212271" cy="212271"/>
            </a:xfrm>
            <a:prstGeom prst="ellipse">
              <a:avLst/>
            </a:prstGeom>
            <a:solidFill>
              <a:schemeClr val="accent6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 dirty="0"/>
            </a:p>
          </p:txBody>
        </p:sp>
      </p:grpSp>
      <p:sp>
        <p:nvSpPr>
          <p:cNvPr id="36" name="Picture Placeholder 35">
            <a:extLst>
              <a:ext uri="{FF2B5EF4-FFF2-40B4-BE49-F238E27FC236}">
                <a16:creationId xmlns:a16="http://schemas.microsoft.com/office/drawing/2014/main" id="{E5704C24-F4AD-72DA-159C-32CBFB1AFD4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599974" y="644632"/>
            <a:ext cx="3243364" cy="3737610"/>
          </a:xfrm>
        </p:spPr>
        <p:txBody>
          <a:bodyPr/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9CD2F2-6C1D-5B8C-C5CF-40222BAE8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669972"/>
            <a:ext cx="9144000" cy="47352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216551A-8E0E-2E51-2D2F-BD765A674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669972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B612F406-221C-DFC9-5B2E-A6B4A06FF4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08875" y="4669971"/>
            <a:ext cx="1170228" cy="473529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350">
                <a:solidFill>
                  <a:schemeClr val="tx1"/>
                </a:solidFill>
                <a:latin typeface="+mj-lt"/>
              </a:defRPr>
            </a:lvl1pPr>
          </a:lstStyle>
          <a:p>
            <a:fld id="{EE518CBA-D8B4-47B2-892B-826C26D1B466}" type="datetimeFigureOut">
              <a:rPr lang="en-US" smtClean="0"/>
              <a:pPr/>
              <a:t>10/30/2024</a:t>
            </a:fld>
            <a:endParaRPr lang="en-US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A08FB81D-7980-C91F-E68F-CA152DB4A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6508" y="4803866"/>
            <a:ext cx="205740" cy="20574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C790F93D-BC22-F46A-6921-2112374349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6876711" y="4803866"/>
            <a:ext cx="205740" cy="20574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BA151EE-A96C-A1AB-6996-3FF8F8AFA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13558" t="13558" r="13558" b="13558"/>
          <a:stretch/>
        </p:blipFill>
        <p:spPr>
          <a:xfrm>
            <a:off x="6596913" y="4803866"/>
            <a:ext cx="205740" cy="205740"/>
          </a:xfrm>
          <a:prstGeom prst="rect">
            <a:avLst/>
          </a:prstGeom>
        </p:spPr>
      </p:pic>
      <p:sp>
        <p:nvSpPr>
          <p:cNvPr id="33" name="Slide Number Placeholder 5">
            <a:extLst>
              <a:ext uri="{FF2B5EF4-FFF2-40B4-BE49-F238E27FC236}">
                <a16:creationId xmlns:a16="http://schemas.microsoft.com/office/drawing/2014/main" id="{0FBE0826-C479-F9B2-BE8C-B31F4CD98E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9103" y="4669971"/>
            <a:ext cx="473061" cy="473529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35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2278FC6-6AA7-8092-6593-3268531235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751" y="4764549"/>
            <a:ext cx="979715" cy="29799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50" b="1" dirty="0">
                <a:solidFill>
                  <a:schemeClr val="tx1"/>
                </a:solidFill>
                <a:latin typeface="+mn-lt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1877862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2413" y="245269"/>
            <a:ext cx="8639175" cy="4171100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79ADB4-793B-694B-0F44-63AED5A3B6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013" y="397929"/>
            <a:ext cx="8180262" cy="872162"/>
          </a:xfrm>
        </p:spPr>
        <p:txBody>
          <a:bodyPr tIns="182880"/>
          <a:lstStyle>
            <a:lvl1pPr algn="l"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1013" y="1438276"/>
            <a:ext cx="8180262" cy="2505074"/>
          </a:xfrm>
        </p:spPr>
        <p:txBody>
          <a:bodyPr/>
          <a:lstStyle>
            <a:lvl1pPr marL="214313" indent="-214313">
              <a:lnSpc>
                <a:spcPts val="1425"/>
              </a:lnSpc>
              <a:buFont typeface="Arial" panose="020B0604020202020204" pitchFamily="34" charset="0"/>
              <a:buChar char="•"/>
              <a:defRPr sz="1350"/>
            </a:lvl1pPr>
            <a:lvl2pPr marL="557213" indent="-214313">
              <a:lnSpc>
                <a:spcPts val="1425"/>
              </a:lnSpc>
              <a:buFont typeface="Arial" panose="020B0604020202020204" pitchFamily="34" charset="0"/>
              <a:buChar char="•"/>
              <a:defRPr sz="1350"/>
            </a:lvl2pPr>
            <a:lvl3pPr marL="900113" indent="-214313">
              <a:lnSpc>
                <a:spcPts val="1425"/>
              </a:lnSpc>
              <a:buFont typeface="Arial" panose="020B0604020202020204" pitchFamily="34" charset="0"/>
              <a:buChar char="•"/>
              <a:defRPr sz="1350"/>
            </a:lvl3pPr>
            <a:lvl4pPr marL="1243013" indent="-214313">
              <a:lnSpc>
                <a:spcPts val="1425"/>
              </a:lnSpc>
              <a:buFont typeface="Arial" panose="020B0604020202020204" pitchFamily="34" charset="0"/>
              <a:buChar char="•"/>
              <a:defRPr sz="1350"/>
            </a:lvl4pPr>
            <a:lvl5pPr marL="1585913" indent="-214313">
              <a:lnSpc>
                <a:spcPts val="1425"/>
              </a:lnSpc>
              <a:buFont typeface="Arial" panose="020B0604020202020204" pitchFamily="34" charset="0"/>
              <a:buChar char="•"/>
              <a:defRPr sz="135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4C63F8-081B-3D1E-1EC2-A59B7627A0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669972"/>
            <a:ext cx="9144000" cy="47352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0B6F8D9-3C25-DDB8-6C45-D06BF5D83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669972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A069417-406B-7583-F175-EE9B3830EE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08875" y="4669971"/>
            <a:ext cx="1170228" cy="473529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350">
                <a:solidFill>
                  <a:schemeClr val="tx1"/>
                </a:solidFill>
                <a:latin typeface="+mj-lt"/>
              </a:defRPr>
            </a:lvl1pPr>
          </a:lstStyle>
          <a:p>
            <a:fld id="{EE518CBA-D8B4-47B2-892B-826C26D1B466}" type="datetimeFigureOut">
              <a:rPr lang="en-US" smtClean="0"/>
              <a:pPr/>
              <a:t>10/30/2024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8DDC80A3-1127-C309-CCCF-459D4B36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6508" y="4803866"/>
            <a:ext cx="205740" cy="205740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A7D4C341-6443-CB24-41AE-09E84AA6E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76711" y="4803866"/>
            <a:ext cx="205740" cy="20574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553FCF92-6C55-D212-BCA4-51709D62A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6596913" y="4803866"/>
            <a:ext cx="205740" cy="205740"/>
          </a:xfrm>
          <a:prstGeom prst="rect">
            <a:avLst/>
          </a:prstGeom>
        </p:spPr>
      </p:pic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25EF7369-613A-D7D3-3478-17904CF31D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9103" y="4669971"/>
            <a:ext cx="473061" cy="473529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35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B5CA49-A7D8-662B-28C7-95B7B7AD4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751" y="4764549"/>
            <a:ext cx="979715" cy="29799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50" b="1" dirty="0">
                <a:solidFill>
                  <a:schemeClr val="tx1"/>
                </a:solidFill>
                <a:latin typeface="+mn-lt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48781453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27CAC6E-6513-EFEF-80DD-DC09D9C4B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13349" y="1"/>
            <a:ext cx="3030651" cy="1863152"/>
          </a:xfrm>
          <a:custGeom>
            <a:avLst/>
            <a:gdLst>
              <a:gd name="connsiteX0" fmla="*/ 1639501 w 4040868"/>
              <a:gd name="connsiteY0" fmla="*/ 0 h 2484203"/>
              <a:gd name="connsiteX1" fmla="*/ 1927972 w 4040868"/>
              <a:gd name="connsiteY1" fmla="*/ 0 h 2484203"/>
              <a:gd name="connsiteX2" fmla="*/ 1936047 w 4040868"/>
              <a:gd name="connsiteY2" fmla="*/ 69832 h 2484203"/>
              <a:gd name="connsiteX3" fmla="*/ 1871145 w 4040868"/>
              <a:gd name="connsiteY3" fmla="*/ 561938 h 2484203"/>
              <a:gd name="connsiteX4" fmla="*/ 1876589 w 4040868"/>
              <a:gd name="connsiteY4" fmla="*/ 1144624 h 2484203"/>
              <a:gd name="connsiteX5" fmla="*/ 2418931 w 4040868"/>
              <a:gd name="connsiteY5" fmla="*/ 931295 h 2484203"/>
              <a:gd name="connsiteX6" fmla="*/ 3278854 w 4040868"/>
              <a:gd name="connsiteY6" fmla="*/ 718297 h 2484203"/>
              <a:gd name="connsiteX7" fmla="*/ 3403625 w 4040868"/>
              <a:gd name="connsiteY7" fmla="*/ 1595367 h 2484203"/>
              <a:gd name="connsiteX8" fmla="*/ 3409135 w 4040868"/>
              <a:gd name="connsiteY8" fmla="*/ 2178165 h 2484203"/>
              <a:gd name="connsiteX9" fmla="*/ 3951362 w 4040868"/>
              <a:gd name="connsiteY9" fmla="*/ 1964825 h 2484203"/>
              <a:gd name="connsiteX10" fmla="*/ 4040868 w 4040868"/>
              <a:gd name="connsiteY10" fmla="*/ 1907085 h 2484203"/>
              <a:gd name="connsiteX11" fmla="*/ 4040868 w 4040868"/>
              <a:gd name="connsiteY11" fmla="*/ 2245468 h 2484203"/>
              <a:gd name="connsiteX12" fmla="*/ 3897247 w 4040868"/>
              <a:gd name="connsiteY12" fmla="*/ 2338115 h 2484203"/>
              <a:gd name="connsiteX13" fmla="*/ 3250168 w 4040868"/>
              <a:gd name="connsiteY13" fmla="*/ 2413957 h 2484203"/>
              <a:gd name="connsiteX14" fmla="*/ 3125358 w 4040868"/>
              <a:gd name="connsiteY14" fmla="*/ 1536797 h 2484203"/>
              <a:gd name="connsiteX15" fmla="*/ 3119853 w 4040868"/>
              <a:gd name="connsiteY15" fmla="*/ 954065 h 2484203"/>
              <a:gd name="connsiteX16" fmla="*/ 2577517 w 4040868"/>
              <a:gd name="connsiteY16" fmla="*/ 1167400 h 2484203"/>
              <a:gd name="connsiteX17" fmla="*/ 1717591 w 4040868"/>
              <a:gd name="connsiteY17" fmla="*/ 1380395 h 2484203"/>
              <a:gd name="connsiteX18" fmla="*/ 1592853 w 4040868"/>
              <a:gd name="connsiteY18" fmla="*/ 503348 h 2484203"/>
              <a:gd name="connsiteX19" fmla="*/ 1642974 w 4040868"/>
              <a:gd name="connsiteY19" fmla="*/ 8510 h 2484203"/>
              <a:gd name="connsiteX20" fmla="*/ 0 w 4040868"/>
              <a:gd name="connsiteY20" fmla="*/ 0 h 2484203"/>
              <a:gd name="connsiteX21" fmla="*/ 285293 w 4040868"/>
              <a:gd name="connsiteY21" fmla="*/ 0 h 2484203"/>
              <a:gd name="connsiteX22" fmla="*/ 288683 w 4040868"/>
              <a:gd name="connsiteY22" fmla="*/ 23305 h 2484203"/>
              <a:gd name="connsiteX23" fmla="*/ 344260 w 4040868"/>
              <a:gd name="connsiteY23" fmla="*/ 111230 h 2484203"/>
              <a:gd name="connsiteX24" fmla="*/ 728339 w 4040868"/>
              <a:gd name="connsiteY24" fmla="*/ 1794 h 2484203"/>
              <a:gd name="connsiteX25" fmla="*/ 731070 w 4040868"/>
              <a:gd name="connsiteY25" fmla="*/ 0 h 2484203"/>
              <a:gd name="connsiteX26" fmla="*/ 1253365 w 4040868"/>
              <a:gd name="connsiteY26" fmla="*/ 0 h 2484203"/>
              <a:gd name="connsiteX27" fmla="*/ 1203261 w 4040868"/>
              <a:gd name="connsiteY27" fmla="*/ 30014 h 2484203"/>
              <a:gd name="connsiteX28" fmla="*/ 1045098 w 4040868"/>
              <a:gd name="connsiteY28" fmla="*/ 133945 h 2484203"/>
              <a:gd name="connsiteX29" fmla="*/ 185259 w 4040868"/>
              <a:gd name="connsiteY29" fmla="*/ 346999 h 2484203"/>
              <a:gd name="connsiteX30" fmla="*/ 8682 w 4040868"/>
              <a:gd name="connsiteY30" fmla="*/ 75030 h 248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4040868" h="2484203">
                <a:moveTo>
                  <a:pt x="1639501" y="0"/>
                </a:moveTo>
                <a:lnTo>
                  <a:pt x="1927972" y="0"/>
                </a:lnTo>
                <a:lnTo>
                  <a:pt x="1936047" y="69832"/>
                </a:lnTo>
                <a:cubicBezTo>
                  <a:pt x="1941935" y="225592"/>
                  <a:pt x="1905398" y="399199"/>
                  <a:pt x="1871145" y="561938"/>
                </a:cubicBezTo>
                <a:cubicBezTo>
                  <a:pt x="1818675" y="811204"/>
                  <a:pt x="1764412" y="1068972"/>
                  <a:pt x="1876589" y="1144624"/>
                </a:cubicBezTo>
                <a:cubicBezTo>
                  <a:pt x="1988767" y="1220276"/>
                  <a:pt x="2207469" y="1073404"/>
                  <a:pt x="2418931" y="931295"/>
                </a:cubicBezTo>
                <a:cubicBezTo>
                  <a:pt x="2695019" y="745819"/>
                  <a:pt x="3007951" y="535602"/>
                  <a:pt x="3278854" y="718297"/>
                </a:cubicBezTo>
                <a:cubicBezTo>
                  <a:pt x="3549759" y="900994"/>
                  <a:pt x="3472126" y="1269896"/>
                  <a:pt x="3403625" y="1595367"/>
                </a:cubicBezTo>
                <a:cubicBezTo>
                  <a:pt x="3351132" y="1844684"/>
                  <a:pt x="3296911" y="2102481"/>
                  <a:pt x="3409135" y="2178165"/>
                </a:cubicBezTo>
                <a:cubicBezTo>
                  <a:pt x="3521360" y="2253848"/>
                  <a:pt x="3739918" y="2106880"/>
                  <a:pt x="3951362" y="1964825"/>
                </a:cubicBezTo>
                <a:lnTo>
                  <a:pt x="4040868" y="1907085"/>
                </a:lnTo>
                <a:lnTo>
                  <a:pt x="4040868" y="2245468"/>
                </a:lnTo>
                <a:lnTo>
                  <a:pt x="3897247" y="2338115"/>
                </a:lnTo>
                <a:cubicBezTo>
                  <a:pt x="3680078" y="2466935"/>
                  <a:pt x="3453297" y="2550946"/>
                  <a:pt x="3250168" y="2413957"/>
                </a:cubicBezTo>
                <a:cubicBezTo>
                  <a:pt x="2979295" y="2231282"/>
                  <a:pt x="3056854" y="1862273"/>
                  <a:pt x="3125358" y="1536797"/>
                </a:cubicBezTo>
                <a:cubicBezTo>
                  <a:pt x="3177820" y="1287528"/>
                  <a:pt x="3232077" y="1029749"/>
                  <a:pt x="3119853" y="954065"/>
                </a:cubicBezTo>
                <a:cubicBezTo>
                  <a:pt x="3007628" y="878381"/>
                  <a:pt x="2788984" y="1025298"/>
                  <a:pt x="2577517" y="1167400"/>
                </a:cubicBezTo>
                <a:cubicBezTo>
                  <a:pt x="2301431" y="1352887"/>
                  <a:pt x="1988500" y="1563095"/>
                  <a:pt x="1717591" y="1380395"/>
                </a:cubicBezTo>
                <a:cubicBezTo>
                  <a:pt x="1446683" y="1197696"/>
                  <a:pt x="1524354" y="828830"/>
                  <a:pt x="1592853" y="503348"/>
                </a:cubicBezTo>
                <a:cubicBezTo>
                  <a:pt x="1632232" y="316369"/>
                  <a:pt x="1672597" y="124625"/>
                  <a:pt x="1642974" y="8510"/>
                </a:cubicBezTo>
                <a:close/>
                <a:moveTo>
                  <a:pt x="0" y="0"/>
                </a:moveTo>
                <a:lnTo>
                  <a:pt x="285293" y="0"/>
                </a:lnTo>
                <a:lnTo>
                  <a:pt x="288683" y="23305"/>
                </a:lnTo>
                <a:cubicBezTo>
                  <a:pt x="298556" y="62009"/>
                  <a:pt x="316206" y="92310"/>
                  <a:pt x="344260" y="111230"/>
                </a:cubicBezTo>
                <a:cubicBezTo>
                  <a:pt x="428424" y="167989"/>
                  <a:pt x="572407" y="99511"/>
                  <a:pt x="728339" y="1794"/>
                </a:cubicBezTo>
                <a:lnTo>
                  <a:pt x="731070" y="0"/>
                </a:lnTo>
                <a:lnTo>
                  <a:pt x="1253365" y="0"/>
                </a:lnTo>
                <a:lnTo>
                  <a:pt x="1203261" y="30014"/>
                </a:lnTo>
                <a:cubicBezTo>
                  <a:pt x="1151276" y="62590"/>
                  <a:pt x="1097964" y="98419"/>
                  <a:pt x="1045098" y="133945"/>
                </a:cubicBezTo>
                <a:cubicBezTo>
                  <a:pt x="769005" y="319427"/>
                  <a:pt x="456124" y="529669"/>
                  <a:pt x="185259" y="346999"/>
                </a:cubicBezTo>
                <a:cubicBezTo>
                  <a:pt x="83685" y="278498"/>
                  <a:pt x="31110" y="183804"/>
                  <a:pt x="8682" y="7503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50000"/>
            </a:schemeClr>
          </a:solidFill>
          <a:ln w="15939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350" dirty="0"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39D0D1EA-36A7-6453-1FD4-3D8EDB9E32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0898"/>
          <a:stretch/>
        </p:blipFill>
        <p:spPr>
          <a:xfrm>
            <a:off x="0" y="1902279"/>
            <a:ext cx="1647807" cy="2788103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956C6AF7-C52F-0661-9756-4ACF5F53D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73628" y="518268"/>
            <a:ext cx="6596744" cy="4106966"/>
            <a:chOff x="1698171" y="691024"/>
            <a:chExt cx="8795658" cy="5475954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8E9A7E9-8102-96E8-3AFE-500CB362A1DC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8795658" cy="5475954"/>
              <a:chOff x="1466850" y="380320"/>
              <a:chExt cx="9258300" cy="5763985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53ECDAF-8D46-3B38-8636-403A9D6E1AE5}"/>
                  </a:ext>
                </a:extLst>
              </p:cNvPr>
              <p:cNvSpPr/>
              <p:nvPr userDrawn="1"/>
            </p:nvSpPr>
            <p:spPr>
              <a:xfrm>
                <a:off x="1466850" y="875620"/>
                <a:ext cx="9258300" cy="5268685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F9042C5-541D-EACD-1550-73F521EE58CE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9258300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316982B-45E5-11C7-13E9-FFB7118F3739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BAEAE856-A4AE-737F-5F25-C2D45CCF9350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869E9B6-7A5C-6135-A347-B48DCD6D4E3A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04D07301-3180-6D7F-A1D1-2011E615007D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19745" y="918074"/>
            <a:ext cx="6704512" cy="2788104"/>
          </a:xfrm>
        </p:spPr>
        <p:txBody>
          <a:bodyPr anchor="ctr">
            <a:noAutofit/>
          </a:bodyPr>
          <a:lstStyle>
            <a:lvl1pPr algn="ctr">
              <a:defRPr sz="45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B0A1C84-853A-628A-A9BA-CA6C9B1A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45130" y="3762967"/>
            <a:ext cx="5453742" cy="489692"/>
          </a:xfrm>
          <a:prstGeom prst="roundRect">
            <a:avLst>
              <a:gd name="adj" fmla="val 50000"/>
            </a:avLst>
          </a:prstGeom>
          <a:solidFill>
            <a:schemeClr val="accent6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845129" y="3762967"/>
            <a:ext cx="5453743" cy="489692"/>
          </a:xfrm>
        </p:spPr>
        <p:txBody>
          <a:bodyPr anchor="ctr">
            <a:noAutofit/>
          </a:bodyPr>
          <a:lstStyle>
            <a:lvl1pPr marL="0" indent="0" algn="ctr">
              <a:buNone/>
              <a:defRPr sz="135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215909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2413" y="245269"/>
            <a:ext cx="8639175" cy="4171100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75062" y="1450182"/>
            <a:ext cx="3984498" cy="2746262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12" y="1450182"/>
            <a:ext cx="3986213" cy="2746262"/>
          </a:xfrm>
          <a:prstGeom prst="roundRect">
            <a:avLst>
              <a:gd name="adj" fmla="val 9932"/>
            </a:avLst>
          </a:prstGeom>
          <a:solidFill>
            <a:schemeClr val="accent5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AB85A72-D42C-6248-9886-01A284D0AE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013" y="432219"/>
            <a:ext cx="8180262" cy="691887"/>
          </a:xfrm>
        </p:spPr>
        <p:txBody>
          <a:bodyPr tIns="182880"/>
          <a:lstStyle>
            <a:lvl1pPr algn="l"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0C8E618-75F9-458D-3A62-1F2682AD9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669972"/>
            <a:ext cx="9144000" cy="47352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A417590-A410-1B88-C23B-74EA0E7EA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669972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0C0BEF1-6AFB-D9F2-2B8C-DF15558CAB57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666749" y="1757363"/>
            <a:ext cx="3655085" cy="2246151"/>
          </a:xfrm>
        </p:spPr>
        <p:txBody>
          <a:bodyPr/>
          <a:lstStyle>
            <a:lvl1pPr marL="0" indent="0">
              <a:lnSpc>
                <a:spcPts val="1425"/>
              </a:lnSpc>
              <a:spcBef>
                <a:spcPts val="750"/>
              </a:spcBef>
              <a:buNone/>
              <a:defRPr sz="1350"/>
            </a:lvl1pPr>
            <a:lvl2pPr marL="171450">
              <a:lnSpc>
                <a:spcPts val="1425"/>
              </a:lnSpc>
              <a:spcBef>
                <a:spcPts val="750"/>
              </a:spcBef>
              <a:defRPr sz="1350"/>
            </a:lvl2pPr>
            <a:lvl3pPr marL="514350">
              <a:lnSpc>
                <a:spcPts val="1425"/>
              </a:lnSpc>
              <a:spcBef>
                <a:spcPts val="750"/>
              </a:spcBef>
              <a:defRPr sz="1350"/>
            </a:lvl3pPr>
            <a:lvl4pPr marL="857250">
              <a:lnSpc>
                <a:spcPts val="1425"/>
              </a:lnSpc>
              <a:spcBef>
                <a:spcPts val="750"/>
              </a:spcBef>
              <a:defRPr sz="1350"/>
            </a:lvl4pPr>
            <a:lvl5pPr marL="1200150">
              <a:lnSpc>
                <a:spcPts val="1425"/>
              </a:lnSpc>
              <a:spcBef>
                <a:spcPts val="750"/>
              </a:spcBef>
              <a:defRPr sz="135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9B32CC6-748C-4CAB-2EAB-F498EBD8B32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872241" y="1757362"/>
            <a:ext cx="3655085" cy="2243138"/>
          </a:xfrm>
        </p:spPr>
        <p:txBody>
          <a:bodyPr/>
          <a:lstStyle>
            <a:lvl1pPr marL="0" indent="0">
              <a:lnSpc>
                <a:spcPts val="1425"/>
              </a:lnSpc>
              <a:spcBef>
                <a:spcPts val="750"/>
              </a:spcBef>
              <a:buNone/>
              <a:defRPr sz="1350"/>
            </a:lvl1pPr>
            <a:lvl2pPr marL="171450">
              <a:lnSpc>
                <a:spcPts val="1425"/>
              </a:lnSpc>
              <a:spcBef>
                <a:spcPts val="750"/>
              </a:spcBef>
              <a:defRPr sz="1350"/>
            </a:lvl2pPr>
            <a:lvl3pPr marL="514350">
              <a:lnSpc>
                <a:spcPts val="1425"/>
              </a:lnSpc>
              <a:spcBef>
                <a:spcPts val="750"/>
              </a:spcBef>
              <a:defRPr sz="1350"/>
            </a:lvl3pPr>
            <a:lvl4pPr marL="857250">
              <a:lnSpc>
                <a:spcPts val="1425"/>
              </a:lnSpc>
              <a:spcBef>
                <a:spcPts val="750"/>
              </a:spcBef>
              <a:defRPr sz="1350"/>
            </a:lvl4pPr>
            <a:lvl5pPr marL="1200150">
              <a:lnSpc>
                <a:spcPts val="1425"/>
              </a:lnSpc>
              <a:spcBef>
                <a:spcPts val="750"/>
              </a:spcBef>
              <a:defRPr sz="135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5B39729-974D-AA19-321C-259F9E677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08875" y="4669971"/>
            <a:ext cx="1170228" cy="473529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350">
                <a:solidFill>
                  <a:schemeClr val="tx1"/>
                </a:solidFill>
                <a:latin typeface="+mj-lt"/>
              </a:defRPr>
            </a:lvl1pPr>
          </a:lstStyle>
          <a:p>
            <a:fld id="{EE518CBA-D8B4-47B2-892B-826C26D1B466}" type="datetimeFigureOut">
              <a:rPr lang="en-US" smtClean="0"/>
              <a:pPr/>
              <a:t>10/30/2024</a:t>
            </a:fld>
            <a:endParaRPr lang="en-US" dirty="0"/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D0225ACC-FFD9-6B8F-F487-1D67910EA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6508" y="4803866"/>
            <a:ext cx="205740" cy="20574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1D0E68D-DD6F-159D-E995-52C3D7D5E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76711" y="4803866"/>
            <a:ext cx="205740" cy="205740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FB0E3525-56EE-84A4-2487-4BBC37B43D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6596913" y="4803866"/>
            <a:ext cx="205740" cy="205740"/>
          </a:xfrm>
          <a:prstGeom prst="rect">
            <a:avLst/>
          </a:prstGeom>
        </p:spPr>
      </p:pic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F9CA93E-AA01-748E-065E-20F3E1A1A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9103" y="4669971"/>
            <a:ext cx="473061" cy="473529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35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43D476-B609-7D5A-A9DF-7D73B31B13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751" y="4764549"/>
            <a:ext cx="979715" cy="29799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50" b="1" dirty="0">
                <a:solidFill>
                  <a:schemeClr val="tx1"/>
                </a:solidFill>
                <a:latin typeface="+mn-lt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398325369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F2D7010-7DD7-3796-25B0-887F020FD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2413" y="245269"/>
            <a:ext cx="8639175" cy="4171100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FE720C36-0F8D-D8C0-9900-9ABBBFF543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3619" y="1450182"/>
            <a:ext cx="2565941" cy="2746262"/>
          </a:xfrm>
          <a:prstGeom prst="roundRect">
            <a:avLst>
              <a:gd name="adj" fmla="val 9932"/>
            </a:avLst>
          </a:prstGeom>
          <a:solidFill>
            <a:schemeClr val="accent6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6CA4DA47-F1FE-347F-D205-7E5F76A50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1012" y="1450182"/>
            <a:ext cx="5380577" cy="2746262"/>
          </a:xfrm>
          <a:prstGeom prst="roundRect">
            <a:avLst>
              <a:gd name="adj" fmla="val 9932"/>
            </a:avLst>
          </a:prstGeom>
          <a:solidFill>
            <a:schemeClr val="accent3">
              <a:alpha val="2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533775-BAF7-CC9D-D6AD-AD60D3BA94F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013" y="432219"/>
            <a:ext cx="8180262" cy="691887"/>
          </a:xfrm>
        </p:spPr>
        <p:txBody>
          <a:bodyPr tIns="182880"/>
          <a:lstStyle>
            <a:lvl1pPr algn="l"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69ADF-8CD9-4E77-BB8D-70D8824C5A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66749" y="1757363"/>
            <a:ext cx="5071973" cy="2246151"/>
          </a:xfrm>
        </p:spPr>
        <p:txBody>
          <a:bodyPr/>
          <a:lstStyle>
            <a:lvl1pPr marL="0" indent="0">
              <a:lnSpc>
                <a:spcPts val="1425"/>
              </a:lnSpc>
              <a:spcBef>
                <a:spcPts val="750"/>
              </a:spcBef>
              <a:buNone/>
              <a:defRPr sz="1350"/>
            </a:lvl1pPr>
            <a:lvl2pPr marL="171450">
              <a:lnSpc>
                <a:spcPts val="1425"/>
              </a:lnSpc>
              <a:spcBef>
                <a:spcPts val="750"/>
              </a:spcBef>
              <a:defRPr sz="1350"/>
            </a:lvl2pPr>
            <a:lvl3pPr marL="514350">
              <a:lnSpc>
                <a:spcPts val="1425"/>
              </a:lnSpc>
              <a:spcBef>
                <a:spcPts val="750"/>
              </a:spcBef>
              <a:defRPr sz="1350"/>
            </a:lvl3pPr>
            <a:lvl4pPr marL="857250">
              <a:lnSpc>
                <a:spcPts val="1425"/>
              </a:lnSpc>
              <a:spcBef>
                <a:spcPts val="750"/>
              </a:spcBef>
              <a:defRPr sz="1350"/>
            </a:lvl4pPr>
            <a:lvl5pPr marL="1200150">
              <a:lnSpc>
                <a:spcPts val="1425"/>
              </a:lnSpc>
              <a:spcBef>
                <a:spcPts val="750"/>
              </a:spcBef>
              <a:defRPr sz="135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EEF67B58-AA53-B48D-DD97-72B3116B22D2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222207" y="1757362"/>
            <a:ext cx="2297225" cy="2243138"/>
          </a:xfrm>
        </p:spPr>
        <p:txBody>
          <a:bodyPr/>
          <a:lstStyle>
            <a:lvl1pPr>
              <a:lnSpc>
                <a:spcPts val="1425"/>
              </a:lnSpc>
              <a:defRPr sz="1350"/>
            </a:lvl1pPr>
            <a:lvl2pPr>
              <a:lnSpc>
                <a:spcPts val="1425"/>
              </a:lnSpc>
              <a:defRPr sz="1350"/>
            </a:lvl2pPr>
            <a:lvl3pPr>
              <a:lnSpc>
                <a:spcPts val="1425"/>
              </a:lnSpc>
              <a:defRPr sz="1350"/>
            </a:lvl3pPr>
            <a:lvl4pPr>
              <a:lnSpc>
                <a:spcPts val="1425"/>
              </a:lnSpc>
              <a:defRPr sz="1350"/>
            </a:lvl4pPr>
            <a:lvl5pPr>
              <a:lnSpc>
                <a:spcPts val="1425"/>
              </a:lnSpc>
              <a:defRPr sz="135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94BBE0-379D-0165-CAC7-1F8B11D76D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669972"/>
            <a:ext cx="9144000" cy="47352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02F7C8-DEF9-7613-2C2E-1BE67CDD0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669972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160EE65A-711D-F38D-9188-D4EAE00310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08875" y="4669971"/>
            <a:ext cx="1170228" cy="473529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350">
                <a:solidFill>
                  <a:schemeClr val="tx1"/>
                </a:solidFill>
                <a:latin typeface="+mj-lt"/>
              </a:defRPr>
            </a:lvl1pPr>
          </a:lstStyle>
          <a:p>
            <a:fld id="{EE518CBA-D8B4-47B2-892B-826C26D1B466}" type="datetimeFigureOut">
              <a:rPr lang="en-US" smtClean="0"/>
              <a:pPr/>
              <a:t>10/30/2024</a:t>
            </a:fld>
            <a:endParaRPr lang="en-US" dirty="0"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528D3B9C-A39A-B7F4-9EF1-8DACD6392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6508" y="4803866"/>
            <a:ext cx="205740" cy="20574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025BC426-76D2-E6A7-7ACC-B430676DC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76711" y="4803866"/>
            <a:ext cx="205740" cy="205740"/>
          </a:xfrm>
          <a:prstGeom prst="rect">
            <a:avLst/>
          </a:prstGeom>
        </p:spPr>
      </p:pic>
      <p:pic>
        <p:nvPicPr>
          <p:cNvPr id="20" name="Graphic 19">
            <a:extLst>
              <a:ext uri="{FF2B5EF4-FFF2-40B4-BE49-F238E27FC236}">
                <a16:creationId xmlns:a16="http://schemas.microsoft.com/office/drawing/2014/main" id="{BEC2F84A-080B-721D-C47A-BA27BCE90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6596913" y="4803866"/>
            <a:ext cx="205740" cy="205740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EAD915F-02B9-E376-AEE8-C9188A70E1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9103" y="4669971"/>
            <a:ext cx="473061" cy="473529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35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91E374-28A1-DAB0-74F1-E14DD4733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751" y="4764549"/>
            <a:ext cx="979715" cy="29799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50" b="1" dirty="0">
                <a:solidFill>
                  <a:schemeClr val="tx1"/>
                </a:solidFill>
                <a:latin typeface="+mn-lt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2521385228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41A884-237A-64B6-32E7-217992605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2413" y="245269"/>
            <a:ext cx="8639175" cy="4171100"/>
          </a:xfrm>
          <a:prstGeom prst="roundRect">
            <a:avLst>
              <a:gd name="adj" fmla="val 1928"/>
            </a:avLst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245F31-81CB-7608-A735-BE1B508EC0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012" y="302418"/>
            <a:ext cx="4459792" cy="1664664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5D911D6-AEFE-1CA4-D41D-B9157575E48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1012" y="2163535"/>
            <a:ext cx="4459792" cy="1498148"/>
          </a:xfrm>
        </p:spPr>
        <p:txBody>
          <a:bodyPr/>
          <a:lstStyle>
            <a:lvl1pPr marL="214313" indent="-214313">
              <a:lnSpc>
                <a:spcPts val="1425"/>
              </a:lnSpc>
              <a:buFont typeface="Arial" panose="020B0604020202020204" pitchFamily="34" charset="0"/>
              <a:buChar char="•"/>
              <a:defRPr sz="1350"/>
            </a:lvl1pPr>
            <a:lvl2pPr marL="557213" indent="-214313">
              <a:lnSpc>
                <a:spcPts val="1425"/>
              </a:lnSpc>
              <a:buFont typeface="Arial" panose="020B0604020202020204" pitchFamily="34" charset="0"/>
              <a:buChar char="•"/>
              <a:defRPr sz="1350"/>
            </a:lvl2pPr>
            <a:lvl3pPr marL="900113" indent="-214313">
              <a:lnSpc>
                <a:spcPts val="1425"/>
              </a:lnSpc>
              <a:buFont typeface="Arial" panose="020B0604020202020204" pitchFamily="34" charset="0"/>
              <a:buChar char="•"/>
              <a:defRPr sz="1350"/>
            </a:lvl3pPr>
            <a:lvl4pPr marL="1243013" indent="-214313">
              <a:lnSpc>
                <a:spcPts val="1425"/>
              </a:lnSpc>
              <a:buFont typeface="Arial" panose="020B0604020202020204" pitchFamily="34" charset="0"/>
              <a:buChar char="•"/>
              <a:defRPr sz="1350"/>
            </a:lvl4pPr>
            <a:lvl5pPr marL="1585913" indent="-214313">
              <a:lnSpc>
                <a:spcPts val="1425"/>
              </a:lnSpc>
              <a:buFont typeface="Arial" panose="020B0604020202020204" pitchFamily="34" charset="0"/>
              <a:buChar char="•"/>
              <a:defRPr sz="135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9D8C8DC-9BBB-5079-F2BB-7AFCEF6C3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17796" y="990734"/>
            <a:ext cx="2662818" cy="2671279"/>
            <a:chOff x="1698171" y="691024"/>
            <a:chExt cx="3550424" cy="3561705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8853234-6427-C6E9-934B-8E3D20680399}"/>
                </a:ext>
              </a:extLst>
            </p:cNvPr>
            <p:cNvGrpSpPr/>
            <p:nvPr userDrawn="1"/>
          </p:nvGrpSpPr>
          <p:grpSpPr>
            <a:xfrm>
              <a:off x="1698171" y="691024"/>
              <a:ext cx="3550424" cy="3561705"/>
              <a:chOff x="1466850" y="380319"/>
              <a:chExt cx="3737172" cy="3749048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24A333EF-A4E5-C14C-30ED-1D0431BF42BD}"/>
                  </a:ext>
                </a:extLst>
              </p:cNvPr>
              <p:cNvSpPr/>
              <p:nvPr userDrawn="1"/>
            </p:nvSpPr>
            <p:spPr>
              <a:xfrm>
                <a:off x="1466850" y="875621"/>
                <a:ext cx="3737172" cy="325374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E7DA7D0A-FCD9-8D61-7756-4D154DAE693F}"/>
                  </a:ext>
                </a:extLst>
              </p:cNvPr>
              <p:cNvSpPr/>
              <p:nvPr userDrawn="1"/>
            </p:nvSpPr>
            <p:spPr>
              <a:xfrm>
                <a:off x="1466850" y="380320"/>
                <a:ext cx="3737172" cy="495301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AAD6121-8E16-380C-3CEE-AA15587ABCCA}"/>
                </a:ext>
              </a:extLst>
            </p:cNvPr>
            <p:cNvGrpSpPr/>
            <p:nvPr userDrawn="1"/>
          </p:nvGrpSpPr>
          <p:grpSpPr>
            <a:xfrm>
              <a:off x="1839686" y="815293"/>
              <a:ext cx="810985" cy="212272"/>
              <a:chOff x="1883229" y="800099"/>
              <a:chExt cx="810985" cy="212272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FB5606C5-9513-E7A1-2E78-26147F563805}"/>
                  </a:ext>
                </a:extLst>
              </p:cNvPr>
              <p:cNvSpPr/>
              <p:nvPr userDrawn="1"/>
            </p:nvSpPr>
            <p:spPr>
              <a:xfrm>
                <a:off x="1883229" y="800100"/>
                <a:ext cx="212271" cy="212271"/>
              </a:xfrm>
              <a:prstGeom prst="ellipse">
                <a:avLst/>
              </a:prstGeom>
              <a:solidFill>
                <a:schemeClr val="accent4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7FCFA69-6517-C9E2-41E5-851F0B39E300}"/>
                  </a:ext>
                </a:extLst>
              </p:cNvPr>
              <p:cNvSpPr/>
              <p:nvPr userDrawn="1"/>
            </p:nvSpPr>
            <p:spPr>
              <a:xfrm>
                <a:off x="2182586" y="800100"/>
                <a:ext cx="212271" cy="212271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71DB0373-9CE8-0C17-DC5D-A761A9680A74}"/>
                  </a:ext>
                </a:extLst>
              </p:cNvPr>
              <p:cNvSpPr/>
              <p:nvPr userDrawn="1"/>
            </p:nvSpPr>
            <p:spPr>
              <a:xfrm>
                <a:off x="2481943" y="800099"/>
                <a:ext cx="212271" cy="212271"/>
              </a:xfrm>
              <a:prstGeom prst="ellipse">
                <a:avLst/>
              </a:prstGeom>
              <a:solidFill>
                <a:schemeClr val="accent6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 dirty="0"/>
              </a:p>
            </p:txBody>
          </p:sp>
        </p:grp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8208C6DE-C3F7-D9D8-5020-CC917762A3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4669972"/>
            <a:ext cx="9144000" cy="47352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AD6D2E6-00C3-DFC4-E3CC-F7667A4CF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669972"/>
            <a:ext cx="9144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>
            <a:extLst>
              <a:ext uri="{FF2B5EF4-FFF2-40B4-BE49-F238E27FC236}">
                <a16:creationId xmlns:a16="http://schemas.microsoft.com/office/drawing/2014/main" id="{A1250816-70E6-472B-5427-B70F068971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56508" y="4803866"/>
            <a:ext cx="205740" cy="20574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43018F2-43DC-265A-AC49-91D41C8BF0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6876711" y="4803866"/>
            <a:ext cx="205740" cy="20574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42402DB9-1860-2811-AF1D-2D4273F217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3558" t="13558" r="13558" b="13558"/>
          <a:stretch/>
        </p:blipFill>
        <p:spPr>
          <a:xfrm>
            <a:off x="6596913" y="4803866"/>
            <a:ext cx="205740" cy="205740"/>
          </a:xfrm>
          <a:prstGeom prst="rect">
            <a:avLst/>
          </a:prstGeom>
        </p:spPr>
      </p:pic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62D499E7-F68F-77A3-7384-16F7358B1FAF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532775" y="1357399"/>
            <a:ext cx="2640330" cy="2297430"/>
          </a:xfrm>
          <a:ln w="38100">
            <a:noFill/>
          </a:ln>
        </p:spPr>
        <p:txBody>
          <a:bodyPr/>
          <a:lstStyle>
            <a:lvl1pPr marL="0" indent="0" algn="ctr">
              <a:buNone/>
              <a:defRPr sz="15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3215DAD2-571F-6D7B-15E5-224268BDE2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508875" y="4669971"/>
            <a:ext cx="1170228" cy="473529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sz="1350">
                <a:solidFill>
                  <a:schemeClr val="tx1"/>
                </a:solidFill>
                <a:latin typeface="+mj-lt"/>
              </a:defRPr>
            </a:lvl1pPr>
          </a:lstStyle>
          <a:p>
            <a:fld id="{EE518CBA-D8B4-47B2-892B-826C26D1B466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E724EE9-07D6-911A-3D7F-82EBAF560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5751" y="4764549"/>
            <a:ext cx="979715" cy="297997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r>
              <a:rPr lang="en-US" sz="1350" b="1" dirty="0">
                <a:solidFill>
                  <a:schemeClr val="tx1"/>
                </a:solidFill>
                <a:latin typeface="+mn-lt"/>
              </a:rPr>
              <a:t>START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6DE1CF9C-D85F-CED5-1FFF-902538AAD6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79103" y="4669971"/>
            <a:ext cx="473061" cy="473529"/>
          </a:xfrm>
          <a:prstGeom prst="rect">
            <a:avLst/>
          </a:prstGeom>
        </p:spPr>
        <p:txBody>
          <a:bodyPr vert="horz" lIns="91440" tIns="91440" rIns="91440" bIns="45720" rtlCol="0" anchor="ctr"/>
          <a:lstStyle>
            <a:lvl1pPr algn="ctr">
              <a:defRPr lang="en-US" sz="1350" smtClean="0">
                <a:solidFill>
                  <a:schemeClr val="tx1"/>
                </a:solidFill>
                <a:latin typeface="+mj-lt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08503824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 cstate="hqprint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5750" y="285750"/>
            <a:ext cx="85725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85750" y="1369219"/>
            <a:ext cx="8572500" cy="32635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518CBA-D8B4-47B2-892B-826C26D1B466}" type="datetimeFigureOut">
              <a:rPr lang="en-US" smtClean="0"/>
              <a:pPr/>
              <a:t>10/30/2024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CONTOSO ALL-HANDS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468262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subTitle" idx="1"/>
          </p:nvPr>
        </p:nvSpPr>
        <p:spPr>
          <a:xfrm>
            <a:off x="311700" y="28760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/>
            <a:r>
              <a:rPr lang="en"/>
              <a:t>Section A - Group 1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649450" y="1"/>
            <a:ext cx="1087572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3"/>
          <p:cNvSpPr txBox="1"/>
          <p:nvPr/>
        </p:nvSpPr>
        <p:spPr>
          <a:xfrm>
            <a:off x="232551" y="1376225"/>
            <a:ext cx="4200600" cy="144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3500" b="1">
                <a:solidFill>
                  <a:schemeClr val="dk2"/>
                </a:solidFill>
              </a:rPr>
              <a:t>Trident Techlabs - Entrepreneurial Analysis</a:t>
            </a:r>
            <a:endParaRPr sz="3500" b="1">
              <a:solidFill>
                <a:schemeClr val="dk2"/>
              </a:solidFill>
            </a:endParaRPr>
          </a:p>
          <a:p>
            <a:endParaRPr sz="2600" b="1">
              <a:solidFill>
                <a:schemeClr val="dk2"/>
              </a:solidFill>
            </a:endParaRPr>
          </a:p>
        </p:txBody>
      </p:sp>
      <p:sp>
        <p:nvSpPr>
          <p:cNvPr id="89" name="Google Shape;89;p13"/>
          <p:cNvSpPr txBox="1"/>
          <p:nvPr/>
        </p:nvSpPr>
        <p:spPr>
          <a:xfrm>
            <a:off x="232551" y="3335425"/>
            <a:ext cx="4835400" cy="132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buClr>
                <a:schemeClr val="dk1"/>
              </a:buClr>
              <a:buSzPts val="1100"/>
            </a:pPr>
            <a:r>
              <a:rPr lang="en" sz="1600" b="1">
                <a:solidFill>
                  <a:schemeClr val="dk2"/>
                </a:solidFill>
              </a:rPr>
              <a:t>Done By: Section - A , Group 1</a:t>
            </a:r>
            <a:endParaRPr sz="1600" b="1">
              <a:solidFill>
                <a:schemeClr val="dk2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600" b="1">
              <a:solidFill>
                <a:schemeClr val="dk2"/>
              </a:solidFill>
            </a:endParaRPr>
          </a:p>
          <a:p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Devika O Nair (IIT2022001)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Sugam Sareen (IIT2022002)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Jatin Soni (IIT2022003)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Vatsa Bhuva (IIT2022004)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Jai Khanna (IIT2022005)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pPr>
              <a:buClr>
                <a:schemeClr val="dk1"/>
              </a:buClr>
              <a:buSzPts val="1100"/>
            </a:pPr>
            <a:endParaRPr sz="1600" b="1">
              <a:solidFill>
                <a:schemeClr val="dk2"/>
              </a:solidFill>
            </a:endParaRPr>
          </a:p>
          <a:p>
            <a:pPr>
              <a:buClr>
                <a:schemeClr val="dk1"/>
              </a:buClr>
              <a:buSzPts val="1100"/>
            </a:pPr>
            <a:endParaRPr sz="1600" b="1">
              <a:solidFill>
                <a:schemeClr val="dk2"/>
              </a:solidFill>
            </a:endParaRPr>
          </a:p>
        </p:txBody>
      </p:sp>
      <p:pic>
        <p:nvPicPr>
          <p:cNvPr id="90" name="Google Shape;90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40650" y="178075"/>
            <a:ext cx="3962400" cy="6286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3"/>
          <p:cNvSpPr txBox="1"/>
          <p:nvPr/>
        </p:nvSpPr>
        <p:spPr>
          <a:xfrm>
            <a:off x="2325575" y="3802626"/>
            <a:ext cx="3000000" cy="1200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Saketh (IIT2022006)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Samuel (IIT2022007)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Shashank (IIT2022008)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Aashish Raghav (IIT2022010)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Aditi Gupta (IIT2022011)</a:t>
            </a:r>
            <a:endParaRPr sz="1100">
              <a:solidFill>
                <a:schemeClr val="accent1"/>
              </a:solidFill>
              <a:latin typeface="Lato"/>
              <a:ea typeface="Lato"/>
              <a:cs typeface="Lato"/>
              <a:sym typeface="Lato"/>
            </a:endParaRPr>
          </a:p>
          <a:p>
            <a:r>
              <a:rPr lang="en"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rPr>
              <a:t>Keshav Lohani (IIT2022012)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>
            <a:spLocks noGrp="1"/>
          </p:cNvSpPr>
          <p:nvPr>
            <p:ph type="title"/>
          </p:nvPr>
        </p:nvSpPr>
        <p:spPr>
          <a:xfrm>
            <a:off x="398851" y="537401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/>
              <a:t>Recent Mergers &amp; Acquisitions</a:t>
            </a:r>
            <a:endParaRPr/>
          </a:p>
        </p:txBody>
      </p:sp>
      <p:sp>
        <p:nvSpPr>
          <p:cNvPr id="151" name="Google Shape;151;p22"/>
          <p:cNvSpPr txBox="1">
            <a:spLocks noGrp="1"/>
          </p:cNvSpPr>
          <p:nvPr>
            <p:ph type="body" idx="1"/>
          </p:nvPr>
        </p:nvSpPr>
        <p:spPr>
          <a:xfrm>
            <a:off x="519951" y="1551176"/>
            <a:ext cx="34944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95000"/>
              </a:lnSpc>
              <a:buClr>
                <a:schemeClr val="dk1"/>
              </a:buClr>
              <a:buSzPts val="852"/>
              <a:buNone/>
            </a:pPr>
            <a:r>
              <a:rPr lang="en" sz="1552" b="1" dirty="0">
                <a:solidFill>
                  <a:srgbClr val="333333"/>
                </a:solidFill>
              </a:rPr>
              <a:t>Strategic Acquisitions:</a:t>
            </a:r>
            <a:endParaRPr sz="1552" b="1" dirty="0">
              <a:solidFill>
                <a:srgbClr val="333333"/>
              </a:solidFill>
            </a:endParaRPr>
          </a:p>
          <a:p>
            <a:pPr indent="-327174">
              <a:lnSpc>
                <a:spcPct val="95000"/>
              </a:lnSpc>
              <a:spcBef>
                <a:spcPts val="1200"/>
              </a:spcBef>
              <a:buClr>
                <a:schemeClr val="dk1"/>
              </a:buClr>
              <a:buSzPts val="1553"/>
            </a:pPr>
            <a:r>
              <a:rPr lang="en" sz="1552" dirty="0">
                <a:solidFill>
                  <a:schemeClr val="dk1"/>
                </a:solidFill>
              </a:rPr>
              <a:t>Acquired </a:t>
            </a:r>
            <a:r>
              <a:rPr lang="en" sz="1552" b="1" dirty="0">
                <a:solidFill>
                  <a:schemeClr val="dk1"/>
                </a:solidFill>
              </a:rPr>
              <a:t>Tech Innovations Inc.</a:t>
            </a:r>
            <a:r>
              <a:rPr lang="en" sz="1552" dirty="0">
                <a:solidFill>
                  <a:schemeClr val="dk1"/>
                </a:solidFill>
              </a:rPr>
              <a:t> for </a:t>
            </a:r>
            <a:r>
              <a:rPr lang="en" sz="1552" b="1" dirty="0">
                <a:solidFill>
                  <a:schemeClr val="dk1"/>
                </a:solidFill>
              </a:rPr>
              <a:t>$15 million</a:t>
            </a:r>
            <a:r>
              <a:rPr lang="en" sz="1552" dirty="0">
                <a:solidFill>
                  <a:schemeClr val="dk1"/>
                </a:solidFill>
              </a:rPr>
              <a:t> and </a:t>
            </a:r>
            <a:endParaRPr sz="1552" dirty="0">
              <a:solidFill>
                <a:schemeClr val="dk1"/>
              </a:solidFill>
            </a:endParaRPr>
          </a:p>
          <a:p>
            <a:pPr indent="0">
              <a:lnSpc>
                <a:spcPct val="95000"/>
              </a:lnSpc>
              <a:spcBef>
                <a:spcPts val="1200"/>
              </a:spcBef>
              <a:buSzPts val="852"/>
              <a:buNone/>
            </a:pPr>
            <a:r>
              <a:rPr lang="en" sz="1552" dirty="0">
                <a:solidFill>
                  <a:schemeClr val="dk1"/>
                </a:solidFill>
              </a:rPr>
              <a:t>merged with </a:t>
            </a:r>
            <a:r>
              <a:rPr lang="en" sz="1552" b="1" dirty="0">
                <a:solidFill>
                  <a:schemeClr val="dk1"/>
                </a:solidFill>
              </a:rPr>
              <a:t>Cloud Solutions Ltd.</a:t>
            </a:r>
            <a:r>
              <a:rPr lang="en" sz="1552" dirty="0">
                <a:solidFill>
                  <a:schemeClr val="dk1"/>
                </a:solidFill>
              </a:rPr>
              <a:t> for </a:t>
            </a:r>
            <a:r>
              <a:rPr lang="en" sz="1552" b="1" dirty="0">
                <a:solidFill>
                  <a:schemeClr val="dk1"/>
                </a:solidFill>
              </a:rPr>
              <a:t>$10 million</a:t>
            </a:r>
            <a:r>
              <a:rPr lang="en" sz="1552" dirty="0">
                <a:solidFill>
                  <a:schemeClr val="dk1"/>
                </a:solidFill>
              </a:rPr>
              <a:t>.</a:t>
            </a:r>
            <a:endParaRPr sz="1552" dirty="0">
              <a:solidFill>
                <a:schemeClr val="dk1"/>
              </a:solidFill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buClr>
                <a:schemeClr val="dk1"/>
              </a:buClr>
              <a:buSzPts val="852"/>
              <a:buNone/>
            </a:pPr>
            <a:r>
              <a:rPr lang="en" sz="1552" b="1" dirty="0">
                <a:solidFill>
                  <a:srgbClr val="333333"/>
                </a:solidFill>
              </a:rPr>
              <a:t>Growth Impact:</a:t>
            </a:r>
            <a:endParaRPr sz="1552" b="1" dirty="0">
              <a:solidFill>
                <a:srgbClr val="333333"/>
              </a:solidFill>
            </a:endParaRPr>
          </a:p>
          <a:p>
            <a:pPr indent="-327174">
              <a:lnSpc>
                <a:spcPct val="95000"/>
              </a:lnSpc>
              <a:spcBef>
                <a:spcPts val="1200"/>
              </a:spcBef>
              <a:buClr>
                <a:schemeClr val="dk1"/>
              </a:buClr>
              <a:buSzPts val="1553"/>
            </a:pPr>
            <a:r>
              <a:rPr lang="en" sz="1552" dirty="0">
                <a:solidFill>
                  <a:schemeClr val="dk1"/>
                </a:solidFill>
              </a:rPr>
              <a:t>Expected </a:t>
            </a:r>
            <a:r>
              <a:rPr lang="en" sz="1552" b="1" dirty="0">
                <a:solidFill>
                  <a:schemeClr val="dk1"/>
                </a:solidFill>
              </a:rPr>
              <a:t>40% boost in R&amp;D</a:t>
            </a:r>
            <a:r>
              <a:rPr lang="en" sz="1552" dirty="0">
                <a:solidFill>
                  <a:schemeClr val="dk1"/>
                </a:solidFill>
              </a:rPr>
              <a:t> capabilities, increasing </a:t>
            </a:r>
            <a:endParaRPr sz="1552" dirty="0">
              <a:solidFill>
                <a:schemeClr val="dk1"/>
              </a:solidFill>
            </a:endParaRPr>
          </a:p>
          <a:p>
            <a:pPr indent="0">
              <a:lnSpc>
                <a:spcPct val="95000"/>
              </a:lnSpc>
              <a:spcBef>
                <a:spcPts val="1200"/>
              </a:spcBef>
              <a:buSzPts val="852"/>
              <a:buNone/>
            </a:pPr>
            <a:r>
              <a:rPr lang="en" sz="1552" dirty="0">
                <a:solidFill>
                  <a:schemeClr val="dk1"/>
                </a:solidFill>
              </a:rPr>
              <a:t>market share from </a:t>
            </a:r>
            <a:r>
              <a:rPr lang="en" sz="1552" b="1" dirty="0">
                <a:solidFill>
                  <a:schemeClr val="dk1"/>
                </a:solidFill>
              </a:rPr>
              <a:t>10% to 15%</a:t>
            </a:r>
            <a:r>
              <a:rPr lang="en" sz="1552" dirty="0">
                <a:solidFill>
                  <a:schemeClr val="dk1"/>
                </a:solidFill>
              </a:rPr>
              <a:t>.</a:t>
            </a:r>
            <a:endParaRPr sz="1552" dirty="0">
              <a:solidFill>
                <a:schemeClr val="dk1"/>
              </a:solidFill>
            </a:endParaRPr>
          </a:p>
          <a:p>
            <a:pPr indent="0">
              <a:lnSpc>
                <a:spcPct val="95000"/>
              </a:lnSpc>
              <a:spcBef>
                <a:spcPts val="1200"/>
              </a:spcBef>
              <a:buSzPts val="852"/>
              <a:buNone/>
            </a:pPr>
            <a:endParaRPr sz="1552" dirty="0">
              <a:solidFill>
                <a:schemeClr val="dk1"/>
              </a:solidFill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852"/>
              <a:buNone/>
            </a:pPr>
            <a:endParaRPr sz="1552" b="1" dirty="0">
              <a:solidFill>
                <a:schemeClr val="dk1"/>
              </a:solidFill>
            </a:endParaRPr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4352" y="1265530"/>
            <a:ext cx="4730797" cy="29878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>
            <a:spLocks noGrp="1"/>
          </p:cNvSpPr>
          <p:nvPr>
            <p:ph type="title"/>
          </p:nvPr>
        </p:nvSpPr>
        <p:spPr>
          <a:xfrm>
            <a:off x="727651" y="5539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ct val="44000"/>
            </a:pPr>
            <a:r>
              <a:rPr lang="en" sz="2500"/>
              <a:t>Assessment of Social Media Platforms</a:t>
            </a:r>
            <a:endParaRPr sz="2500"/>
          </a:p>
        </p:txBody>
      </p:sp>
      <p:sp>
        <p:nvSpPr>
          <p:cNvPr id="158" name="Google Shape;158;p23"/>
          <p:cNvSpPr txBox="1">
            <a:spLocks noGrp="1"/>
          </p:cNvSpPr>
          <p:nvPr>
            <p:ph type="body" idx="1"/>
          </p:nvPr>
        </p:nvSpPr>
        <p:spPr>
          <a:xfrm>
            <a:off x="394252" y="1523676"/>
            <a:ext cx="3665684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95000"/>
              </a:lnSpc>
              <a:buClr>
                <a:schemeClr val="dk1"/>
              </a:buClr>
              <a:buSzPts val="440"/>
              <a:buNone/>
            </a:pPr>
            <a:r>
              <a:rPr lang="en" sz="1340" b="1" dirty="0">
                <a:solidFill>
                  <a:srgbClr val="333333"/>
                </a:solidFill>
              </a:rPr>
              <a:t> Website:</a:t>
            </a:r>
            <a:endParaRPr sz="1340" b="1" dirty="0">
              <a:solidFill>
                <a:srgbClr val="333333"/>
              </a:solidFill>
            </a:endParaRPr>
          </a:p>
          <a:p>
            <a:pPr indent="-313683">
              <a:lnSpc>
                <a:spcPct val="95000"/>
              </a:lnSpc>
              <a:spcBef>
                <a:spcPts val="1200"/>
              </a:spcBef>
              <a:buClr>
                <a:schemeClr val="dk1"/>
              </a:buClr>
              <a:buSzPts val="1340"/>
            </a:pPr>
            <a:r>
              <a:rPr lang="en" sz="1340" dirty="0">
                <a:solidFill>
                  <a:schemeClr val="dk1"/>
                </a:solidFill>
              </a:rPr>
              <a:t>Average of </a:t>
            </a:r>
            <a:r>
              <a:rPr lang="en" sz="1340" b="1" dirty="0">
                <a:solidFill>
                  <a:schemeClr val="dk1"/>
                </a:solidFill>
              </a:rPr>
              <a:t>10,000 visitors/month</a:t>
            </a:r>
            <a:r>
              <a:rPr lang="en" sz="1340" dirty="0">
                <a:solidFill>
                  <a:schemeClr val="dk1"/>
                </a:solidFill>
              </a:rPr>
              <a:t> with a </a:t>
            </a:r>
            <a:r>
              <a:rPr lang="en" sz="1340" b="1" dirty="0">
                <a:solidFill>
                  <a:schemeClr val="dk1"/>
                </a:solidFill>
              </a:rPr>
              <a:t>30% lead conversion rate</a:t>
            </a:r>
            <a:r>
              <a:rPr lang="en" sz="1340" dirty="0">
                <a:solidFill>
                  <a:schemeClr val="dk1"/>
                </a:solidFill>
              </a:rPr>
              <a:t>.</a:t>
            </a:r>
            <a:endParaRPr sz="1340" dirty="0">
              <a:solidFill>
                <a:schemeClr val="dk1"/>
              </a:solidFill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buClr>
                <a:schemeClr val="dk1"/>
              </a:buClr>
              <a:buSzPts val="440"/>
              <a:buNone/>
            </a:pPr>
            <a:r>
              <a:rPr lang="en" sz="1340" b="1" dirty="0">
                <a:solidFill>
                  <a:srgbClr val="333333"/>
                </a:solidFill>
              </a:rPr>
              <a:t>LinkedIn:</a:t>
            </a:r>
            <a:endParaRPr sz="1340" b="1" dirty="0">
              <a:solidFill>
                <a:srgbClr val="333333"/>
              </a:solidFill>
            </a:endParaRPr>
          </a:p>
          <a:p>
            <a:pPr indent="-313683">
              <a:lnSpc>
                <a:spcPct val="95000"/>
              </a:lnSpc>
              <a:spcBef>
                <a:spcPts val="1200"/>
              </a:spcBef>
              <a:buClr>
                <a:schemeClr val="dk1"/>
              </a:buClr>
              <a:buSzPts val="1340"/>
            </a:pPr>
            <a:r>
              <a:rPr lang="en" sz="1340" b="1" dirty="0">
                <a:solidFill>
                  <a:schemeClr val="dk1"/>
                </a:solidFill>
              </a:rPr>
              <a:t>200% increase in followers</a:t>
            </a:r>
            <a:r>
              <a:rPr lang="en" sz="1340" dirty="0">
                <a:solidFill>
                  <a:schemeClr val="dk1"/>
                </a:solidFill>
              </a:rPr>
              <a:t> to </a:t>
            </a:r>
            <a:r>
              <a:rPr lang="en" sz="1340" b="1" dirty="0">
                <a:solidFill>
                  <a:schemeClr val="dk1"/>
                </a:solidFill>
              </a:rPr>
              <a:t>20,000</a:t>
            </a:r>
            <a:r>
              <a:rPr lang="en" sz="1340" dirty="0">
                <a:solidFill>
                  <a:schemeClr val="dk1"/>
                </a:solidFill>
              </a:rPr>
              <a:t>; achieving </a:t>
            </a:r>
            <a:r>
              <a:rPr lang="en" sz="1340" b="1" dirty="0">
                <a:solidFill>
                  <a:schemeClr val="dk1"/>
                </a:solidFill>
              </a:rPr>
              <a:t>10,000 impressions/month</a:t>
            </a:r>
            <a:r>
              <a:rPr lang="en" sz="1340" dirty="0">
                <a:solidFill>
                  <a:schemeClr val="dk1"/>
                </a:solidFill>
              </a:rPr>
              <a:t>.</a:t>
            </a:r>
            <a:endParaRPr sz="1340" dirty="0">
              <a:solidFill>
                <a:schemeClr val="dk1"/>
              </a:solidFill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buSzPts val="440"/>
              <a:buNone/>
            </a:pPr>
            <a:r>
              <a:rPr lang="en" sz="1340" b="1" dirty="0">
                <a:solidFill>
                  <a:srgbClr val="333333"/>
                </a:solidFill>
              </a:rPr>
              <a:t>Engagement:</a:t>
            </a:r>
            <a:endParaRPr sz="1340" b="1" dirty="0">
              <a:solidFill>
                <a:srgbClr val="333333"/>
              </a:solidFill>
            </a:endParaRPr>
          </a:p>
          <a:p>
            <a:pPr indent="-313683">
              <a:lnSpc>
                <a:spcPct val="95000"/>
              </a:lnSpc>
              <a:spcBef>
                <a:spcPts val="1200"/>
              </a:spcBef>
              <a:buClr>
                <a:schemeClr val="dk1"/>
              </a:buClr>
              <a:buSzPts val="1340"/>
            </a:pPr>
            <a:r>
              <a:rPr lang="en" sz="1340" dirty="0">
                <a:solidFill>
                  <a:schemeClr val="dk1"/>
                </a:solidFill>
              </a:rPr>
              <a:t>Campaigns on Twitter and Instagram resulted in a </a:t>
            </a:r>
            <a:r>
              <a:rPr lang="en" sz="1340" b="1" dirty="0">
                <a:solidFill>
                  <a:schemeClr val="dk1"/>
                </a:solidFill>
              </a:rPr>
              <a:t>150% increase in interactions</a:t>
            </a:r>
            <a:r>
              <a:rPr lang="en" sz="1340" dirty="0">
                <a:solidFill>
                  <a:schemeClr val="dk1"/>
                </a:solidFill>
              </a:rPr>
              <a:t>.</a:t>
            </a:r>
            <a:endParaRPr sz="1340" dirty="0">
              <a:solidFill>
                <a:schemeClr val="dk1"/>
              </a:solidFill>
            </a:endParaRPr>
          </a:p>
          <a:p>
            <a:pPr marL="0" indent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endParaRPr sz="1420" dirty="0"/>
          </a:p>
        </p:txBody>
      </p:sp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40404" y="1523676"/>
            <a:ext cx="4706871" cy="27899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4"/>
          <p:cNvSpPr txBox="1">
            <a:spLocks noGrp="1"/>
          </p:cNvSpPr>
          <p:nvPr>
            <p:ph type="title"/>
          </p:nvPr>
        </p:nvSpPr>
        <p:spPr>
          <a:xfrm>
            <a:off x="727650" y="33250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>
              <a:lnSpc>
                <a:spcPct val="115000"/>
              </a:lnSpc>
              <a:spcBef>
                <a:spcPts val="1400"/>
              </a:spcBef>
              <a:buClr>
                <a:schemeClr val="dk1"/>
              </a:buClr>
              <a:buSzPct val="40000"/>
            </a:pPr>
            <a:r>
              <a:rPr lang="en" sz="2751" dirty="0"/>
              <a:t>Overall Observations</a:t>
            </a:r>
            <a:endParaRPr sz="2751" dirty="0"/>
          </a:p>
          <a:p>
            <a:pPr>
              <a:spcBef>
                <a:spcPts val="400"/>
              </a:spcBef>
            </a:pPr>
            <a:endParaRPr dirty="0"/>
          </a:p>
        </p:txBody>
      </p:sp>
      <p:sp>
        <p:nvSpPr>
          <p:cNvPr id="165" name="Google Shape;165;p24"/>
          <p:cNvSpPr txBox="1">
            <a:spLocks noGrp="1"/>
          </p:cNvSpPr>
          <p:nvPr>
            <p:ph type="body" idx="1"/>
          </p:nvPr>
        </p:nvSpPr>
        <p:spPr>
          <a:xfrm>
            <a:off x="727650" y="1190362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Bef>
                <a:spcPts val="1200"/>
              </a:spcBef>
              <a:buClr>
                <a:schemeClr val="dk1"/>
              </a:buClr>
              <a:buSzPts val="523"/>
              <a:buNone/>
            </a:pPr>
            <a:r>
              <a:rPr lang="en" sz="1400" b="1" dirty="0">
                <a:solidFill>
                  <a:srgbClr val="333333"/>
                </a:solidFill>
              </a:rPr>
              <a:t>Strengths:</a:t>
            </a:r>
            <a:endParaRPr sz="1400" b="1" dirty="0">
              <a:solidFill>
                <a:srgbClr val="333333"/>
              </a:solidFill>
            </a:endParaRPr>
          </a:p>
          <a:p>
            <a:pPr indent="-306220" algn="just">
              <a:spcBef>
                <a:spcPts val="1200"/>
              </a:spcBef>
              <a:buClr>
                <a:schemeClr val="dk1"/>
              </a:buClr>
              <a:buSzPts val="1223"/>
            </a:pPr>
            <a:r>
              <a:rPr lang="en" sz="1400" b="1" dirty="0">
                <a:solidFill>
                  <a:schemeClr val="dk1"/>
                </a:solidFill>
              </a:rPr>
              <a:t>Unwavering Commitment to Innovation:</a:t>
            </a:r>
            <a:r>
              <a:rPr lang="en" sz="1400" dirty="0">
                <a:solidFill>
                  <a:schemeClr val="dk1"/>
                </a:solidFill>
              </a:rPr>
              <a:t> Trident Tech Labs boasts an impressive </a:t>
            </a:r>
            <a:r>
              <a:rPr lang="en" sz="1400" b="1" dirty="0">
                <a:solidFill>
                  <a:schemeClr val="dk1"/>
                </a:solidFill>
              </a:rPr>
              <a:t>90% customer satisfaction rate</a:t>
            </a:r>
            <a:r>
              <a:rPr lang="en" sz="1400" dirty="0">
                <a:solidFill>
                  <a:schemeClr val="dk1"/>
                </a:solidFill>
              </a:rPr>
              <a:t>, reflecting our dedication to delivering cutting-edge solutions that meet and exceed client expectations.</a:t>
            </a:r>
            <a:endParaRPr sz="1400" dirty="0">
              <a:solidFill>
                <a:schemeClr val="dk1"/>
              </a:solidFill>
            </a:endParaRPr>
          </a:p>
          <a:p>
            <a:pPr indent="-306220" algn="just">
              <a:buClr>
                <a:schemeClr val="dk1"/>
              </a:buClr>
              <a:buSzPts val="1223"/>
            </a:pPr>
            <a:r>
              <a:rPr lang="en" sz="1400" b="1" dirty="0">
                <a:solidFill>
                  <a:schemeClr val="dk1"/>
                </a:solidFill>
              </a:rPr>
              <a:t>Agile and Collaborative Structure:</a:t>
            </a:r>
            <a:r>
              <a:rPr lang="en" sz="1400" dirty="0">
                <a:solidFill>
                  <a:schemeClr val="dk1"/>
                </a:solidFill>
              </a:rPr>
              <a:t> Our flat organizational design encourages seamless collaboration among teams, driving creativity and enabling us to respond quickly to market demands.</a:t>
            </a:r>
            <a:endParaRPr sz="14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1200"/>
              </a:spcBef>
              <a:buClr>
                <a:schemeClr val="dk1"/>
              </a:buClr>
              <a:buSzPts val="523"/>
              <a:buNone/>
            </a:pPr>
            <a:r>
              <a:rPr lang="en" sz="1400" b="1" dirty="0">
                <a:solidFill>
                  <a:srgbClr val="333333"/>
                </a:solidFill>
              </a:rPr>
              <a:t>Areas for Improvement:</a:t>
            </a:r>
            <a:endParaRPr sz="1400" b="1" dirty="0">
              <a:solidFill>
                <a:srgbClr val="333333"/>
              </a:solidFill>
            </a:endParaRPr>
          </a:p>
          <a:p>
            <a:pPr indent="-306220" algn="just">
              <a:spcBef>
                <a:spcPts val="1200"/>
              </a:spcBef>
              <a:buClr>
                <a:schemeClr val="dk1"/>
              </a:buClr>
              <a:buSzPts val="1223"/>
            </a:pPr>
            <a:r>
              <a:rPr lang="en" sz="1400" b="1" dirty="0">
                <a:solidFill>
                  <a:schemeClr val="dk1"/>
                </a:solidFill>
              </a:rPr>
              <a:t>Elevate the Digital User Experience:</a:t>
            </a:r>
            <a:r>
              <a:rPr lang="en" sz="1400" dirty="0">
                <a:solidFill>
                  <a:schemeClr val="dk1"/>
                </a:solidFill>
              </a:rPr>
              <a:t> By enhancing our digital platforms, we can significantly boost user engagement by </a:t>
            </a:r>
            <a:r>
              <a:rPr lang="en" sz="1400" b="1" dirty="0">
                <a:solidFill>
                  <a:schemeClr val="dk1"/>
                </a:solidFill>
              </a:rPr>
              <a:t>40% over the next year</a:t>
            </a:r>
            <a:r>
              <a:rPr lang="en" sz="1400" dirty="0">
                <a:solidFill>
                  <a:schemeClr val="dk1"/>
                </a:solidFill>
              </a:rPr>
              <a:t>, transforming visitors into loyal customers and advocates for our brand.</a:t>
            </a:r>
            <a:endParaRPr sz="1400" dirty="0">
              <a:solidFill>
                <a:schemeClr val="dk1"/>
              </a:solidFill>
            </a:endParaRPr>
          </a:p>
          <a:p>
            <a:pPr indent="-306220" algn="just">
              <a:buClr>
                <a:schemeClr val="dk1"/>
              </a:buClr>
              <a:buSzPts val="1223"/>
            </a:pPr>
            <a:r>
              <a:rPr lang="en" sz="1400" b="1" dirty="0">
                <a:solidFill>
                  <a:schemeClr val="dk1"/>
                </a:solidFill>
              </a:rPr>
              <a:t>Expand Social Media Outreach:</a:t>
            </a:r>
            <a:r>
              <a:rPr lang="en" sz="1400" dirty="0">
                <a:solidFill>
                  <a:schemeClr val="dk1"/>
                </a:solidFill>
              </a:rPr>
              <a:t> Targeting a </a:t>
            </a:r>
            <a:r>
              <a:rPr lang="en" sz="1400" b="1" dirty="0">
                <a:solidFill>
                  <a:schemeClr val="dk1"/>
                </a:solidFill>
              </a:rPr>
              <a:t>20% increase in leads</a:t>
            </a:r>
            <a:r>
              <a:rPr lang="en" sz="1400" dirty="0">
                <a:solidFill>
                  <a:schemeClr val="dk1"/>
                </a:solidFill>
              </a:rPr>
              <a:t> through strategic social media campaigns will amplify our market presence, attracting new clients and fostering deeper connections with our audience.</a:t>
            </a:r>
            <a:endParaRPr sz="14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SzPts val="523"/>
              <a:buNone/>
            </a:pPr>
            <a:endParaRPr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409651" y="396157"/>
            <a:ext cx="835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</a:pPr>
            <a:r>
              <a:rPr lang="en" dirty="0"/>
              <a:t>Purpose, Vision, Mission</a:t>
            </a:r>
            <a:endParaRPr sz="2400" dirty="0"/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409651" y="1177324"/>
            <a:ext cx="8200338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sz="1800" b="1" dirty="0">
                <a:solidFill>
                  <a:srgbClr val="000000"/>
                </a:solidFill>
              </a:rPr>
              <a:t>Purpose:</a:t>
            </a:r>
            <a:endParaRPr sz="1800" b="1" dirty="0">
              <a:solidFill>
                <a:srgbClr val="000000"/>
              </a:solidFill>
            </a:endParaRPr>
          </a:p>
          <a:p>
            <a:pPr algn="just">
              <a:spcBef>
                <a:spcPts val="1200"/>
              </a:spcBef>
              <a:buClr>
                <a:schemeClr val="dk1"/>
              </a:buClr>
            </a:pPr>
            <a:r>
              <a:rPr lang="en" sz="1800" dirty="0">
                <a:solidFill>
                  <a:schemeClr val="dk1"/>
                </a:solidFill>
              </a:rPr>
              <a:t>Provide innovative, reliable technology solutions that drive efficiency and advancement in engineering and power systems.</a:t>
            </a:r>
            <a:endParaRPr sz="18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sz="1800" b="1" dirty="0">
                <a:solidFill>
                  <a:srgbClr val="000000"/>
                </a:solidFill>
              </a:rPr>
              <a:t>Vision:</a:t>
            </a:r>
            <a:endParaRPr sz="1800" b="1" dirty="0">
              <a:solidFill>
                <a:srgbClr val="000000"/>
              </a:solidFill>
            </a:endParaRPr>
          </a:p>
          <a:p>
            <a:pPr algn="just">
              <a:spcBef>
                <a:spcPts val="1200"/>
              </a:spcBef>
              <a:buClr>
                <a:schemeClr val="dk1"/>
              </a:buClr>
            </a:pPr>
            <a:r>
              <a:rPr lang="en" sz="1800" dirty="0">
                <a:solidFill>
                  <a:schemeClr val="dk1"/>
                </a:solidFill>
              </a:rPr>
              <a:t>To be a trusted leader in engineering and power systems technology across industries, enabling smart, sustainable solutions that meet modern needs.</a:t>
            </a:r>
            <a:endParaRPr sz="18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sz="1800" b="1" dirty="0">
                <a:solidFill>
                  <a:srgbClr val="000000"/>
                </a:solidFill>
              </a:rPr>
              <a:t>Mission:</a:t>
            </a:r>
            <a:endParaRPr sz="1800" dirty="0">
              <a:solidFill>
                <a:srgbClr val="000000"/>
              </a:solidFill>
            </a:endParaRPr>
          </a:p>
          <a:p>
            <a:pPr algn="just">
              <a:spcBef>
                <a:spcPts val="1200"/>
              </a:spcBef>
              <a:buClr>
                <a:schemeClr val="dk1"/>
              </a:buClr>
            </a:pPr>
            <a:r>
              <a:rPr lang="en" sz="1800" dirty="0">
                <a:solidFill>
                  <a:schemeClr val="dk1"/>
                </a:solidFill>
              </a:rPr>
              <a:t>Foster sustainable growth in power management by providing reliable, future-ready solutions to utilities and industries.</a:t>
            </a:r>
            <a:endParaRPr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title"/>
          </p:nvPr>
        </p:nvSpPr>
        <p:spPr>
          <a:xfrm>
            <a:off x="484928" y="230893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</a:pPr>
            <a:r>
              <a:rPr lang="en" dirty="0"/>
              <a:t>Values and Philosophy</a:t>
            </a:r>
            <a:endParaRPr sz="2400" dirty="0"/>
          </a:p>
        </p:txBody>
      </p:sp>
      <p:sp>
        <p:nvSpPr>
          <p:cNvPr id="103" name="Google Shape;103;p15"/>
          <p:cNvSpPr txBox="1">
            <a:spLocks noGrp="1"/>
          </p:cNvSpPr>
          <p:nvPr>
            <p:ph type="body" idx="1"/>
          </p:nvPr>
        </p:nvSpPr>
        <p:spPr>
          <a:xfrm>
            <a:off x="484928" y="863550"/>
            <a:ext cx="811043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Bef>
                <a:spcPts val="1200"/>
              </a:spcBef>
              <a:buNone/>
            </a:pPr>
            <a:r>
              <a:rPr lang="en" sz="1600" b="1" dirty="0">
                <a:solidFill>
                  <a:srgbClr val="333333"/>
                </a:solidFill>
              </a:rPr>
              <a:t>Values:</a:t>
            </a:r>
            <a:endParaRPr sz="1600" b="1" dirty="0">
              <a:solidFill>
                <a:srgbClr val="333333"/>
              </a:solidFill>
            </a:endParaRPr>
          </a:p>
          <a:p>
            <a:pPr algn="just">
              <a:spcBef>
                <a:spcPts val="1200"/>
              </a:spcBef>
              <a:buClr>
                <a:schemeClr val="dk1"/>
              </a:buClr>
            </a:pPr>
            <a:r>
              <a:rPr lang="en" sz="1600" b="1" dirty="0">
                <a:solidFill>
                  <a:schemeClr val="dk1"/>
                </a:solidFill>
              </a:rPr>
              <a:t>Innovation:</a:t>
            </a:r>
            <a:r>
              <a:rPr lang="en" sz="1600" dirty="0">
                <a:solidFill>
                  <a:schemeClr val="dk1"/>
                </a:solidFill>
              </a:rPr>
              <a:t> Commitment to continuous improvement and cutting-edge solutions.</a:t>
            </a:r>
            <a:endParaRPr sz="1600" dirty="0">
              <a:solidFill>
                <a:schemeClr val="dk1"/>
              </a:solidFill>
            </a:endParaRPr>
          </a:p>
          <a:p>
            <a:pPr algn="just">
              <a:buClr>
                <a:schemeClr val="dk1"/>
              </a:buClr>
            </a:pPr>
            <a:r>
              <a:rPr lang="en" sz="1600" b="1" dirty="0">
                <a:solidFill>
                  <a:schemeClr val="dk1"/>
                </a:solidFill>
              </a:rPr>
              <a:t>Integrity:</a:t>
            </a:r>
            <a:r>
              <a:rPr lang="en" sz="1600" dirty="0">
                <a:solidFill>
                  <a:schemeClr val="dk1"/>
                </a:solidFill>
              </a:rPr>
              <a:t> Operate with transparency, ethical standards, and respect for stakeholders.</a:t>
            </a:r>
            <a:endParaRPr sz="1600" dirty="0">
              <a:solidFill>
                <a:schemeClr val="dk1"/>
              </a:solidFill>
            </a:endParaRPr>
          </a:p>
          <a:p>
            <a:pPr algn="just">
              <a:buClr>
                <a:schemeClr val="dk1"/>
              </a:buClr>
            </a:pPr>
            <a:r>
              <a:rPr lang="en" sz="1600" b="1" dirty="0">
                <a:solidFill>
                  <a:schemeClr val="dk1"/>
                </a:solidFill>
              </a:rPr>
              <a:t>Customer Focus:</a:t>
            </a:r>
            <a:r>
              <a:rPr lang="en" sz="1600" dirty="0">
                <a:solidFill>
                  <a:schemeClr val="dk1"/>
                </a:solidFill>
              </a:rPr>
              <a:t> Prioritize client success and satisfaction through tailored solutions.</a:t>
            </a:r>
            <a:endParaRPr sz="1600" dirty="0">
              <a:solidFill>
                <a:schemeClr val="dk1"/>
              </a:solidFill>
            </a:endParaRPr>
          </a:p>
          <a:p>
            <a:pPr algn="just">
              <a:buClr>
                <a:schemeClr val="dk1"/>
              </a:buClr>
            </a:pPr>
            <a:r>
              <a:rPr lang="en" sz="1600" b="1" dirty="0">
                <a:solidFill>
                  <a:schemeClr val="dk1"/>
                </a:solidFill>
              </a:rPr>
              <a:t>Quality:</a:t>
            </a:r>
            <a:r>
              <a:rPr lang="en" sz="1600" dirty="0">
                <a:solidFill>
                  <a:schemeClr val="dk1"/>
                </a:solidFill>
              </a:rPr>
              <a:t> Adherence to high standards of performance and reliability in all services.</a:t>
            </a:r>
            <a:endParaRPr sz="16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en" sz="1600" b="1" dirty="0">
                <a:solidFill>
                  <a:srgbClr val="333333"/>
                </a:solidFill>
              </a:rPr>
              <a:t>Philosophy:</a:t>
            </a:r>
            <a:endParaRPr sz="1600" b="1" dirty="0">
              <a:solidFill>
                <a:srgbClr val="333333"/>
              </a:solidFill>
            </a:endParaRPr>
          </a:p>
          <a:p>
            <a:pPr algn="just">
              <a:spcBef>
                <a:spcPts val="1200"/>
              </a:spcBef>
              <a:buClr>
                <a:schemeClr val="dk1"/>
              </a:buClr>
            </a:pPr>
            <a:r>
              <a:rPr lang="en" sz="1600" b="1" dirty="0">
                <a:solidFill>
                  <a:schemeClr val="dk1"/>
                </a:solidFill>
              </a:rPr>
              <a:t>Collaborative Growth:</a:t>
            </a:r>
            <a:r>
              <a:rPr lang="en" sz="1600" dirty="0">
                <a:solidFill>
                  <a:schemeClr val="dk1"/>
                </a:solidFill>
              </a:rPr>
              <a:t> Believe in growth through partnerships, shared expertise, and long-term client relationships.</a:t>
            </a:r>
            <a:endParaRPr sz="1600" dirty="0">
              <a:solidFill>
                <a:schemeClr val="dk1"/>
              </a:solidFill>
            </a:endParaRPr>
          </a:p>
          <a:p>
            <a:pPr algn="just">
              <a:buClr>
                <a:schemeClr val="dk1"/>
              </a:buClr>
            </a:pPr>
            <a:r>
              <a:rPr lang="en" sz="1600" b="1" dirty="0">
                <a:solidFill>
                  <a:schemeClr val="dk1"/>
                </a:solidFill>
              </a:rPr>
              <a:t>Sustainable Impact:</a:t>
            </a:r>
            <a:r>
              <a:rPr lang="en" sz="1600" dirty="0">
                <a:solidFill>
                  <a:schemeClr val="dk1"/>
                </a:solidFill>
              </a:rPr>
              <a:t> Drive forward-thinking solutions that support environmental and economic sustainability in power and engineering sectors.</a:t>
            </a:r>
            <a:endParaRPr sz="1100" b="1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6"/>
          <p:cNvSpPr txBox="1">
            <a:spLocks noGrp="1"/>
          </p:cNvSpPr>
          <p:nvPr>
            <p:ph type="title"/>
          </p:nvPr>
        </p:nvSpPr>
        <p:spPr>
          <a:xfrm>
            <a:off x="311701" y="35226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Leadership Profile - Trident Techlabs</a:t>
            </a:r>
            <a:endParaRPr dirty="0"/>
          </a:p>
        </p:txBody>
      </p:sp>
      <p:sp>
        <p:nvSpPr>
          <p:cNvPr id="110" name="Google Shape;110;p16"/>
          <p:cNvSpPr txBox="1">
            <a:spLocks noGrp="1"/>
          </p:cNvSpPr>
          <p:nvPr>
            <p:ph type="body" idx="1"/>
          </p:nvPr>
        </p:nvSpPr>
        <p:spPr>
          <a:xfrm>
            <a:off x="4572000" y="863550"/>
            <a:ext cx="4373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sz="1400" b="1" dirty="0">
                <a:solidFill>
                  <a:srgbClr val="000000"/>
                </a:solidFill>
              </a:rPr>
              <a:t>CEO &amp; CFO:</a:t>
            </a:r>
            <a:endParaRPr sz="1400" b="1" dirty="0">
              <a:solidFill>
                <a:srgbClr val="000000"/>
              </a:solidFill>
            </a:endParaRPr>
          </a:p>
          <a:p>
            <a:pPr indent="-298443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" sz="1400" b="1" dirty="0">
                <a:solidFill>
                  <a:schemeClr val="dk1"/>
                </a:solidFill>
              </a:rPr>
              <a:t>Sukesh Chandra Naithani</a:t>
            </a:r>
            <a:endParaRPr sz="1400" b="1" dirty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</a:pPr>
            <a:r>
              <a:rPr lang="en" sz="1400" dirty="0">
                <a:solidFill>
                  <a:schemeClr val="dk1"/>
                </a:solidFill>
              </a:rPr>
              <a:t>Oversees both financial and operational aspects of the company.</a:t>
            </a:r>
            <a:endParaRPr sz="1400" dirty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</a:pPr>
            <a:r>
              <a:rPr lang="en" sz="1400" dirty="0">
                <a:solidFill>
                  <a:schemeClr val="dk1"/>
                </a:solidFill>
              </a:rPr>
              <a:t>Experienced in finance and engineering management, driving fiscal growth and operational efficiency.</a:t>
            </a:r>
            <a:endParaRPr sz="1400" dirty="0">
              <a:solidFill>
                <a:schemeClr val="dk1"/>
              </a:solidFill>
            </a:endParaRPr>
          </a:p>
          <a:p>
            <a:pPr marL="0" indent="0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sz="1400" b="1" dirty="0">
                <a:solidFill>
                  <a:srgbClr val="000000"/>
                </a:solidFill>
              </a:rPr>
              <a:t>Managing Director:</a:t>
            </a:r>
            <a:endParaRPr sz="1400" b="1" dirty="0">
              <a:solidFill>
                <a:srgbClr val="000000"/>
              </a:solidFill>
            </a:endParaRPr>
          </a:p>
          <a:p>
            <a:pPr indent="-298443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" sz="1400" b="1" dirty="0">
                <a:solidFill>
                  <a:schemeClr val="dk1"/>
                </a:solidFill>
              </a:rPr>
              <a:t>Praveen Kapoor</a:t>
            </a:r>
            <a:endParaRPr sz="1400" b="1" dirty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</a:pPr>
            <a:r>
              <a:rPr lang="en" sz="1400" dirty="0">
                <a:solidFill>
                  <a:schemeClr val="dk1"/>
                </a:solidFill>
              </a:rPr>
              <a:t>Expert in engineering solutions and project execution.</a:t>
            </a:r>
            <a:endParaRPr sz="1400" dirty="0">
              <a:solidFill>
                <a:schemeClr val="dk1"/>
              </a:solidFill>
            </a:endParaRPr>
          </a:p>
          <a:p>
            <a:pPr lvl="1">
              <a:buClr>
                <a:schemeClr val="dk1"/>
              </a:buClr>
            </a:pPr>
            <a:r>
              <a:rPr lang="en" sz="1400" dirty="0">
                <a:solidFill>
                  <a:schemeClr val="dk1"/>
                </a:solidFill>
              </a:rPr>
              <a:t>Leads client relationships and service delivery to ensure high standards and customer satisfaction.</a:t>
            </a:r>
            <a:endParaRPr sz="1400" b="1" dirty="0">
              <a:solidFill>
                <a:schemeClr val="dk1"/>
              </a:solidFill>
            </a:endParaRPr>
          </a:p>
        </p:txBody>
      </p:sp>
      <p:sp>
        <p:nvSpPr>
          <p:cNvPr id="109" name="Google Shape;109;p16"/>
          <p:cNvSpPr txBox="1">
            <a:spLocks noGrp="1"/>
          </p:cNvSpPr>
          <p:nvPr>
            <p:ph type="body" idx="4294967295"/>
          </p:nvPr>
        </p:nvSpPr>
        <p:spPr>
          <a:xfrm>
            <a:off x="345612" y="887461"/>
            <a:ext cx="4027488" cy="35610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sz="1400" b="1" dirty="0">
                <a:solidFill>
                  <a:schemeClr val="dk2"/>
                </a:solidFill>
              </a:rPr>
              <a:t>Chairman:</a:t>
            </a:r>
            <a:endParaRPr sz="1400" b="1" dirty="0">
              <a:solidFill>
                <a:schemeClr val="dk2"/>
              </a:solidFill>
            </a:endParaRPr>
          </a:p>
          <a:p>
            <a:pPr indent="-298443" algn="just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" sz="1400" b="1" dirty="0">
                <a:solidFill>
                  <a:schemeClr val="dk1"/>
                </a:solidFill>
              </a:rPr>
              <a:t>Sharad Naithani</a:t>
            </a:r>
            <a:endParaRPr sz="1400" b="1" dirty="0">
              <a:solidFill>
                <a:schemeClr val="dk1"/>
              </a:solidFill>
            </a:endParaRPr>
          </a:p>
          <a:p>
            <a:pPr lvl="1" algn="just">
              <a:buClr>
                <a:schemeClr val="dk1"/>
              </a:buClr>
            </a:pPr>
            <a:r>
              <a:rPr lang="en" sz="1400" dirty="0">
                <a:solidFill>
                  <a:schemeClr val="dk1"/>
                </a:solidFill>
              </a:rPr>
              <a:t>Founder and visionary leader with over 25 years in technology and engineering solutions.</a:t>
            </a:r>
            <a:endParaRPr sz="1400" dirty="0">
              <a:solidFill>
                <a:schemeClr val="dk1"/>
              </a:solidFill>
            </a:endParaRPr>
          </a:p>
          <a:p>
            <a:pPr lvl="1" algn="just">
              <a:buClr>
                <a:schemeClr val="dk1"/>
              </a:buClr>
            </a:pPr>
            <a:r>
              <a:rPr lang="en" sz="1400" dirty="0">
                <a:solidFill>
                  <a:schemeClr val="dk1"/>
                </a:solidFill>
              </a:rPr>
              <a:t>Strategic focus on company growth and market positioning.</a:t>
            </a:r>
            <a:endParaRPr sz="14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sz="1400" b="1" dirty="0">
                <a:solidFill>
                  <a:schemeClr val="dk2"/>
                </a:solidFill>
              </a:rPr>
              <a:t>Core Management Team:</a:t>
            </a:r>
            <a:endParaRPr sz="1400" b="1" dirty="0">
              <a:solidFill>
                <a:schemeClr val="dk2"/>
              </a:solidFill>
            </a:endParaRPr>
          </a:p>
          <a:p>
            <a:pPr indent="-298443" algn="just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" sz="1400" b="1" dirty="0">
                <a:solidFill>
                  <a:schemeClr val="dk1"/>
                </a:solidFill>
              </a:rPr>
              <a:t>VP of Engineering:</a:t>
            </a:r>
            <a:r>
              <a:rPr lang="en" sz="1400" dirty="0">
                <a:solidFill>
                  <a:schemeClr val="dk1"/>
                </a:solidFill>
              </a:rPr>
              <a:t> Focuses on innovation and quality across engineering projects.</a:t>
            </a:r>
            <a:endParaRPr sz="1400" dirty="0">
              <a:solidFill>
                <a:schemeClr val="dk1"/>
              </a:solidFill>
            </a:endParaRPr>
          </a:p>
          <a:p>
            <a:pPr indent="-298443" algn="just">
              <a:buClr>
                <a:schemeClr val="dk1"/>
              </a:buClr>
              <a:buSzPts val="1100"/>
            </a:pPr>
            <a:r>
              <a:rPr lang="en" sz="1400" b="1" dirty="0">
                <a:solidFill>
                  <a:schemeClr val="dk1"/>
                </a:solidFill>
              </a:rPr>
              <a:t>Head of Power Systems:</a:t>
            </a:r>
            <a:r>
              <a:rPr lang="en" sz="1400" dirty="0">
                <a:solidFill>
                  <a:schemeClr val="dk1"/>
                </a:solidFill>
              </a:rPr>
              <a:t> Drives strategic initiatives in power and utility solutions.</a:t>
            </a:r>
            <a:endParaRPr sz="1400" dirty="0">
              <a:solidFill>
                <a:schemeClr val="dk1"/>
              </a:solidFill>
            </a:endParaRPr>
          </a:p>
          <a:p>
            <a:pPr indent="-298443" algn="just">
              <a:buClr>
                <a:schemeClr val="dk1"/>
              </a:buClr>
              <a:buSzPts val="1100"/>
            </a:pPr>
            <a:r>
              <a:rPr lang="en" sz="1400" b="1" dirty="0">
                <a:solidFill>
                  <a:schemeClr val="dk1"/>
                </a:solidFill>
              </a:rPr>
              <a:t>Director of Client Relations:</a:t>
            </a:r>
            <a:r>
              <a:rPr lang="en" sz="1400" dirty="0">
                <a:solidFill>
                  <a:schemeClr val="dk1"/>
                </a:solidFill>
              </a:rPr>
              <a:t> Prioritizes customer service and tailored solutions, fostering long-term partnerships.</a:t>
            </a:r>
            <a:endParaRPr sz="14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endParaRPr sz="1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28F476F-0B06-4B1B-74E0-E1098DFC84C4}"/>
              </a:ext>
            </a:extLst>
          </p:cNvPr>
          <p:cNvCxnSpPr/>
          <p:nvPr/>
        </p:nvCxnSpPr>
        <p:spPr>
          <a:xfrm>
            <a:off x="4484218" y="887461"/>
            <a:ext cx="0" cy="399177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>
            <a:spLocks noGrp="1"/>
          </p:cNvSpPr>
          <p:nvPr>
            <p:ph type="title"/>
          </p:nvPr>
        </p:nvSpPr>
        <p:spPr>
          <a:xfrm>
            <a:off x="529213" y="5143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Products, Brands, Geographies and Customers</a:t>
            </a:r>
            <a:endParaRPr dirty="0"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4709356" y="1049488"/>
            <a:ext cx="430465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spcBef>
                <a:spcPts val="1200"/>
              </a:spcBef>
              <a:buNone/>
            </a:pPr>
            <a:r>
              <a:rPr lang="en" sz="1500" b="1" dirty="0">
                <a:solidFill>
                  <a:srgbClr val="000000"/>
                </a:solidFill>
              </a:rPr>
              <a:t>Brands:</a:t>
            </a:r>
            <a:endParaRPr sz="1500" b="1" dirty="0">
              <a:solidFill>
                <a:srgbClr val="000000"/>
              </a:solidFill>
            </a:endParaRPr>
          </a:p>
          <a:p>
            <a:pPr indent="-298443" algn="just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" sz="1500" b="1" dirty="0">
                <a:solidFill>
                  <a:schemeClr val="dk1"/>
                </a:solidFill>
              </a:rPr>
              <a:t>Trident Techlabs:</a:t>
            </a:r>
            <a:r>
              <a:rPr lang="en" sz="1500" dirty="0">
                <a:solidFill>
                  <a:schemeClr val="dk1"/>
                </a:solidFill>
              </a:rPr>
              <a:t> Core brand for engineering and power systems.</a:t>
            </a:r>
            <a:endParaRPr sz="1500" dirty="0">
              <a:solidFill>
                <a:schemeClr val="dk1"/>
              </a:solidFill>
            </a:endParaRPr>
          </a:p>
          <a:p>
            <a:pPr indent="-298443" algn="just">
              <a:buClr>
                <a:schemeClr val="dk1"/>
              </a:buClr>
              <a:buSzPts val="1100"/>
            </a:pPr>
            <a:r>
              <a:rPr lang="en" sz="1500" b="1" dirty="0">
                <a:solidFill>
                  <a:schemeClr val="dk1"/>
                </a:solidFill>
              </a:rPr>
              <a:t>SmartPower Solutions:</a:t>
            </a:r>
            <a:r>
              <a:rPr lang="en" sz="1500" dirty="0">
                <a:solidFill>
                  <a:schemeClr val="dk1"/>
                </a:solidFill>
              </a:rPr>
              <a:t> Specialized offerings for power distribution utilities.</a:t>
            </a:r>
            <a:endParaRPr sz="15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1200"/>
              </a:spcBef>
              <a:buNone/>
            </a:pPr>
            <a:r>
              <a:rPr lang="en" sz="1500" b="1" dirty="0">
                <a:solidFill>
                  <a:srgbClr val="000000"/>
                </a:solidFill>
              </a:rPr>
              <a:t>Customers:</a:t>
            </a:r>
            <a:endParaRPr sz="1500" b="1" dirty="0">
              <a:solidFill>
                <a:srgbClr val="000000"/>
              </a:solidFill>
            </a:endParaRPr>
          </a:p>
          <a:p>
            <a:pPr indent="-298443" algn="just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" sz="1500" b="1" dirty="0">
                <a:solidFill>
                  <a:schemeClr val="dk1"/>
                </a:solidFill>
              </a:rPr>
              <a:t>Industries Served:</a:t>
            </a:r>
            <a:r>
              <a:rPr lang="en" sz="1500" dirty="0">
                <a:solidFill>
                  <a:schemeClr val="dk1"/>
                </a:solidFill>
              </a:rPr>
              <a:t> Aerospace, Defense, Automotive, Telecom, Power Utilities.</a:t>
            </a:r>
            <a:endParaRPr sz="1500" dirty="0">
              <a:solidFill>
                <a:schemeClr val="dk1"/>
              </a:solidFill>
            </a:endParaRPr>
          </a:p>
          <a:p>
            <a:pPr indent="-298443" algn="just">
              <a:buClr>
                <a:schemeClr val="dk1"/>
              </a:buClr>
              <a:buSzPts val="1100"/>
            </a:pPr>
            <a:r>
              <a:rPr lang="en" sz="1500" b="1" dirty="0">
                <a:solidFill>
                  <a:schemeClr val="dk1"/>
                </a:solidFill>
              </a:rPr>
              <a:t>Key Clients:</a:t>
            </a:r>
            <a:r>
              <a:rPr lang="en" sz="1500" dirty="0">
                <a:solidFill>
                  <a:schemeClr val="dk1"/>
                </a:solidFill>
              </a:rPr>
              <a:t> Major engineering firms, public utilities, and OEMs (Original Equipment Manufacturers).</a:t>
            </a:r>
            <a:endParaRPr sz="1500" b="1" dirty="0">
              <a:solidFill>
                <a:schemeClr val="dk1"/>
              </a:solidFill>
            </a:endParaRPr>
          </a:p>
        </p:txBody>
      </p:sp>
      <p:sp>
        <p:nvSpPr>
          <p:cNvPr id="116" name="Google Shape;116;p17"/>
          <p:cNvSpPr txBox="1">
            <a:spLocks noGrp="1"/>
          </p:cNvSpPr>
          <p:nvPr>
            <p:ph type="body" idx="4294967295"/>
          </p:nvPr>
        </p:nvSpPr>
        <p:spPr>
          <a:xfrm>
            <a:off x="198438" y="1049588"/>
            <a:ext cx="4236207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 algn="just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sz="1400" b="1" dirty="0">
                <a:solidFill>
                  <a:srgbClr val="333333"/>
                </a:solidFill>
              </a:rPr>
              <a:t>Products:</a:t>
            </a:r>
            <a:endParaRPr sz="1400" b="1" dirty="0">
              <a:solidFill>
                <a:srgbClr val="333333"/>
              </a:solidFill>
            </a:endParaRPr>
          </a:p>
          <a:p>
            <a:pPr indent="-298443" algn="just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" sz="1400" b="1" dirty="0">
                <a:solidFill>
                  <a:schemeClr val="dk1"/>
                </a:solidFill>
              </a:rPr>
              <a:t>Engineering Solutions:</a:t>
            </a:r>
            <a:r>
              <a:rPr lang="en" sz="1400" dirty="0">
                <a:solidFill>
                  <a:schemeClr val="dk1"/>
                </a:solidFill>
              </a:rPr>
              <a:t> System design, PCB &amp; embedded solutions, electromagnetic simulations.</a:t>
            </a:r>
            <a:endParaRPr sz="1400" dirty="0">
              <a:solidFill>
                <a:schemeClr val="dk1"/>
              </a:solidFill>
            </a:endParaRPr>
          </a:p>
          <a:p>
            <a:pPr indent="-298443" algn="just">
              <a:buClr>
                <a:schemeClr val="dk1"/>
              </a:buClr>
              <a:buSzPts val="1100"/>
            </a:pPr>
            <a:r>
              <a:rPr lang="en" sz="1400" b="1" dirty="0">
                <a:solidFill>
                  <a:schemeClr val="dk1"/>
                </a:solidFill>
              </a:rPr>
              <a:t>Power System Solutions:</a:t>
            </a:r>
            <a:r>
              <a:rPr lang="en" sz="1400" dirty="0">
                <a:solidFill>
                  <a:schemeClr val="dk1"/>
                </a:solidFill>
              </a:rPr>
              <a:t> Smart grid tech, power management, renewable integration tools.</a:t>
            </a:r>
            <a:endParaRPr sz="14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sz="1400" b="1" dirty="0">
                <a:solidFill>
                  <a:srgbClr val="333333"/>
                </a:solidFill>
              </a:rPr>
              <a:t>Geographies:</a:t>
            </a:r>
            <a:endParaRPr sz="1400" b="1" dirty="0">
              <a:solidFill>
                <a:srgbClr val="333333"/>
              </a:solidFill>
            </a:endParaRPr>
          </a:p>
          <a:p>
            <a:pPr indent="-298443" algn="just">
              <a:spcBef>
                <a:spcPts val="1200"/>
              </a:spcBef>
              <a:buClr>
                <a:schemeClr val="dk1"/>
              </a:buClr>
              <a:buSzPts val="1100"/>
            </a:pPr>
            <a:r>
              <a:rPr lang="en" sz="1400" b="1" dirty="0">
                <a:solidFill>
                  <a:schemeClr val="dk1"/>
                </a:solidFill>
              </a:rPr>
              <a:t>India (Headquarters):</a:t>
            </a:r>
            <a:r>
              <a:rPr lang="en" sz="1400" dirty="0">
                <a:solidFill>
                  <a:schemeClr val="dk1"/>
                </a:solidFill>
              </a:rPr>
              <a:t> Nationwide presence, with expansion in Asia-Pacific regions.</a:t>
            </a:r>
            <a:endParaRPr sz="1400" dirty="0">
              <a:solidFill>
                <a:schemeClr val="dk1"/>
              </a:solidFill>
            </a:endParaRPr>
          </a:p>
          <a:p>
            <a:pPr indent="-298443" algn="just">
              <a:buClr>
                <a:schemeClr val="dk1"/>
              </a:buClr>
              <a:buSzPts val="1100"/>
            </a:pPr>
            <a:r>
              <a:rPr lang="en" sz="1400" b="1" dirty="0">
                <a:solidFill>
                  <a:schemeClr val="dk1"/>
                </a:solidFill>
              </a:rPr>
              <a:t>Global Reach:</a:t>
            </a:r>
            <a:r>
              <a:rPr lang="en" sz="1400" dirty="0">
                <a:solidFill>
                  <a:schemeClr val="dk1"/>
                </a:solidFill>
              </a:rPr>
              <a:t> Projects and partnerships across North America and Europe.</a:t>
            </a:r>
            <a:endParaRPr sz="1400" dirty="0">
              <a:solidFill>
                <a:schemeClr val="dk1"/>
              </a:solidFill>
            </a:endParaRPr>
          </a:p>
          <a:p>
            <a:pPr indent="0" algn="just">
              <a:spcBef>
                <a:spcPts val="1200"/>
              </a:spcBef>
              <a:buNone/>
            </a:pPr>
            <a:endParaRPr sz="14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endParaRPr sz="1400" b="1" dirty="0">
              <a:solidFill>
                <a:schemeClr val="dk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3AE0CA-0658-344E-B348-2772DEB515CD}"/>
              </a:ext>
            </a:extLst>
          </p:cNvPr>
          <p:cNvCxnSpPr/>
          <p:nvPr/>
        </p:nvCxnSpPr>
        <p:spPr>
          <a:xfrm>
            <a:off x="4572000" y="1141171"/>
            <a:ext cx="0" cy="33942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title"/>
          </p:nvPr>
        </p:nvSpPr>
        <p:spPr>
          <a:xfrm>
            <a:off x="595977" y="555119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Market Share &amp; Revenue</a:t>
            </a:r>
            <a:endParaRPr dirty="0"/>
          </a:p>
        </p:txBody>
      </p:sp>
      <p:sp>
        <p:nvSpPr>
          <p:cNvPr id="124" name="Google Shape;124;p18"/>
          <p:cNvSpPr txBox="1">
            <a:spLocks noGrp="1"/>
          </p:cNvSpPr>
          <p:nvPr>
            <p:ph type="body" idx="1"/>
          </p:nvPr>
        </p:nvSpPr>
        <p:spPr>
          <a:xfrm>
            <a:off x="4784140" y="1171981"/>
            <a:ext cx="4160959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sz="1600" b="1" dirty="0">
                <a:solidFill>
                  <a:srgbClr val="333333"/>
                </a:solidFill>
              </a:rPr>
              <a:t>Revenue Highlights:</a:t>
            </a:r>
            <a:endParaRPr sz="1600" b="1" dirty="0">
              <a:solidFill>
                <a:srgbClr val="333333"/>
              </a:solidFill>
            </a:endParaRPr>
          </a:p>
          <a:p>
            <a:pPr algn="just">
              <a:spcBef>
                <a:spcPts val="1200"/>
              </a:spcBef>
              <a:buClr>
                <a:schemeClr val="dk1"/>
              </a:buClr>
            </a:pPr>
            <a:r>
              <a:rPr lang="en" sz="1600" b="1" dirty="0">
                <a:solidFill>
                  <a:schemeClr val="dk1"/>
                </a:solidFill>
              </a:rPr>
              <a:t>FY 2022-2023 Revenue:</a:t>
            </a:r>
            <a:r>
              <a:rPr lang="en" sz="1600" dirty="0">
                <a:solidFill>
                  <a:schemeClr val="dk1"/>
                </a:solidFill>
              </a:rPr>
              <a:t> ₹6.82 crore</a:t>
            </a:r>
            <a:endParaRPr sz="1600" dirty="0">
              <a:solidFill>
                <a:schemeClr val="dk1"/>
              </a:solidFill>
            </a:endParaRPr>
          </a:p>
          <a:p>
            <a:pPr indent="-298443" algn="just">
              <a:buClr>
                <a:schemeClr val="dk1"/>
              </a:buClr>
              <a:buSzPts val="1100"/>
            </a:pPr>
            <a:r>
              <a:rPr lang="en" sz="1600" b="1" dirty="0">
                <a:solidFill>
                  <a:schemeClr val="dk1"/>
                </a:solidFill>
              </a:rPr>
              <a:t>7M FY-2024 Revenue: </a:t>
            </a:r>
            <a:r>
              <a:rPr lang="en" sz="1600" dirty="0">
                <a:solidFill>
                  <a:schemeClr val="dk1"/>
                </a:solidFill>
              </a:rPr>
              <a:t>₹2.10 crore</a:t>
            </a:r>
            <a:endParaRPr sz="1600" dirty="0">
              <a:solidFill>
                <a:schemeClr val="dk1"/>
              </a:solidFill>
            </a:endParaRPr>
          </a:p>
          <a:p>
            <a:pPr algn="just">
              <a:buClr>
                <a:schemeClr val="dk1"/>
              </a:buClr>
            </a:pPr>
            <a:r>
              <a:rPr lang="en" sz="1600" b="1" dirty="0">
                <a:solidFill>
                  <a:schemeClr val="dk1"/>
                </a:solidFill>
              </a:rPr>
              <a:t>Revenue Growth:</a:t>
            </a:r>
            <a:r>
              <a:rPr lang="en" sz="1600" dirty="0">
                <a:solidFill>
                  <a:schemeClr val="dk1"/>
                </a:solidFill>
              </a:rPr>
              <a:t> 128.4% increase compared to the previous year, reflecting strong market demand and expanded client base.</a:t>
            </a:r>
            <a:endParaRPr sz="1600" dirty="0">
              <a:solidFill>
                <a:schemeClr val="dk1"/>
              </a:solidFill>
            </a:endParaRPr>
          </a:p>
          <a:p>
            <a:pPr algn="just">
              <a:buClr>
                <a:schemeClr val="dk1"/>
              </a:buClr>
            </a:pPr>
            <a:r>
              <a:rPr lang="en" sz="1600" b="1" dirty="0">
                <a:solidFill>
                  <a:schemeClr val="dk1"/>
                </a:solidFill>
              </a:rPr>
              <a:t>IPO Proceeds:</a:t>
            </a:r>
            <a:r>
              <a:rPr lang="en" sz="1600" dirty="0">
                <a:solidFill>
                  <a:schemeClr val="dk1"/>
                </a:solidFill>
              </a:rPr>
              <a:t> Raised ₹16.03 crore from its 2023 IPO, boosting capital for R&amp;D and market expansion.</a:t>
            </a:r>
            <a:endParaRPr sz="16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endParaRPr sz="1100" b="1" dirty="0">
              <a:solidFill>
                <a:schemeClr val="dk1"/>
              </a:solidFill>
            </a:endParaRPr>
          </a:p>
        </p:txBody>
      </p:sp>
      <p:sp>
        <p:nvSpPr>
          <p:cNvPr id="123" name="Google Shape;123;p18"/>
          <p:cNvSpPr txBox="1">
            <a:spLocks noGrp="1"/>
          </p:cNvSpPr>
          <p:nvPr>
            <p:ph type="body" idx="4294967295"/>
          </p:nvPr>
        </p:nvSpPr>
        <p:spPr>
          <a:xfrm>
            <a:off x="307239" y="1180110"/>
            <a:ext cx="4052622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just">
              <a:spcBef>
                <a:spcPts val="1200"/>
              </a:spcBef>
              <a:buNone/>
            </a:pPr>
            <a:r>
              <a:rPr lang="en" sz="1500" b="1" dirty="0">
                <a:solidFill>
                  <a:srgbClr val="000000"/>
                </a:solidFill>
              </a:rPr>
              <a:t>Market Share:</a:t>
            </a:r>
            <a:endParaRPr sz="1500" b="1" dirty="0">
              <a:solidFill>
                <a:srgbClr val="000000"/>
              </a:solidFill>
            </a:endParaRPr>
          </a:p>
          <a:p>
            <a:pPr algn="just">
              <a:spcBef>
                <a:spcPts val="1200"/>
              </a:spcBef>
              <a:buClr>
                <a:schemeClr val="dk1"/>
              </a:buClr>
            </a:pPr>
            <a:r>
              <a:rPr lang="en" sz="1500" b="1" dirty="0">
                <a:solidFill>
                  <a:schemeClr val="dk1"/>
                </a:solidFill>
              </a:rPr>
              <a:t>Engineering Solutions:</a:t>
            </a:r>
            <a:r>
              <a:rPr lang="en" sz="1500" dirty="0">
                <a:solidFill>
                  <a:schemeClr val="dk1"/>
                </a:solidFill>
              </a:rPr>
              <a:t> Holds a competitive position in India’s engineering services sector, with a focus on high-growth industries like aerospace, defense, and telecommunications.</a:t>
            </a:r>
            <a:endParaRPr sz="1500" dirty="0">
              <a:solidFill>
                <a:schemeClr val="dk1"/>
              </a:solidFill>
            </a:endParaRPr>
          </a:p>
          <a:p>
            <a:pPr algn="just">
              <a:buClr>
                <a:schemeClr val="dk1"/>
              </a:buClr>
            </a:pPr>
            <a:r>
              <a:rPr lang="en" sz="1500" b="1" dirty="0">
                <a:solidFill>
                  <a:schemeClr val="dk1"/>
                </a:solidFill>
              </a:rPr>
              <a:t>Power System Solutions:</a:t>
            </a:r>
            <a:r>
              <a:rPr lang="en" sz="1500" dirty="0">
                <a:solidFill>
                  <a:schemeClr val="dk1"/>
                </a:solidFill>
              </a:rPr>
              <a:t> Recognized for smart grid and power management solutions, with a growing presence in renewable energy integration.</a:t>
            </a:r>
            <a:endParaRPr sz="1500" dirty="0">
              <a:solidFill>
                <a:schemeClr val="dk1"/>
              </a:solidFill>
            </a:endParaRPr>
          </a:p>
          <a:p>
            <a:pPr algn="just">
              <a:buClr>
                <a:schemeClr val="dk1"/>
              </a:buClr>
            </a:pPr>
            <a:r>
              <a:rPr lang="en" sz="1500" b="1" dirty="0">
                <a:solidFill>
                  <a:schemeClr val="dk1"/>
                </a:solidFill>
              </a:rPr>
              <a:t>SME Platform:</a:t>
            </a:r>
            <a:r>
              <a:rPr lang="en" sz="1500" dirty="0">
                <a:solidFill>
                  <a:schemeClr val="dk1"/>
                </a:solidFill>
              </a:rPr>
              <a:t> Listed on NSE’s SME platform in 2023, gaining visibility and investor interest.</a:t>
            </a:r>
            <a:endParaRPr sz="15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endParaRPr sz="1500" b="1" dirty="0">
              <a:solidFill>
                <a:schemeClr val="dk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7E31E26-6C0E-5FEB-1DBD-59B25C3041A1}"/>
              </a:ext>
            </a:extLst>
          </p:cNvPr>
          <p:cNvCxnSpPr/>
          <p:nvPr/>
        </p:nvCxnSpPr>
        <p:spPr>
          <a:xfrm>
            <a:off x="4519404" y="1250899"/>
            <a:ext cx="0" cy="32406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title"/>
          </p:nvPr>
        </p:nvSpPr>
        <p:spPr>
          <a:xfrm>
            <a:off x="727651" y="564425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/>
              <a:t>Profitability and Financial Health</a:t>
            </a:r>
            <a:endParaRPr/>
          </a:p>
        </p:txBody>
      </p:sp>
      <p:sp>
        <p:nvSpPr>
          <p:cNvPr id="131" name="Google Shape;131;p19"/>
          <p:cNvSpPr txBox="1">
            <a:spLocks noGrp="1"/>
          </p:cNvSpPr>
          <p:nvPr>
            <p:ph type="body" idx="1"/>
          </p:nvPr>
        </p:nvSpPr>
        <p:spPr>
          <a:xfrm>
            <a:off x="4572000" y="1259027"/>
            <a:ext cx="4081882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sz="1600" b="1" dirty="0">
                <a:solidFill>
                  <a:srgbClr val="333333"/>
                </a:solidFill>
              </a:rPr>
              <a:t>Financial Health:</a:t>
            </a:r>
            <a:endParaRPr sz="1600" b="1" dirty="0">
              <a:solidFill>
                <a:srgbClr val="333333"/>
              </a:solidFill>
            </a:endParaRPr>
          </a:p>
          <a:p>
            <a:pPr indent="-317492" algn="just">
              <a:spcBef>
                <a:spcPts val="1200"/>
              </a:spcBef>
              <a:buClr>
                <a:schemeClr val="dk1"/>
              </a:buClr>
              <a:buSzPts val="1400"/>
            </a:pPr>
            <a:r>
              <a:rPr lang="en" sz="1600" b="1" dirty="0">
                <a:solidFill>
                  <a:schemeClr val="dk1"/>
                </a:solidFill>
              </a:rPr>
              <a:t>Investment in Growth:</a:t>
            </a:r>
            <a:r>
              <a:rPr lang="en" sz="1600" dirty="0">
                <a:solidFill>
                  <a:schemeClr val="dk1"/>
                </a:solidFill>
              </a:rPr>
              <a:t> IPO funds directed toward R&amp;D, product enhancement, and geographical expansion.</a:t>
            </a:r>
            <a:endParaRPr sz="1600" dirty="0">
              <a:solidFill>
                <a:schemeClr val="dk1"/>
              </a:solidFill>
            </a:endParaRPr>
          </a:p>
          <a:p>
            <a:pPr indent="-317492" algn="just">
              <a:buClr>
                <a:schemeClr val="dk1"/>
              </a:buClr>
              <a:buSzPts val="1400"/>
            </a:pPr>
            <a:r>
              <a:rPr lang="en" sz="1600" b="1" dirty="0">
                <a:solidFill>
                  <a:schemeClr val="dk1"/>
                </a:solidFill>
              </a:rPr>
              <a:t>Sustainable Profitability:</a:t>
            </a:r>
            <a:r>
              <a:rPr lang="en" sz="1600" dirty="0">
                <a:solidFill>
                  <a:schemeClr val="dk1"/>
                </a:solidFill>
              </a:rPr>
              <a:t> Focus on long-term profitability through innovation and client retention strategies, securing repeat business and industry partnerships.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130" name="Google Shape;130;p19"/>
          <p:cNvSpPr txBox="1">
            <a:spLocks noGrp="1"/>
          </p:cNvSpPr>
          <p:nvPr>
            <p:ph type="body" idx="4294967295"/>
          </p:nvPr>
        </p:nvSpPr>
        <p:spPr>
          <a:xfrm>
            <a:off x="321869" y="1259027"/>
            <a:ext cx="3979470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indent="0" algn="just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sz="1600" b="1" dirty="0">
                <a:solidFill>
                  <a:srgbClr val="333333"/>
                </a:solidFill>
              </a:rPr>
              <a:t>Profitability:</a:t>
            </a:r>
            <a:endParaRPr sz="1600" b="1" dirty="0">
              <a:solidFill>
                <a:srgbClr val="333333"/>
              </a:solidFill>
            </a:endParaRPr>
          </a:p>
          <a:p>
            <a:pPr indent="-317492" algn="just">
              <a:spcBef>
                <a:spcPts val="1200"/>
              </a:spcBef>
              <a:buClr>
                <a:schemeClr val="dk1"/>
              </a:buClr>
              <a:buSzPts val="1400"/>
            </a:pPr>
            <a:r>
              <a:rPr lang="en" sz="1600" b="1" dirty="0">
                <a:solidFill>
                  <a:schemeClr val="dk1"/>
                </a:solidFill>
              </a:rPr>
              <a:t>FY 2022-2023 Profit After Tax (PAT):</a:t>
            </a:r>
            <a:r>
              <a:rPr lang="en" sz="1600" dirty="0">
                <a:solidFill>
                  <a:schemeClr val="dk1"/>
                </a:solidFill>
              </a:rPr>
              <a:t> ₹5.54 crore</a:t>
            </a:r>
            <a:endParaRPr sz="1600" dirty="0">
              <a:solidFill>
                <a:schemeClr val="dk1"/>
              </a:solidFill>
            </a:endParaRPr>
          </a:p>
          <a:p>
            <a:pPr indent="-317492" algn="just">
              <a:buClr>
                <a:schemeClr val="dk1"/>
              </a:buClr>
              <a:buSzPts val="1400"/>
            </a:pPr>
            <a:r>
              <a:rPr lang="en" sz="1600" b="1" dirty="0">
                <a:solidFill>
                  <a:schemeClr val="dk1"/>
                </a:solidFill>
              </a:rPr>
              <a:t>7M FY-2024 PAT: </a:t>
            </a:r>
            <a:r>
              <a:rPr lang="en" sz="1600" dirty="0">
                <a:solidFill>
                  <a:schemeClr val="dk1"/>
                </a:solidFill>
              </a:rPr>
              <a:t>₹2.66 crore</a:t>
            </a:r>
            <a:endParaRPr sz="1600" b="1" dirty="0">
              <a:solidFill>
                <a:schemeClr val="dk1"/>
              </a:solidFill>
            </a:endParaRPr>
          </a:p>
          <a:p>
            <a:pPr indent="-317492" algn="just">
              <a:buClr>
                <a:schemeClr val="dk1"/>
              </a:buClr>
              <a:buSzPts val="1400"/>
            </a:pPr>
            <a:r>
              <a:rPr lang="en" sz="1600" b="1" dirty="0">
                <a:solidFill>
                  <a:schemeClr val="dk1"/>
                </a:solidFill>
              </a:rPr>
              <a:t>Profit Growth:</a:t>
            </a:r>
            <a:r>
              <a:rPr lang="en" sz="1600" dirty="0">
                <a:solidFill>
                  <a:schemeClr val="dk1"/>
                </a:solidFill>
              </a:rPr>
              <a:t> PAT surged by 760.3%, indicating efficient cost management and higher-margin projects.</a:t>
            </a:r>
            <a:endParaRPr sz="1600" dirty="0">
              <a:solidFill>
                <a:schemeClr val="dk1"/>
              </a:solidFill>
            </a:endParaRPr>
          </a:p>
          <a:p>
            <a:pPr indent="-317492" algn="just">
              <a:buClr>
                <a:schemeClr val="dk1"/>
              </a:buClr>
              <a:buSzPts val="1400"/>
            </a:pPr>
            <a:r>
              <a:rPr lang="en" sz="1600" b="1" dirty="0">
                <a:solidFill>
                  <a:schemeClr val="dk1"/>
                </a:solidFill>
              </a:rPr>
              <a:t>Profit Margins:</a:t>
            </a:r>
            <a:r>
              <a:rPr lang="en" sz="1600" dirty="0">
                <a:solidFill>
                  <a:schemeClr val="dk1"/>
                </a:solidFill>
              </a:rPr>
              <a:t> Reflects increased operational efficiency and a shift toward higher-value offerings.</a:t>
            </a:r>
            <a:endParaRPr sz="16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78E03E0-1C79-D540-3CDF-28191DE1753C}"/>
              </a:ext>
            </a:extLst>
          </p:cNvPr>
          <p:cNvCxnSpPr/>
          <p:nvPr/>
        </p:nvCxnSpPr>
        <p:spPr>
          <a:xfrm>
            <a:off x="4469587" y="1441094"/>
            <a:ext cx="0" cy="29407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0"/>
          <p:cNvSpPr txBox="1">
            <a:spLocks noGrp="1"/>
          </p:cNvSpPr>
          <p:nvPr>
            <p:ph type="title"/>
          </p:nvPr>
        </p:nvSpPr>
        <p:spPr>
          <a:xfrm>
            <a:off x="529213" y="53516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r>
              <a:rPr lang="en" dirty="0"/>
              <a:t>Competition</a:t>
            </a:r>
            <a:endParaRPr dirty="0"/>
          </a:p>
        </p:txBody>
      </p:sp>
      <p:sp>
        <p:nvSpPr>
          <p:cNvPr id="138" name="Google Shape;138;p20"/>
          <p:cNvSpPr txBox="1">
            <a:spLocks noGrp="1"/>
          </p:cNvSpPr>
          <p:nvPr>
            <p:ph type="body" idx="1"/>
          </p:nvPr>
        </p:nvSpPr>
        <p:spPr>
          <a:xfrm>
            <a:off x="4718304" y="1078443"/>
            <a:ext cx="3869741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 algn="just">
              <a:spcBef>
                <a:spcPts val="1200"/>
              </a:spcBef>
              <a:buNone/>
            </a:pPr>
            <a:r>
              <a:rPr lang="en" sz="1600" b="1" dirty="0">
                <a:solidFill>
                  <a:srgbClr val="000000"/>
                </a:solidFill>
              </a:rPr>
              <a:t>Competitive Edge:</a:t>
            </a:r>
            <a:endParaRPr sz="1600" b="1" dirty="0">
              <a:solidFill>
                <a:srgbClr val="000000"/>
              </a:solidFill>
            </a:endParaRPr>
          </a:p>
          <a:p>
            <a:pPr algn="just">
              <a:spcBef>
                <a:spcPts val="1200"/>
              </a:spcBef>
              <a:buClr>
                <a:schemeClr val="dk1"/>
              </a:buClr>
            </a:pPr>
            <a:r>
              <a:rPr lang="en" sz="1600" b="1" dirty="0">
                <a:solidFill>
                  <a:schemeClr val="dk1"/>
                </a:solidFill>
              </a:rPr>
              <a:t>Niche Expertise:</a:t>
            </a:r>
            <a:r>
              <a:rPr lang="en" sz="1600" dirty="0">
                <a:solidFill>
                  <a:schemeClr val="dk1"/>
                </a:solidFill>
              </a:rPr>
              <a:t> Specialized in both engineering and power solutions, which differentiates Trident Techlabs in a crowded market.</a:t>
            </a:r>
            <a:endParaRPr sz="1600" dirty="0">
              <a:solidFill>
                <a:schemeClr val="dk1"/>
              </a:solidFill>
            </a:endParaRPr>
          </a:p>
          <a:p>
            <a:pPr algn="just">
              <a:buClr>
                <a:schemeClr val="dk1"/>
              </a:buClr>
            </a:pPr>
            <a:r>
              <a:rPr lang="en" sz="1600" b="1" dirty="0">
                <a:solidFill>
                  <a:schemeClr val="dk1"/>
                </a:solidFill>
              </a:rPr>
              <a:t>SME Focus:</a:t>
            </a:r>
            <a:r>
              <a:rPr lang="en" sz="1600" dirty="0">
                <a:solidFill>
                  <a:schemeClr val="dk1"/>
                </a:solidFill>
              </a:rPr>
              <a:t> Smaller, agile structure allows for personalized client solutions and faster innovation cycles.</a:t>
            </a:r>
            <a:endParaRPr sz="1600" dirty="0">
              <a:solidFill>
                <a:schemeClr val="dk1"/>
              </a:solidFill>
            </a:endParaRPr>
          </a:p>
          <a:p>
            <a:pPr algn="just">
              <a:buClr>
                <a:schemeClr val="dk1"/>
              </a:buClr>
            </a:pPr>
            <a:r>
              <a:rPr lang="en" sz="1600" b="1" dirty="0">
                <a:solidFill>
                  <a:schemeClr val="dk1"/>
                </a:solidFill>
              </a:rPr>
              <a:t>IPO-backed Expansion:</a:t>
            </a:r>
            <a:r>
              <a:rPr lang="en" sz="1600" dirty="0">
                <a:solidFill>
                  <a:schemeClr val="dk1"/>
                </a:solidFill>
              </a:rPr>
              <a:t> Recent public listing supports its growth into high-demand sectors with boosted capital for R&amp;D.	</a:t>
            </a:r>
            <a:endParaRPr sz="1600" b="1" dirty="0">
              <a:solidFill>
                <a:schemeClr val="dk1"/>
              </a:solidFill>
            </a:endParaRPr>
          </a:p>
        </p:txBody>
      </p:sp>
      <p:sp>
        <p:nvSpPr>
          <p:cNvPr id="137" name="Google Shape;137;p20"/>
          <p:cNvSpPr txBox="1">
            <a:spLocks noGrp="1"/>
          </p:cNvSpPr>
          <p:nvPr>
            <p:ph type="body" idx="4294967295"/>
          </p:nvPr>
        </p:nvSpPr>
        <p:spPr>
          <a:xfrm>
            <a:off x="529213" y="1070364"/>
            <a:ext cx="3735549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indent="0" algn="just">
              <a:spcBef>
                <a:spcPts val="1200"/>
              </a:spcBef>
              <a:buClr>
                <a:schemeClr val="dk1"/>
              </a:buClr>
              <a:buSzPts val="1100"/>
              <a:buNone/>
            </a:pPr>
            <a:r>
              <a:rPr lang="en" sz="1600" b="1" dirty="0">
                <a:solidFill>
                  <a:srgbClr val="333333"/>
                </a:solidFill>
              </a:rPr>
              <a:t>Key Competitors:</a:t>
            </a:r>
            <a:endParaRPr sz="1600" b="1" dirty="0">
              <a:solidFill>
                <a:srgbClr val="333333"/>
              </a:solidFill>
            </a:endParaRPr>
          </a:p>
          <a:p>
            <a:pPr algn="just">
              <a:spcBef>
                <a:spcPts val="1200"/>
              </a:spcBef>
              <a:buClr>
                <a:schemeClr val="dk1"/>
              </a:buClr>
            </a:pPr>
            <a:r>
              <a:rPr lang="en" sz="1600" b="1" dirty="0">
                <a:solidFill>
                  <a:schemeClr val="dk1"/>
                </a:solidFill>
              </a:rPr>
              <a:t>Engineering Solutions:</a:t>
            </a:r>
            <a:r>
              <a:rPr lang="en" sz="1600" dirty="0">
                <a:solidFill>
                  <a:schemeClr val="dk1"/>
                </a:solidFill>
              </a:rPr>
              <a:t> Competes with </a:t>
            </a:r>
            <a:r>
              <a:rPr lang="en" sz="1600" b="1" dirty="0">
                <a:solidFill>
                  <a:schemeClr val="dk1"/>
                </a:solidFill>
              </a:rPr>
              <a:t>L&amp;T Technology Services, Tata Elxsi,</a:t>
            </a:r>
            <a:r>
              <a:rPr lang="en" sz="1600" dirty="0">
                <a:solidFill>
                  <a:schemeClr val="dk1"/>
                </a:solidFill>
              </a:rPr>
              <a:t> and </a:t>
            </a:r>
            <a:r>
              <a:rPr lang="en" sz="1600" b="1" dirty="0">
                <a:solidFill>
                  <a:schemeClr val="dk1"/>
                </a:solidFill>
              </a:rPr>
              <a:t>HCL Technologies</a:t>
            </a:r>
            <a:r>
              <a:rPr lang="en" sz="1600" dirty="0">
                <a:solidFill>
                  <a:schemeClr val="dk1"/>
                </a:solidFill>
              </a:rPr>
              <a:t> in the fields of system design, PCB solutions, and embedded systems.</a:t>
            </a:r>
            <a:endParaRPr sz="1600" dirty="0">
              <a:solidFill>
                <a:schemeClr val="dk1"/>
              </a:solidFill>
            </a:endParaRPr>
          </a:p>
          <a:p>
            <a:pPr algn="just">
              <a:buClr>
                <a:schemeClr val="dk1"/>
              </a:buClr>
            </a:pPr>
            <a:r>
              <a:rPr lang="en" sz="1600" b="1" dirty="0">
                <a:solidFill>
                  <a:schemeClr val="dk1"/>
                </a:solidFill>
              </a:rPr>
              <a:t>Power Systems Market:</a:t>
            </a:r>
            <a:r>
              <a:rPr lang="en" sz="1600" dirty="0">
                <a:solidFill>
                  <a:schemeClr val="dk1"/>
                </a:solidFill>
              </a:rPr>
              <a:t> Faces competition from </a:t>
            </a:r>
            <a:r>
              <a:rPr lang="en" sz="1600" b="1" dirty="0">
                <a:solidFill>
                  <a:schemeClr val="dk1"/>
                </a:solidFill>
              </a:rPr>
              <a:t>ABB India, Siemens,</a:t>
            </a:r>
            <a:r>
              <a:rPr lang="en" sz="1600" dirty="0">
                <a:solidFill>
                  <a:schemeClr val="dk1"/>
                </a:solidFill>
              </a:rPr>
              <a:t> and </a:t>
            </a:r>
            <a:r>
              <a:rPr lang="en" sz="1600" b="1" dirty="0">
                <a:solidFill>
                  <a:schemeClr val="dk1"/>
                </a:solidFill>
              </a:rPr>
              <a:t>Schneider Electric</a:t>
            </a:r>
            <a:r>
              <a:rPr lang="en" sz="1600" dirty="0">
                <a:solidFill>
                  <a:schemeClr val="dk1"/>
                </a:solidFill>
              </a:rPr>
              <a:t> in smart grid and power management sectors, especially with renewable energy integration.</a:t>
            </a:r>
            <a:endParaRPr sz="1600" dirty="0">
              <a:solidFill>
                <a:schemeClr val="dk1"/>
              </a:solidFill>
            </a:endParaRPr>
          </a:p>
          <a:p>
            <a:pPr indent="0" algn="just">
              <a:spcBef>
                <a:spcPts val="1200"/>
              </a:spcBef>
              <a:buNone/>
            </a:pPr>
            <a:endParaRPr sz="1600" dirty="0">
              <a:solidFill>
                <a:schemeClr val="dk1"/>
              </a:solidFill>
            </a:endParaRP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endParaRPr sz="1200" b="1" dirty="0">
              <a:solidFill>
                <a:schemeClr val="dk1"/>
              </a:solidFill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EABBB68-A900-302A-188C-0A0D64752C50}"/>
              </a:ext>
            </a:extLst>
          </p:cNvPr>
          <p:cNvCxnSpPr/>
          <p:nvPr/>
        </p:nvCxnSpPr>
        <p:spPr>
          <a:xfrm>
            <a:off x="4484218" y="1280160"/>
            <a:ext cx="0" cy="30138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>
            <a:spLocks noGrp="1"/>
          </p:cNvSpPr>
          <p:nvPr>
            <p:ph type="title"/>
          </p:nvPr>
        </p:nvSpPr>
        <p:spPr>
          <a:xfrm>
            <a:off x="450689" y="414072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r>
              <a:rPr lang="en" dirty="0"/>
              <a:t>Organization Structure &amp;  Company Spread</a:t>
            </a:r>
            <a:endParaRPr dirty="0"/>
          </a:p>
        </p:txBody>
      </p:sp>
      <p:sp>
        <p:nvSpPr>
          <p:cNvPr id="144" name="Google Shape;144;p21"/>
          <p:cNvSpPr txBox="1">
            <a:spLocks noGrp="1"/>
          </p:cNvSpPr>
          <p:nvPr>
            <p:ph type="body" idx="1"/>
          </p:nvPr>
        </p:nvSpPr>
        <p:spPr>
          <a:xfrm>
            <a:off x="258028" y="986772"/>
            <a:ext cx="6376858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SzPts val="440"/>
              <a:buNone/>
            </a:pPr>
            <a:r>
              <a:rPr lang="en" sz="1400" b="1" dirty="0">
                <a:solidFill>
                  <a:srgbClr val="333333"/>
                </a:solidFill>
              </a:rPr>
              <a:t>Structure:</a:t>
            </a:r>
            <a:endParaRPr sz="1400" b="1" dirty="0">
              <a:solidFill>
                <a:srgbClr val="333333"/>
              </a:solidFill>
            </a:endParaRPr>
          </a:p>
          <a:p>
            <a:pPr indent="-300983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ts val="1140"/>
            </a:pPr>
            <a:r>
              <a:rPr lang="en" sz="1200" dirty="0">
                <a:solidFill>
                  <a:schemeClr val="dk1"/>
                </a:solidFill>
              </a:rPr>
              <a:t>uses a </a:t>
            </a:r>
            <a:r>
              <a:rPr lang="en" sz="1200" b="1" dirty="0">
                <a:solidFill>
                  <a:schemeClr val="dk1"/>
                </a:solidFill>
              </a:rPr>
              <a:t>flat organizational structure</a:t>
            </a:r>
            <a:r>
              <a:rPr lang="en" sz="1200" dirty="0">
                <a:solidFill>
                  <a:schemeClr val="dk1"/>
                </a:solidFill>
              </a:rPr>
              <a:t> for open communication and collaboration.</a:t>
            </a:r>
            <a:endParaRPr sz="12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SzPts val="440"/>
              <a:buNone/>
            </a:pPr>
            <a:r>
              <a:rPr lang="en" sz="1200" b="1" dirty="0">
                <a:solidFill>
                  <a:srgbClr val="333333"/>
                </a:solidFill>
              </a:rPr>
              <a:t>Key Departments:</a:t>
            </a:r>
            <a:endParaRPr sz="1200" b="1" dirty="0">
              <a:solidFill>
                <a:srgbClr val="333333"/>
              </a:solidFill>
            </a:endParaRPr>
          </a:p>
          <a:p>
            <a:pPr indent="-300983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ts val="1140"/>
            </a:pPr>
            <a:r>
              <a:rPr lang="en" sz="1200" b="1" dirty="0">
                <a:solidFill>
                  <a:schemeClr val="dk1"/>
                </a:solidFill>
              </a:rPr>
              <a:t>Product Development (35%)</a:t>
            </a:r>
            <a:r>
              <a:rPr lang="en" sz="1200" dirty="0">
                <a:solidFill>
                  <a:schemeClr val="dk1"/>
                </a:solidFill>
              </a:rPr>
              <a:t>: Innovates solutions and technology.</a:t>
            </a:r>
            <a:endParaRPr sz="1200" dirty="0">
              <a:solidFill>
                <a:schemeClr val="dk1"/>
              </a:solidFill>
            </a:endParaRPr>
          </a:p>
          <a:p>
            <a:pPr indent="-300983">
              <a:lnSpc>
                <a:spcPct val="100000"/>
              </a:lnSpc>
              <a:buClr>
                <a:schemeClr val="dk1"/>
              </a:buClr>
              <a:buSzPts val="1140"/>
            </a:pPr>
            <a:r>
              <a:rPr lang="en" sz="1200" b="1" dirty="0">
                <a:solidFill>
                  <a:schemeClr val="dk1"/>
                </a:solidFill>
              </a:rPr>
              <a:t>Marketing &amp; Sales (30%)</a:t>
            </a:r>
            <a:r>
              <a:rPr lang="en" sz="1200" dirty="0">
                <a:solidFill>
                  <a:schemeClr val="dk1"/>
                </a:solidFill>
              </a:rPr>
              <a:t>: Manages brand and client engagement.</a:t>
            </a:r>
            <a:endParaRPr sz="1200" dirty="0">
              <a:solidFill>
                <a:schemeClr val="dk1"/>
              </a:solidFill>
            </a:endParaRPr>
          </a:p>
          <a:p>
            <a:pPr indent="-300983">
              <a:lnSpc>
                <a:spcPct val="100000"/>
              </a:lnSpc>
              <a:buClr>
                <a:schemeClr val="dk1"/>
              </a:buClr>
              <a:buSzPts val="1140"/>
            </a:pPr>
            <a:r>
              <a:rPr lang="en" sz="1200" b="1" dirty="0">
                <a:solidFill>
                  <a:schemeClr val="dk1"/>
                </a:solidFill>
              </a:rPr>
              <a:t>Customer Support (20%)</a:t>
            </a:r>
            <a:r>
              <a:rPr lang="en" sz="1200" dirty="0">
                <a:solidFill>
                  <a:schemeClr val="dk1"/>
                </a:solidFill>
              </a:rPr>
              <a:t>: Ensures user satisfaction.</a:t>
            </a:r>
            <a:endParaRPr sz="1200" dirty="0">
              <a:solidFill>
                <a:schemeClr val="dk1"/>
              </a:solidFill>
            </a:endParaRPr>
          </a:p>
          <a:p>
            <a:pPr indent="-300983">
              <a:lnSpc>
                <a:spcPct val="100000"/>
              </a:lnSpc>
              <a:buClr>
                <a:schemeClr val="dk1"/>
              </a:buClr>
              <a:buSzPts val="1140"/>
            </a:pPr>
            <a:r>
              <a:rPr lang="en" sz="1200" b="1" dirty="0">
                <a:solidFill>
                  <a:schemeClr val="dk1"/>
                </a:solidFill>
              </a:rPr>
              <a:t>Human Resources (15%)</a:t>
            </a:r>
            <a:r>
              <a:rPr lang="en" sz="1200" dirty="0">
                <a:solidFill>
                  <a:schemeClr val="dk1"/>
                </a:solidFill>
              </a:rPr>
              <a:t>: Handles recruitment and training.</a:t>
            </a:r>
            <a:endParaRPr sz="1200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SzPts val="440"/>
              <a:buNone/>
            </a:pPr>
            <a:r>
              <a:rPr lang="en" sz="1400" b="1" dirty="0">
                <a:solidFill>
                  <a:schemeClr val="dk2"/>
                </a:solidFill>
              </a:rPr>
              <a:t>Company Spread:</a:t>
            </a:r>
            <a:endParaRPr sz="1400" b="1" dirty="0">
              <a:solidFill>
                <a:schemeClr val="dk2"/>
              </a:solidFill>
            </a:endParaRPr>
          </a:p>
          <a:p>
            <a:pPr indent="-300983">
              <a:lnSpc>
                <a:spcPct val="100000"/>
              </a:lnSpc>
              <a:spcBef>
                <a:spcPts val="1200"/>
              </a:spcBef>
              <a:buClr>
                <a:schemeClr val="dk1"/>
              </a:buClr>
              <a:buSzPts val="1140"/>
            </a:pPr>
            <a:r>
              <a:rPr lang="en" sz="1200" b="1" dirty="0">
                <a:solidFill>
                  <a:schemeClr val="dk1"/>
                </a:solidFill>
              </a:rPr>
              <a:t>Market Presence:</a:t>
            </a:r>
            <a:endParaRPr sz="1200" b="1" dirty="0">
              <a:solidFill>
                <a:schemeClr val="dk1"/>
              </a:solidFill>
            </a:endParaRPr>
          </a:p>
          <a:p>
            <a:pPr lvl="1" indent="-300983">
              <a:lnSpc>
                <a:spcPct val="100000"/>
              </a:lnSpc>
              <a:buClr>
                <a:schemeClr val="dk1"/>
              </a:buClr>
              <a:buSzPts val="1140"/>
            </a:pPr>
            <a:r>
              <a:rPr lang="en" sz="1200" dirty="0">
                <a:solidFill>
                  <a:schemeClr val="dk1"/>
                </a:solidFill>
              </a:rPr>
              <a:t>Operating in </a:t>
            </a:r>
            <a:r>
              <a:rPr lang="en" sz="1200" b="1" dirty="0">
                <a:solidFill>
                  <a:schemeClr val="dk1"/>
                </a:solidFill>
              </a:rPr>
              <a:t>15 countries</a:t>
            </a:r>
            <a:r>
              <a:rPr lang="en" sz="1200" dirty="0">
                <a:solidFill>
                  <a:schemeClr val="dk1"/>
                </a:solidFill>
              </a:rPr>
              <a:t> with </a:t>
            </a:r>
            <a:r>
              <a:rPr lang="en" sz="1200" b="1" dirty="0">
                <a:solidFill>
                  <a:schemeClr val="dk1"/>
                </a:solidFill>
              </a:rPr>
              <a:t>500 clients</a:t>
            </a:r>
            <a:r>
              <a:rPr lang="en" sz="1200" dirty="0">
                <a:solidFill>
                  <a:schemeClr val="dk1"/>
                </a:solidFill>
              </a:rPr>
              <a:t>, Trident Tech Labs has grown its market reach by </a:t>
            </a:r>
            <a:r>
              <a:rPr lang="en" sz="1200" b="1" dirty="0">
                <a:solidFill>
                  <a:schemeClr val="dk1"/>
                </a:solidFill>
              </a:rPr>
              <a:t>25%</a:t>
            </a:r>
            <a:r>
              <a:rPr lang="en" sz="1200" dirty="0">
                <a:solidFill>
                  <a:schemeClr val="dk1"/>
                </a:solidFill>
              </a:rPr>
              <a:t> in the last year</a:t>
            </a:r>
            <a:endParaRPr sz="1200" dirty="0">
              <a:solidFill>
                <a:schemeClr val="dk1"/>
              </a:solidFill>
            </a:endParaRPr>
          </a:p>
          <a:p>
            <a:pPr indent="-300983">
              <a:lnSpc>
                <a:spcPct val="100000"/>
              </a:lnSpc>
              <a:buClr>
                <a:schemeClr val="dk1"/>
              </a:buClr>
              <a:buSzPts val="1140"/>
            </a:pPr>
            <a:r>
              <a:rPr lang="en" sz="1200" b="1" dirty="0">
                <a:solidFill>
                  <a:schemeClr val="dk1"/>
                </a:solidFill>
              </a:rPr>
              <a:t>Growth Strategy:</a:t>
            </a:r>
            <a:endParaRPr sz="1200" b="1" dirty="0">
              <a:solidFill>
                <a:schemeClr val="dk1"/>
              </a:solidFill>
            </a:endParaRPr>
          </a:p>
          <a:p>
            <a:pPr lvl="1" indent="-300983">
              <a:lnSpc>
                <a:spcPct val="100000"/>
              </a:lnSpc>
              <a:buClr>
                <a:schemeClr val="dk1"/>
              </a:buClr>
              <a:buSzPts val="1140"/>
            </a:pPr>
            <a:r>
              <a:rPr lang="en" sz="1200" dirty="0">
                <a:solidFill>
                  <a:schemeClr val="dk1"/>
                </a:solidFill>
              </a:rPr>
              <a:t>Targeting </a:t>
            </a:r>
            <a:r>
              <a:rPr lang="en" sz="1200" b="1" dirty="0">
                <a:solidFill>
                  <a:schemeClr val="dk1"/>
                </a:solidFill>
              </a:rPr>
              <a:t>emerging markets</a:t>
            </a:r>
            <a:r>
              <a:rPr lang="en" sz="1200" dirty="0">
                <a:solidFill>
                  <a:schemeClr val="dk1"/>
                </a:solidFill>
              </a:rPr>
              <a:t> in Southeast Asia and Africa, with </a:t>
            </a:r>
            <a:r>
              <a:rPr lang="en" sz="1200" b="1" dirty="0">
                <a:solidFill>
                  <a:schemeClr val="dk1"/>
                </a:solidFill>
              </a:rPr>
              <a:t>30% annual growth</a:t>
            </a:r>
            <a:r>
              <a:rPr lang="en" sz="1200" dirty="0">
                <a:solidFill>
                  <a:schemeClr val="dk1"/>
                </a:solidFill>
              </a:rPr>
              <a:t> in tech adoption.</a:t>
            </a:r>
            <a:endParaRPr sz="1200" b="1" dirty="0">
              <a:solidFill>
                <a:schemeClr val="dk1"/>
              </a:solidFill>
            </a:endParaRPr>
          </a:p>
          <a:p>
            <a:pPr marL="914377" indent="0">
              <a:lnSpc>
                <a:spcPct val="100000"/>
              </a:lnSpc>
              <a:spcBef>
                <a:spcPts val="1200"/>
              </a:spcBef>
              <a:buSzPts val="440"/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SzPts val="440"/>
              <a:buNone/>
            </a:pPr>
            <a:endParaRPr sz="1400" dirty="0"/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/>
          <a:srcRect l="4520"/>
          <a:stretch/>
        </p:blipFill>
        <p:spPr>
          <a:xfrm>
            <a:off x="5530291" y="986772"/>
            <a:ext cx="3440998" cy="3534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9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8698DA"/>
      </a:accent1>
      <a:accent2>
        <a:srgbClr val="9EE0F8"/>
      </a:accent2>
      <a:accent3>
        <a:srgbClr val="C1F088"/>
      </a:accent3>
      <a:accent4>
        <a:srgbClr val="A4E4D2"/>
      </a:accent4>
      <a:accent5>
        <a:srgbClr val="FFBF8F"/>
      </a:accent5>
      <a:accent6>
        <a:srgbClr val="FABBB0"/>
      </a:accent6>
      <a:hlink>
        <a:srgbClr val="56C7AA"/>
      </a:hlink>
      <a:folHlink>
        <a:srgbClr val="59A8D1"/>
      </a:folHlink>
    </a:clrScheme>
    <a:fontScheme name="Custom 74">
      <a:majorFont>
        <a:latin typeface="Jumble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56596226_Win32_SL_V6" id="{D9DA734B-CC3F-4DBB-B6FE-0BB140309365}" vid="{69AD8D68-423B-4DFD-8A07-EF38EEF8EBC8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ppt/theme/themeOverride2.xml><?xml version="1.0" encoding="utf-8"?>
<a:themeOverride xmlns:a="http://schemas.openxmlformats.org/drawingml/2006/main">
  <a:clrScheme name="Custom 89">
    <a:dk1>
      <a:sysClr val="windowText" lastClr="000000"/>
    </a:dk1>
    <a:lt1>
      <a:sysClr val="window" lastClr="FFFFFF"/>
    </a:lt1>
    <a:dk2>
      <a:srgbClr val="212745"/>
    </a:dk2>
    <a:lt2>
      <a:srgbClr val="B4DCFA"/>
    </a:lt2>
    <a:accent1>
      <a:srgbClr val="8698DA"/>
    </a:accent1>
    <a:accent2>
      <a:srgbClr val="9EE0F8"/>
    </a:accent2>
    <a:accent3>
      <a:srgbClr val="C1F088"/>
    </a:accent3>
    <a:accent4>
      <a:srgbClr val="A4E4D2"/>
    </a:accent4>
    <a:accent5>
      <a:srgbClr val="FFBF8F"/>
    </a:accent5>
    <a:accent6>
      <a:srgbClr val="FABBB0"/>
    </a:accent6>
    <a:hlink>
      <a:srgbClr val="56C7AA"/>
    </a:hlink>
    <a:folHlink>
      <a:srgbClr val="59A8D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Human resources from 24Slides</Template>
  <TotalTime>36</TotalTime>
  <Words>1199</Words>
  <Application>Microsoft Office PowerPoint</Application>
  <PresentationFormat>On-screen Show (16:9)</PresentationFormat>
  <Paragraphs>124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Jumble</vt:lpstr>
      <vt:lpstr>Lato</vt:lpstr>
      <vt:lpstr>Custom</vt:lpstr>
      <vt:lpstr>PowerPoint Presentation</vt:lpstr>
      <vt:lpstr>Purpose, Vision, Mission</vt:lpstr>
      <vt:lpstr>Values and Philosophy</vt:lpstr>
      <vt:lpstr>Leadership Profile - Trident Techlabs</vt:lpstr>
      <vt:lpstr>Products, Brands, Geographies and Customers</vt:lpstr>
      <vt:lpstr>Market Share &amp; Revenue</vt:lpstr>
      <vt:lpstr>Profitability and Financial Health</vt:lpstr>
      <vt:lpstr>Competition</vt:lpstr>
      <vt:lpstr>Organization Structure &amp;  Company Spread</vt:lpstr>
      <vt:lpstr>Recent Mergers &amp; Acquisitions</vt:lpstr>
      <vt:lpstr>Assessment of Social Media Platforms</vt:lpstr>
      <vt:lpstr>Overall Observations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Keshav Lohani</cp:lastModifiedBy>
  <cp:revision>4</cp:revision>
  <dcterms:modified xsi:type="dcterms:W3CDTF">2024-10-30T16:29:29Z</dcterms:modified>
</cp:coreProperties>
</file>