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Nunito" pitchFamily="2"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bd680c70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bd680c70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bd6ed5fc5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bd6ed5fc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bd6ed5fc5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bd6ed5fc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bd680c70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bd680c7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bd6ed5fc5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bd6ed5fc5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Entrepreneurship Project</a:t>
            </a:r>
            <a:endParaRPr/>
          </a:p>
        </p:txBody>
      </p:sp>
      <p:sp>
        <p:nvSpPr>
          <p:cNvPr id="129" name="Google Shape;129;p13"/>
          <p:cNvSpPr txBox="1">
            <a:spLocks noGrp="1"/>
          </p:cNvSpPr>
          <p:nvPr>
            <p:ph type="subTitle" idx="1"/>
          </p:nvPr>
        </p:nvSpPr>
        <p:spPr>
          <a:xfrm>
            <a:off x="510450" y="3182342"/>
            <a:ext cx="8123100" cy="1467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Group Members: Sugam Sareen(IIT2022002)</a:t>
            </a:r>
            <a:endParaRPr/>
          </a:p>
          <a:p>
            <a:pPr marL="0" lvl="0" indent="0" algn="ctr" rtl="0">
              <a:spcBef>
                <a:spcPts val="0"/>
              </a:spcBef>
              <a:spcAft>
                <a:spcPts val="0"/>
              </a:spcAft>
              <a:buNone/>
            </a:pPr>
            <a:r>
              <a:rPr lang="en-GB"/>
              <a:t>		    Jatin Soni (IIT2022003)</a:t>
            </a:r>
            <a:endParaRPr/>
          </a:p>
          <a:p>
            <a:pPr marL="0" lvl="0" indent="0" algn="ctr" rtl="0">
              <a:spcBef>
                <a:spcPts val="0"/>
              </a:spcBef>
              <a:spcAft>
                <a:spcPts val="0"/>
              </a:spcAft>
              <a:buNone/>
            </a:pPr>
            <a:r>
              <a:rPr lang="en-GB"/>
              <a:t>		                 		Vatsal Ashvinbhai Bhuva (IIT2022004)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957025" y="219900"/>
            <a:ext cx="7505700" cy="954600"/>
          </a:xfrm>
          <a:prstGeom prst="rect">
            <a:avLst/>
          </a:prstGeom>
        </p:spPr>
        <p:txBody>
          <a:bodyPr spcFirstLastPara="1" wrap="square" lIns="91425" tIns="91425" rIns="91425" bIns="91425" anchor="t" anchorCtr="0">
            <a:normAutofit/>
          </a:bodyPr>
          <a:lstStyle/>
          <a:p>
            <a:pPr marL="1828800" lvl="0" indent="457200" algn="l" rtl="0">
              <a:spcBef>
                <a:spcPts val="0"/>
              </a:spcBef>
              <a:spcAft>
                <a:spcPts val="0"/>
              </a:spcAft>
              <a:buNone/>
            </a:pPr>
            <a:r>
              <a:rPr lang="en-GB"/>
              <a:t>Startup Idea</a:t>
            </a:r>
            <a:endParaRPr/>
          </a:p>
        </p:txBody>
      </p:sp>
      <p:sp>
        <p:nvSpPr>
          <p:cNvPr id="135" name="Google Shape;135;p14"/>
          <p:cNvSpPr txBox="1">
            <a:spLocks noGrp="1"/>
          </p:cNvSpPr>
          <p:nvPr>
            <p:ph type="body" idx="1"/>
          </p:nvPr>
        </p:nvSpPr>
        <p:spPr>
          <a:xfrm>
            <a:off x="392450" y="1022325"/>
            <a:ext cx="8270100" cy="3912600"/>
          </a:xfrm>
          <a:prstGeom prst="rect">
            <a:avLst/>
          </a:prstGeom>
        </p:spPr>
        <p:txBody>
          <a:bodyPr spcFirstLastPara="1" wrap="square" lIns="91425" tIns="91425" rIns="91425" bIns="91425" anchor="t" anchorCtr="0">
            <a:normAutofit fontScale="25000" lnSpcReduction="20000"/>
          </a:bodyPr>
          <a:lstStyle/>
          <a:p>
            <a:pPr marL="0" marR="0" lvl="0" indent="0" algn="l" rtl="0">
              <a:lnSpc>
                <a:spcPct val="115000"/>
              </a:lnSpc>
              <a:spcBef>
                <a:spcPts val="0"/>
              </a:spcBef>
              <a:spcAft>
                <a:spcPts val="0"/>
              </a:spcAft>
              <a:buNone/>
            </a:pPr>
            <a:r>
              <a:rPr lang="en-GB" sz="4100" b="1"/>
              <a:t>Virtual Reality Science Education Platform:</a:t>
            </a:r>
            <a:endParaRPr sz="4100" b="1"/>
          </a:p>
          <a:p>
            <a:pPr marL="0" marR="0" lvl="0" indent="0" algn="l" rtl="0">
              <a:lnSpc>
                <a:spcPct val="115000"/>
              </a:lnSpc>
              <a:spcBef>
                <a:spcPts val="1200"/>
              </a:spcBef>
              <a:spcAft>
                <a:spcPts val="0"/>
              </a:spcAft>
              <a:buNone/>
            </a:pPr>
            <a:r>
              <a:rPr lang="en-GB" sz="4100"/>
              <a:t>Develop an immersive virtual reality platform offering interactive science experiments and simulations.</a:t>
            </a:r>
            <a:endParaRPr sz="4100"/>
          </a:p>
          <a:p>
            <a:pPr marL="0" marR="0" lvl="0" indent="0" algn="l" rtl="0">
              <a:lnSpc>
                <a:spcPct val="115000"/>
              </a:lnSpc>
              <a:spcBef>
                <a:spcPts val="1200"/>
              </a:spcBef>
              <a:spcAft>
                <a:spcPts val="0"/>
              </a:spcAft>
              <a:buNone/>
            </a:pPr>
            <a:r>
              <a:rPr lang="en-GB" sz="4100"/>
              <a:t>Target K-12 schools, higher education institutions, and homeschooling communities.</a:t>
            </a:r>
            <a:endParaRPr sz="4100"/>
          </a:p>
          <a:p>
            <a:pPr marL="0" marR="0" lvl="0" indent="0" algn="l" rtl="0">
              <a:lnSpc>
                <a:spcPct val="115000"/>
              </a:lnSpc>
              <a:spcBef>
                <a:spcPts val="1200"/>
              </a:spcBef>
              <a:spcAft>
                <a:spcPts val="0"/>
              </a:spcAft>
              <a:buNone/>
            </a:pPr>
            <a:r>
              <a:rPr lang="en-GB" sz="4100"/>
              <a:t>Provide curriculum-aligned content, real-time feedback, and collaborative learning opportunities.</a:t>
            </a:r>
            <a:endParaRPr sz="4100"/>
          </a:p>
          <a:p>
            <a:pPr marL="0" marR="0" lvl="0" indent="0" algn="l" rtl="0">
              <a:lnSpc>
                <a:spcPct val="115000"/>
              </a:lnSpc>
              <a:spcBef>
                <a:spcPts val="1200"/>
              </a:spcBef>
              <a:spcAft>
                <a:spcPts val="0"/>
              </a:spcAft>
              <a:buNone/>
            </a:pPr>
            <a:r>
              <a:rPr lang="en-GB" sz="4100" b="1"/>
              <a:t>Revenue Model:</a:t>
            </a:r>
            <a:endParaRPr sz="4100" b="1"/>
          </a:p>
          <a:p>
            <a:pPr marL="0" marR="0" lvl="0" indent="0" algn="l" rtl="0">
              <a:lnSpc>
                <a:spcPct val="115000"/>
              </a:lnSpc>
              <a:spcBef>
                <a:spcPts val="1200"/>
              </a:spcBef>
              <a:spcAft>
                <a:spcPts val="0"/>
              </a:spcAft>
              <a:buNone/>
            </a:pPr>
            <a:r>
              <a:rPr lang="en-GB" sz="4100"/>
              <a:t>Generate revenue through subscription plans for schools and licensing agreements with publishers.</a:t>
            </a:r>
            <a:endParaRPr sz="4100"/>
          </a:p>
          <a:p>
            <a:pPr marL="0" marR="0" lvl="0" indent="0" algn="l" rtl="0">
              <a:lnSpc>
                <a:spcPct val="115000"/>
              </a:lnSpc>
              <a:spcBef>
                <a:spcPts val="1200"/>
              </a:spcBef>
              <a:spcAft>
                <a:spcPts val="0"/>
              </a:spcAft>
              <a:buNone/>
            </a:pPr>
            <a:r>
              <a:rPr lang="en-GB" sz="4100"/>
              <a:t>Offer professional development workshops for educators to integrate VR technology effectively.</a:t>
            </a:r>
            <a:endParaRPr sz="4100"/>
          </a:p>
          <a:p>
            <a:pPr marL="0" marR="0" lvl="0" indent="0" algn="l" rtl="0">
              <a:lnSpc>
                <a:spcPct val="115000"/>
              </a:lnSpc>
              <a:spcBef>
                <a:spcPts val="1200"/>
              </a:spcBef>
              <a:spcAft>
                <a:spcPts val="0"/>
              </a:spcAft>
              <a:buNone/>
            </a:pPr>
            <a:r>
              <a:rPr lang="en-GB" sz="4100"/>
              <a:t>Explore partnerships with educational technology companies and school districts for distribution.</a:t>
            </a:r>
            <a:endParaRPr sz="4100"/>
          </a:p>
          <a:p>
            <a:pPr marL="0" marR="0" lvl="0" indent="0" algn="l" rtl="0">
              <a:lnSpc>
                <a:spcPct val="115000"/>
              </a:lnSpc>
              <a:spcBef>
                <a:spcPts val="1200"/>
              </a:spcBef>
              <a:spcAft>
                <a:spcPts val="0"/>
              </a:spcAft>
              <a:buNone/>
            </a:pPr>
            <a:r>
              <a:rPr lang="en-GB" sz="4100" b="1"/>
              <a:t>Execution Strategy:</a:t>
            </a:r>
            <a:endParaRPr sz="4100" b="1"/>
          </a:p>
          <a:p>
            <a:pPr marL="0" marR="0" lvl="0" indent="0" algn="l" rtl="0">
              <a:lnSpc>
                <a:spcPct val="115000"/>
              </a:lnSpc>
              <a:spcBef>
                <a:spcPts val="1200"/>
              </a:spcBef>
              <a:spcAft>
                <a:spcPts val="0"/>
              </a:spcAft>
              <a:buNone/>
            </a:pPr>
            <a:r>
              <a:rPr lang="en-GB" sz="4100"/>
              <a:t>Build the platform using Unity or Unreal Engine, with cloud infrastructure for scalability.</a:t>
            </a:r>
            <a:endParaRPr sz="4100"/>
          </a:p>
          <a:p>
            <a:pPr marL="0" marR="0" lvl="0" indent="0" algn="l" rtl="0">
              <a:lnSpc>
                <a:spcPct val="115000"/>
              </a:lnSpc>
              <a:spcBef>
                <a:spcPts val="1200"/>
              </a:spcBef>
              <a:spcAft>
                <a:spcPts val="0"/>
              </a:spcAft>
              <a:buNone/>
            </a:pPr>
            <a:r>
              <a:rPr lang="en-GB" sz="4100"/>
              <a:t>Conduct alpha and beta testing with pilot schools before commercial launch.</a:t>
            </a:r>
            <a:endParaRPr sz="4100"/>
          </a:p>
          <a:p>
            <a:pPr marL="0" marR="0" lvl="0" indent="0" algn="l" rtl="0">
              <a:lnSpc>
                <a:spcPct val="115000"/>
              </a:lnSpc>
              <a:spcBef>
                <a:spcPts val="1200"/>
              </a:spcBef>
              <a:spcAft>
                <a:spcPts val="0"/>
              </a:spcAft>
              <a:buNone/>
            </a:pPr>
            <a:r>
              <a:rPr lang="en-GB" sz="4100"/>
              <a:t>Secure seed funding for initial development and Series A funding for scaling operations and growth.</a:t>
            </a:r>
            <a:endParaRPr sz="4100"/>
          </a:p>
          <a:p>
            <a:pPr marL="0" marR="0" lvl="0" indent="0" algn="l" rtl="0">
              <a:lnSpc>
                <a:spcPct val="115000"/>
              </a:lnSpc>
              <a:spcBef>
                <a:spcPts val="1200"/>
              </a:spcBef>
              <a:spcAft>
                <a:spcPts val="1200"/>
              </a:spcAft>
              <a:buNone/>
            </a:pP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315350"/>
            <a:ext cx="7505700" cy="954600"/>
          </a:xfrm>
          <a:prstGeom prst="rect">
            <a:avLst/>
          </a:prstGeom>
        </p:spPr>
        <p:txBody>
          <a:bodyPr spcFirstLastPara="1" wrap="square" lIns="91425" tIns="91425" rIns="91425" bIns="91425" anchor="t" anchorCtr="0">
            <a:normAutofit/>
          </a:bodyPr>
          <a:lstStyle/>
          <a:p>
            <a:pPr marL="1371600" marR="0" lvl="0" indent="457200" algn="l" rtl="0">
              <a:lnSpc>
                <a:spcPct val="100000"/>
              </a:lnSpc>
              <a:spcBef>
                <a:spcPts val="0"/>
              </a:spcBef>
              <a:spcAft>
                <a:spcPts val="0"/>
              </a:spcAft>
              <a:buNone/>
            </a:pPr>
            <a:r>
              <a:rPr lang="en-GB"/>
              <a:t>Uniqueness of the Idea</a:t>
            </a:r>
            <a:endParaRPr/>
          </a:p>
        </p:txBody>
      </p:sp>
      <p:sp>
        <p:nvSpPr>
          <p:cNvPr id="141" name="Google Shape;141;p15"/>
          <p:cNvSpPr txBox="1">
            <a:spLocks noGrp="1"/>
          </p:cNvSpPr>
          <p:nvPr>
            <p:ph type="body" idx="1"/>
          </p:nvPr>
        </p:nvSpPr>
        <p:spPr>
          <a:xfrm>
            <a:off x="691900" y="1098700"/>
            <a:ext cx="7505700" cy="3518700"/>
          </a:xfrm>
          <a:prstGeom prst="rect">
            <a:avLst/>
          </a:prstGeom>
        </p:spPr>
        <p:txBody>
          <a:bodyPr spcFirstLastPara="1" wrap="square" lIns="91425" tIns="91425" rIns="91425" bIns="91425" anchor="t" anchorCtr="0">
            <a:noAutofit/>
          </a:bodyPr>
          <a:lstStyle/>
          <a:p>
            <a:pPr marL="0" marR="0" lvl="0" indent="0" algn="l" rtl="0">
              <a:lnSpc>
                <a:spcPct val="105000"/>
              </a:lnSpc>
              <a:spcBef>
                <a:spcPts val="0"/>
              </a:spcBef>
              <a:spcAft>
                <a:spcPts val="0"/>
              </a:spcAft>
              <a:buSzPts val="275"/>
              <a:buNone/>
            </a:pPr>
            <a:r>
              <a:rPr lang="en-GB" sz="1155"/>
              <a:t>Our startup stands out in education technology with its innovative approach to science education. Here's what makes our interactive science labs in virtual reality (VR) unique:</a:t>
            </a:r>
            <a:endParaRPr sz="1155"/>
          </a:p>
          <a:p>
            <a:pPr marL="0" marR="0" lvl="0" indent="0" algn="l" rtl="0">
              <a:lnSpc>
                <a:spcPct val="105000"/>
              </a:lnSpc>
              <a:spcBef>
                <a:spcPts val="1200"/>
              </a:spcBef>
              <a:spcAft>
                <a:spcPts val="0"/>
              </a:spcAft>
              <a:buSzPts val="275"/>
              <a:buNone/>
            </a:pPr>
            <a:r>
              <a:rPr lang="en-GB" sz="1155"/>
              <a:t>Immersive Learning: Our VR labs provide a fully immersive experience, allowing students to interact with equipment and observe outcomes in real-time, enhancing understanding and retention.</a:t>
            </a:r>
            <a:endParaRPr sz="1155"/>
          </a:p>
          <a:p>
            <a:pPr marL="0" marR="0" lvl="0" indent="0" algn="l" rtl="0">
              <a:lnSpc>
                <a:spcPct val="105000"/>
              </a:lnSpc>
              <a:spcBef>
                <a:spcPts val="1200"/>
              </a:spcBef>
              <a:spcAft>
                <a:spcPts val="0"/>
              </a:spcAft>
              <a:buSzPts val="275"/>
              <a:buNone/>
            </a:pPr>
            <a:r>
              <a:rPr lang="en-GB" sz="1155"/>
              <a:t>Freedom to Experiment: Unlike traditional labs, our VR labs offer students the freedom to experiment without constraints, promoting exploration and learning from mistakes in a risk-free virtual environment.</a:t>
            </a:r>
            <a:endParaRPr sz="1155"/>
          </a:p>
          <a:p>
            <a:pPr marL="0" marR="0" lvl="0" indent="0" algn="l" rtl="0">
              <a:lnSpc>
                <a:spcPct val="105000"/>
              </a:lnSpc>
              <a:spcBef>
                <a:spcPts val="1200"/>
              </a:spcBef>
              <a:spcAft>
                <a:spcPts val="0"/>
              </a:spcAft>
              <a:buSzPts val="275"/>
              <a:buNone/>
            </a:pPr>
            <a:r>
              <a:rPr lang="en-GB" sz="1155"/>
              <a:t>Accessibility: Our VR labs eliminate barriers to access, providing high-quality science education for all students, regardless of location, budget constraints, or disabilities, ensuring inclusivity and equity.</a:t>
            </a:r>
            <a:endParaRPr sz="1155"/>
          </a:p>
          <a:p>
            <a:pPr marL="0" lvl="0" indent="0" algn="l" rtl="0">
              <a:spcBef>
                <a:spcPts val="1200"/>
              </a:spcBef>
              <a:spcAft>
                <a:spcPts val="0"/>
              </a:spcAft>
              <a:buNone/>
            </a:pPr>
            <a:r>
              <a:rPr lang="en-GB" sz="1200"/>
              <a:t>Realistic Simulations: Our labs offer realistic simulations of scientific phenomena and techniques, bridging the gap between theory and practice.</a:t>
            </a:r>
            <a:endParaRPr sz="1200"/>
          </a:p>
          <a:p>
            <a:pPr marL="0" lvl="0" indent="0" algn="l" rtl="0">
              <a:spcBef>
                <a:spcPts val="1200"/>
              </a:spcBef>
              <a:spcAft>
                <a:spcPts val="0"/>
              </a:spcAft>
              <a:buNone/>
            </a:pPr>
            <a:r>
              <a:rPr lang="en-GB" sz="1200"/>
              <a:t>Personalized Learning: Adaptation to individual student needs ensures personalized learning paths, catering to each student's pace, interests, and skill levels.</a:t>
            </a:r>
            <a:endParaRPr sz="1155"/>
          </a:p>
          <a:p>
            <a:pPr marL="0" marR="0" lvl="0" indent="0" algn="l" rtl="0">
              <a:lnSpc>
                <a:spcPct val="90000"/>
              </a:lnSpc>
              <a:spcBef>
                <a:spcPts val="1200"/>
              </a:spcBef>
              <a:spcAft>
                <a:spcPts val="0"/>
              </a:spcAft>
              <a:buSzPts val="275"/>
              <a:buNone/>
            </a:pPr>
            <a:endParaRPr sz="800">
              <a:solidFill>
                <a:schemeClr val="dk1"/>
              </a:solidFill>
            </a:endParaRPr>
          </a:p>
          <a:p>
            <a:pPr marL="0" marR="0" lvl="0" indent="0" algn="l" rtl="0">
              <a:lnSpc>
                <a:spcPct val="90000"/>
              </a:lnSpc>
              <a:spcBef>
                <a:spcPts val="0"/>
              </a:spcBef>
              <a:spcAft>
                <a:spcPts val="0"/>
              </a:spcAft>
              <a:buSzPts val="275"/>
              <a:buNone/>
            </a:pPr>
            <a:r>
              <a:rPr lang="en-GB" sz="800">
                <a:solidFill>
                  <a:schemeClr val="dk1"/>
                </a:solidFill>
              </a:rPr>
              <a:t>Our startup stands out in education technology with its innovative approach to science education. Here's what makes our interactive science labs in virtual reality (VR) unique:</a:t>
            </a:r>
            <a:endParaRPr sz="800">
              <a:solidFill>
                <a:schemeClr val="dk1"/>
              </a:solidFill>
            </a:endParaRPr>
          </a:p>
          <a:p>
            <a:pPr marL="0" marR="0" lvl="0" indent="0" algn="l" rtl="0">
              <a:lnSpc>
                <a:spcPct val="90000"/>
              </a:lnSpc>
              <a:spcBef>
                <a:spcPts val="0"/>
              </a:spcBef>
              <a:spcAft>
                <a:spcPts val="0"/>
              </a:spcAft>
              <a:buSzPts val="275"/>
              <a:buNone/>
            </a:pPr>
            <a:r>
              <a:rPr lang="en-GB" sz="800">
                <a:solidFill>
                  <a:schemeClr val="dk1"/>
                </a:solidFill>
              </a:rPr>
              <a:t>ate barriers to access, providing high-quality science education for all students, regardless of location, budget constraints, or disabilities, ensuring inclusivity and equity</a:t>
            </a:r>
            <a:endParaRPr sz="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689400" y="284125"/>
            <a:ext cx="7505700" cy="954600"/>
          </a:xfrm>
          <a:prstGeom prst="rect">
            <a:avLst/>
          </a:prstGeom>
        </p:spPr>
        <p:txBody>
          <a:bodyPr spcFirstLastPara="1" wrap="square" lIns="91425" tIns="91425" rIns="91425" bIns="91425" anchor="t" anchorCtr="0">
            <a:normAutofit/>
          </a:bodyPr>
          <a:lstStyle/>
          <a:p>
            <a:pPr marL="1371600" lvl="0" indent="457200" algn="l" rtl="0">
              <a:spcBef>
                <a:spcPts val="0"/>
              </a:spcBef>
              <a:spcAft>
                <a:spcPts val="0"/>
              </a:spcAft>
              <a:buNone/>
            </a:pPr>
            <a:r>
              <a:rPr lang="en-GB"/>
              <a:t>Acceptance By Society</a:t>
            </a:r>
            <a:endParaRPr/>
          </a:p>
        </p:txBody>
      </p:sp>
      <p:sp>
        <p:nvSpPr>
          <p:cNvPr id="147" name="Google Shape;147;p16"/>
          <p:cNvSpPr txBox="1">
            <a:spLocks noGrp="1"/>
          </p:cNvSpPr>
          <p:nvPr>
            <p:ph type="body" idx="1"/>
          </p:nvPr>
        </p:nvSpPr>
        <p:spPr>
          <a:xfrm>
            <a:off x="626250" y="1168975"/>
            <a:ext cx="8124300" cy="3365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000"/>
              <a:t>Our approach to science education through VR labs is poised for acceptance by society due to:</a:t>
            </a:r>
            <a:endParaRPr sz="1000"/>
          </a:p>
          <a:p>
            <a:pPr marL="0" marR="0" lvl="0" indent="0" algn="l" rtl="0">
              <a:lnSpc>
                <a:spcPct val="115000"/>
              </a:lnSpc>
              <a:spcBef>
                <a:spcPts val="1200"/>
              </a:spcBef>
              <a:spcAft>
                <a:spcPts val="0"/>
              </a:spcAft>
              <a:buNone/>
            </a:pPr>
            <a:r>
              <a:rPr lang="en-GB" sz="1000" b="1"/>
              <a:t>Innovation: </a:t>
            </a:r>
            <a:r>
              <a:rPr lang="en-GB" sz="1000"/>
              <a:t>Society values progress, and our VR labs represent a cutting-edge advancement in education, harnessing technology to revolutionize learning.</a:t>
            </a:r>
            <a:endParaRPr sz="1000"/>
          </a:p>
          <a:p>
            <a:pPr marL="0" marR="0" lvl="0" indent="0" algn="l" rtl="0">
              <a:lnSpc>
                <a:spcPct val="115000"/>
              </a:lnSpc>
              <a:spcBef>
                <a:spcPts val="1200"/>
              </a:spcBef>
              <a:spcAft>
                <a:spcPts val="0"/>
              </a:spcAft>
              <a:buNone/>
            </a:pPr>
            <a:r>
              <a:rPr lang="en-GB" sz="1000" b="1"/>
              <a:t>Accessibility and Equity:</a:t>
            </a:r>
            <a:r>
              <a:rPr lang="en-GB" sz="1000"/>
              <a:t> By providing immersive and accessible learning experiences, our VR labs promote equity and inclusivity, aligning with societal values of equal opportunity in education.</a:t>
            </a:r>
            <a:endParaRPr sz="1000"/>
          </a:p>
          <a:p>
            <a:pPr marL="0" marR="0" lvl="0" indent="0" algn="l" rtl="0">
              <a:lnSpc>
                <a:spcPct val="115000"/>
              </a:lnSpc>
              <a:spcBef>
                <a:spcPts val="1200"/>
              </a:spcBef>
              <a:spcAft>
                <a:spcPts val="0"/>
              </a:spcAft>
              <a:buNone/>
            </a:pPr>
            <a:r>
              <a:rPr lang="en-GB" sz="1000" b="1"/>
              <a:t>Personalized Learning:</a:t>
            </a:r>
            <a:r>
              <a:rPr lang="en-GB" sz="1000"/>
              <a:t> Catering to diverse learning needs, our VR labs offer personalized learning paths, reflecting society's recognition of the importance of individualized education.</a:t>
            </a:r>
            <a:endParaRPr sz="1000"/>
          </a:p>
          <a:p>
            <a:pPr marL="0" marR="0" lvl="0" indent="0" algn="l" rtl="0">
              <a:lnSpc>
                <a:spcPct val="115000"/>
              </a:lnSpc>
              <a:spcBef>
                <a:spcPts val="1200"/>
              </a:spcBef>
              <a:spcAft>
                <a:spcPts val="0"/>
              </a:spcAft>
              <a:buNone/>
            </a:pPr>
            <a:r>
              <a:rPr lang="en-GB" sz="1000" b="1"/>
              <a:t>Preparation for the Future:</a:t>
            </a:r>
            <a:r>
              <a:rPr lang="en-GB" sz="1000"/>
              <a:t> With a focus on STEM skills and digital literacy, our VR labs prepare students for success in the digital age, meeting the demands of the modern workforce.</a:t>
            </a:r>
            <a:endParaRPr sz="1000"/>
          </a:p>
          <a:p>
            <a:pPr marL="0" marR="0" lvl="0" indent="0" algn="l" rtl="0">
              <a:lnSpc>
                <a:spcPct val="115000"/>
              </a:lnSpc>
              <a:spcBef>
                <a:spcPts val="1200"/>
              </a:spcBef>
              <a:spcAft>
                <a:spcPts val="0"/>
              </a:spcAft>
              <a:buNone/>
            </a:pPr>
            <a:r>
              <a:rPr lang="en-GB" sz="1000" b="1"/>
              <a:t>Educator Support:</a:t>
            </a:r>
            <a:r>
              <a:rPr lang="en-GB" sz="1000"/>
              <a:t> Increasing recognition from educators and institutions for immersive learning experiences supports the integration of VR technology into education, driving acceptance of our solution.</a:t>
            </a:r>
            <a:endParaRPr sz="1000"/>
          </a:p>
          <a:p>
            <a:pPr marL="0" marR="0" lvl="0" indent="0" algn="l" rtl="0">
              <a:lnSpc>
                <a:spcPct val="115000"/>
              </a:lnSpc>
              <a:spcBef>
                <a:spcPts val="1200"/>
              </a:spcBef>
              <a:spcAft>
                <a:spcPts val="0"/>
              </a:spcAft>
              <a:buNone/>
            </a:pPr>
            <a:r>
              <a:rPr lang="en-GB" sz="1000"/>
              <a:t>Our innovative approach to science education through VR labs aligns with societal values and addresses pressing educational needs, making it well-positioned for acceptance and adoption.</a:t>
            </a:r>
            <a:endParaRPr sz="1000">
              <a:solidFill>
                <a:srgbClr val="ECECEC"/>
              </a:solidFill>
              <a:highlight>
                <a:srgbClr val="212121"/>
              </a:highlight>
              <a:latin typeface="Roboto"/>
              <a:ea typeface="Roboto"/>
              <a:cs typeface="Roboto"/>
              <a:sym typeface="Roboto"/>
            </a:endParaRPr>
          </a:p>
          <a:p>
            <a:pPr marL="0" lvl="0" indent="0" algn="l" rtl="0">
              <a:spcBef>
                <a:spcPts val="1200"/>
              </a:spcBef>
              <a:spcAft>
                <a:spcPts val="1200"/>
              </a:spcAft>
              <a:buNone/>
            </a:pP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325950"/>
            <a:ext cx="7505700" cy="954600"/>
          </a:xfrm>
          <a:prstGeom prst="rect">
            <a:avLst/>
          </a:prstGeom>
        </p:spPr>
        <p:txBody>
          <a:bodyPr spcFirstLastPara="1" wrap="square" lIns="91425" tIns="91425" rIns="91425" bIns="91425" anchor="t" anchorCtr="0">
            <a:normAutofit/>
          </a:bodyPr>
          <a:lstStyle/>
          <a:p>
            <a:pPr marL="1828800" lvl="0" indent="0" algn="l" rtl="0">
              <a:spcBef>
                <a:spcPts val="0"/>
              </a:spcBef>
              <a:spcAft>
                <a:spcPts val="0"/>
              </a:spcAft>
              <a:buNone/>
            </a:pPr>
            <a:r>
              <a:rPr lang="en-GB"/>
              <a:t>  Value Propositions </a:t>
            </a:r>
            <a:endParaRPr/>
          </a:p>
        </p:txBody>
      </p:sp>
      <p:sp>
        <p:nvSpPr>
          <p:cNvPr id="153" name="Google Shape;153;p17"/>
          <p:cNvSpPr txBox="1">
            <a:spLocks noGrp="1"/>
          </p:cNvSpPr>
          <p:nvPr>
            <p:ph type="body" idx="1"/>
          </p:nvPr>
        </p:nvSpPr>
        <p:spPr>
          <a:xfrm>
            <a:off x="311700" y="1058900"/>
            <a:ext cx="8520600" cy="3378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100"/>
              <a:t>The value propositions related to interactive science labs in virtual reality (VR) encompass several benefits for both educators and students. Here are some key value propositions:</a:t>
            </a:r>
            <a:endParaRPr sz="1100"/>
          </a:p>
          <a:p>
            <a:pPr marL="0" marR="0" lvl="0" indent="0" algn="l" rtl="0">
              <a:lnSpc>
                <a:spcPct val="115000"/>
              </a:lnSpc>
              <a:spcBef>
                <a:spcPts val="1200"/>
              </a:spcBef>
              <a:spcAft>
                <a:spcPts val="0"/>
              </a:spcAft>
              <a:buNone/>
            </a:pPr>
            <a:r>
              <a:rPr lang="en-GB" sz="1000" b="1"/>
              <a:t>Immersive Learning Experience:</a:t>
            </a:r>
            <a:endParaRPr sz="1000" b="1"/>
          </a:p>
          <a:p>
            <a:pPr marL="0" marR="0" lvl="0" indent="0" algn="l" rtl="0">
              <a:lnSpc>
                <a:spcPct val="115000"/>
              </a:lnSpc>
              <a:spcBef>
                <a:spcPts val="1200"/>
              </a:spcBef>
              <a:spcAft>
                <a:spcPts val="0"/>
              </a:spcAft>
              <a:buNone/>
            </a:pPr>
            <a:r>
              <a:rPr lang="en-GB" sz="1000"/>
              <a:t>VR offers an immersive and interactive learning environment that allows students to engage with scientific concepts in a hands-on way. This immersive experience enhances retention and understanding compared to traditional teaching methods.</a:t>
            </a:r>
            <a:endParaRPr sz="1000"/>
          </a:p>
          <a:p>
            <a:pPr marL="0" marR="0" lvl="0" indent="0" algn="l" rtl="0">
              <a:lnSpc>
                <a:spcPct val="115000"/>
              </a:lnSpc>
              <a:spcBef>
                <a:spcPts val="1200"/>
              </a:spcBef>
              <a:spcAft>
                <a:spcPts val="0"/>
              </a:spcAft>
              <a:buNone/>
            </a:pPr>
            <a:r>
              <a:rPr lang="en-GB" sz="1000" b="1"/>
              <a:t>Personalized Learning:</a:t>
            </a:r>
            <a:endParaRPr sz="1000" b="1"/>
          </a:p>
          <a:p>
            <a:pPr marL="0" marR="0" lvl="0" indent="0" algn="l" rtl="0">
              <a:lnSpc>
                <a:spcPct val="115000"/>
              </a:lnSpc>
              <a:spcBef>
                <a:spcPts val="1200"/>
              </a:spcBef>
              <a:spcAft>
                <a:spcPts val="0"/>
              </a:spcAft>
              <a:buNone/>
            </a:pPr>
            <a:r>
              <a:rPr lang="en-GB" sz="1000"/>
              <a:t>VR labs can be customized to meet the individual learning needs and preferences of students. Teachers can tailor experiments and simulations to match students' skill levels and interests, providing a personalized learning experience that fosters engagement and motivation.</a:t>
            </a:r>
            <a:endParaRPr sz="1000"/>
          </a:p>
          <a:p>
            <a:pPr marL="0" marR="0" lvl="0" indent="0" algn="l" rtl="0">
              <a:lnSpc>
                <a:spcPct val="115000"/>
              </a:lnSpc>
              <a:spcBef>
                <a:spcPts val="1200"/>
              </a:spcBef>
              <a:spcAft>
                <a:spcPts val="0"/>
              </a:spcAft>
              <a:buNone/>
            </a:pPr>
            <a:r>
              <a:rPr lang="en-GB" sz="1000" b="1"/>
              <a:t>Preparation for Future Technologies:</a:t>
            </a:r>
            <a:endParaRPr sz="1000" b="1"/>
          </a:p>
          <a:p>
            <a:pPr marL="0" marR="0" lvl="0" indent="0" algn="l" rtl="0">
              <a:lnSpc>
                <a:spcPct val="115000"/>
              </a:lnSpc>
              <a:spcBef>
                <a:spcPts val="1200"/>
              </a:spcBef>
              <a:spcAft>
                <a:spcPts val="0"/>
              </a:spcAft>
              <a:buNone/>
            </a:pPr>
            <a:r>
              <a:rPr lang="en-GB" sz="1000"/>
              <a:t>By using VR technology in education, students gain exposure to emerging technologies and develop digital literacy skills that are essential for success in the 21st century workforce. This prepares them for future careers in science, technology, engineering, and mathematics (STEM) fields.</a:t>
            </a:r>
            <a:endParaRPr sz="1000">
              <a:solidFill>
                <a:srgbClr val="ECECEC"/>
              </a:solidFill>
              <a:highlight>
                <a:srgbClr val="212121"/>
              </a:highlight>
              <a:latin typeface="Roboto"/>
              <a:ea typeface="Roboto"/>
              <a:cs typeface="Roboto"/>
              <a:sym typeface="Roboto"/>
            </a:endParaRPr>
          </a:p>
          <a:p>
            <a:pPr marL="0" lvl="0" indent="0" algn="l" rtl="0">
              <a:spcBef>
                <a:spcPts val="1200"/>
              </a:spcBef>
              <a:spcAft>
                <a:spcPts val="0"/>
              </a:spcAft>
              <a:buNone/>
            </a:pPr>
            <a:endParaRPr sz="1000">
              <a:solidFill>
                <a:srgbClr val="ECECEC"/>
              </a:solidFill>
              <a:highlight>
                <a:srgbClr val="212121"/>
              </a:highlight>
              <a:latin typeface="Roboto"/>
              <a:ea typeface="Roboto"/>
              <a:cs typeface="Roboto"/>
              <a:sym typeface="Roboto"/>
            </a:endParaRPr>
          </a:p>
          <a:p>
            <a:pPr marL="0" lvl="0" indent="0" algn="l" rtl="0">
              <a:spcBef>
                <a:spcPts val="1200"/>
              </a:spcBef>
              <a:spcAft>
                <a:spcPts val="1200"/>
              </a:spcAft>
              <a:buNone/>
            </a:pPr>
            <a:endParaRPr sz="1000">
              <a:solidFill>
                <a:srgbClr val="ECECEC"/>
              </a:solidFill>
              <a:highlight>
                <a:srgbClr val="21212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1094900" y="1927325"/>
            <a:ext cx="7505700" cy="954600"/>
          </a:xfrm>
          <a:prstGeom prst="rect">
            <a:avLst/>
          </a:prstGeom>
        </p:spPr>
        <p:txBody>
          <a:bodyPr spcFirstLastPara="1" wrap="square" lIns="91425" tIns="91425" rIns="91425" bIns="91425" anchor="t" anchorCtr="0">
            <a:normAutofit/>
          </a:bodyPr>
          <a:lstStyle/>
          <a:p>
            <a:pPr marL="2286000" lvl="0" indent="0" algn="l" rtl="0">
              <a:spcBef>
                <a:spcPts val="0"/>
              </a:spcBef>
              <a:spcAft>
                <a:spcPts val="0"/>
              </a:spcAft>
              <a:buNone/>
            </a:pPr>
            <a:r>
              <a:rPr lang="en-GB" sz="3800"/>
              <a:t>Thank You</a:t>
            </a:r>
            <a:endParaRPr sz="38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On-screen Show (16:9)</PresentationFormat>
  <Paragraphs>44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Roboto</vt:lpstr>
      <vt:lpstr>Nunito</vt:lpstr>
      <vt:lpstr>Arial</vt:lpstr>
      <vt:lpstr>Shift</vt:lpstr>
      <vt:lpstr>Entrepreneurship Project</vt:lpstr>
      <vt:lpstr>Startup Idea</vt:lpstr>
      <vt:lpstr>Uniqueness of the Idea</vt:lpstr>
      <vt:lpstr>Acceptance By Society</vt:lpstr>
      <vt:lpstr>  Value Propositions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Project</dc:title>
  <dc:creator>sugam sareen</dc:creator>
  <cp:lastModifiedBy>sugam sareen</cp:lastModifiedBy>
  <cp:revision>1</cp:revision>
  <dcterms:modified xsi:type="dcterms:W3CDTF">2024-03-17T20:35:52Z</dcterms:modified>
</cp:coreProperties>
</file>