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76" r:id="rId3"/>
    <p:sldId id="275" r:id="rId4"/>
    <p:sldId id="277" r:id="rId5"/>
    <p:sldId id="278" r:id="rId6"/>
    <p:sldId id="258" r:id="rId7"/>
    <p:sldId id="279" r:id="rId8"/>
    <p:sldId id="260" r:id="rId9"/>
    <p:sldId id="259" r:id="rId10"/>
    <p:sldId id="261" r:id="rId11"/>
    <p:sldId id="262" r:id="rId12"/>
    <p:sldId id="263" r:id="rId13"/>
    <p:sldId id="264" r:id="rId14"/>
    <p:sldId id="266" r:id="rId15"/>
    <p:sldId id="265" r:id="rId16"/>
    <p:sldId id="267" r:id="rId17"/>
    <p:sldId id="268" r:id="rId18"/>
    <p:sldId id="269" r:id="rId19"/>
    <p:sldId id="271" r:id="rId20"/>
    <p:sldId id="270" r:id="rId21"/>
    <p:sldId id="272" r:id="rId22"/>
    <p:sldId id="280" r:id="rId23"/>
    <p:sldId id="281" r:id="rId24"/>
    <p:sldId id="273" r:id="rId25"/>
    <p:sldId id="282" r:id="rId26"/>
    <p:sldId id="290" r:id="rId27"/>
    <p:sldId id="291" r:id="rId28"/>
    <p:sldId id="29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E2F714-ABFC-4009-9D37-57F739FAF195}" type="datetimeFigureOut">
              <a:rPr lang="en-US" smtClean="0"/>
              <a:t>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104FD-CB15-4FB9-BC8E-E87E7D534DDA}" type="slidenum">
              <a:rPr lang="en-US" smtClean="0"/>
              <a:t>‹#›</a:t>
            </a:fld>
            <a:endParaRPr lang="en-US"/>
          </a:p>
        </p:txBody>
      </p:sp>
    </p:spTree>
    <p:extLst>
      <p:ext uri="{BB962C8B-B14F-4D97-AF65-F5344CB8AC3E}">
        <p14:creationId xmlns:p14="http://schemas.microsoft.com/office/powerpoint/2010/main" val="1519294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104FD-CB15-4FB9-BC8E-E87E7D534DDA}" type="slidenum">
              <a:rPr lang="en-US" smtClean="0"/>
              <a:t>22</a:t>
            </a:fld>
            <a:endParaRPr lang="en-US"/>
          </a:p>
        </p:txBody>
      </p:sp>
    </p:spTree>
    <p:extLst>
      <p:ext uri="{BB962C8B-B14F-4D97-AF65-F5344CB8AC3E}">
        <p14:creationId xmlns:p14="http://schemas.microsoft.com/office/powerpoint/2010/main" val="2159550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786AB7-B188-470E-A446-08012C89D1E2}"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1020698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86AB7-B188-470E-A446-08012C89D1E2}"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1806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86AB7-B188-470E-A446-08012C89D1E2}"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298619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86AB7-B188-470E-A446-08012C89D1E2}"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140401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86AB7-B188-470E-A446-08012C89D1E2}"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273858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786AB7-B188-470E-A446-08012C89D1E2}"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24536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786AB7-B188-470E-A446-08012C89D1E2}"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3888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786AB7-B188-470E-A446-08012C89D1E2}"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323767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86AB7-B188-470E-A446-08012C89D1E2}"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240056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86AB7-B188-470E-A446-08012C89D1E2}"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152990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86AB7-B188-470E-A446-08012C89D1E2}"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9B6C-CE78-4E68-BF68-B8FCC9FCBFE3}" type="slidenum">
              <a:rPr lang="en-US" smtClean="0"/>
              <a:t>‹#›</a:t>
            </a:fld>
            <a:endParaRPr lang="en-US"/>
          </a:p>
        </p:txBody>
      </p:sp>
    </p:spTree>
    <p:extLst>
      <p:ext uri="{BB962C8B-B14F-4D97-AF65-F5344CB8AC3E}">
        <p14:creationId xmlns:p14="http://schemas.microsoft.com/office/powerpoint/2010/main" val="10139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86AB7-B188-470E-A446-08012C89D1E2}" type="datetimeFigureOut">
              <a:rPr lang="en-US" smtClean="0"/>
              <a:t>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D9B6C-CE78-4E68-BF68-B8FCC9FCBFE3}" type="slidenum">
              <a:rPr lang="en-US" smtClean="0"/>
              <a:t>‹#›</a:t>
            </a:fld>
            <a:endParaRPr lang="en-US"/>
          </a:p>
        </p:txBody>
      </p:sp>
    </p:spTree>
    <p:extLst>
      <p:ext uri="{BB962C8B-B14F-4D97-AF65-F5344CB8AC3E}">
        <p14:creationId xmlns:p14="http://schemas.microsoft.com/office/powerpoint/2010/main" val="128237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Attribute Grammar</a:t>
            </a:r>
            <a:br>
              <a:rPr lang="en-US" dirty="0" smtClean="0"/>
            </a:br>
            <a:r>
              <a:rPr lang="en-US" dirty="0" smtClean="0"/>
              <a:t/>
            </a:r>
            <a:br>
              <a:rPr lang="en-US" dirty="0" smtClean="0"/>
            </a:br>
            <a:r>
              <a:rPr lang="en-US" sz="2000" dirty="0" smtClean="0"/>
              <a:t>Principles of Programming Language</a:t>
            </a:r>
            <a:endParaRPr lang="en-US" sz="2000" dirty="0"/>
          </a:p>
        </p:txBody>
      </p:sp>
      <p:sp>
        <p:nvSpPr>
          <p:cNvPr id="3" name="Subtitle 2"/>
          <p:cNvSpPr>
            <a:spLocks noGrp="1"/>
          </p:cNvSpPr>
          <p:nvPr>
            <p:ph type="subTitle" idx="1"/>
          </p:nvPr>
        </p:nvSpPr>
        <p:spPr/>
        <p:txBody>
          <a:bodyPr/>
          <a:lstStyle/>
          <a:p>
            <a:r>
              <a:rPr lang="en-US" dirty="0" err="1" smtClean="0"/>
              <a:t>S.Venkatesan</a:t>
            </a:r>
            <a:endParaRPr lang="en-US" dirty="0"/>
          </a:p>
        </p:txBody>
      </p:sp>
      <p:sp>
        <p:nvSpPr>
          <p:cNvPr id="4" name="Subtitle 2"/>
          <p:cNvSpPr txBox="1">
            <a:spLocks/>
          </p:cNvSpPr>
          <p:nvPr/>
        </p:nvSpPr>
        <p:spPr>
          <a:xfrm>
            <a:off x="304800" y="6324600"/>
            <a:ext cx="4876800" cy="3429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000" b="1" dirty="0" smtClean="0"/>
              <a:t>Reference: Robert W. </a:t>
            </a:r>
            <a:r>
              <a:rPr lang="en-US" sz="1000" b="1" dirty="0" err="1" smtClean="0"/>
              <a:t>Sebesta</a:t>
            </a:r>
            <a:r>
              <a:rPr lang="en-US" sz="1000" b="1" dirty="0" smtClean="0"/>
              <a:t>, Concepts of Programming Languages, 10</a:t>
            </a:r>
            <a:r>
              <a:rPr lang="en-US" sz="1000" b="1" baseline="30000" dirty="0" smtClean="0"/>
              <a:t>th</a:t>
            </a:r>
            <a:r>
              <a:rPr lang="en-US" sz="1000" b="1" dirty="0" smtClean="0"/>
              <a:t> Edition, Pearson</a:t>
            </a:r>
            <a:endParaRPr lang="en-US" sz="1000" b="1" dirty="0"/>
          </a:p>
        </p:txBody>
      </p:sp>
    </p:spTree>
    <p:extLst>
      <p:ext uri="{BB962C8B-B14F-4D97-AF65-F5344CB8AC3E}">
        <p14:creationId xmlns:p14="http://schemas.microsoft.com/office/powerpoint/2010/main" val="2481256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Semantic Rules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Indirectly related to the meaning of programs during execution; rather it has to do with the legal forms of programs (syntax rather than semantics).</a:t>
            </a:r>
          </a:p>
          <a:p>
            <a:pPr algn="just"/>
            <a:endParaRPr lang="en-US" dirty="0" smtClean="0"/>
          </a:p>
          <a:p>
            <a:pPr algn="just"/>
            <a:r>
              <a:rPr lang="en-US" dirty="0" smtClean="0"/>
              <a:t>In many languages it is for the type constraints.</a:t>
            </a:r>
          </a:p>
          <a:p>
            <a:pPr algn="just"/>
            <a:endParaRPr lang="en-US" dirty="0" smtClean="0"/>
          </a:p>
          <a:p>
            <a:pPr algn="just"/>
            <a:r>
              <a:rPr lang="en-US" dirty="0" smtClean="0"/>
              <a:t>It is named static because to be done at the time compilation.</a:t>
            </a:r>
          </a:p>
          <a:p>
            <a:pPr algn="just"/>
            <a:endParaRPr lang="en-US" dirty="0"/>
          </a:p>
          <a:p>
            <a:pPr algn="just"/>
            <a:r>
              <a:rPr lang="en-US" dirty="0" smtClean="0"/>
              <a:t>To describe static semantics with BNF, attribute grammar was designed (Knuth 1968).</a:t>
            </a:r>
            <a:endParaRPr lang="en-US" dirty="0"/>
          </a:p>
        </p:txBody>
      </p:sp>
    </p:spTree>
    <p:extLst>
      <p:ext uri="{BB962C8B-B14F-4D97-AF65-F5344CB8AC3E}">
        <p14:creationId xmlns:p14="http://schemas.microsoft.com/office/powerpoint/2010/main" val="2546476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Attribute Grammar</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For describing and checking the correctness of the static semantic rules of a program.</a:t>
            </a:r>
          </a:p>
          <a:p>
            <a:pPr algn="just"/>
            <a:endParaRPr lang="en-US" dirty="0"/>
          </a:p>
          <a:p>
            <a:pPr algn="just"/>
            <a:r>
              <a:rPr lang="en-US" dirty="0" smtClean="0"/>
              <a:t>It is a CFG with an added attributes, attribute computation functions, and predicate functions.</a:t>
            </a:r>
          </a:p>
          <a:p>
            <a:pPr algn="just"/>
            <a:endParaRPr lang="en-US" dirty="0"/>
          </a:p>
          <a:p>
            <a:pPr algn="just"/>
            <a:r>
              <a:rPr lang="en-US" dirty="0" smtClean="0"/>
              <a:t>Attributes are associated with the grammar symbols (T and NT), are similar to variables in the sense that they can have values assigned to them.</a:t>
            </a:r>
          </a:p>
          <a:p>
            <a:endParaRPr lang="en-US" dirty="0" smtClean="0"/>
          </a:p>
          <a:p>
            <a:pPr lvl="1" algn="just"/>
            <a:r>
              <a:rPr lang="en-US" dirty="0" smtClean="0"/>
              <a:t>Attributed computation functions – semantic function associated with the grammar rules.</a:t>
            </a:r>
          </a:p>
          <a:p>
            <a:pPr marL="457200" lvl="1" indent="0" algn="just">
              <a:buNone/>
            </a:pPr>
            <a:endParaRPr lang="en-US" dirty="0" smtClean="0"/>
          </a:p>
          <a:p>
            <a:pPr lvl="1" algn="just"/>
            <a:r>
              <a:rPr lang="en-US" dirty="0" smtClean="0"/>
              <a:t>Predicate functions – state the static semantic rules of the language, are associated with grammar rules.</a:t>
            </a:r>
          </a:p>
          <a:p>
            <a:endParaRPr lang="en-US" dirty="0"/>
          </a:p>
          <a:p>
            <a:endParaRPr lang="en-US" dirty="0"/>
          </a:p>
        </p:txBody>
      </p:sp>
    </p:spTree>
    <p:extLst>
      <p:ext uri="{BB962C8B-B14F-4D97-AF65-F5344CB8AC3E}">
        <p14:creationId xmlns:p14="http://schemas.microsoft.com/office/powerpoint/2010/main" val="681749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Synthesized (actual type) and Inherited attributes (expected type).</a:t>
            </a:r>
          </a:p>
          <a:p>
            <a:pPr algn="just"/>
            <a:endParaRPr lang="en-US" dirty="0" smtClean="0"/>
          </a:p>
          <a:p>
            <a:pPr algn="just"/>
            <a:r>
              <a:rPr lang="en-US" dirty="0" smtClean="0"/>
              <a:t>Semantic functions.</a:t>
            </a:r>
          </a:p>
          <a:p>
            <a:pPr algn="just"/>
            <a:endParaRPr lang="en-US" dirty="0" smtClean="0"/>
          </a:p>
          <a:p>
            <a:pPr algn="just"/>
            <a:r>
              <a:rPr lang="en-US" dirty="0" smtClean="0"/>
              <a:t>Predicate function – true if associated NT is legal and false is illegal.</a:t>
            </a:r>
          </a:p>
          <a:p>
            <a:pPr algn="just"/>
            <a:endParaRPr lang="en-US" dirty="0"/>
          </a:p>
          <a:p>
            <a:pPr algn="just"/>
            <a:r>
              <a:rPr lang="en-US" dirty="0" smtClean="0"/>
              <a:t>Fully attributed and Intrinsic Attributes</a:t>
            </a:r>
            <a:endParaRPr lang="en-US" dirty="0"/>
          </a:p>
        </p:txBody>
      </p:sp>
    </p:spTree>
    <p:extLst>
      <p:ext uri="{BB962C8B-B14F-4D97-AF65-F5344CB8AC3E}">
        <p14:creationId xmlns:p14="http://schemas.microsoft.com/office/powerpoint/2010/main" val="4149572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Grammar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562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855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Tree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057400"/>
            <a:ext cx="34671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426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Attribute Values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3733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882714"/>
            <a:ext cx="4238625" cy="284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419600" y="1524000"/>
            <a:ext cx="0" cy="365760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899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Semantics</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1400" dirty="0" smtClean="0"/>
              <a:t>This is to create an appropriate intermediate language.</a:t>
            </a:r>
          </a:p>
          <a:p>
            <a:endParaRPr lang="en-US" sz="1400" dirty="0" smtClean="0"/>
          </a:p>
          <a:p>
            <a:r>
              <a:rPr lang="en-US" sz="1400" dirty="0" smtClean="0"/>
              <a:t>Operational semantics – describe the meaning of the statement.</a:t>
            </a:r>
          </a:p>
          <a:p>
            <a:endParaRPr lang="en-US" sz="1400" dirty="0"/>
          </a:p>
          <a:p>
            <a:pPr lvl="1" algn="just"/>
            <a:r>
              <a:rPr lang="en-US" sz="1400" dirty="0" smtClean="0"/>
              <a:t>Natural - </a:t>
            </a:r>
            <a:r>
              <a:rPr lang="en-US" sz="1400" dirty="0"/>
              <a:t>the interest is in the final result of the execution of a complete </a:t>
            </a:r>
            <a:r>
              <a:rPr lang="en-US" sz="1400" dirty="0" smtClean="0"/>
              <a:t>program</a:t>
            </a:r>
          </a:p>
          <a:p>
            <a:pPr lvl="1" algn="just"/>
            <a:endParaRPr lang="en-US" sz="1400" dirty="0" smtClean="0"/>
          </a:p>
          <a:p>
            <a:pPr lvl="1" algn="just"/>
            <a:r>
              <a:rPr lang="en-US" sz="1400" dirty="0" smtClean="0"/>
              <a:t>Structural - </a:t>
            </a:r>
            <a:r>
              <a:rPr lang="en-US" sz="1400" dirty="0"/>
              <a:t>operational semantics can be used </a:t>
            </a:r>
            <a:r>
              <a:rPr lang="en-US" sz="1400" dirty="0" smtClean="0"/>
              <a:t>to determine </a:t>
            </a:r>
            <a:r>
              <a:rPr lang="en-US" sz="1400" dirty="0"/>
              <a:t>the precise meaning of a </a:t>
            </a:r>
            <a:r>
              <a:rPr lang="en-US" sz="1400" dirty="0" smtClean="0"/>
              <a:t>program through </a:t>
            </a:r>
            <a:r>
              <a:rPr lang="en-US" sz="1400" dirty="0"/>
              <a:t>an examination of the complete sequence of state changes </a:t>
            </a:r>
            <a:r>
              <a:rPr lang="en-US" sz="1400" dirty="0" smtClean="0"/>
              <a:t>that occur </a:t>
            </a:r>
            <a:r>
              <a:rPr lang="en-US" sz="1400" dirty="0"/>
              <a:t>when the program is executed.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4142608"/>
            <a:ext cx="5210754" cy="141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911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Denotational</a:t>
            </a:r>
            <a:r>
              <a:rPr lang="en-US" dirty="0" smtClean="0"/>
              <a:t> Semantics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In </a:t>
            </a:r>
            <a:r>
              <a:rPr lang="en-US" dirty="0" err="1"/>
              <a:t>denotational</a:t>
            </a:r>
            <a:r>
              <a:rPr lang="en-US" dirty="0"/>
              <a:t> semantics, we define a language by assigning a mathematical meaning to </a:t>
            </a:r>
            <a:r>
              <a:rPr lang="en-US" dirty="0" smtClean="0"/>
              <a:t>functions; i.e</a:t>
            </a:r>
            <a:r>
              <a:rPr lang="en-US" dirty="0"/>
              <a:t>., we say that each expression denotes a particular mathematical object. </a:t>
            </a:r>
            <a:endParaRPr lang="en-US" dirty="0" smtClean="0"/>
          </a:p>
          <a:p>
            <a:pPr algn="just"/>
            <a:endParaRPr lang="en-US" dirty="0"/>
          </a:p>
          <a:p>
            <a:pPr algn="just"/>
            <a:r>
              <a:rPr lang="en-US" dirty="0" smtClean="0"/>
              <a:t>Operational - sourceExpression</a:t>
            </a:r>
            <a:r>
              <a:rPr lang="en-US" baseline="-25000" dirty="0" smtClean="0"/>
              <a:t>1</a:t>
            </a:r>
            <a:r>
              <a:rPr lang="en-US" dirty="0" smtClean="0"/>
              <a:t> → sourceExpression</a:t>
            </a:r>
            <a:r>
              <a:rPr lang="en-US" baseline="-25000" dirty="0" smtClean="0"/>
              <a:t>2</a:t>
            </a:r>
          </a:p>
          <a:p>
            <a:r>
              <a:rPr lang="en-US" dirty="0" err="1" smtClean="0"/>
              <a:t>Denotational</a:t>
            </a:r>
            <a:r>
              <a:rPr lang="en-US" dirty="0" smtClean="0"/>
              <a:t> - sourceExpression</a:t>
            </a:r>
            <a:r>
              <a:rPr lang="en-US" baseline="-25000" dirty="0" smtClean="0"/>
              <a:t>1</a:t>
            </a:r>
            <a:r>
              <a:rPr lang="en-US" dirty="0" smtClean="0"/>
              <a:t> </a:t>
            </a:r>
            <a:r>
              <a:rPr lang="en-US" dirty="0" smtClean="0">
                <a:solidFill>
                  <a:srgbClr val="FF0000"/>
                </a:solidFill>
              </a:rPr>
              <a:t>means </a:t>
            </a:r>
            <a:r>
              <a:rPr lang="en-US" dirty="0" smtClean="0"/>
              <a:t>→ mathematicalEntity</a:t>
            </a:r>
            <a:r>
              <a:rPr lang="en-US" baseline="-25000" dirty="0" smtClean="0"/>
              <a:t>1 </a:t>
            </a:r>
            <a:r>
              <a:rPr lang="en-US" dirty="0" smtClean="0"/>
              <a:t>= mathematicalEntity</a:t>
            </a:r>
            <a:r>
              <a:rPr lang="en-US" baseline="-25000" dirty="0" smtClean="0"/>
              <a:t>2 </a:t>
            </a:r>
            <a:r>
              <a:rPr lang="en-US" dirty="0" smtClean="0">
                <a:solidFill>
                  <a:srgbClr val="FF0000"/>
                </a:solidFill>
              </a:rPr>
              <a:t>means</a:t>
            </a:r>
            <a:r>
              <a:rPr lang="en-US" dirty="0" smtClean="0"/>
              <a:t> ← sourceExpression</a:t>
            </a:r>
            <a:r>
              <a:rPr lang="en-US" baseline="-25000" dirty="0" smtClean="0"/>
              <a:t>2</a:t>
            </a:r>
          </a:p>
          <a:p>
            <a:endParaRPr lang="en-US" dirty="0"/>
          </a:p>
          <a:p>
            <a:r>
              <a:rPr lang="en-US" dirty="0" smtClean="0"/>
              <a:t>It has a domain and range</a:t>
            </a:r>
          </a:p>
          <a:p>
            <a:pPr lvl="1" algn="just"/>
            <a:r>
              <a:rPr lang="en-US" dirty="0" smtClean="0"/>
              <a:t>Domain is the collection of values that are legitimate parameters to the function.</a:t>
            </a:r>
          </a:p>
          <a:p>
            <a:pPr lvl="1" algn="just"/>
            <a:r>
              <a:rPr lang="en-US" dirty="0" smtClean="0"/>
              <a:t>The range is the collection of objects to which the parameters are mapped.</a:t>
            </a:r>
          </a:p>
          <a:p>
            <a:pPr lvl="1"/>
            <a:r>
              <a:rPr lang="en-US" dirty="0" smtClean="0"/>
              <a:t>Syntactic domain - domain</a:t>
            </a:r>
          </a:p>
          <a:p>
            <a:pPr lvl="1"/>
            <a:r>
              <a:rPr lang="en-US" dirty="0" smtClean="0"/>
              <a:t>Semantic domain - range</a:t>
            </a:r>
          </a:p>
          <a:p>
            <a:endParaRPr lang="en-US" dirty="0" smtClean="0"/>
          </a:p>
          <a:p>
            <a:endParaRPr lang="en-US" dirty="0"/>
          </a:p>
          <a:p>
            <a:endParaRPr lang="en-US" dirty="0"/>
          </a:p>
        </p:txBody>
      </p:sp>
    </p:spTree>
    <p:extLst>
      <p:ext uri="{BB962C8B-B14F-4D97-AF65-F5344CB8AC3E}">
        <p14:creationId xmlns:p14="http://schemas.microsoft.com/office/powerpoint/2010/main" val="1135905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In operational semantics  -  programming language constructs are translated into simpler programming language constructs, which becomes the basis of the meaning of the construct. Step by step processing of programs</a:t>
            </a:r>
          </a:p>
          <a:p>
            <a:pPr algn="just"/>
            <a:endParaRPr lang="en-US" dirty="0"/>
          </a:p>
          <a:p>
            <a:pPr algn="just"/>
            <a:r>
              <a:rPr lang="en-US" dirty="0" smtClean="0"/>
              <a:t>In </a:t>
            </a:r>
            <a:r>
              <a:rPr lang="en-US" dirty="0" err="1" smtClean="0"/>
              <a:t>denotational</a:t>
            </a:r>
            <a:r>
              <a:rPr lang="en-US" dirty="0" smtClean="0"/>
              <a:t> semantics – programming language constructs are mapped to mathematical objects, either sets, or more often, functions. No step by step processing of programs.</a:t>
            </a:r>
          </a:p>
          <a:p>
            <a:endParaRPr lang="en-US" dirty="0"/>
          </a:p>
          <a:p>
            <a:endParaRPr lang="en-US" dirty="0"/>
          </a:p>
        </p:txBody>
      </p:sp>
    </p:spTree>
    <p:extLst>
      <p:ext uri="{BB962C8B-B14F-4D97-AF65-F5344CB8AC3E}">
        <p14:creationId xmlns:p14="http://schemas.microsoft.com/office/powerpoint/2010/main" val="1933074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38" y="1752599"/>
            <a:ext cx="2819400" cy="83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51517"/>
            <a:ext cx="20764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781354"/>
            <a:ext cx="3390900" cy="809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9" y="3276600"/>
            <a:ext cx="21240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4324" y="5334000"/>
            <a:ext cx="8515350" cy="646331"/>
          </a:xfrm>
          <a:prstGeom prst="rect">
            <a:avLst/>
          </a:prstGeom>
        </p:spPr>
        <p:txBody>
          <a:bodyPr wrap="square">
            <a:spAutoFit/>
          </a:bodyPr>
          <a:lstStyle/>
          <a:p>
            <a:pPr algn="just"/>
            <a:r>
              <a:rPr lang="en-US" dirty="0"/>
              <a:t>The semantic function, named </a:t>
            </a:r>
            <a:r>
              <a:rPr lang="en-US" dirty="0" err="1"/>
              <a:t>Mbin</a:t>
            </a:r>
            <a:r>
              <a:rPr lang="en-US" dirty="0"/>
              <a:t>, maps the syntactic objects, </a:t>
            </a:r>
            <a:r>
              <a:rPr lang="en-US" dirty="0" smtClean="0"/>
              <a:t>as described </a:t>
            </a:r>
            <a:r>
              <a:rPr lang="en-US" dirty="0"/>
              <a:t>in the previous grammar rules, to the objects in N, the set of </a:t>
            </a:r>
            <a:r>
              <a:rPr lang="en-US" dirty="0" smtClean="0"/>
              <a:t>non-negative decimal </a:t>
            </a:r>
            <a:r>
              <a:rPr lang="en-US" dirty="0"/>
              <a:t>numbers.</a:t>
            </a:r>
          </a:p>
        </p:txBody>
      </p:sp>
    </p:spTree>
    <p:extLst>
      <p:ext uri="{BB962C8B-B14F-4D97-AF65-F5344CB8AC3E}">
        <p14:creationId xmlns:p14="http://schemas.microsoft.com/office/powerpoint/2010/main" val="254828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t>
            </a:r>
            <a:r>
              <a:rPr lang="en-US" dirty="0" err="1" smtClean="0"/>
              <a:t>Analyser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index = 2 * count + 17</a:t>
            </a:r>
            <a:r>
              <a:rPr lang="en-US" dirty="0" smtClean="0"/>
              <a:t>;</a:t>
            </a:r>
          </a:p>
          <a:p>
            <a:pPr marL="0" indent="0">
              <a:buNone/>
            </a:pPr>
            <a:endParaRPr lang="en-US" dirty="0"/>
          </a:p>
          <a:p>
            <a:pPr marL="0" indent="0">
              <a:buNone/>
            </a:pPr>
            <a:r>
              <a:rPr lang="en-US" dirty="0"/>
              <a:t>Lexemes </a:t>
            </a:r>
            <a:r>
              <a:rPr lang="en-US" dirty="0" smtClean="0"/>
              <a:t> Tokens </a:t>
            </a:r>
          </a:p>
          <a:p>
            <a:pPr marL="0" indent="0">
              <a:buNone/>
            </a:pPr>
            <a:r>
              <a:rPr lang="en-US" dirty="0" smtClean="0"/>
              <a:t>index        identifier </a:t>
            </a:r>
          </a:p>
          <a:p>
            <a:pPr marL="0" indent="0">
              <a:buNone/>
            </a:pPr>
            <a:r>
              <a:rPr lang="en-US" dirty="0" smtClean="0"/>
              <a:t>=                </a:t>
            </a:r>
            <a:r>
              <a:rPr lang="en-US" dirty="0" err="1" smtClean="0"/>
              <a:t>equal_sign</a:t>
            </a:r>
            <a:r>
              <a:rPr lang="en-US" dirty="0" smtClean="0"/>
              <a:t> </a:t>
            </a:r>
          </a:p>
          <a:p>
            <a:pPr marL="514350" indent="-514350">
              <a:buAutoNum type="arabicPlain" startAt="2"/>
            </a:pPr>
            <a:r>
              <a:rPr lang="en-US" dirty="0" smtClean="0"/>
              <a:t>             </a:t>
            </a:r>
            <a:r>
              <a:rPr lang="en-US" dirty="0" err="1" smtClean="0"/>
              <a:t>int_literal</a:t>
            </a:r>
            <a:endParaRPr lang="en-US" dirty="0" smtClean="0"/>
          </a:p>
          <a:p>
            <a:pPr marL="0" indent="0">
              <a:buNone/>
            </a:pPr>
            <a:r>
              <a:rPr lang="en-US" dirty="0" smtClean="0"/>
              <a:t>*                 </a:t>
            </a:r>
            <a:r>
              <a:rPr lang="en-US" dirty="0" err="1" smtClean="0"/>
              <a:t>mult_op</a:t>
            </a:r>
            <a:r>
              <a:rPr lang="en-US" dirty="0" smtClean="0"/>
              <a:t> </a:t>
            </a:r>
          </a:p>
          <a:p>
            <a:pPr marL="0" indent="0">
              <a:buNone/>
            </a:pPr>
            <a:r>
              <a:rPr lang="en-US" dirty="0" smtClean="0"/>
              <a:t>count         identifier </a:t>
            </a:r>
          </a:p>
          <a:p>
            <a:pPr marL="0" indent="0">
              <a:buNone/>
            </a:pPr>
            <a:r>
              <a:rPr lang="en-US" dirty="0" smtClean="0"/>
              <a:t>+                 </a:t>
            </a:r>
            <a:r>
              <a:rPr lang="en-US" dirty="0" err="1" smtClean="0"/>
              <a:t>plus_op</a:t>
            </a:r>
            <a:r>
              <a:rPr lang="en-US" dirty="0" smtClean="0"/>
              <a:t> </a:t>
            </a:r>
          </a:p>
          <a:p>
            <a:pPr marL="514350" indent="-514350">
              <a:buAutoNum type="arabicPlain" startAt="17"/>
            </a:pPr>
            <a:r>
              <a:rPr lang="en-US" dirty="0" smtClean="0"/>
              <a:t>            </a:t>
            </a:r>
            <a:r>
              <a:rPr lang="en-US" dirty="0" err="1" smtClean="0"/>
              <a:t>int_literal</a:t>
            </a:r>
            <a:r>
              <a:rPr lang="en-US" dirty="0" smtClean="0"/>
              <a:t> </a:t>
            </a:r>
          </a:p>
          <a:p>
            <a:pPr marL="0" indent="0">
              <a:buNone/>
            </a:pPr>
            <a:r>
              <a:rPr lang="en-US" dirty="0" smtClean="0"/>
              <a:t>;                  semicolon</a:t>
            </a:r>
            <a:endParaRPr lang="en-US" dirty="0"/>
          </a:p>
        </p:txBody>
      </p:sp>
    </p:spTree>
    <p:extLst>
      <p:ext uri="{BB962C8B-B14F-4D97-AF65-F5344CB8AC3E}">
        <p14:creationId xmlns:p14="http://schemas.microsoft.com/office/powerpoint/2010/main" val="3234181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Axiomatic Semantics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Specifies, what can be proven about the program.</a:t>
            </a:r>
          </a:p>
          <a:p>
            <a:pPr algn="just"/>
            <a:endParaRPr lang="en-US" dirty="0" smtClean="0"/>
          </a:p>
          <a:p>
            <a:pPr algn="just"/>
            <a:r>
              <a:rPr lang="en-US" dirty="0" smtClean="0"/>
              <a:t>Here, it is more about the relationship of the variables and constants.</a:t>
            </a:r>
          </a:p>
          <a:p>
            <a:pPr algn="just"/>
            <a:endParaRPr lang="en-US" dirty="0" smtClean="0"/>
          </a:p>
          <a:p>
            <a:pPr algn="just"/>
            <a:r>
              <a:rPr lang="en-US" dirty="0" smtClean="0"/>
              <a:t>Applications</a:t>
            </a:r>
          </a:p>
          <a:p>
            <a:pPr lvl="1" algn="just"/>
            <a:r>
              <a:rPr lang="en-US" dirty="0" smtClean="0"/>
              <a:t>Program Verification</a:t>
            </a:r>
          </a:p>
          <a:p>
            <a:pPr lvl="1" algn="just"/>
            <a:r>
              <a:rPr lang="en-US" dirty="0" smtClean="0"/>
              <a:t>Program Semantics Specification</a:t>
            </a:r>
            <a:endParaRPr lang="en-US" dirty="0"/>
          </a:p>
        </p:txBody>
      </p:sp>
    </p:spTree>
    <p:extLst>
      <p:ext uri="{BB962C8B-B14F-4D97-AF65-F5344CB8AC3E}">
        <p14:creationId xmlns:p14="http://schemas.microsoft.com/office/powerpoint/2010/main" val="3645372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Constraints on the program variables at that point in the program.</a:t>
            </a:r>
          </a:p>
          <a:p>
            <a:pPr lvl="1"/>
            <a:r>
              <a:rPr lang="en-US" dirty="0" smtClean="0"/>
              <a:t>Pre and Post Condition</a:t>
            </a:r>
          </a:p>
          <a:p>
            <a:endParaRPr lang="en-US" dirty="0" smtClean="0"/>
          </a:p>
          <a:p>
            <a:pPr marL="0" indent="0">
              <a:buNone/>
            </a:pPr>
            <a:r>
              <a:rPr lang="en-US" dirty="0" smtClean="0">
                <a:latin typeface="Consolas" pitchFamily="49" charset="0"/>
              </a:rPr>
              <a:t>sum = 2 * x + 1 {sum &gt; 1}</a:t>
            </a:r>
          </a:p>
          <a:p>
            <a:pPr marL="0" indent="0">
              <a:buNone/>
            </a:pPr>
            <a:endParaRPr lang="en-US" dirty="0">
              <a:latin typeface="Consolas" pitchFamily="49" charset="0"/>
            </a:endParaRPr>
          </a:p>
          <a:p>
            <a:r>
              <a:rPr lang="en-US" dirty="0"/>
              <a:t>Weakest </a:t>
            </a:r>
            <a:r>
              <a:rPr lang="en-US" dirty="0" smtClean="0"/>
              <a:t>Pre-condition</a:t>
            </a:r>
          </a:p>
          <a:p>
            <a:endParaRPr lang="en-US" dirty="0" smtClean="0"/>
          </a:p>
          <a:p>
            <a:r>
              <a:rPr lang="en-US" dirty="0" smtClean="0"/>
              <a:t>Inference Rule – top-&gt;antecedent and bottom -&gt; consequent</a:t>
            </a:r>
          </a:p>
          <a:p>
            <a:endParaRPr lang="en-US" dirty="0"/>
          </a:p>
          <a:p>
            <a:pPr marL="0" indent="0" algn="ctr">
              <a:buNone/>
            </a:pPr>
            <a:r>
              <a:rPr lang="en-US" dirty="0" smtClean="0"/>
              <a:t>S1,S2,S3…</a:t>
            </a:r>
            <a:r>
              <a:rPr lang="en-US" dirty="0" err="1" smtClean="0"/>
              <a:t>Sn</a:t>
            </a:r>
            <a:endParaRPr lang="en-US" dirty="0" smtClean="0"/>
          </a:p>
          <a:p>
            <a:pPr marL="0" indent="0" algn="ctr">
              <a:buNone/>
            </a:pPr>
            <a:r>
              <a:rPr lang="en-US" dirty="0" smtClean="0"/>
              <a:t>----------------</a:t>
            </a:r>
          </a:p>
          <a:p>
            <a:pPr marL="0" indent="0" algn="ctr">
              <a:buNone/>
            </a:pPr>
            <a:r>
              <a:rPr lang="en-US" dirty="0"/>
              <a:t>S</a:t>
            </a:r>
            <a:endParaRPr lang="en-US" dirty="0" smtClean="0"/>
          </a:p>
        </p:txBody>
      </p:sp>
      <p:sp>
        <p:nvSpPr>
          <p:cNvPr id="4" name="Rectangle 3"/>
          <p:cNvSpPr/>
          <p:nvPr/>
        </p:nvSpPr>
        <p:spPr>
          <a:xfrm>
            <a:off x="304800" y="5504765"/>
            <a:ext cx="8229600" cy="646331"/>
          </a:xfrm>
          <a:prstGeom prst="rect">
            <a:avLst/>
          </a:prstGeom>
        </p:spPr>
        <p:txBody>
          <a:bodyPr wrap="square">
            <a:spAutoFit/>
          </a:bodyPr>
          <a:lstStyle/>
          <a:p>
            <a:r>
              <a:rPr lang="en-US" dirty="0"/>
              <a:t>An </a:t>
            </a:r>
            <a:r>
              <a:rPr lang="en-US" b="1" dirty="0"/>
              <a:t>axiom </a:t>
            </a:r>
            <a:r>
              <a:rPr lang="en-US" dirty="0"/>
              <a:t>is a logical statement that is assumed to be true. Therefore, an</a:t>
            </a:r>
          </a:p>
          <a:p>
            <a:r>
              <a:rPr lang="en-US" dirty="0"/>
              <a:t>axiom is an inference rule without an antecedent.</a:t>
            </a:r>
          </a:p>
        </p:txBody>
      </p:sp>
    </p:spTree>
    <p:extLst>
      <p:ext uri="{BB962C8B-B14F-4D97-AF65-F5344CB8AC3E}">
        <p14:creationId xmlns:p14="http://schemas.microsoft.com/office/powerpoint/2010/main" val="2286957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Statement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Let x = E be a general assignment statement and Q be its </a:t>
            </a:r>
            <a:r>
              <a:rPr lang="en-US" dirty="0" err="1"/>
              <a:t>postcondition</a:t>
            </a:r>
            <a:r>
              <a:rPr lang="en-US" dirty="0"/>
              <a:t>. Then, its weakest precondition, P, is defined by the axiom </a:t>
            </a:r>
            <a:endParaRPr lang="en-US" dirty="0" smtClean="0"/>
          </a:p>
          <a:p>
            <a:pPr marL="457200" lvl="1" indent="0" algn="just">
              <a:buNone/>
            </a:pPr>
            <a:r>
              <a:rPr lang="en-US" dirty="0" smtClean="0"/>
              <a:t>P </a:t>
            </a:r>
            <a:r>
              <a:rPr lang="en-US" dirty="0"/>
              <a:t>= </a:t>
            </a:r>
            <a:r>
              <a:rPr lang="en-US" dirty="0" err="1" smtClean="0"/>
              <a:t>Q</a:t>
            </a:r>
            <a:r>
              <a:rPr lang="en-US" baseline="-25000" dirty="0" err="1" smtClean="0"/>
              <a:t>x→E</a:t>
            </a:r>
            <a:endParaRPr lang="en-US" baseline="-25000" dirty="0" smtClean="0"/>
          </a:p>
          <a:p>
            <a:pPr algn="just"/>
            <a:r>
              <a:rPr lang="en-US" dirty="0" smtClean="0"/>
              <a:t>which </a:t>
            </a:r>
            <a:r>
              <a:rPr lang="en-US" dirty="0"/>
              <a:t>means that P is computed as Q with all instances of x replaced by E</a:t>
            </a:r>
            <a:r>
              <a:rPr lang="en-US" dirty="0" smtClean="0"/>
              <a:t>.</a:t>
            </a:r>
          </a:p>
          <a:p>
            <a:pPr marL="0" indent="0" algn="just">
              <a:buNone/>
            </a:pPr>
            <a:r>
              <a:rPr lang="en-US" dirty="0"/>
              <a:t> </a:t>
            </a:r>
            <a:endParaRPr lang="en-US" dirty="0" smtClean="0"/>
          </a:p>
          <a:p>
            <a:pPr algn="just"/>
            <a:r>
              <a:rPr lang="en-US" dirty="0" smtClean="0"/>
              <a:t>For </a:t>
            </a:r>
            <a:r>
              <a:rPr lang="en-US" dirty="0"/>
              <a:t>example, if we have the assignment statement and </a:t>
            </a:r>
            <a:r>
              <a:rPr lang="en-US" dirty="0" err="1"/>
              <a:t>postcondition</a:t>
            </a:r>
            <a:r>
              <a:rPr lang="en-US" dirty="0"/>
              <a:t> </a:t>
            </a:r>
            <a:endParaRPr lang="en-US" dirty="0" smtClean="0"/>
          </a:p>
          <a:p>
            <a:pPr marL="800100" lvl="2" indent="0" algn="just">
              <a:buNone/>
            </a:pPr>
            <a:r>
              <a:rPr lang="en-US" dirty="0" smtClean="0"/>
              <a:t>a </a:t>
            </a:r>
            <a:r>
              <a:rPr lang="en-US" dirty="0"/>
              <a:t>= b / 2 - 1 {a &lt; </a:t>
            </a:r>
            <a:r>
              <a:rPr lang="en-US" dirty="0" smtClean="0"/>
              <a:t>10}</a:t>
            </a:r>
          </a:p>
          <a:p>
            <a:pPr algn="just"/>
            <a:r>
              <a:rPr lang="en-US" dirty="0" smtClean="0"/>
              <a:t>the </a:t>
            </a:r>
            <a:r>
              <a:rPr lang="en-US" dirty="0"/>
              <a:t>weakest precondition is computed by substituting b / 2 - 1 for a in the </a:t>
            </a:r>
            <a:r>
              <a:rPr lang="en-US" dirty="0" err="1"/>
              <a:t>postcondition</a:t>
            </a:r>
            <a:r>
              <a:rPr lang="en-US" dirty="0"/>
              <a:t> {a &lt; 10}, as follows: </a:t>
            </a:r>
            <a:endParaRPr lang="en-US" dirty="0" smtClean="0"/>
          </a:p>
          <a:p>
            <a:pPr marL="800100" lvl="2" indent="0" algn="just">
              <a:buNone/>
            </a:pPr>
            <a:r>
              <a:rPr lang="en-US" dirty="0" smtClean="0"/>
              <a:t>b </a:t>
            </a:r>
            <a:r>
              <a:rPr lang="en-US" dirty="0"/>
              <a:t>/ 2 - 1 &lt; 10 </a:t>
            </a:r>
            <a:endParaRPr lang="en-US" dirty="0" smtClean="0"/>
          </a:p>
          <a:p>
            <a:pPr marL="800100" lvl="2" indent="0" algn="just">
              <a:buNone/>
            </a:pPr>
            <a:r>
              <a:rPr lang="en-US" dirty="0" smtClean="0"/>
              <a:t>b </a:t>
            </a:r>
            <a:r>
              <a:rPr lang="en-US" dirty="0"/>
              <a:t>&lt; </a:t>
            </a:r>
            <a:r>
              <a:rPr lang="en-US" dirty="0" smtClean="0"/>
              <a:t>22</a:t>
            </a:r>
          </a:p>
          <a:p>
            <a:pPr algn="just"/>
            <a:r>
              <a:rPr lang="en-US" dirty="0" smtClean="0"/>
              <a:t>{P} </a:t>
            </a:r>
            <a:r>
              <a:rPr lang="en-US" dirty="0"/>
              <a:t>S </a:t>
            </a:r>
            <a:r>
              <a:rPr lang="en-US" dirty="0" smtClean="0"/>
              <a:t>{Q}</a:t>
            </a:r>
          </a:p>
          <a:p>
            <a:pPr lvl="8" algn="just"/>
            <a:r>
              <a:rPr lang="en-US" dirty="0"/>
              <a:t>rule of </a:t>
            </a:r>
            <a:r>
              <a:rPr lang="en-US" dirty="0" smtClean="0"/>
              <a:t>consequence =</a:t>
            </a:r>
            <a:endParaRPr lang="en-US" baseline="-25000" dirty="0"/>
          </a:p>
          <a:p>
            <a:pPr algn="just"/>
            <a:r>
              <a:rPr lang="en-US" dirty="0" smtClean="0">
                <a:solidFill>
                  <a:srgbClr val="FF0000"/>
                </a:solidFill>
              </a:rPr>
              <a:t>Try this : </a:t>
            </a:r>
            <a:r>
              <a:rPr lang="es-ES" dirty="0">
                <a:solidFill>
                  <a:srgbClr val="FF0000"/>
                </a:solidFill>
              </a:rPr>
              <a:t>x = x + y - 3 {x &gt; 10</a:t>
            </a:r>
            <a:r>
              <a:rPr lang="es-ES" dirty="0" smtClean="0">
                <a:solidFill>
                  <a:srgbClr val="FF0000"/>
                </a:solidFill>
              </a:rPr>
              <a:t>}</a:t>
            </a:r>
          </a:p>
          <a:p>
            <a:pPr algn="just"/>
            <a:endParaRPr lang="en-US" baseline="-25000" dirty="0">
              <a:solidFill>
                <a:srgbClr val="FF0000"/>
              </a:solidFill>
            </a:endParaRPr>
          </a:p>
        </p:txBody>
      </p:sp>
      <p:sp>
        <p:nvSpPr>
          <p:cNvPr id="4" name="Rectangle 3"/>
          <p:cNvSpPr/>
          <p:nvPr/>
        </p:nvSpPr>
        <p:spPr>
          <a:xfrm>
            <a:off x="609600" y="5823466"/>
            <a:ext cx="1295400" cy="369332"/>
          </a:xfrm>
          <a:prstGeom prst="rect">
            <a:avLst/>
          </a:prstGeom>
        </p:spPr>
        <p:txBody>
          <a:bodyPr wrap="square">
            <a:spAutoFit/>
          </a:bodyPr>
          <a:lstStyle/>
          <a:p>
            <a:r>
              <a:rPr lang="en-US" dirty="0"/>
              <a:t>y &gt; 13 - x</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572000"/>
            <a:ext cx="19526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61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
            </a:r>
            <a:br>
              <a:rPr lang="en-US" dirty="0" smtClean="0"/>
            </a:br>
            <a:r>
              <a:rPr lang="en-US" dirty="0" smtClean="0"/>
              <a:t>Sequences </a:t>
            </a:r>
            <a:r>
              <a:rPr lang="en-US" dirty="0"/>
              <a:t>of statement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smtClean="0"/>
              <a:t>y </a:t>
            </a:r>
            <a:r>
              <a:rPr lang="es-ES" dirty="0"/>
              <a:t>= 3 * x + 1; x = y + 3; {x &lt; 10} </a:t>
            </a:r>
            <a:r>
              <a:rPr lang="es-ES" dirty="0" smtClean="0"/>
              <a:t/>
            </a:r>
            <a:br>
              <a:rPr lang="es-ES" dirty="0" smtClean="0"/>
            </a:br>
            <a:endParaRPr lang="es-ES" dirty="0" smtClean="0"/>
          </a:p>
          <a:p>
            <a:pPr marL="0" indent="0">
              <a:buNone/>
            </a:pPr>
            <a:r>
              <a:rPr lang="en-US" dirty="0" smtClean="0"/>
              <a:t>{</a:t>
            </a:r>
            <a:r>
              <a:rPr lang="en-US" dirty="0"/>
              <a:t>x &lt; 2} </a:t>
            </a:r>
            <a:endParaRPr lang="en-US" dirty="0" smtClean="0"/>
          </a:p>
          <a:p>
            <a:pPr marL="0" indent="0">
              <a:buNone/>
            </a:pPr>
            <a:endParaRPr lang="es-ES" dirty="0" smtClean="0"/>
          </a:p>
          <a:p>
            <a:r>
              <a:rPr lang="en-US" dirty="0" smtClean="0"/>
              <a:t>Selection</a:t>
            </a:r>
          </a:p>
          <a:p>
            <a:endParaRPr lang="en-US" dirty="0"/>
          </a:p>
          <a:p>
            <a:endParaRPr lang="en-US" dirty="0" smtClean="0"/>
          </a:p>
          <a:p>
            <a:endParaRPr lang="en-US" dirty="0" smtClean="0"/>
          </a:p>
          <a:p>
            <a:r>
              <a:rPr lang="en-US" dirty="0" smtClean="0"/>
              <a:t>Logical </a:t>
            </a:r>
            <a:r>
              <a:rPr lang="en-US" dirty="0"/>
              <a:t>Pretest Loops  - predicate </a:t>
            </a:r>
            <a:r>
              <a:rPr lang="en-US" dirty="0" smtClean="0"/>
              <a:t>transformer (one predicate is used for another predicate)</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9624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49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Proofs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981200"/>
            <a:ext cx="2133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96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Attributes</a:t>
            </a:r>
            <a:r>
              <a:rPr lang="en-US" dirty="0"/>
              <a:t>: (name, address, value, type, lifetime, and scope</a:t>
            </a:r>
            <a:r>
              <a:rPr lang="en-US" dirty="0" smtClean="0"/>
              <a:t>).</a:t>
            </a:r>
          </a:p>
          <a:p>
            <a:pPr algn="just"/>
            <a:endParaRPr lang="en-US" dirty="0" smtClean="0"/>
          </a:p>
          <a:p>
            <a:pPr algn="just"/>
            <a:r>
              <a:rPr lang="en-US" dirty="0" smtClean="0"/>
              <a:t>Names </a:t>
            </a:r>
          </a:p>
          <a:p>
            <a:pPr lvl="1" algn="just"/>
            <a:r>
              <a:rPr lang="en-US" dirty="0"/>
              <a:t>Are names case sensitive? </a:t>
            </a:r>
          </a:p>
          <a:p>
            <a:pPr lvl="1" algn="just"/>
            <a:r>
              <a:rPr lang="en-US" dirty="0" smtClean="0"/>
              <a:t>Are </a:t>
            </a:r>
            <a:r>
              <a:rPr lang="en-US" dirty="0"/>
              <a:t>the special words of the language reserved words or </a:t>
            </a:r>
            <a:r>
              <a:rPr lang="en-US" dirty="0" smtClean="0"/>
              <a:t>keywords?</a:t>
            </a:r>
          </a:p>
          <a:p>
            <a:pPr lvl="1" algn="just"/>
            <a:endParaRPr lang="en-US" dirty="0" smtClean="0"/>
          </a:p>
          <a:p>
            <a:pPr algn="just"/>
            <a:r>
              <a:rPr lang="en-US" dirty="0" smtClean="0"/>
              <a:t>The </a:t>
            </a:r>
            <a:r>
              <a:rPr lang="en-US" dirty="0"/>
              <a:t>address of a variable is sometimes called its </a:t>
            </a:r>
            <a:r>
              <a:rPr lang="en-US" i="1" dirty="0"/>
              <a:t>l- value</a:t>
            </a:r>
            <a:r>
              <a:rPr lang="en-US" dirty="0"/>
              <a:t>, because the address is what is required when the name of a variable appears in the left side of an assignment</a:t>
            </a:r>
            <a:r>
              <a:rPr lang="en-US" dirty="0" smtClean="0"/>
              <a:t>.</a:t>
            </a:r>
          </a:p>
          <a:p>
            <a:pPr algn="just"/>
            <a:endParaRPr lang="en-US" dirty="0" smtClean="0"/>
          </a:p>
          <a:p>
            <a:pPr algn="just"/>
            <a:r>
              <a:rPr lang="en-US" dirty="0" smtClean="0"/>
              <a:t>The </a:t>
            </a:r>
            <a:r>
              <a:rPr lang="en-US" b="1" dirty="0"/>
              <a:t>type</a:t>
            </a:r>
            <a:r>
              <a:rPr lang="en-US" dirty="0"/>
              <a:t> of a variable determines the range of values the variable can store and the set of operations that are defined for values of the type</a:t>
            </a:r>
            <a:r>
              <a:rPr lang="en-US" dirty="0" smtClean="0"/>
              <a:t>.</a:t>
            </a:r>
          </a:p>
          <a:p>
            <a:pPr algn="just"/>
            <a:endParaRPr lang="en-US" dirty="0" smtClean="0"/>
          </a:p>
          <a:p>
            <a:pPr algn="just"/>
            <a:r>
              <a:rPr lang="en-US" dirty="0"/>
              <a:t>A variable’s value is sometimes called its </a:t>
            </a:r>
            <a:r>
              <a:rPr lang="en-US" i="1" dirty="0"/>
              <a:t>r- value </a:t>
            </a:r>
            <a:r>
              <a:rPr lang="en-US" dirty="0"/>
              <a:t>because it is what is required when the name of the variable appears in the right side of an </a:t>
            </a:r>
            <a:r>
              <a:rPr lang="en-US" dirty="0" smtClean="0"/>
              <a:t>assignment </a:t>
            </a:r>
            <a:r>
              <a:rPr lang="en-US" dirty="0"/>
              <a:t>statement. To access the </a:t>
            </a:r>
            <a:r>
              <a:rPr lang="en-US" i="1" dirty="0"/>
              <a:t>r- value</a:t>
            </a:r>
            <a:r>
              <a:rPr lang="en-US" dirty="0"/>
              <a:t>, the </a:t>
            </a:r>
            <a:r>
              <a:rPr lang="en-US" i="1" dirty="0"/>
              <a:t>l- value </a:t>
            </a:r>
            <a:r>
              <a:rPr lang="en-US" dirty="0"/>
              <a:t>must be determined first.</a:t>
            </a:r>
          </a:p>
        </p:txBody>
      </p:sp>
    </p:spTree>
    <p:extLst>
      <p:ext uri="{BB962C8B-B14F-4D97-AF65-F5344CB8AC3E}">
        <p14:creationId xmlns:p14="http://schemas.microsoft.com/office/powerpoint/2010/main" val="702539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 binding is an association between an attribute and an entity, such as between a variable and its type or value, or between an operation and a symbol. </a:t>
            </a:r>
            <a:endParaRPr lang="en-US" dirty="0" smtClean="0"/>
          </a:p>
          <a:p>
            <a:pPr algn="just"/>
            <a:endParaRPr lang="en-US" dirty="0"/>
          </a:p>
          <a:p>
            <a:pPr algn="just"/>
            <a:r>
              <a:rPr lang="en-US" dirty="0" smtClean="0"/>
              <a:t>The </a:t>
            </a:r>
            <a:r>
              <a:rPr lang="en-US" dirty="0"/>
              <a:t>time at which a binding takes place is called binding time. </a:t>
            </a:r>
            <a:endParaRPr lang="en-US" dirty="0" smtClean="0"/>
          </a:p>
          <a:p>
            <a:pPr algn="just"/>
            <a:endParaRPr lang="en-US" dirty="0"/>
          </a:p>
          <a:p>
            <a:pPr algn="just"/>
            <a:r>
              <a:rPr lang="en-US" dirty="0"/>
              <a:t>For example, the asterisk </a:t>
            </a:r>
            <a:r>
              <a:rPr lang="en-US" dirty="0" err="1"/>
              <a:t>sym</a:t>
            </a:r>
            <a:r>
              <a:rPr lang="en-US" dirty="0"/>
              <a:t> </a:t>
            </a:r>
            <a:r>
              <a:rPr lang="en-US" dirty="0" err="1"/>
              <a:t>bol</a:t>
            </a:r>
            <a:r>
              <a:rPr lang="en-US" dirty="0"/>
              <a:t> (*) is usually bound to the multiplication operation at language design time</a:t>
            </a:r>
            <a:r>
              <a:rPr lang="en-US" dirty="0" smtClean="0"/>
              <a:t>.</a:t>
            </a:r>
          </a:p>
          <a:p>
            <a:pPr algn="just"/>
            <a:endParaRPr lang="en-US" dirty="0"/>
          </a:p>
          <a:p>
            <a:pPr algn="just"/>
            <a:r>
              <a:rPr lang="en-US" dirty="0"/>
              <a:t>At compile time, a variable in a Java program is bound to a particular data type </a:t>
            </a:r>
          </a:p>
        </p:txBody>
      </p:sp>
    </p:spTree>
    <p:extLst>
      <p:ext uri="{BB962C8B-B14F-4D97-AF65-F5344CB8AC3E}">
        <p14:creationId xmlns:p14="http://schemas.microsoft.com/office/powerpoint/2010/main" val="193129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Binding</a:t>
            </a:r>
            <a:endParaRPr lang="en-US" dirty="0"/>
          </a:p>
        </p:txBody>
      </p:sp>
      <p:sp>
        <p:nvSpPr>
          <p:cNvPr id="3" name="Content Placeholder 2"/>
          <p:cNvSpPr>
            <a:spLocks noGrp="1"/>
          </p:cNvSpPr>
          <p:nvPr>
            <p:ph idx="1"/>
          </p:nvPr>
        </p:nvSpPr>
        <p:spPr/>
        <p:txBody>
          <a:bodyPr/>
          <a:lstStyle/>
          <a:p>
            <a:r>
              <a:rPr lang="en-US" dirty="0"/>
              <a:t>Static Type Binding: explicit </a:t>
            </a:r>
            <a:r>
              <a:rPr lang="en-US" dirty="0" smtClean="0"/>
              <a:t>and implicit declaration -&gt; default or inference</a:t>
            </a:r>
          </a:p>
          <a:p>
            <a:endParaRPr lang="en-US" dirty="0"/>
          </a:p>
          <a:p>
            <a:r>
              <a:rPr lang="en-US" dirty="0"/>
              <a:t>Dynamic Type </a:t>
            </a:r>
            <a:r>
              <a:rPr lang="en-US" dirty="0" smtClean="0"/>
              <a:t>Binding – This is at the runtime.</a:t>
            </a:r>
            <a:endParaRPr lang="en-US" dirty="0"/>
          </a:p>
        </p:txBody>
      </p:sp>
    </p:spTree>
    <p:extLst>
      <p:ext uri="{BB962C8B-B14F-4D97-AF65-F5344CB8AC3E}">
        <p14:creationId xmlns:p14="http://schemas.microsoft.com/office/powerpoint/2010/main" val="41026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Bindings and Lifetime</a:t>
            </a:r>
          </a:p>
        </p:txBody>
      </p:sp>
      <p:sp>
        <p:nvSpPr>
          <p:cNvPr id="3" name="Content Placeholder 2"/>
          <p:cNvSpPr>
            <a:spLocks noGrp="1"/>
          </p:cNvSpPr>
          <p:nvPr>
            <p:ph idx="1"/>
          </p:nvPr>
        </p:nvSpPr>
        <p:spPr/>
        <p:txBody>
          <a:bodyPr>
            <a:normAutofit fontScale="77500" lnSpcReduction="20000"/>
          </a:bodyPr>
          <a:lstStyle/>
          <a:p>
            <a:pPr algn="just"/>
            <a:r>
              <a:rPr lang="en-US" dirty="0"/>
              <a:t>The memory cell to which a variable is bound somehow must be taken from a pool of available memory. </a:t>
            </a:r>
            <a:r>
              <a:rPr lang="en-US" dirty="0" smtClean="0"/>
              <a:t>-&gt; Allocation an </a:t>
            </a:r>
            <a:r>
              <a:rPr lang="en-US" dirty="0" err="1" smtClean="0"/>
              <a:t>Deallocation</a:t>
            </a:r>
            <a:r>
              <a:rPr lang="en-US" dirty="0" smtClean="0"/>
              <a:t>.</a:t>
            </a:r>
          </a:p>
          <a:p>
            <a:pPr algn="just"/>
            <a:endParaRPr lang="en-US" dirty="0"/>
          </a:p>
          <a:p>
            <a:pPr algn="just"/>
            <a:r>
              <a:rPr lang="en-US" dirty="0" smtClean="0"/>
              <a:t>Lifetime </a:t>
            </a:r>
            <a:r>
              <a:rPr lang="en-US" dirty="0"/>
              <a:t>of a variable </a:t>
            </a:r>
            <a:r>
              <a:rPr lang="en-US" dirty="0" smtClean="0"/>
              <a:t>-&gt; the </a:t>
            </a:r>
            <a:r>
              <a:rPr lang="en-US" dirty="0"/>
              <a:t>time during which the variable is bound to a specific memory location</a:t>
            </a:r>
            <a:r>
              <a:rPr lang="en-US" dirty="0" smtClean="0"/>
              <a:t>.</a:t>
            </a:r>
          </a:p>
          <a:p>
            <a:pPr algn="just"/>
            <a:endParaRPr lang="en-US" dirty="0"/>
          </a:p>
          <a:p>
            <a:pPr algn="just"/>
            <a:r>
              <a:rPr lang="en-US" dirty="0"/>
              <a:t>Static Variables - </a:t>
            </a:r>
            <a:r>
              <a:rPr lang="en-US" dirty="0" smtClean="0"/>
              <a:t>Bound </a:t>
            </a:r>
            <a:r>
              <a:rPr lang="en-US" dirty="0"/>
              <a:t>to memory cells before program execution begins and remain bound to those same memory cells until pro gram execution terminates</a:t>
            </a:r>
            <a:r>
              <a:rPr lang="en-US" dirty="0" smtClean="0"/>
              <a:t>. [Global declaration and static keyword]</a:t>
            </a:r>
          </a:p>
          <a:p>
            <a:pPr algn="just"/>
            <a:endParaRPr lang="en-US" dirty="0"/>
          </a:p>
          <a:p>
            <a:pPr algn="just"/>
            <a:r>
              <a:rPr lang="en-US" dirty="0"/>
              <a:t>Stack-Dynamic Variables</a:t>
            </a:r>
          </a:p>
        </p:txBody>
      </p:sp>
    </p:spTree>
    <p:extLst>
      <p:ext uri="{BB962C8B-B14F-4D97-AF65-F5344CB8AC3E}">
        <p14:creationId xmlns:p14="http://schemas.microsoft.com/office/powerpoint/2010/main" val="3829176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Primitive Data Types</a:t>
            </a:r>
          </a:p>
          <a:p>
            <a:r>
              <a:rPr lang="en-US" dirty="0" smtClean="0"/>
              <a:t>String</a:t>
            </a:r>
          </a:p>
          <a:p>
            <a:pPr lvl="1"/>
            <a:r>
              <a:rPr lang="en-US" dirty="0" smtClean="0"/>
              <a:t>Should </a:t>
            </a:r>
            <a:r>
              <a:rPr lang="en-US" dirty="0"/>
              <a:t>strings be a special kind of character array or a primitive type? </a:t>
            </a:r>
          </a:p>
          <a:p>
            <a:pPr lvl="1"/>
            <a:r>
              <a:rPr lang="en-US" dirty="0" smtClean="0"/>
              <a:t>Should </a:t>
            </a:r>
            <a:r>
              <a:rPr lang="en-US" dirty="0"/>
              <a:t>strings have static or dynamic length</a:t>
            </a:r>
            <a:r>
              <a:rPr lang="en-US" dirty="0" smtClean="0"/>
              <a:t>?</a:t>
            </a:r>
          </a:p>
          <a:p>
            <a:r>
              <a:rPr lang="en-US" dirty="0" smtClean="0"/>
              <a:t>Arrays – Static, Fixed Stack-Dynamic, Fixed Heap-Dynamic, Heap-Dynamic.</a:t>
            </a:r>
          </a:p>
          <a:p>
            <a:pPr lvl="1"/>
            <a:r>
              <a:rPr lang="en-US" dirty="0"/>
              <a:t>Rectangular and Jagged Arrays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81000"/>
            <a:ext cx="1804327"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679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p:txBody>
          <a:bodyPr/>
          <a:lstStyle/>
          <a:p>
            <a:pPr marL="0" indent="0">
              <a:buNone/>
            </a:pPr>
            <a:r>
              <a:rPr lang="en-US" dirty="0" smtClean="0"/>
              <a:t>Generator </a:t>
            </a:r>
            <a:r>
              <a:rPr lang="en-US" dirty="0" err="1" smtClean="0"/>
              <a:t>Vs</a:t>
            </a:r>
            <a:r>
              <a:rPr lang="en-US" dirty="0" smtClean="0"/>
              <a:t> Recognizer</a:t>
            </a:r>
            <a:endParaRPr lang="en-US" dirty="0"/>
          </a:p>
        </p:txBody>
      </p:sp>
    </p:spTree>
    <p:extLst>
      <p:ext uri="{BB962C8B-B14F-4D97-AF65-F5344CB8AC3E}">
        <p14:creationId xmlns:p14="http://schemas.microsoft.com/office/powerpoint/2010/main" val="3895206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 Design Issues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What </a:t>
            </a:r>
            <a:r>
              <a:rPr lang="en-US" dirty="0"/>
              <a:t>are the scope and lifetime of a pointer variable? </a:t>
            </a:r>
            <a:endParaRPr lang="en-US" dirty="0" smtClean="0"/>
          </a:p>
          <a:p>
            <a:pPr algn="just"/>
            <a:endParaRPr lang="en-US" dirty="0" smtClean="0"/>
          </a:p>
          <a:p>
            <a:pPr algn="just"/>
            <a:r>
              <a:rPr lang="en-US" dirty="0" smtClean="0"/>
              <a:t>What </a:t>
            </a:r>
            <a:r>
              <a:rPr lang="en-US" dirty="0"/>
              <a:t>is the lifetime of a heap- dynamic variable (the value a pointer references)? </a:t>
            </a:r>
            <a:endParaRPr lang="en-US" dirty="0" smtClean="0"/>
          </a:p>
          <a:p>
            <a:pPr algn="just"/>
            <a:endParaRPr lang="en-US" dirty="0"/>
          </a:p>
          <a:p>
            <a:pPr algn="just"/>
            <a:r>
              <a:rPr lang="en-US" dirty="0" smtClean="0"/>
              <a:t>Are </a:t>
            </a:r>
            <a:r>
              <a:rPr lang="en-US" dirty="0"/>
              <a:t>pointers restricted as to the type of value to which they can point? </a:t>
            </a:r>
            <a:endParaRPr lang="en-US" dirty="0" smtClean="0"/>
          </a:p>
          <a:p>
            <a:pPr algn="just"/>
            <a:endParaRPr lang="en-US" dirty="0"/>
          </a:p>
          <a:p>
            <a:pPr algn="just"/>
            <a:r>
              <a:rPr lang="en-US" dirty="0" smtClean="0"/>
              <a:t>Are </a:t>
            </a:r>
            <a:r>
              <a:rPr lang="en-US" dirty="0"/>
              <a:t>pointers used for dynamic storage management, indirect addressing, or </a:t>
            </a:r>
            <a:r>
              <a:rPr lang="en-US" dirty="0" smtClean="0"/>
              <a:t>both?</a:t>
            </a:r>
          </a:p>
          <a:p>
            <a:pPr algn="just"/>
            <a:endParaRPr lang="en-US" dirty="0" smtClean="0"/>
          </a:p>
          <a:p>
            <a:pPr algn="just"/>
            <a:r>
              <a:rPr lang="en-US" dirty="0" smtClean="0"/>
              <a:t>Should </a:t>
            </a:r>
            <a:r>
              <a:rPr lang="en-US" dirty="0"/>
              <a:t>the language support pointer types, reference types, or both</a:t>
            </a:r>
          </a:p>
        </p:txBody>
      </p:sp>
    </p:spTree>
    <p:extLst>
      <p:ext uri="{BB962C8B-B14F-4D97-AF65-F5344CB8AC3E}">
        <p14:creationId xmlns:p14="http://schemas.microsoft.com/office/powerpoint/2010/main" val="738802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3" name="Content Placeholder 2"/>
          <p:cNvSpPr>
            <a:spLocks noGrp="1"/>
          </p:cNvSpPr>
          <p:nvPr>
            <p:ph idx="1"/>
          </p:nvPr>
        </p:nvSpPr>
        <p:spPr/>
        <p:txBody>
          <a:bodyPr/>
          <a:lstStyle/>
          <a:p>
            <a:r>
              <a:rPr lang="en-US" dirty="0" smtClean="0"/>
              <a:t>Assignment</a:t>
            </a:r>
          </a:p>
          <a:p>
            <a:r>
              <a:rPr lang="en-US" dirty="0" smtClean="0"/>
              <a:t>Dereferencing.</a:t>
            </a:r>
          </a:p>
          <a:p>
            <a:endParaRPr lang="en-US" dirty="0"/>
          </a:p>
          <a:p>
            <a:pPr algn="just"/>
            <a:r>
              <a:rPr lang="en-US" b="1" dirty="0" smtClean="0"/>
              <a:t>Dangling Pointers:  </a:t>
            </a:r>
            <a:r>
              <a:rPr lang="en-US" dirty="0"/>
              <a:t>A dangling pointer, or dangling reference, is a pointer that contains the address of a heap-dynamic variable that has been </a:t>
            </a:r>
            <a:r>
              <a:rPr lang="en-US" dirty="0" err="1"/>
              <a:t>deallocated</a:t>
            </a:r>
            <a:r>
              <a:rPr lang="en-US" dirty="0"/>
              <a:t>.</a:t>
            </a:r>
          </a:p>
        </p:txBody>
      </p:sp>
      <p:sp>
        <p:nvSpPr>
          <p:cNvPr id="4" name="Rectangle 3"/>
          <p:cNvSpPr/>
          <p:nvPr/>
        </p:nvSpPr>
        <p:spPr>
          <a:xfrm>
            <a:off x="3733800" y="5638800"/>
            <a:ext cx="1741246" cy="369332"/>
          </a:xfrm>
          <a:prstGeom prst="rect">
            <a:avLst/>
          </a:prstGeom>
        </p:spPr>
        <p:txBody>
          <a:bodyPr wrap="none">
            <a:spAutoFit/>
          </a:bodyPr>
          <a:lstStyle/>
          <a:p>
            <a:r>
              <a:rPr lang="en-US" dirty="0">
                <a:solidFill>
                  <a:srgbClr val="FF0000"/>
                </a:solidFill>
              </a:rPr>
              <a:t>memory leakage</a:t>
            </a:r>
          </a:p>
        </p:txBody>
      </p:sp>
    </p:spTree>
    <p:extLst>
      <p:ext uri="{BB962C8B-B14F-4D97-AF65-F5344CB8AC3E}">
        <p14:creationId xmlns:p14="http://schemas.microsoft.com/office/powerpoint/2010/main" val="1618397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a:t>
            </a:r>
          </a:p>
        </p:txBody>
      </p:sp>
      <p:sp>
        <p:nvSpPr>
          <p:cNvPr id="3" name="Content Placeholder 2"/>
          <p:cNvSpPr>
            <a:spLocks noGrp="1"/>
          </p:cNvSpPr>
          <p:nvPr>
            <p:ph idx="1"/>
          </p:nvPr>
        </p:nvSpPr>
        <p:spPr/>
        <p:txBody>
          <a:bodyPr/>
          <a:lstStyle/>
          <a:p>
            <a:pPr algn="just"/>
            <a:r>
              <a:rPr lang="en-US" dirty="0"/>
              <a:t>A reference type variable is similar to a pointer, with one important and </a:t>
            </a:r>
            <a:r>
              <a:rPr lang="en-US" dirty="0" smtClean="0"/>
              <a:t>fundamental </a:t>
            </a:r>
            <a:r>
              <a:rPr lang="en-US" dirty="0"/>
              <a:t>difference: </a:t>
            </a:r>
            <a:endParaRPr lang="en-US" dirty="0" smtClean="0"/>
          </a:p>
          <a:p>
            <a:pPr lvl="1" algn="just"/>
            <a:r>
              <a:rPr lang="en-US" dirty="0" smtClean="0"/>
              <a:t>A </a:t>
            </a:r>
            <a:r>
              <a:rPr lang="en-US" dirty="0"/>
              <a:t>pointer refers to an address in memory, while a </a:t>
            </a:r>
            <a:r>
              <a:rPr lang="en-US" dirty="0" smtClean="0"/>
              <a:t>reference </a:t>
            </a:r>
            <a:r>
              <a:rPr lang="en-US" dirty="0"/>
              <a:t>refers to </a:t>
            </a:r>
            <a:r>
              <a:rPr lang="en-US" dirty="0" smtClean="0"/>
              <a:t>an </a:t>
            </a:r>
            <a:r>
              <a:rPr lang="en-US" dirty="0"/>
              <a:t>object or a value in </a:t>
            </a:r>
            <a:r>
              <a:rPr lang="en-US" dirty="0" smtClean="0"/>
              <a:t>memory.</a:t>
            </a:r>
          </a:p>
          <a:p>
            <a:pPr lvl="1" algn="just"/>
            <a:endParaRPr lang="en-US" dirty="0"/>
          </a:p>
          <a:p>
            <a:pPr marL="457200" lvl="1" indent="0" algn="just">
              <a:buNone/>
            </a:pPr>
            <a:r>
              <a:rPr lang="en-US" i="1" dirty="0" err="1">
                <a:solidFill>
                  <a:srgbClr val="FF0000"/>
                </a:solidFill>
              </a:rPr>
              <a:t>int</a:t>
            </a:r>
            <a:r>
              <a:rPr lang="en-US" i="1" dirty="0">
                <a:solidFill>
                  <a:srgbClr val="FF0000"/>
                </a:solidFill>
              </a:rPr>
              <a:t> result = 0; </a:t>
            </a:r>
            <a:endParaRPr lang="en-US" i="1" dirty="0" smtClean="0">
              <a:solidFill>
                <a:srgbClr val="FF0000"/>
              </a:solidFill>
            </a:endParaRPr>
          </a:p>
          <a:p>
            <a:pPr marL="457200" lvl="1" indent="0" algn="just">
              <a:buNone/>
            </a:pPr>
            <a:r>
              <a:rPr lang="en-US" i="1" dirty="0" err="1" smtClean="0">
                <a:solidFill>
                  <a:srgbClr val="FF0000"/>
                </a:solidFill>
              </a:rPr>
              <a:t>int</a:t>
            </a:r>
            <a:r>
              <a:rPr lang="en-US" i="1" dirty="0" smtClean="0">
                <a:solidFill>
                  <a:srgbClr val="FF0000"/>
                </a:solidFill>
              </a:rPr>
              <a:t> </a:t>
            </a:r>
            <a:r>
              <a:rPr lang="en-US" i="1" dirty="0">
                <a:solidFill>
                  <a:srgbClr val="FF0000"/>
                </a:solidFill>
              </a:rPr>
              <a:t>&amp;</a:t>
            </a:r>
            <a:r>
              <a:rPr lang="en-US" i="1" dirty="0" err="1">
                <a:solidFill>
                  <a:srgbClr val="FF0000"/>
                </a:solidFill>
              </a:rPr>
              <a:t>ref_result</a:t>
            </a:r>
            <a:r>
              <a:rPr lang="en-US" i="1" dirty="0">
                <a:solidFill>
                  <a:srgbClr val="FF0000"/>
                </a:solidFill>
              </a:rPr>
              <a:t> = result;</a:t>
            </a:r>
          </a:p>
        </p:txBody>
      </p:sp>
    </p:spTree>
    <p:extLst>
      <p:ext uri="{BB962C8B-B14F-4D97-AF65-F5344CB8AC3E}">
        <p14:creationId xmlns:p14="http://schemas.microsoft.com/office/powerpoint/2010/main" val="3120463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An </a:t>
            </a:r>
            <a:r>
              <a:rPr lang="en-US" dirty="0"/>
              <a:t>operator can be unary, meaning it has a single operand, binary, meaning it has two operands, or ternary, meaning it has three operands</a:t>
            </a:r>
            <a:r>
              <a:rPr lang="en-US" dirty="0" smtClean="0"/>
              <a:t>.</a:t>
            </a:r>
          </a:p>
          <a:p>
            <a:pPr algn="just"/>
            <a:endParaRPr lang="en-US" dirty="0"/>
          </a:p>
          <a:p>
            <a:pPr algn="just"/>
            <a:r>
              <a:rPr lang="en-US" dirty="0"/>
              <a:t>Operator Evaluation </a:t>
            </a:r>
            <a:r>
              <a:rPr lang="en-US" dirty="0" smtClean="0"/>
              <a:t>Order – Precedence, Associativity, Parenthesis</a:t>
            </a:r>
          </a:p>
          <a:p>
            <a:pPr algn="just"/>
            <a:endParaRPr lang="en-US" dirty="0"/>
          </a:p>
          <a:p>
            <a:pPr algn="just"/>
            <a:r>
              <a:rPr lang="en-US" dirty="0" smtClean="0"/>
              <a:t>Operand Evaluation Order </a:t>
            </a:r>
          </a:p>
          <a:p>
            <a:pPr lvl="1" algn="just"/>
            <a:r>
              <a:rPr lang="en-US" dirty="0"/>
              <a:t>Side effect: A side effect of a function, naturally called a functional side effect, occurs when the function changes either one of its parameters or a global variable</a:t>
            </a:r>
            <a:r>
              <a:rPr lang="en-US" dirty="0" smtClean="0"/>
              <a:t>.</a:t>
            </a:r>
          </a:p>
          <a:p>
            <a:pPr marL="457200" lvl="1" indent="0" algn="just">
              <a:buNone/>
            </a:pPr>
            <a:r>
              <a:rPr lang="en-US" dirty="0" smtClean="0"/>
              <a:t>	</a:t>
            </a:r>
            <a:r>
              <a:rPr lang="en-US" dirty="0" smtClean="0">
                <a:latin typeface="Consolas" pitchFamily="49" charset="0"/>
              </a:rPr>
              <a:t>a </a:t>
            </a:r>
            <a:r>
              <a:rPr lang="en-US" dirty="0">
                <a:latin typeface="Consolas" pitchFamily="49" charset="0"/>
              </a:rPr>
              <a:t>+ fun(a</a:t>
            </a:r>
            <a:r>
              <a:rPr lang="en-US" dirty="0" smtClean="0">
                <a:latin typeface="Consolas" pitchFamily="49" charset="0"/>
              </a:rPr>
              <a:t>)</a:t>
            </a:r>
          </a:p>
          <a:p>
            <a:pPr marL="457200" lvl="1" indent="0" algn="just">
              <a:buNone/>
            </a:pPr>
            <a:endParaRPr lang="en-US" dirty="0">
              <a:latin typeface="Consolas" pitchFamily="49" charset="0"/>
            </a:endParaRPr>
          </a:p>
          <a:p>
            <a:pPr marL="457200" lvl="1" indent="0" algn="just">
              <a:buNone/>
            </a:pPr>
            <a:r>
              <a:rPr lang="en-US" dirty="0" err="1">
                <a:latin typeface="Consolas" pitchFamily="49" charset="0"/>
              </a:rPr>
              <a:t>int</a:t>
            </a:r>
            <a:r>
              <a:rPr lang="en-US" dirty="0">
                <a:latin typeface="Consolas" pitchFamily="49" charset="0"/>
              </a:rPr>
              <a:t> a = 5; </a:t>
            </a:r>
            <a:endParaRPr lang="en-US" dirty="0" smtClean="0">
              <a:latin typeface="Consolas" pitchFamily="49" charset="0"/>
            </a:endParaRPr>
          </a:p>
          <a:p>
            <a:pPr marL="457200" lvl="1" indent="0" algn="just">
              <a:buNone/>
            </a:pPr>
            <a:r>
              <a:rPr lang="en-US" dirty="0" err="1" smtClean="0">
                <a:latin typeface="Consolas" pitchFamily="49" charset="0"/>
              </a:rPr>
              <a:t>int</a:t>
            </a:r>
            <a:r>
              <a:rPr lang="en-US" dirty="0" smtClean="0">
                <a:latin typeface="Consolas" pitchFamily="49" charset="0"/>
              </a:rPr>
              <a:t> </a:t>
            </a:r>
            <a:r>
              <a:rPr lang="en-US" dirty="0">
                <a:latin typeface="Consolas" pitchFamily="49" charset="0"/>
              </a:rPr>
              <a:t>fun1() </a:t>
            </a:r>
            <a:r>
              <a:rPr lang="en-US" dirty="0" smtClean="0">
                <a:latin typeface="Consolas" pitchFamily="49" charset="0"/>
              </a:rPr>
              <a:t>{</a:t>
            </a:r>
          </a:p>
          <a:p>
            <a:pPr marL="457200" lvl="1" indent="0" algn="just">
              <a:buNone/>
            </a:pPr>
            <a:r>
              <a:rPr lang="en-US" dirty="0" smtClean="0">
                <a:latin typeface="Consolas" pitchFamily="49" charset="0"/>
              </a:rPr>
              <a:t>	a </a:t>
            </a:r>
            <a:r>
              <a:rPr lang="en-US" dirty="0">
                <a:latin typeface="Consolas" pitchFamily="49" charset="0"/>
              </a:rPr>
              <a:t>= 17; </a:t>
            </a:r>
            <a:endParaRPr lang="en-US" dirty="0" smtClean="0">
              <a:latin typeface="Consolas" pitchFamily="49" charset="0"/>
            </a:endParaRPr>
          </a:p>
          <a:p>
            <a:pPr marL="457200" lvl="1" indent="0" algn="just">
              <a:buNone/>
            </a:pPr>
            <a:r>
              <a:rPr lang="en-US" dirty="0" smtClean="0">
                <a:latin typeface="Consolas" pitchFamily="49" charset="0"/>
              </a:rPr>
              <a:t>	return </a:t>
            </a:r>
            <a:r>
              <a:rPr lang="en-US" dirty="0">
                <a:latin typeface="Consolas" pitchFamily="49" charset="0"/>
              </a:rPr>
              <a:t>3; </a:t>
            </a:r>
            <a:endParaRPr lang="en-US" dirty="0" smtClean="0">
              <a:latin typeface="Consolas" pitchFamily="49" charset="0"/>
            </a:endParaRPr>
          </a:p>
          <a:p>
            <a:pPr marL="457200" lvl="1" indent="0" algn="just">
              <a:buNone/>
            </a:pPr>
            <a:r>
              <a:rPr lang="en-US" dirty="0" smtClean="0">
                <a:latin typeface="Consolas" pitchFamily="49" charset="0"/>
              </a:rPr>
              <a:t>} </a:t>
            </a:r>
            <a:r>
              <a:rPr lang="en-US" dirty="0">
                <a:latin typeface="Consolas" pitchFamily="49" charset="0"/>
              </a:rPr>
              <a:t>/* end of fun1 */ </a:t>
            </a:r>
            <a:endParaRPr lang="en-US" dirty="0" smtClean="0">
              <a:latin typeface="Consolas" pitchFamily="49" charset="0"/>
            </a:endParaRPr>
          </a:p>
          <a:p>
            <a:pPr marL="457200" lvl="1" indent="0" algn="just">
              <a:buNone/>
            </a:pPr>
            <a:r>
              <a:rPr lang="en-US" dirty="0" smtClean="0">
                <a:latin typeface="Consolas" pitchFamily="49" charset="0"/>
              </a:rPr>
              <a:t>void </a:t>
            </a:r>
            <a:r>
              <a:rPr lang="en-US" dirty="0">
                <a:latin typeface="Consolas" pitchFamily="49" charset="0"/>
              </a:rPr>
              <a:t>main() { </a:t>
            </a:r>
            <a:endParaRPr lang="en-US" dirty="0" smtClean="0">
              <a:latin typeface="Consolas" pitchFamily="49" charset="0"/>
            </a:endParaRPr>
          </a:p>
          <a:p>
            <a:pPr marL="457200" lvl="1" indent="0" algn="just">
              <a:buNone/>
            </a:pPr>
            <a:r>
              <a:rPr lang="en-US" dirty="0" smtClean="0">
                <a:latin typeface="Consolas" pitchFamily="49" charset="0"/>
              </a:rPr>
              <a:t>	a </a:t>
            </a:r>
            <a:r>
              <a:rPr lang="en-US" dirty="0">
                <a:latin typeface="Consolas" pitchFamily="49" charset="0"/>
              </a:rPr>
              <a:t>= a + fun1(); </a:t>
            </a:r>
            <a:endParaRPr lang="en-US" dirty="0" smtClean="0">
              <a:latin typeface="Consolas" pitchFamily="49" charset="0"/>
            </a:endParaRPr>
          </a:p>
          <a:p>
            <a:pPr marL="457200" lvl="1" indent="0" algn="just">
              <a:buNone/>
            </a:pPr>
            <a:r>
              <a:rPr lang="en-US" dirty="0" smtClean="0">
                <a:latin typeface="Consolas" pitchFamily="49" charset="0"/>
              </a:rPr>
              <a:t>} </a:t>
            </a:r>
            <a:r>
              <a:rPr lang="en-US" dirty="0">
                <a:latin typeface="Consolas" pitchFamily="49" charset="0"/>
              </a:rPr>
              <a:t>/* end of main */</a:t>
            </a:r>
            <a:endParaRPr lang="en-US" b="1" dirty="0">
              <a:latin typeface="Consolas" pitchFamily="49" charset="0"/>
            </a:endParaRPr>
          </a:p>
        </p:txBody>
      </p:sp>
    </p:spTree>
    <p:extLst>
      <p:ext uri="{BB962C8B-B14F-4D97-AF65-F5344CB8AC3E}">
        <p14:creationId xmlns:p14="http://schemas.microsoft.com/office/powerpoint/2010/main" val="2330418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Referential Transparency and Side Effects</a:t>
            </a:r>
          </a:p>
        </p:txBody>
      </p:sp>
      <p:sp>
        <p:nvSpPr>
          <p:cNvPr id="3" name="Content Placeholder 2"/>
          <p:cNvSpPr>
            <a:spLocks noGrp="1"/>
          </p:cNvSpPr>
          <p:nvPr>
            <p:ph idx="1"/>
          </p:nvPr>
        </p:nvSpPr>
        <p:spPr/>
        <p:txBody>
          <a:bodyPr>
            <a:normAutofit fontScale="70000" lnSpcReduction="20000"/>
          </a:bodyPr>
          <a:lstStyle/>
          <a:p>
            <a:pPr algn="just"/>
            <a:r>
              <a:rPr lang="en-US" dirty="0"/>
              <a:t>A program has the property of referential transparency if any two expressions in the program that have the same value can be substituted for one another anywhere in the program, without affecting the action of the program</a:t>
            </a:r>
            <a:r>
              <a:rPr lang="en-US" dirty="0" smtClean="0"/>
              <a:t>.</a:t>
            </a:r>
          </a:p>
          <a:p>
            <a:pPr algn="just"/>
            <a:endParaRPr lang="en-US" dirty="0"/>
          </a:p>
          <a:p>
            <a:pPr marL="0" indent="0" algn="just">
              <a:buNone/>
            </a:pPr>
            <a:r>
              <a:rPr lang="en-US" dirty="0">
                <a:latin typeface="Consolas" pitchFamily="49" charset="0"/>
              </a:rPr>
              <a:t>result1 = (fun(a) + b) / (fun(a) - c); </a:t>
            </a:r>
            <a:endParaRPr lang="en-US" dirty="0" smtClean="0">
              <a:latin typeface="Consolas" pitchFamily="49" charset="0"/>
            </a:endParaRPr>
          </a:p>
          <a:p>
            <a:pPr marL="0" indent="0" algn="just">
              <a:buNone/>
            </a:pPr>
            <a:r>
              <a:rPr lang="en-US" dirty="0" smtClean="0">
                <a:latin typeface="Consolas" pitchFamily="49" charset="0"/>
              </a:rPr>
              <a:t>temp </a:t>
            </a:r>
            <a:r>
              <a:rPr lang="en-US" dirty="0">
                <a:latin typeface="Consolas" pitchFamily="49" charset="0"/>
              </a:rPr>
              <a:t>= fun(a); </a:t>
            </a:r>
            <a:endParaRPr lang="en-US" dirty="0" smtClean="0">
              <a:latin typeface="Consolas" pitchFamily="49" charset="0"/>
            </a:endParaRPr>
          </a:p>
          <a:p>
            <a:pPr marL="0" indent="0" algn="just">
              <a:buNone/>
            </a:pPr>
            <a:r>
              <a:rPr lang="en-US" dirty="0" smtClean="0">
                <a:latin typeface="Consolas" pitchFamily="49" charset="0"/>
              </a:rPr>
              <a:t>result2 </a:t>
            </a:r>
            <a:r>
              <a:rPr lang="en-US" dirty="0">
                <a:latin typeface="Consolas" pitchFamily="49" charset="0"/>
              </a:rPr>
              <a:t>= (temp + b) / (temp - c</a:t>
            </a:r>
            <a:r>
              <a:rPr lang="en-US" dirty="0" smtClean="0">
                <a:latin typeface="Consolas" pitchFamily="49" charset="0"/>
              </a:rPr>
              <a:t>);</a:t>
            </a:r>
          </a:p>
          <a:p>
            <a:pPr marL="0" indent="0" algn="just">
              <a:buNone/>
            </a:pPr>
            <a:endParaRPr lang="en-US" dirty="0">
              <a:latin typeface="Consolas" pitchFamily="49" charset="0"/>
            </a:endParaRPr>
          </a:p>
          <a:p>
            <a:pPr algn="just"/>
            <a:r>
              <a:rPr lang="en-US" dirty="0"/>
              <a:t>If the function fun has no side effects, </a:t>
            </a:r>
            <a:r>
              <a:rPr lang="en-US" b="1" dirty="0"/>
              <a:t>result1 and result2 will be equal</a:t>
            </a:r>
            <a:r>
              <a:rPr lang="en-US" dirty="0"/>
              <a:t>, because the expressions assigned to them are equivalent. However, suppose fun has the </a:t>
            </a:r>
            <a:r>
              <a:rPr lang="en-US" b="1" dirty="0"/>
              <a:t>side effect of adding 1 to either b or c.</a:t>
            </a:r>
            <a:r>
              <a:rPr lang="en-US" dirty="0"/>
              <a:t> Then </a:t>
            </a:r>
            <a:r>
              <a:rPr lang="en-US" b="1" dirty="0"/>
              <a:t>result1 would not be equal to result2</a:t>
            </a:r>
            <a:r>
              <a:rPr lang="en-US" dirty="0"/>
              <a:t>. So, that side effect violates the referential transparency of the program in which the code appears.</a:t>
            </a:r>
            <a:endParaRPr lang="en-US" dirty="0">
              <a:latin typeface="Consolas" pitchFamily="49" charset="0"/>
            </a:endParaRPr>
          </a:p>
        </p:txBody>
      </p:sp>
    </p:spTree>
    <p:extLst>
      <p:ext uri="{BB962C8B-B14F-4D97-AF65-F5344CB8AC3E}">
        <p14:creationId xmlns:p14="http://schemas.microsoft.com/office/powerpoint/2010/main" val="152269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Statements</a:t>
            </a:r>
            <a:endParaRPr lang="en-US" dirty="0"/>
          </a:p>
        </p:txBody>
      </p:sp>
      <p:sp>
        <p:nvSpPr>
          <p:cNvPr id="3" name="Content Placeholder 2"/>
          <p:cNvSpPr>
            <a:spLocks noGrp="1"/>
          </p:cNvSpPr>
          <p:nvPr>
            <p:ph idx="1"/>
          </p:nvPr>
        </p:nvSpPr>
        <p:spPr/>
        <p:txBody>
          <a:bodyPr/>
          <a:lstStyle/>
          <a:p>
            <a:r>
              <a:rPr lang="en-US" dirty="0"/>
              <a:t>Simple </a:t>
            </a:r>
            <a:r>
              <a:rPr lang="en-US" dirty="0" smtClean="0"/>
              <a:t>Assignments</a:t>
            </a:r>
          </a:p>
          <a:p>
            <a:r>
              <a:rPr lang="en-US" dirty="0"/>
              <a:t>Conditional </a:t>
            </a:r>
            <a:r>
              <a:rPr lang="en-US" dirty="0" smtClean="0"/>
              <a:t>Targets</a:t>
            </a:r>
          </a:p>
          <a:p>
            <a:r>
              <a:rPr lang="en-US" dirty="0" smtClean="0"/>
              <a:t>Compound Assignment: </a:t>
            </a:r>
            <a:r>
              <a:rPr lang="en-US" dirty="0" smtClean="0">
                <a:latin typeface="Consolas" pitchFamily="49" charset="0"/>
              </a:rPr>
              <a:t>sum </a:t>
            </a:r>
            <a:r>
              <a:rPr lang="en-US" dirty="0">
                <a:latin typeface="Consolas" pitchFamily="49" charset="0"/>
              </a:rPr>
              <a:t>+= value</a:t>
            </a:r>
            <a:r>
              <a:rPr lang="en-US" dirty="0" smtClean="0">
                <a:latin typeface="Consolas" pitchFamily="49" charset="0"/>
              </a:rPr>
              <a:t>;</a:t>
            </a:r>
          </a:p>
          <a:p>
            <a:r>
              <a:rPr lang="en-US" dirty="0" smtClean="0">
                <a:latin typeface="Consolas" pitchFamily="49" charset="0"/>
              </a:rPr>
              <a:t>Unary Assignment: </a:t>
            </a:r>
            <a:r>
              <a:rPr lang="en-US" dirty="0">
                <a:latin typeface="Consolas" pitchFamily="49" charset="0"/>
              </a:rPr>
              <a:t>sum = ++ count</a:t>
            </a:r>
            <a:r>
              <a:rPr lang="en-US" dirty="0" smtClean="0">
                <a:latin typeface="Consolas" pitchFamily="49" charset="0"/>
              </a:rPr>
              <a:t>;</a:t>
            </a:r>
          </a:p>
          <a:p>
            <a:r>
              <a:rPr lang="en-US" dirty="0"/>
              <a:t>Assignment as an </a:t>
            </a:r>
            <a:r>
              <a:rPr lang="en-US" dirty="0" smtClean="0"/>
              <a:t>Expression</a:t>
            </a:r>
          </a:p>
          <a:p>
            <a:r>
              <a:rPr lang="en-US" dirty="0"/>
              <a:t>Multiple Assignments</a:t>
            </a:r>
          </a:p>
        </p:txBody>
      </p:sp>
    </p:spTree>
    <p:extLst>
      <p:ext uri="{BB962C8B-B14F-4D97-AF65-F5344CB8AC3E}">
        <p14:creationId xmlns:p14="http://schemas.microsoft.com/office/powerpoint/2010/main" val="135837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 of Defining Syntax</a:t>
            </a:r>
            <a:endParaRPr lang="en-US" dirty="0"/>
          </a:p>
        </p:txBody>
      </p:sp>
      <p:sp>
        <p:nvSpPr>
          <p:cNvPr id="3" name="Content Placeholder 2"/>
          <p:cNvSpPr>
            <a:spLocks noGrp="1"/>
          </p:cNvSpPr>
          <p:nvPr>
            <p:ph idx="1"/>
          </p:nvPr>
        </p:nvSpPr>
        <p:spPr/>
        <p:txBody>
          <a:bodyPr/>
          <a:lstStyle/>
          <a:p>
            <a:r>
              <a:rPr lang="en-US" dirty="0" smtClean="0"/>
              <a:t>Grammar [CFG]</a:t>
            </a:r>
          </a:p>
          <a:p>
            <a:r>
              <a:rPr lang="en-US" dirty="0" smtClean="0"/>
              <a:t>Representation – BNF and Extended BNF</a:t>
            </a:r>
          </a:p>
          <a:p>
            <a:endParaRPr lang="en-US" dirty="0"/>
          </a:p>
          <a:p>
            <a:pPr marL="0" indent="0" algn="just">
              <a:buNone/>
            </a:pPr>
            <a:r>
              <a:rPr lang="en-US" dirty="0" smtClean="0"/>
              <a:t>One </a:t>
            </a:r>
            <a:r>
              <a:rPr lang="en-US" dirty="0"/>
              <a:t>of the most attractive features of grammars is that they naturally describe the hierarchical syntactic </a:t>
            </a:r>
            <a:r>
              <a:rPr lang="en-US" dirty="0" smtClean="0"/>
              <a:t>structure (Parse Tree) </a:t>
            </a:r>
            <a:r>
              <a:rPr lang="en-US" dirty="0"/>
              <a:t>of the sentences of the languages they define</a:t>
            </a:r>
            <a:r>
              <a:rPr lang="en-US" dirty="0" smtClean="0"/>
              <a:t>.</a:t>
            </a:r>
            <a:endParaRPr lang="en-US" dirty="0"/>
          </a:p>
        </p:txBody>
      </p:sp>
    </p:spTree>
    <p:extLst>
      <p:ext uri="{BB962C8B-B14F-4D97-AF65-F5344CB8AC3E}">
        <p14:creationId xmlns:p14="http://schemas.microsoft.com/office/powerpoint/2010/main" val="1937656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Tree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057400"/>
            <a:ext cx="34671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003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Grammar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To describe more of the structure of a programming language that can be described with a context-free grammar.</a:t>
            </a:r>
          </a:p>
          <a:p>
            <a:pPr algn="just"/>
            <a:endParaRPr lang="en-US" dirty="0" smtClean="0"/>
          </a:p>
          <a:p>
            <a:pPr algn="just"/>
            <a:r>
              <a:rPr lang="en-US" dirty="0" smtClean="0"/>
              <a:t>It is an extension to a context-free grammar.</a:t>
            </a:r>
            <a:br>
              <a:rPr lang="en-US" dirty="0" smtClean="0"/>
            </a:br>
            <a:endParaRPr lang="en-US" dirty="0" smtClean="0"/>
          </a:p>
          <a:p>
            <a:pPr algn="just"/>
            <a:r>
              <a:rPr lang="en-US" dirty="0" smtClean="0"/>
              <a:t>The extension allows certain language rules to be conveniently described, such as compatibility.</a:t>
            </a:r>
          </a:p>
        </p:txBody>
      </p:sp>
    </p:spTree>
    <p:extLst>
      <p:ext uri="{BB962C8B-B14F-4D97-AF65-F5344CB8AC3E}">
        <p14:creationId xmlns:p14="http://schemas.microsoft.com/office/powerpoint/2010/main" val="2483918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Postfix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1"/>
            <a:ext cx="6248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0" y="5943600"/>
            <a:ext cx="4572000" cy="246221"/>
          </a:xfrm>
          <a:prstGeom prst="rect">
            <a:avLst/>
          </a:prstGeom>
        </p:spPr>
        <p:txBody>
          <a:bodyPr>
            <a:spAutoFit/>
          </a:bodyPr>
          <a:lstStyle/>
          <a:p>
            <a:pPr algn="r"/>
            <a:r>
              <a:rPr lang="en-US" sz="1000" dirty="0"/>
              <a:t>http://www.cse.iitm.ac.in/~krishna/cs3300/lecture4.pdf</a:t>
            </a:r>
          </a:p>
        </p:txBody>
      </p:sp>
    </p:spTree>
    <p:extLst>
      <p:ext uri="{BB962C8B-B14F-4D97-AF65-F5344CB8AC3E}">
        <p14:creationId xmlns:p14="http://schemas.microsoft.com/office/powerpoint/2010/main" val="3098395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possible</a:t>
            </a:r>
            <a:endParaRPr lang="en-US" dirty="0"/>
          </a:p>
        </p:txBody>
      </p:sp>
      <p:sp>
        <p:nvSpPr>
          <p:cNvPr id="3" name="Content Placeholder 2"/>
          <p:cNvSpPr>
            <a:spLocks noGrp="1"/>
          </p:cNvSpPr>
          <p:nvPr>
            <p:ph idx="1"/>
          </p:nvPr>
        </p:nvSpPr>
        <p:spPr/>
        <p:txBody>
          <a:bodyPr/>
          <a:lstStyle/>
          <a:p>
            <a:r>
              <a:rPr lang="en-US" dirty="0" smtClean="0"/>
              <a:t>All variables must be declared before they are referenced.</a:t>
            </a:r>
          </a:p>
          <a:p>
            <a:endParaRPr lang="en-US" dirty="0"/>
          </a:p>
        </p:txBody>
      </p:sp>
    </p:spTree>
    <p:extLst>
      <p:ext uri="{BB962C8B-B14F-4D97-AF65-F5344CB8AC3E}">
        <p14:creationId xmlns:p14="http://schemas.microsoft.com/office/powerpoint/2010/main" val="4192395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Semantics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Some characteristics of the structure of the programming languages that are difficult to describe and some impossible.</a:t>
            </a:r>
          </a:p>
          <a:p>
            <a:pPr algn="just"/>
            <a:endParaRPr lang="en-US" dirty="0" smtClean="0"/>
          </a:p>
          <a:p>
            <a:pPr algn="just"/>
            <a:r>
              <a:rPr lang="en-US" dirty="0" smtClean="0"/>
              <a:t>For example, in Java. Assigning float to integer variable is not possible but reverse is legal.</a:t>
            </a:r>
          </a:p>
          <a:p>
            <a:pPr algn="just"/>
            <a:endParaRPr lang="en-US" dirty="0" smtClean="0"/>
          </a:p>
          <a:p>
            <a:pPr algn="just"/>
            <a:r>
              <a:rPr lang="en-US" dirty="0" smtClean="0"/>
              <a:t>This can be done with BNF, however it needs additional terminals and rules. In such case, the grammar of a language will be too large.</a:t>
            </a:r>
            <a:br>
              <a:rPr lang="en-US" dirty="0" smtClean="0"/>
            </a:br>
            <a:endParaRPr lang="en-US" dirty="0" smtClean="0"/>
          </a:p>
          <a:p>
            <a:pPr algn="just"/>
            <a:r>
              <a:rPr lang="en-US" dirty="0" smtClean="0"/>
              <a:t>The size of the grammar determines the size of syntax </a:t>
            </a:r>
            <a:r>
              <a:rPr lang="en-US" dirty="0" err="1" smtClean="0"/>
              <a:t>analyser</a:t>
            </a:r>
            <a:r>
              <a:rPr lang="en-US" dirty="0" smtClean="0"/>
              <a:t>.</a:t>
            </a:r>
          </a:p>
          <a:p>
            <a:pPr algn="just"/>
            <a:endParaRPr lang="en-US" dirty="0"/>
          </a:p>
        </p:txBody>
      </p:sp>
    </p:spTree>
    <p:extLst>
      <p:ext uri="{BB962C8B-B14F-4D97-AF65-F5344CB8AC3E}">
        <p14:creationId xmlns:p14="http://schemas.microsoft.com/office/powerpoint/2010/main" val="748300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1630</Words>
  <Application>Microsoft Office PowerPoint</Application>
  <PresentationFormat>On-screen Show (4:3)</PresentationFormat>
  <Paragraphs>235</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Attribute Grammar  Principles of Programming Language</vt:lpstr>
      <vt:lpstr>Lexical Analyser</vt:lpstr>
      <vt:lpstr>Language</vt:lpstr>
      <vt:lpstr>Formal Method of Defining Syntax</vt:lpstr>
      <vt:lpstr>Parse Tree</vt:lpstr>
      <vt:lpstr>Attribute Grammar</vt:lpstr>
      <vt:lpstr>Infix to Postfix</vt:lpstr>
      <vt:lpstr>Not possible</vt:lpstr>
      <vt:lpstr>Static Semantics</vt:lpstr>
      <vt:lpstr>Static Semantic Rules</vt:lpstr>
      <vt:lpstr>Attribute Grammar</vt:lpstr>
      <vt:lpstr>Features</vt:lpstr>
      <vt:lpstr>Attribute Grammar</vt:lpstr>
      <vt:lpstr>Parse Tree</vt:lpstr>
      <vt:lpstr>Computing Attribute Values</vt:lpstr>
      <vt:lpstr>Dynamic Semantics</vt:lpstr>
      <vt:lpstr>Denotational Semantics</vt:lpstr>
      <vt:lpstr>Difference</vt:lpstr>
      <vt:lpstr>Example</vt:lpstr>
      <vt:lpstr>Axiomatic Semantics</vt:lpstr>
      <vt:lpstr>Assertions</vt:lpstr>
      <vt:lpstr>Assignment Statement</vt:lpstr>
      <vt:lpstr> Sequences of statement </vt:lpstr>
      <vt:lpstr>Program Proofs</vt:lpstr>
      <vt:lpstr>Variables</vt:lpstr>
      <vt:lpstr>Binding</vt:lpstr>
      <vt:lpstr>Type Binding</vt:lpstr>
      <vt:lpstr>Storage Bindings and Lifetime</vt:lpstr>
      <vt:lpstr>Data Types</vt:lpstr>
      <vt:lpstr>Pointer – Design Issues</vt:lpstr>
      <vt:lpstr>Operations</vt:lpstr>
      <vt:lpstr>Reference Type</vt:lpstr>
      <vt:lpstr>Expressions</vt:lpstr>
      <vt:lpstr>Referential Transparency and Side Effects</vt:lpstr>
      <vt:lpstr>Assignment Statements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 Grammar  Principles of Programming Language</dc:title>
  <dc:creator>IIIT</dc:creator>
  <cp:lastModifiedBy>IIIT</cp:lastModifiedBy>
  <cp:revision>46</cp:revision>
  <dcterms:created xsi:type="dcterms:W3CDTF">2021-01-24T06:09:02Z</dcterms:created>
  <dcterms:modified xsi:type="dcterms:W3CDTF">2024-02-11T11:59:00Z</dcterms:modified>
</cp:coreProperties>
</file>