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37FEE75A-7FC8-4A13-B019-1D41E2789C71}"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1C00FD6-4099-4135-B8A8-9ADC882F250E}"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275FE85-6D53-48BA-9214-D7B9DA9B1748}"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8FE0D19-8812-443E-8820-A25BD4787FF4}"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50C4AA74-C353-407C-8C15-0A8C8688F883}"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5D2F0E59-0838-4108-A116-6CBC8ED03475}"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80ADFA8-5FC7-4361-B48D-5AE269F1853D}"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8FE50A51-C640-43D1-8977-327A93C9C205}"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03FCF2-0D18-4D5C-9CE8-C66F12EC3411}"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4DCB036-6B87-4B84-A712-8DD6E8143370}"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5D57B4D-DB3B-4EB5-BB04-D5A8AC8C253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2BC3A35-9999-4352-988F-3A455069591F}"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6D121199-66CA-48BA-A51F-73970B39A22B}"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990FC16-BB91-40C7-8BA1-C10DDE6C8DD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8DEC0D2-2AE4-4671-9444-84BA95EB72B9}"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71E0380-DA96-45CB-95AC-61F277858C52}"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9F633CB3-D83E-454F-99E5-A224772D564A}"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183FE77-34F5-45AE-8FFB-0F0D80DBE25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6D7E5FB-F6E3-42BA-A491-10F4E778576D}"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4C21454-272C-4248-B380-985D04F8B223}"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66690F9-D2BD-4CA4-B068-6563A135EBF6}"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6D2468D1-CE74-4FC8-9D07-007EE75DD5B9}"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30BA1A1B-7B8F-41A4-8E47-4BF04F9207C6}"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B6F53FC-AAC7-4631-B4B8-3052A466EAF7}"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a:t>
            </a:r>
            <a:r>
              <a:rPr b="0" lang="en-US" sz="4400" spc="-1" strike="noStrike">
                <a:solidFill>
                  <a:srgbClr val="000000"/>
                </a:solidFill>
                <a:latin typeface="Calibri"/>
              </a:rPr>
              <a:t>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5E13B5CB-19ED-4E9E-A64B-DE2D3C10B610}" type="slidenum">
              <a:rPr b="0" lang="en-US" sz="1200" spc="-1" strike="noStrike">
                <a:solidFill>
                  <a:srgbClr val="8b8b8b"/>
                </a:solidFill>
                <a:latin typeface="Calibri"/>
              </a:rPr>
              <a:t>&lt;number&gt;</a:t>
            </a:fld>
            <a:endParaRPr b="0" lang="en-IN"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IN"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IN" sz="1400" spc="-1" strike="noStrike">
                <a:latin typeface="Times New Roman"/>
              </a:defRPr>
            </a:lvl1pPr>
          </a:lstStyle>
          <a:p>
            <a:pPr algn="ctr">
              <a:buNone/>
            </a:pPr>
            <a:r>
              <a:rPr b="0" lang="en-IN" sz="1400" spc="-1" strike="noStrike">
                <a:latin typeface="Times New Roman"/>
              </a:rPr>
              <a:t>&lt;footer&gt;</a:t>
            </a:r>
            <a:endParaRPr b="0" lang="en-IN"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8090D388-E345-4F42-8665-888006D4DC49}" type="slidenum">
              <a:rPr b="0" lang="en-US" sz="1200" spc="-1" strike="noStrike">
                <a:solidFill>
                  <a:srgbClr val="8b8b8b"/>
                </a:solidFill>
                <a:latin typeface="Calibri"/>
              </a:rPr>
              <a:t>&lt;number&gt;</a:t>
            </a:fld>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130480"/>
            <a:ext cx="7772040" cy="1469520"/>
          </a:xfrm>
          <a:prstGeom prst="rect">
            <a:avLst/>
          </a:prstGeom>
          <a:noFill/>
          <a:ln w="0">
            <a:noFill/>
          </a:ln>
        </p:spPr>
        <p:txBody>
          <a:bodyPr anchor="ctr">
            <a:normAutofit fontScale="83000"/>
          </a:bodyPr>
          <a:p>
            <a:pPr algn="ctr">
              <a:lnSpc>
                <a:spcPct val="100000"/>
              </a:lnSpc>
              <a:buNone/>
            </a:pPr>
            <a:r>
              <a:rPr b="0" lang="en-US" sz="4400" spc="-1" strike="noStrike">
                <a:solidFill>
                  <a:srgbClr val="000000"/>
                </a:solidFill>
                <a:latin typeface="Calibri"/>
              </a:rPr>
              <a:t>Introduction</a:t>
            </a:r>
            <a:br>
              <a:rPr sz="4400"/>
            </a:br>
            <a:br>
              <a:rPr sz="4400"/>
            </a:br>
            <a:r>
              <a:rPr b="0" lang="en-US" sz="2000" spc="-1" strike="noStrike">
                <a:solidFill>
                  <a:srgbClr val="000000"/>
                </a:solidFill>
                <a:latin typeface="Calibri"/>
              </a:rPr>
              <a:t>Principles of Programming Language</a:t>
            </a:r>
            <a:endParaRPr b="0" lang="en-US" sz="2000" spc="-1" strike="noStrike">
              <a:solidFill>
                <a:srgbClr val="000000"/>
              </a:solidFill>
              <a:latin typeface="Calibri"/>
            </a:endParaRPr>
          </a:p>
        </p:txBody>
      </p:sp>
      <p:sp>
        <p:nvSpPr>
          <p:cNvPr id="83" name="PlaceHolder 2"/>
          <p:cNvSpPr>
            <a:spLocks noGrp="1"/>
          </p:cNvSpPr>
          <p:nvPr>
            <p:ph type="subTitle"/>
          </p:nvPr>
        </p:nvSpPr>
        <p:spPr>
          <a:xfrm>
            <a:off x="1371600" y="3886200"/>
            <a:ext cx="6400440" cy="1752120"/>
          </a:xfrm>
          <a:prstGeom prst="rect">
            <a:avLst/>
          </a:prstGeom>
          <a:noFill/>
          <a:ln w="0">
            <a:noFill/>
          </a:ln>
        </p:spPr>
        <p:txBody>
          <a:bodyPr anchor="t">
            <a:noAutofit/>
          </a:bodyPr>
          <a:p>
            <a:pPr algn="ctr">
              <a:lnSpc>
                <a:spcPct val="100000"/>
              </a:lnSpc>
              <a:spcBef>
                <a:spcPts val="641"/>
              </a:spcBef>
              <a:buNone/>
              <a:tabLst>
                <a:tab algn="l" pos="0"/>
              </a:tabLst>
            </a:pPr>
            <a:r>
              <a:rPr b="0" lang="en-US" sz="3200" spc="-1" strike="noStrike">
                <a:solidFill>
                  <a:srgbClr val="8b8b8b"/>
                </a:solidFill>
                <a:latin typeface="Calibri"/>
              </a:rPr>
              <a:t>S.Venkatesan</a:t>
            </a:r>
            <a:endParaRPr b="0" lang="en-IN" sz="3200" spc="-1" strike="noStrike">
              <a:latin typeface="Arial"/>
            </a:endParaRPr>
          </a:p>
        </p:txBody>
      </p:sp>
      <p:sp>
        <p:nvSpPr>
          <p:cNvPr id="84" name="Subtitle 2"/>
          <p:cNvSpPr/>
          <p:nvPr/>
        </p:nvSpPr>
        <p:spPr>
          <a:xfrm>
            <a:off x="304920" y="6324480"/>
            <a:ext cx="4876560" cy="342720"/>
          </a:xfrm>
          <a:prstGeom prst="rect">
            <a:avLst/>
          </a:prstGeom>
          <a:noFill/>
          <a:ln w="0">
            <a:noFill/>
          </a:ln>
        </p:spPr>
        <p:style>
          <a:lnRef idx="0"/>
          <a:fillRef idx="0"/>
          <a:effectRef idx="0"/>
          <a:fontRef idx="minor"/>
        </p:style>
        <p:txBody>
          <a:bodyPr anchor="t">
            <a:normAutofit fontScale="83000"/>
          </a:bodyPr>
          <a:p>
            <a:pPr>
              <a:lnSpc>
                <a:spcPct val="100000"/>
              </a:lnSpc>
              <a:spcBef>
                <a:spcPts val="201"/>
              </a:spcBef>
              <a:buNone/>
              <a:tabLst>
                <a:tab algn="l" pos="0"/>
              </a:tabLst>
            </a:pPr>
            <a:r>
              <a:rPr b="1" lang="en-US" sz="1000" spc="-1" strike="noStrike">
                <a:solidFill>
                  <a:srgbClr val="8b8b8b"/>
                </a:solidFill>
                <a:latin typeface="Calibri"/>
              </a:rPr>
              <a:t>Reference: Robert W. Sebesta, Concepts of Programming Languages, 10</a:t>
            </a:r>
            <a:r>
              <a:rPr b="1" lang="en-US" sz="1000" spc="-1" strike="noStrike" baseline="30000">
                <a:solidFill>
                  <a:srgbClr val="8b8b8b"/>
                </a:solidFill>
                <a:latin typeface="Calibri"/>
              </a:rPr>
              <a:t>th</a:t>
            </a:r>
            <a:r>
              <a:rPr b="1" lang="en-US" sz="1000" spc="-1" strike="noStrike">
                <a:solidFill>
                  <a:srgbClr val="8b8b8b"/>
                </a:solidFill>
                <a:latin typeface="Calibri"/>
              </a:rPr>
              <a:t> Edition, Pearson</a:t>
            </a:r>
            <a:endParaRPr b="0" lang="en-IN" sz="1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Orthogonality</a:t>
            </a:r>
            <a:endParaRPr b="0" lang="en-US" sz="4400" spc="-1" strike="noStrike">
              <a:solidFill>
                <a:srgbClr val="000000"/>
              </a:solidFill>
              <a:latin typeface="Calibri"/>
            </a:endParaRPr>
          </a:p>
        </p:txBody>
      </p:sp>
      <p:sp>
        <p:nvSpPr>
          <p:cNvPr id="100"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Independent of the context.</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Data Type</a:t>
            </a:r>
            <a:endParaRPr b="0" lang="en-US" sz="4400" spc="-1" strike="noStrike">
              <a:solidFill>
                <a:srgbClr val="000000"/>
              </a:solidFill>
              <a:latin typeface="Calibri"/>
            </a:endParaRPr>
          </a:p>
        </p:txBody>
      </p:sp>
      <p:sp>
        <p:nvSpPr>
          <p:cNvPr id="102" name="PlaceHolder 2"/>
          <p:cNvSpPr>
            <a:spLocks noGrp="1"/>
          </p:cNvSpPr>
          <p:nvPr>
            <p:ph/>
          </p:nvPr>
        </p:nvSpPr>
        <p:spPr>
          <a:xfrm>
            <a:off x="457200" y="1600200"/>
            <a:ext cx="8229240" cy="4525560"/>
          </a:xfrm>
          <a:prstGeom prst="rect">
            <a:avLst/>
          </a:prstGeom>
          <a:noFill/>
          <a:ln w="0">
            <a:noFill/>
          </a:ln>
        </p:spPr>
        <p:txBody>
          <a:bodyPr anchor="t">
            <a:normAutofit fontScale="83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Adequate facilities for defining data types and data structures in a language is required.</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For example, a numeric type is used for boolean</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timeout = 1</a:t>
            </a:r>
            <a:endParaRPr b="0" lang="en-US" sz="2800" spc="-1" strike="noStrike">
              <a:solidFill>
                <a:srgbClr val="000000"/>
              </a:solidFill>
              <a:latin typeface="Calibri"/>
            </a:endParaRPr>
          </a:p>
          <a:p>
            <a:endParaRPr b="0" lang="en-US" sz="28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However, for language having boolean type we can write</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timeout = true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Syntax Design</a:t>
            </a:r>
            <a:endParaRPr b="0" lang="en-US" sz="4400" spc="-1" strike="noStrike">
              <a:solidFill>
                <a:srgbClr val="000000"/>
              </a:solidFill>
              <a:latin typeface="Calibri"/>
            </a:endParaRPr>
          </a:p>
        </p:txBody>
      </p:sp>
      <p:sp>
        <p:nvSpPr>
          <p:cNvPr id="104" name="PlaceHolder 2"/>
          <p:cNvSpPr>
            <a:spLocks noGrp="1"/>
          </p:cNvSpPr>
          <p:nvPr>
            <p:ph/>
          </p:nvPr>
        </p:nvSpPr>
        <p:spPr>
          <a:xfrm>
            <a:off x="457200" y="1600200"/>
            <a:ext cx="8229240" cy="4525560"/>
          </a:xfrm>
          <a:prstGeom prst="rect">
            <a:avLst/>
          </a:prstGeom>
          <a:noFill/>
          <a:ln w="0">
            <a:noFill/>
          </a:ln>
        </p:spPr>
        <p:txBody>
          <a:bodyPr anchor="t">
            <a:normAutofit fontScale="82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Special Words </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Confusion if reserved words allowed for user defined variable names. For example, fortran – Do and End can be variable.  </a:t>
            </a:r>
            <a:endParaRPr b="0" lang="en-US" sz="28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Compound statements with brace is confusing compare to end if and end loop</a:t>
            </a:r>
            <a:endParaRPr b="0" lang="en-US" sz="2800" spc="-1" strike="noStrike">
              <a:solidFill>
                <a:srgbClr val="000000"/>
              </a:solidFill>
              <a:latin typeface="Calibri"/>
            </a:endParaRPr>
          </a:p>
          <a:p>
            <a:endParaRPr b="0" lang="en-US" sz="28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Form and Meaning</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Semantics or meaning, should follow directly from syntax or form.</a:t>
            </a:r>
            <a:endParaRPr b="0" lang="en-US" sz="28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Problematic – grep in UNIX</a:t>
            </a:r>
            <a:endParaRPr b="0" lang="en-US" sz="2800" spc="-1" strike="noStrike">
              <a:solidFill>
                <a:srgbClr val="000000"/>
              </a:solidFill>
              <a:latin typeface="Calibri"/>
            </a:endParaRPr>
          </a:p>
          <a:p>
            <a:endParaRPr b="0" lang="en-US" sz="2800" spc="-1" strike="noStrike">
              <a:solidFill>
                <a:srgbClr val="000000"/>
              </a:solidFill>
              <a:latin typeface="Calibri"/>
            </a:endParaRPr>
          </a:p>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Writability</a:t>
            </a:r>
            <a:endParaRPr b="0" lang="en-US" sz="4400" spc="-1" strike="noStrike">
              <a:solidFill>
                <a:srgbClr val="000000"/>
              </a:solidFill>
              <a:latin typeface="Calibri"/>
            </a:endParaRPr>
          </a:p>
        </p:txBody>
      </p:sp>
      <p:sp>
        <p:nvSpPr>
          <p:cNvPr id="106"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It is a measure of how easily a language can be used to create programs for a chosen problem domain.</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Simplicity and Orthogonality</a:t>
            </a:r>
            <a:endParaRPr b="0" lang="en-US" sz="4400" spc="-1" strike="noStrike">
              <a:solidFill>
                <a:srgbClr val="000000"/>
              </a:solidFill>
              <a:latin typeface="Calibri"/>
            </a:endParaRPr>
          </a:p>
        </p:txBody>
      </p:sp>
      <p:sp>
        <p:nvSpPr>
          <p:cNvPr id="108"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Large number of constructs might not be familiar with all of them. </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Too much orthogonality can be a detriment to writability.</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Errors in program can go undetected when nearly any combination of primitives is legal.</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Support for Abstraction</a:t>
            </a:r>
            <a:endParaRPr b="0" lang="en-US" sz="4400" spc="-1" strike="noStrike">
              <a:solidFill>
                <a:srgbClr val="000000"/>
              </a:solidFill>
              <a:latin typeface="Calibri"/>
            </a:endParaRPr>
          </a:p>
        </p:txBody>
      </p:sp>
      <p:sp>
        <p:nvSpPr>
          <p:cNvPr id="110" name="PlaceHolder 2"/>
          <p:cNvSpPr>
            <a:spLocks noGrp="1"/>
          </p:cNvSpPr>
          <p:nvPr>
            <p:ph/>
          </p:nvPr>
        </p:nvSpPr>
        <p:spPr>
          <a:xfrm>
            <a:off x="457200" y="1600200"/>
            <a:ext cx="8229240" cy="4525560"/>
          </a:xfrm>
          <a:prstGeom prst="rect">
            <a:avLst/>
          </a:prstGeom>
          <a:noFill/>
          <a:ln w="0">
            <a:noFill/>
          </a:ln>
        </p:spPr>
        <p:txBody>
          <a:bodyPr anchor="t">
            <a:normAutofit fontScale="67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Process Abstraction</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Use of a subprogram. For example, inserting the sort algorithm in all places as per need.</a:t>
            </a:r>
            <a:endParaRPr b="0" lang="en-US" sz="2800" spc="-1" strike="noStrike">
              <a:solidFill>
                <a:srgbClr val="000000"/>
              </a:solidFill>
              <a:latin typeface="Calibri"/>
            </a:endParaRPr>
          </a:p>
          <a:p>
            <a:endParaRPr b="0" lang="en-US" sz="28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Otherwise program will be longer or cluttered if we repeat writing it.</a:t>
            </a:r>
            <a:endParaRPr b="0" lang="en-US" sz="28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Data Abstraction</a:t>
            </a:r>
            <a:endParaRPr b="0" lang="en-US" sz="32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For example writing a binary tree that stores integer data in its node.</a:t>
            </a:r>
            <a:endParaRPr b="0" lang="en-US" sz="2800" spc="-1" strike="noStrike">
              <a:solidFill>
                <a:srgbClr val="000000"/>
              </a:solidFill>
              <a:latin typeface="Calibri"/>
            </a:endParaRPr>
          </a:p>
          <a:p>
            <a:endParaRPr b="0" lang="en-US" sz="2800" spc="-1" strike="noStrike">
              <a:solidFill>
                <a:srgbClr val="000000"/>
              </a:solidFill>
              <a:latin typeface="Calibri"/>
            </a:endParaRPr>
          </a:p>
          <a:p>
            <a:pPr lvl="1" marL="743040" indent="-285840" algn="just">
              <a:lnSpc>
                <a:spcPct val="100000"/>
              </a:lnSpc>
              <a:spcBef>
                <a:spcPts val="561"/>
              </a:spcBef>
              <a:buClr>
                <a:srgbClr val="000000"/>
              </a:buClr>
              <a:buFont typeface="Arial"/>
              <a:buChar char="–"/>
            </a:pPr>
            <a:r>
              <a:rPr b="0" lang="en-US" sz="2800" spc="-1" strike="noStrike">
                <a:solidFill>
                  <a:srgbClr val="000000"/>
                </a:solidFill>
                <a:latin typeface="Calibri"/>
              </a:rPr>
              <a:t>The complexity of writing such program in non-pointer supported languages.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Expressivity</a:t>
            </a:r>
            <a:endParaRPr b="0" lang="en-US" sz="4400" spc="-1" strike="noStrike">
              <a:solidFill>
                <a:srgbClr val="000000"/>
              </a:solidFill>
              <a:latin typeface="Calibri"/>
            </a:endParaRPr>
          </a:p>
        </p:txBody>
      </p:sp>
      <p:sp>
        <p:nvSpPr>
          <p:cNvPr id="112" name="PlaceHolder 2"/>
          <p:cNvSpPr>
            <a:spLocks noGrp="1"/>
          </p:cNvSpPr>
          <p:nvPr>
            <p:ph/>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Powerful operations can be accomplished with a complex statements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count++</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count = count + 1</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Reliability</a:t>
            </a:r>
            <a:endParaRPr b="0" lang="en-US" sz="4400" spc="-1" strike="noStrike">
              <a:solidFill>
                <a:srgbClr val="000000"/>
              </a:solidFill>
              <a:latin typeface="Calibri"/>
            </a:endParaRPr>
          </a:p>
        </p:txBody>
      </p:sp>
      <p:sp>
        <p:nvSpPr>
          <p:cNvPr id="114" name="PlaceHolder 2"/>
          <p:cNvSpPr>
            <a:spLocks noGrp="1"/>
          </p:cNvSpPr>
          <p:nvPr>
            <p:ph/>
          </p:nvPr>
        </p:nvSpPr>
        <p:spPr>
          <a:xfrm>
            <a:off x="457200" y="1600200"/>
            <a:ext cx="8229240" cy="4525560"/>
          </a:xfrm>
          <a:prstGeom prst="rect">
            <a:avLst/>
          </a:prstGeom>
          <a:noFill/>
          <a:ln w="0">
            <a:noFill/>
          </a:ln>
        </p:spPr>
        <p:txBody>
          <a:bodyPr anchor="t">
            <a:normAutofit fontScale="90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Type Checking – Compile or Run time</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Exception Handling</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Aliasing – two or more distinct names that can be used to access the same memory cell.</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Readability and Writability - Maintenance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Cost</a:t>
            </a:r>
            <a:endParaRPr b="0" lang="en-US" sz="4400" spc="-1" strike="noStrike">
              <a:solidFill>
                <a:srgbClr val="000000"/>
              </a:solidFill>
              <a:latin typeface="Calibri"/>
            </a:endParaRPr>
          </a:p>
        </p:txBody>
      </p:sp>
      <p:sp>
        <p:nvSpPr>
          <p:cNvPr id="116" name="PlaceHolder 2"/>
          <p:cNvSpPr>
            <a:spLocks noGrp="1"/>
          </p:cNvSpPr>
          <p:nvPr>
            <p:ph/>
          </p:nvPr>
        </p:nvSpPr>
        <p:spPr>
          <a:xfrm>
            <a:off x="457200" y="1600200"/>
            <a:ext cx="8229240" cy="4525560"/>
          </a:xfrm>
          <a:prstGeom prst="rect">
            <a:avLst/>
          </a:prstGeom>
          <a:noFill/>
          <a:ln w="0">
            <a:noFill/>
          </a:ln>
        </p:spPr>
        <p:txBody>
          <a:bodyPr anchor="t">
            <a:normAutofit fontScale="56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Training Programmers.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Cost of writing programs.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Cost of Compiling programs – Optimization</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Expensive Hardware – can run on it.</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Poor reliability – cost of failure in critical system.</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Maintenance.</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In general – development, maintenance and reliability. Also portability</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Compiler</a:t>
            </a:r>
            <a:endParaRPr b="0" lang="en-US" sz="4400" spc="-1" strike="noStrike">
              <a:solidFill>
                <a:srgbClr val="000000"/>
              </a:solidFill>
              <a:latin typeface="Calibri"/>
            </a:endParaRPr>
          </a:p>
        </p:txBody>
      </p:sp>
      <p:pic>
        <p:nvPicPr>
          <p:cNvPr id="118" name="Picture 2" descr="https://player.slideplayer.com/16/5041000/data/images/img4.jpg"/>
          <p:cNvPicPr/>
          <p:nvPr/>
        </p:nvPicPr>
        <p:blipFill>
          <a:blip r:embed="rId1"/>
          <a:stretch/>
        </p:blipFill>
        <p:spPr>
          <a:xfrm>
            <a:off x="2438280" y="1219320"/>
            <a:ext cx="4495320" cy="4743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Why?</a:t>
            </a:r>
            <a:endParaRPr b="0" lang="en-US" sz="4400" spc="-1" strike="noStrike">
              <a:solidFill>
                <a:srgbClr val="000000"/>
              </a:solidFill>
              <a:latin typeface="Calibri"/>
            </a:endParaRPr>
          </a:p>
        </p:txBody>
      </p:sp>
      <p:sp>
        <p:nvSpPr>
          <p:cNvPr id="86" name="PlaceHolder 2"/>
          <p:cNvSpPr>
            <a:spLocks noGrp="1"/>
          </p:cNvSpPr>
          <p:nvPr>
            <p:ph/>
          </p:nvPr>
        </p:nvSpPr>
        <p:spPr>
          <a:xfrm>
            <a:off x="457200" y="1600200"/>
            <a:ext cx="8229240" cy="4525560"/>
          </a:xfrm>
          <a:prstGeom prst="rect">
            <a:avLst/>
          </a:prstGeom>
          <a:noFill/>
          <a:ln w="0">
            <a:noFill/>
          </a:ln>
        </p:spPr>
        <p:txBody>
          <a:bodyPr anchor="t">
            <a:normAutofit fontScale="64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Increased Capacity to express Ideas.</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Improved Background for choosing appropriate languages.</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Increased ability to learn new languages.</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Better understanding of the significance of implementation.</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Better use of languages that are already known.</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Overall advancement of computing.</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Pure Interpreter</a:t>
            </a:r>
            <a:endParaRPr b="0" lang="en-US" sz="4400" spc="-1" strike="noStrike">
              <a:solidFill>
                <a:srgbClr val="000000"/>
              </a:solidFill>
              <a:latin typeface="Calibri"/>
            </a:endParaRPr>
          </a:p>
        </p:txBody>
      </p:sp>
      <p:pic>
        <p:nvPicPr>
          <p:cNvPr id="120" name="Picture 2" descr="https://player.slideplayer.com/16/5041000/data/images/img5.jpg"/>
          <p:cNvPicPr/>
          <p:nvPr/>
        </p:nvPicPr>
        <p:blipFill>
          <a:blip r:embed="rId1"/>
          <a:stretch/>
        </p:blipFill>
        <p:spPr>
          <a:xfrm>
            <a:off x="3657600" y="1828800"/>
            <a:ext cx="2800080" cy="37144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Hybrid Implementation</a:t>
            </a:r>
            <a:endParaRPr b="0" lang="en-US" sz="4400" spc="-1" strike="noStrike">
              <a:solidFill>
                <a:srgbClr val="000000"/>
              </a:solidFill>
              <a:latin typeface="Calibri"/>
            </a:endParaRPr>
          </a:p>
        </p:txBody>
      </p:sp>
      <p:pic>
        <p:nvPicPr>
          <p:cNvPr id="122" name="Picture 2" descr="https://player.slideplayer.com/16/5041000/data/images/img6.jpg"/>
          <p:cNvPicPr/>
          <p:nvPr/>
        </p:nvPicPr>
        <p:blipFill>
          <a:blip r:embed="rId1"/>
          <a:stretch/>
        </p:blipFill>
        <p:spPr>
          <a:xfrm>
            <a:off x="3200400" y="1523880"/>
            <a:ext cx="2333160" cy="46861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End of Preliminaries</a:t>
            </a:r>
            <a:endParaRPr b="0" lang="en-US" sz="4400" spc="-1" strike="noStrike">
              <a:solidFill>
                <a:srgbClr val="000000"/>
              </a:solidFill>
              <a:latin typeface="Calibri"/>
            </a:endParaRPr>
          </a:p>
        </p:txBody>
      </p:sp>
      <p:sp>
        <p:nvSpPr>
          <p:cNvPr id="124" name="PlaceHolder 2"/>
          <p:cNvSpPr>
            <a:spLocks noGrp="1"/>
          </p:cNvSpPr>
          <p:nvPr>
            <p:ph/>
          </p:nvPr>
        </p:nvSpPr>
        <p:spPr>
          <a:xfrm>
            <a:off x="457200" y="1600200"/>
            <a:ext cx="8229240" cy="4525560"/>
          </a:xfrm>
          <a:prstGeom prst="rect">
            <a:avLst/>
          </a:prstGeom>
          <a:noFill/>
          <a:ln w="0">
            <a:noFill/>
          </a:ln>
        </p:spPr>
        <p:txBody>
          <a:bodyPr anchor="t">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Programming Domains</a:t>
            </a:r>
            <a:endParaRPr b="0" lang="en-US" sz="4400" spc="-1" strike="noStrike">
              <a:solidFill>
                <a:srgbClr val="000000"/>
              </a:solidFill>
              <a:latin typeface="Calibri"/>
            </a:endParaRPr>
          </a:p>
        </p:txBody>
      </p:sp>
      <p:sp>
        <p:nvSpPr>
          <p:cNvPr id="88" name="PlaceHolder 2"/>
          <p:cNvSpPr>
            <a:spLocks noGrp="1"/>
          </p:cNvSpPr>
          <p:nvPr>
            <p:ph/>
          </p:nvPr>
        </p:nvSpPr>
        <p:spPr>
          <a:xfrm>
            <a:off x="457200" y="1600200"/>
            <a:ext cx="8229240" cy="4525560"/>
          </a:xfrm>
          <a:prstGeom prst="rect">
            <a:avLst/>
          </a:prstGeom>
          <a:noFill/>
          <a:ln w="0">
            <a:noFill/>
          </a:ln>
        </p:spPr>
        <p:txBody>
          <a:bodyPr anchor="t">
            <a:normAutofit fontScale="88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Scientific Applications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Business Applications</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Artificial Intelligence</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System Programming</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Web Software</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Evaluation Criteria &amp; Characteristic</a:t>
            </a:r>
            <a:endParaRPr b="0" lang="en-US" sz="4400" spc="-1" strike="noStrike">
              <a:solidFill>
                <a:srgbClr val="000000"/>
              </a:solidFill>
              <a:latin typeface="Calibri"/>
            </a:endParaRPr>
          </a:p>
        </p:txBody>
      </p:sp>
      <p:sp>
        <p:nvSpPr>
          <p:cNvPr id="90" name="PlaceHolder 2"/>
          <p:cNvSpPr>
            <a:spLocks noGrp="1"/>
          </p:cNvSpPr>
          <p:nvPr>
            <p:ph/>
          </p:nvPr>
        </p:nvSpPr>
        <p:spPr>
          <a:xfrm>
            <a:off x="457200" y="1600200"/>
            <a:ext cx="8229240" cy="4525560"/>
          </a:xfrm>
          <a:prstGeom prst="rect">
            <a:avLst/>
          </a:prstGeom>
          <a:noFill/>
          <a:ln w="0">
            <a:noFill/>
          </a:ln>
        </p:spPr>
        <p:txBody>
          <a:bodyPr anchor="t">
            <a:normAutofit fontScale="58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Criteria</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Readability</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Writability</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Reliability</a:t>
            </a:r>
            <a:endParaRPr b="0" lang="en-US" sz="2800" spc="-1" strike="noStrike">
              <a:solidFill>
                <a:srgbClr val="000000"/>
              </a:solidFill>
              <a:latin typeface="Calibri"/>
            </a:endParaRPr>
          </a:p>
          <a:p>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Characteristic</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Simplicity </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Orthogonality</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Data types</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Syntax Design</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Support for abstraction</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Expressivity</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Type Checking</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Exception Handling</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Restricted aliasing</a:t>
            </a:r>
            <a:endParaRPr b="0" lang="en-US" sz="2800" spc="-1" strike="noStrike">
              <a:solidFill>
                <a:srgbClr val="000000"/>
              </a:solidFill>
              <a:latin typeface="Calibri"/>
            </a:endParaRPr>
          </a:p>
          <a:p>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
          <p:cNvSpPr txBox="1"/>
          <p:nvPr/>
        </p:nvSpPr>
        <p:spPr>
          <a:xfrm>
            <a:off x="180000" y="191520"/>
            <a:ext cx="8820000" cy="7188480"/>
          </a:xfrm>
          <a:prstGeom prst="rect">
            <a:avLst/>
          </a:prstGeom>
          <a:noFill/>
          <a:ln w="0">
            <a:noFill/>
          </a:ln>
        </p:spPr>
        <p:txBody>
          <a:bodyPr lIns="90000" rIns="90000" tIns="45000" bIns="45000" anchor="t">
            <a:noAutofit/>
          </a:bodyPr>
          <a:p>
            <a:r>
              <a:rPr b="0" lang="en-IN" sz="1100" spc="-1" strike="noStrike">
                <a:latin typeface="Arial"/>
              </a:rPr>
              <a:t>When evaluating or designing programming languages, various criteria and characteristics are considered to assess their effectiveness, efficiency, and usability. Here is an explanation of each listed criterion and characteristic in the context of programming languages:</a:t>
            </a:r>
            <a:endParaRPr b="0" lang="en-IN" sz="1100" spc="-1" strike="noStrike">
              <a:latin typeface="Arial"/>
            </a:endParaRPr>
          </a:p>
          <a:p>
            <a:endParaRPr b="0" lang="en-IN" sz="1800" spc="-1" strike="noStrike">
              <a:latin typeface="Arial"/>
            </a:endParaRPr>
          </a:p>
          <a:p>
            <a:r>
              <a:rPr b="0" lang="en-IN" sz="1100" spc="-1" strike="noStrike">
                <a:latin typeface="Arial"/>
              </a:rPr>
              <a:t>### Criteria</a:t>
            </a:r>
            <a:endParaRPr b="0" lang="en-IN" sz="1100" spc="-1" strike="noStrike">
              <a:latin typeface="Arial"/>
            </a:endParaRPr>
          </a:p>
          <a:p>
            <a:endParaRPr b="0" lang="en-IN" sz="1800" spc="-1" strike="noStrike">
              <a:latin typeface="Arial"/>
            </a:endParaRPr>
          </a:p>
          <a:p>
            <a:r>
              <a:rPr b="0" lang="en-IN" sz="1100" spc="-1" strike="noStrike">
                <a:latin typeface="Arial"/>
              </a:rPr>
              <a:t>#### 1. Readability</a:t>
            </a:r>
            <a:endParaRPr b="0" lang="en-IN" sz="1100" spc="-1" strike="noStrike">
              <a:latin typeface="Arial"/>
            </a:endParaRPr>
          </a:p>
          <a:p>
            <a:r>
              <a:rPr b="0" lang="en-IN" sz="1100" spc="-1" strike="noStrike">
                <a:latin typeface="Arial"/>
              </a:rPr>
              <a:t>Readability refers to how easily a programmer can understand the code written in a language. High readability means the syntax and semantics of the language are designed in such a way that they make the code clear and intuitive. This involves clear naming conventions, a straightforward syntax that mimics natural language to some extent, and the inclusion of comments for documentation.</a:t>
            </a:r>
            <a:endParaRPr b="0" lang="en-IN" sz="1100" spc="-1" strike="noStrike">
              <a:latin typeface="Arial"/>
            </a:endParaRPr>
          </a:p>
          <a:p>
            <a:endParaRPr b="0" lang="en-IN" sz="1800" spc="-1" strike="noStrike">
              <a:latin typeface="Arial"/>
            </a:endParaRPr>
          </a:p>
          <a:p>
            <a:r>
              <a:rPr b="0" lang="en-IN" sz="1100" spc="-1" strike="noStrike">
                <a:latin typeface="Arial"/>
              </a:rPr>
              <a:t>#### 2. Writability</a:t>
            </a:r>
            <a:endParaRPr b="0" lang="en-IN" sz="1100" spc="-1" strike="noStrike">
              <a:latin typeface="Arial"/>
            </a:endParaRPr>
          </a:p>
          <a:p>
            <a:r>
              <a:rPr b="0" lang="en-IN" sz="1100" spc="-1" strike="noStrike">
                <a:latin typeface="Arial"/>
              </a:rPr>
              <a:t>Writability is about how easily a programmer can write code in a language to solve a problem. This involves the simplicity of the syntax, the availability of high-level constructs (like loops, conditionals, and data structures), and the language's ability to express complex ideas succinctly.</a:t>
            </a:r>
            <a:endParaRPr b="0" lang="en-IN" sz="1100" spc="-1" strike="noStrike">
              <a:latin typeface="Arial"/>
            </a:endParaRPr>
          </a:p>
          <a:p>
            <a:endParaRPr b="0" lang="en-IN" sz="1800" spc="-1" strike="noStrike">
              <a:latin typeface="Arial"/>
            </a:endParaRPr>
          </a:p>
          <a:p>
            <a:r>
              <a:rPr b="0" lang="en-IN" sz="1100" spc="-1" strike="noStrike">
                <a:latin typeface="Arial"/>
              </a:rPr>
              <a:t>#### 3. Reliability</a:t>
            </a:r>
            <a:endParaRPr b="0" lang="en-IN" sz="1100" spc="-1" strike="noStrike">
              <a:latin typeface="Arial"/>
            </a:endParaRPr>
          </a:p>
          <a:p>
            <a:r>
              <a:rPr b="0" lang="en-IN" sz="1100" spc="-1" strike="noStrike">
                <a:latin typeface="Arial"/>
              </a:rPr>
              <a:t>Reliability in programming languages means that the language provides features to help produce error-free, predictable, and secure code. This includes type checking, exception handling, and features that minimize side effects or undefined behaviors.</a:t>
            </a:r>
            <a:endParaRPr b="0" lang="en-IN" sz="1100" spc="-1" strike="noStrike">
              <a:latin typeface="Arial"/>
            </a:endParaRPr>
          </a:p>
          <a:p>
            <a:endParaRPr b="0" lang="en-IN" sz="1800" spc="-1" strike="noStrike">
              <a:latin typeface="Arial"/>
            </a:endParaRPr>
          </a:p>
          <a:p>
            <a:r>
              <a:rPr b="0" lang="en-IN" sz="1100" spc="-1" strike="noStrike">
                <a:latin typeface="Arial"/>
              </a:rPr>
              <a:t>### Characteristics</a:t>
            </a:r>
            <a:endParaRPr b="0" lang="en-IN" sz="1100" spc="-1" strike="noStrike">
              <a:latin typeface="Arial"/>
            </a:endParaRPr>
          </a:p>
          <a:p>
            <a:endParaRPr b="0" lang="en-IN" sz="1800" spc="-1" strike="noStrike">
              <a:latin typeface="Arial"/>
            </a:endParaRPr>
          </a:p>
          <a:p>
            <a:r>
              <a:rPr b="0" lang="en-IN" sz="1100" spc="-1" strike="noStrike">
                <a:latin typeface="Arial"/>
              </a:rPr>
              <a:t>#### 1. Simplicity</a:t>
            </a:r>
            <a:endParaRPr b="0" lang="en-IN" sz="1100" spc="-1" strike="noStrike">
              <a:latin typeface="Arial"/>
            </a:endParaRPr>
          </a:p>
          <a:p>
            <a:r>
              <a:rPr b="0" lang="en-IN" sz="1100" spc="-1" strike="noStrike">
                <a:latin typeface="Arial"/>
              </a:rPr>
              <a:t>A simple programming language has a small set of clear constructs which can be combined to create more complex expressions. Simplicity reduces the learning curve for new developers and minimizes the risk of errors.</a:t>
            </a:r>
            <a:endParaRPr b="0" lang="en-IN" sz="1100" spc="-1" strike="noStrike">
              <a:latin typeface="Arial"/>
            </a:endParaRPr>
          </a:p>
          <a:p>
            <a:endParaRPr b="0" lang="en-IN" sz="1800" spc="-1" strike="noStrike">
              <a:latin typeface="Arial"/>
            </a:endParaRPr>
          </a:p>
          <a:p>
            <a:r>
              <a:rPr b="0" lang="en-IN" sz="1100" spc="-1" strike="noStrike">
                <a:latin typeface="Arial"/>
              </a:rPr>
              <a:t>#### 2. Orthogonality</a:t>
            </a:r>
            <a:endParaRPr b="0" lang="en-IN" sz="1100" spc="-1" strike="noStrike">
              <a:latin typeface="Arial"/>
            </a:endParaRPr>
          </a:p>
          <a:p>
            <a:r>
              <a:rPr b="0" lang="en-IN" sz="1100" spc="-1" strike="noStrike">
                <a:latin typeface="Arial"/>
              </a:rPr>
              <a:t>Orthogonality in a programming language means that its features can be combined in a small number of ways to build the structure of the program. Each feature should do one thing well and there should be no unexpected interactions between features. This leads to a more predictable and reliable programming model.</a:t>
            </a:r>
            <a:endParaRPr b="0" lang="en-IN" sz="1100" spc="-1" strike="noStrike">
              <a:latin typeface="Arial"/>
            </a:endParaRPr>
          </a:p>
          <a:p>
            <a:endParaRPr b="0" lang="en-IN" sz="1800" spc="-1" strike="noStrike">
              <a:latin typeface="Arial"/>
            </a:endParaRPr>
          </a:p>
          <a:p>
            <a:r>
              <a:rPr b="0" lang="en-IN" sz="1100" spc="-1" strike="noStrike">
                <a:latin typeface="Arial"/>
              </a:rPr>
              <a:t>#### 3. Data Types</a:t>
            </a:r>
            <a:endParaRPr b="0" lang="en-IN" sz="1100" spc="-1" strike="noStrike">
              <a:latin typeface="Arial"/>
            </a:endParaRPr>
          </a:p>
          <a:p>
            <a:r>
              <a:rPr b="0" lang="en-IN" sz="1100" spc="-1" strike="noStrike">
                <a:latin typeface="Arial"/>
              </a:rPr>
              <a:t>The variety and sophistication of data types a language supports directly impact its expressivity and the ease with which it can model real-world data. Primitive types (like integers, floats, and booleans), structured types (like arrays and records), and abstract data types (like classes in object-oriented programming) are examples.</a:t>
            </a:r>
            <a:endParaRPr b="0" lang="en-IN" sz="1100" spc="-1" strike="noStrike">
              <a:latin typeface="Arial"/>
            </a:endParaRPr>
          </a:p>
          <a:p>
            <a:endParaRPr b="0" lang="en-IN" sz="1800" spc="-1" strike="noStrike">
              <a:latin typeface="Arial"/>
            </a:endParaRPr>
          </a:p>
          <a:p>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
          <p:cNvSpPr txBox="1"/>
          <p:nvPr/>
        </p:nvSpPr>
        <p:spPr>
          <a:xfrm>
            <a:off x="180000" y="191520"/>
            <a:ext cx="8820000" cy="7188480"/>
          </a:xfrm>
          <a:prstGeom prst="rect">
            <a:avLst/>
          </a:prstGeom>
          <a:noFill/>
          <a:ln w="0">
            <a:noFill/>
          </a:ln>
        </p:spPr>
        <p:txBody>
          <a:bodyPr lIns="90000" rIns="90000" tIns="45000" bIns="45000" anchor="t">
            <a:noAutofit/>
          </a:bodyPr>
          <a:p>
            <a:pPr>
              <a:lnSpc>
                <a:spcPct val="100000"/>
              </a:lnSpc>
              <a:buNone/>
            </a:pPr>
            <a:r>
              <a:rPr b="0" lang="en-IN" sz="1100" spc="-1" strike="noStrike">
                <a:latin typeface="Arial"/>
              </a:rPr>
              <a:t>#### 4. Syntax Design</a:t>
            </a:r>
            <a:endParaRPr b="0" lang="en-IN" sz="1100" spc="-1" strike="noStrike">
              <a:latin typeface="Arial"/>
            </a:endParaRPr>
          </a:p>
          <a:p>
            <a:pPr>
              <a:lnSpc>
                <a:spcPct val="100000"/>
              </a:lnSpc>
              <a:buNone/>
            </a:pPr>
            <a:r>
              <a:rPr b="0" lang="en-IN" sz="1100" spc="-1" strike="noStrike">
                <a:latin typeface="Arial"/>
              </a:rPr>
              <a:t>Syntax design involves the rules and structure for writing statements and expressions in a language. Good syntax design contributes to both readability and writability, making the language intuitive yet powerful enough to express complex logic.</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IN" sz="1100" spc="-1" strike="noStrike">
                <a:latin typeface="Arial"/>
              </a:rPr>
              <a:t>#### 5. Support for Abstraction</a:t>
            </a:r>
            <a:endParaRPr b="0" lang="en-IN" sz="1100" spc="-1" strike="noStrike">
              <a:latin typeface="Arial"/>
            </a:endParaRPr>
          </a:p>
          <a:p>
            <a:pPr>
              <a:lnSpc>
                <a:spcPct val="100000"/>
              </a:lnSpc>
              <a:buNone/>
            </a:pPr>
            <a:r>
              <a:rPr b="0" lang="en-IN" sz="1100" spc="-1" strike="noStrike">
                <a:latin typeface="Arial"/>
              </a:rPr>
              <a:t>Abstraction allows programmers to handle complexity by hiding detailed implementations and exposing only the necessary parts. This includes function abstraction, data abstraction (e.g., classes in OOP), and control abstraction (e.g., loops and conditionals).</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IN" sz="1100" spc="-1" strike="noStrike">
                <a:latin typeface="Arial"/>
              </a:rPr>
              <a:t>#### 6. Expressivity</a:t>
            </a:r>
            <a:endParaRPr b="0" lang="en-IN" sz="1100" spc="-1" strike="noStrike">
              <a:latin typeface="Arial"/>
            </a:endParaRPr>
          </a:p>
          <a:p>
            <a:pPr>
              <a:lnSpc>
                <a:spcPct val="100000"/>
              </a:lnSpc>
              <a:buNone/>
            </a:pPr>
            <a:r>
              <a:rPr b="0" lang="en-IN" sz="1100" spc="-1" strike="noStrike">
                <a:latin typeface="Arial"/>
              </a:rPr>
              <a:t>Expressivity refers to how easily and succinctly a language can express programming constructs and algorithms. Languages that offer high-level constructs (like list comprehensions in Python) allow for more concise code.</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IN" sz="1100" spc="-1" strike="noStrike">
                <a:latin typeface="Arial"/>
              </a:rPr>
              <a:t>#### 7. Type Checking</a:t>
            </a:r>
            <a:endParaRPr b="0" lang="en-IN" sz="1100" spc="-1" strike="noStrike">
              <a:latin typeface="Arial"/>
            </a:endParaRPr>
          </a:p>
          <a:p>
            <a:pPr>
              <a:lnSpc>
                <a:spcPct val="100000"/>
              </a:lnSpc>
              <a:buNone/>
            </a:pPr>
            <a:r>
              <a:rPr b="0" lang="en-IN" sz="1100" spc="-1" strike="noStrike">
                <a:latin typeface="Arial"/>
              </a:rPr>
              <a:t>Type checking is the process of verifying and enforcing the constraints of types. It can be static (at compile time) or dynamic (at runtime). Strong type checking helps catch errors early and improves the reliability of the program.</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IN" sz="1100" spc="-1" strike="noStrike">
                <a:latin typeface="Arial"/>
              </a:rPr>
              <a:t>#### 8. Exception Handling</a:t>
            </a:r>
            <a:endParaRPr b="0" lang="en-IN" sz="1100" spc="-1" strike="noStrike">
              <a:latin typeface="Arial"/>
            </a:endParaRPr>
          </a:p>
          <a:p>
            <a:pPr>
              <a:lnSpc>
                <a:spcPct val="100000"/>
              </a:lnSpc>
              <a:buNone/>
            </a:pPr>
            <a:r>
              <a:rPr b="0" lang="en-IN" sz="1100" spc="-1" strike="noStrike">
                <a:latin typeface="Arial"/>
              </a:rPr>
              <a:t>Exception handling refers to the mechanisms a language provides to deal with unexpected or exceptional runtime conditions. Effective exception handling helps improve a program's reliability and robustness by allowing for graceful recovery from errors.</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IN" sz="1100" spc="-1" strike="noStrike">
                <a:latin typeface="Arial"/>
              </a:rPr>
              <a:t>#### 9. Restricted Aliasing</a:t>
            </a:r>
            <a:endParaRPr b="0" lang="en-IN" sz="1100" spc="-1" strike="noStrike">
              <a:latin typeface="Arial"/>
            </a:endParaRPr>
          </a:p>
          <a:p>
            <a:pPr>
              <a:lnSpc>
                <a:spcPct val="100000"/>
              </a:lnSpc>
              <a:buNone/>
            </a:pPr>
            <a:r>
              <a:rPr b="0" lang="en-IN" sz="1100" spc="-1" strike="noStrike">
                <a:latin typeface="Arial"/>
              </a:rPr>
              <a:t>Aliasing occurs when two or more references point to the same memory location. Restricted aliasing in a language helps in understanding and predicting the effects of code, thereby improving reliability and sometimes performance, as it makes optimization by the compiler easier.</a:t>
            </a:r>
            <a:endParaRPr b="0" lang="en-IN" sz="1100" spc="-1" strike="noStrike">
              <a:latin typeface="Arial"/>
            </a:endParaRPr>
          </a:p>
          <a:p>
            <a:pPr>
              <a:lnSpc>
                <a:spcPct val="100000"/>
              </a:lnSpc>
              <a:buNone/>
            </a:pPr>
            <a:endParaRPr b="0" lang="en-IN" sz="1100" spc="-1" strike="noStrike">
              <a:latin typeface="Arial"/>
            </a:endParaRPr>
          </a:p>
          <a:p>
            <a:pPr>
              <a:lnSpc>
                <a:spcPct val="100000"/>
              </a:lnSpc>
              <a:buNone/>
            </a:pPr>
            <a:r>
              <a:rPr b="0" lang="en-IN" sz="1100" spc="-1" strike="noStrike">
                <a:latin typeface="Arial"/>
              </a:rPr>
              <a:t>In summary, these criteria and characteristics play a crucial role in the design, selection, and evaluation of programming languages, impacting their success, popularity, and suitability for various types of software development projects.</a:t>
            </a:r>
            <a:endParaRPr b="0" lang="en-IN" sz="11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4680"/>
            <a:ext cx="8229240" cy="1142640"/>
          </a:xfrm>
          <a:prstGeom prst="rect">
            <a:avLst/>
          </a:prstGeom>
          <a:noFill/>
          <a:ln w="0">
            <a:noFill/>
          </a:ln>
        </p:spPr>
        <p:txBody>
          <a:bodyPr anchor="ctr">
            <a:normAutofit fontScale="77000"/>
          </a:bodyPr>
          <a:p>
            <a:pPr algn="ctr">
              <a:lnSpc>
                <a:spcPct val="100000"/>
              </a:lnSpc>
              <a:buNone/>
            </a:pPr>
            <a:r>
              <a:rPr b="0" lang="en-US" sz="4400" spc="-1" strike="noStrike">
                <a:solidFill>
                  <a:srgbClr val="000000"/>
                </a:solidFill>
                <a:latin typeface="Calibri"/>
              </a:rPr>
              <a:t>Language evaluation criteria and the characteristics</a:t>
            </a:r>
            <a:endParaRPr b="0" lang="en-US" sz="4400" spc="-1" strike="noStrike">
              <a:solidFill>
                <a:srgbClr val="000000"/>
              </a:solidFill>
              <a:latin typeface="Calibri"/>
            </a:endParaRPr>
          </a:p>
        </p:txBody>
      </p:sp>
      <p:pic>
        <p:nvPicPr>
          <p:cNvPr id="94" name="Picture 2" descr=""/>
          <p:cNvPicPr/>
          <p:nvPr/>
        </p:nvPicPr>
        <p:blipFill>
          <a:blip r:embed="rId1"/>
          <a:stretch/>
        </p:blipFill>
        <p:spPr>
          <a:xfrm>
            <a:off x="838080" y="1914480"/>
            <a:ext cx="7314840" cy="3571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Readability</a:t>
            </a:r>
            <a:endParaRPr b="0" lang="en-US" sz="4400" spc="-1" strike="noStrike">
              <a:solidFill>
                <a:srgbClr val="000000"/>
              </a:solidFill>
              <a:latin typeface="Calibri"/>
            </a:endParaRPr>
          </a:p>
        </p:txBody>
      </p:sp>
      <p:sp>
        <p:nvSpPr>
          <p:cNvPr id="96" name="PlaceHolder 2"/>
          <p:cNvSpPr>
            <a:spLocks noGrp="1"/>
          </p:cNvSpPr>
          <p:nvPr>
            <p:ph/>
          </p:nvPr>
        </p:nvSpPr>
        <p:spPr>
          <a:xfrm>
            <a:off x="457200" y="1600200"/>
            <a:ext cx="8229240" cy="4525560"/>
          </a:xfrm>
          <a:prstGeom prst="rect">
            <a:avLst/>
          </a:prstGeom>
          <a:noFill/>
          <a:ln w="0">
            <a:noFill/>
          </a:ln>
        </p:spPr>
        <p:txBody>
          <a:bodyPr anchor="t">
            <a:normAutofit fontScale="69000"/>
          </a:bodyPr>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Programs that can be read and understood.</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Earlier that is before 1970, efficiency was the only point of view.</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After 1970, the coding was relegated to a much smaller role and maintenance become a major role. (according to the software life cycle concept by Grady Booch, 1987).</a:t>
            </a:r>
            <a:endParaRPr b="0" lang="en-US" sz="3200" spc="-1" strike="noStrike">
              <a:solidFill>
                <a:srgbClr val="000000"/>
              </a:solidFill>
              <a:latin typeface="Calibri"/>
            </a:endParaRPr>
          </a:p>
          <a:p>
            <a:pPr algn="just">
              <a:lnSpc>
                <a:spcPct val="100000"/>
              </a:lnSpc>
              <a:spcBef>
                <a:spcPts val="641"/>
              </a:spcBef>
              <a:buNone/>
            </a:pPr>
            <a:endParaRPr b="0" lang="en-US" sz="3200" spc="-1" strike="noStrike">
              <a:solidFill>
                <a:srgbClr val="000000"/>
              </a:solidFill>
              <a:latin typeface="Calibri"/>
            </a:endParaRPr>
          </a:p>
          <a:p>
            <a:pPr marL="343080" indent="-343080" algn="just">
              <a:lnSpc>
                <a:spcPct val="100000"/>
              </a:lnSpc>
              <a:spcBef>
                <a:spcPts val="641"/>
              </a:spcBef>
              <a:buClr>
                <a:srgbClr val="000000"/>
              </a:buClr>
              <a:buFont typeface="Arial"/>
              <a:buChar char="•"/>
            </a:pPr>
            <a:r>
              <a:rPr b="0" lang="en-US" sz="3200" spc="-1" strike="noStrike">
                <a:solidFill>
                  <a:srgbClr val="000000"/>
                </a:solidFill>
                <a:latin typeface="Calibri"/>
              </a:rPr>
              <a:t>Readability must be considered in the context of the problem domain.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Simplicity</a:t>
            </a:r>
            <a:endParaRPr b="0" lang="en-US" sz="4400" spc="-1" strike="noStrike">
              <a:solidFill>
                <a:srgbClr val="000000"/>
              </a:solidFill>
              <a:latin typeface="Calibri"/>
            </a:endParaRPr>
          </a:p>
        </p:txBody>
      </p:sp>
      <p:sp>
        <p:nvSpPr>
          <p:cNvPr id="98" name="PlaceHolder 2"/>
          <p:cNvSpPr>
            <a:spLocks noGrp="1"/>
          </p:cNvSpPr>
          <p:nvPr>
            <p:ph/>
          </p:nvPr>
        </p:nvSpPr>
        <p:spPr>
          <a:xfrm>
            <a:off x="457200" y="1600200"/>
            <a:ext cx="8229240" cy="4525560"/>
          </a:xfrm>
          <a:prstGeom prst="rect">
            <a:avLst/>
          </a:prstGeom>
          <a:noFill/>
          <a:ln w="0">
            <a:noFill/>
          </a:ln>
        </p:spPr>
        <p:txBody>
          <a:bodyPr anchor="t">
            <a:normAutofit fontScale="92000"/>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Simplicity affects the readability</a:t>
            </a:r>
            <a:endParaRPr b="0" lang="en-US" sz="3200" spc="-1" strike="noStrike">
              <a:solidFill>
                <a:srgbClr val="000000"/>
              </a:solidFill>
              <a:latin typeface="Calibri"/>
            </a:endParaRPr>
          </a:p>
          <a:p>
            <a:pPr>
              <a:lnSpc>
                <a:spcPct val="100000"/>
              </a:lnSpc>
              <a:spcBef>
                <a:spcPts val="641"/>
              </a:spcBef>
              <a:buNone/>
            </a:pPr>
            <a:endParaRPr b="0" lang="en-US" sz="32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Like feature multiplicity</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count = count + 1</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count += 1</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count++</a:t>
            </a:r>
            <a:endParaRPr b="0" lang="en-US" sz="28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 count</a:t>
            </a:r>
            <a:endParaRPr b="0" lang="en-US" sz="2800" spc="-1" strike="noStrike">
              <a:solidFill>
                <a:srgbClr val="000000"/>
              </a:solidFill>
              <a:latin typeface="Calibri"/>
            </a:endParaRPr>
          </a:p>
          <a:p>
            <a:endParaRPr b="0" lang="en-US" sz="2800" spc="-1" strike="noStrike">
              <a:solidFill>
                <a:srgbClr val="000000"/>
              </a:solidFill>
              <a:latin typeface="Calibri"/>
            </a:endParaRPr>
          </a:p>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Operator Overloading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216</TotalTime>
  <Application>LibreOffice/7.3.7.2$Linux_X86_64 LibreOffice_project/30$Build-2</Application>
  <AppVersion>15.0000</AppVersion>
  <Words>535</Words>
  <Paragraphs>126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2021-01-10T10:03:43Z</dcterms:created>
  <dc:creator>IIIT</dc:creator>
  <dc:description/>
  <dc:language>en-IN</dc:language>
  <cp:lastModifiedBy/>
  <dcterms:modified xsi:type="dcterms:W3CDTF">2024-02-27T05:01:16Z</dcterms:modified>
  <cp:revision>15</cp:revision>
  <dc:subject/>
  <dc:title>Introduction  Principles of Programming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20</vt:i4>
  </property>
</Properties>
</file>