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79" r:id="rId26"/>
    <p:sldId id="283"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F159ED-53D9-4194-AA06-AF0352A67A8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26865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159ED-53D9-4194-AA06-AF0352A67A8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21556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159ED-53D9-4194-AA06-AF0352A67A8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42911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159ED-53D9-4194-AA06-AF0352A67A8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4706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F159ED-53D9-4194-AA06-AF0352A67A8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366612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F159ED-53D9-4194-AA06-AF0352A67A8F}"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4858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F159ED-53D9-4194-AA06-AF0352A67A8F}"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312471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F159ED-53D9-4194-AA06-AF0352A67A8F}"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176836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159ED-53D9-4194-AA06-AF0352A67A8F}"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122061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159ED-53D9-4194-AA06-AF0352A67A8F}"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2774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159ED-53D9-4194-AA06-AF0352A67A8F}"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328E9-79DD-41AA-9980-FD6D99F3394F}" type="slidenum">
              <a:rPr lang="en-US" smtClean="0"/>
              <a:t>‹#›</a:t>
            </a:fld>
            <a:endParaRPr lang="en-US"/>
          </a:p>
        </p:txBody>
      </p:sp>
    </p:spTree>
    <p:extLst>
      <p:ext uri="{BB962C8B-B14F-4D97-AF65-F5344CB8AC3E}">
        <p14:creationId xmlns:p14="http://schemas.microsoft.com/office/powerpoint/2010/main" val="34492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159ED-53D9-4194-AA06-AF0352A67A8F}" type="datetimeFigureOut">
              <a:rPr lang="en-US" smtClean="0"/>
              <a:t>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328E9-79DD-41AA-9980-FD6D99F3394F}" type="slidenum">
              <a:rPr lang="en-US" smtClean="0"/>
              <a:t>‹#›</a:t>
            </a:fld>
            <a:endParaRPr lang="en-US"/>
          </a:p>
        </p:txBody>
      </p:sp>
    </p:spTree>
    <p:extLst>
      <p:ext uri="{BB962C8B-B14F-4D97-AF65-F5344CB8AC3E}">
        <p14:creationId xmlns:p14="http://schemas.microsoft.com/office/powerpoint/2010/main" val="1214302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Names, Bindings, and Scopes</a:t>
            </a:r>
            <a:br>
              <a:rPr lang="en-US" dirty="0" smtClean="0"/>
            </a:br>
            <a:r>
              <a:rPr lang="en-US" dirty="0" smtClean="0"/>
              <a:t/>
            </a:r>
            <a:br>
              <a:rPr lang="en-US" dirty="0" smtClean="0"/>
            </a:br>
            <a:r>
              <a:rPr lang="en-US" sz="2000" dirty="0" smtClean="0"/>
              <a:t>Principles of Programming Language</a:t>
            </a:r>
            <a:endParaRPr lang="en-US" sz="2000" dirty="0"/>
          </a:p>
        </p:txBody>
      </p:sp>
      <p:sp>
        <p:nvSpPr>
          <p:cNvPr id="3" name="Subtitle 2"/>
          <p:cNvSpPr>
            <a:spLocks noGrp="1"/>
          </p:cNvSpPr>
          <p:nvPr>
            <p:ph type="subTitle" idx="1"/>
          </p:nvPr>
        </p:nvSpPr>
        <p:spPr/>
        <p:txBody>
          <a:bodyPr/>
          <a:lstStyle/>
          <a:p>
            <a:r>
              <a:rPr lang="en-US" dirty="0" err="1" smtClean="0"/>
              <a:t>S.Venkatesan</a:t>
            </a:r>
            <a:endParaRPr lang="en-US" dirty="0"/>
          </a:p>
        </p:txBody>
      </p:sp>
      <p:sp>
        <p:nvSpPr>
          <p:cNvPr id="4" name="Subtitle 2"/>
          <p:cNvSpPr txBox="1">
            <a:spLocks/>
          </p:cNvSpPr>
          <p:nvPr/>
        </p:nvSpPr>
        <p:spPr>
          <a:xfrm>
            <a:off x="304800" y="6324600"/>
            <a:ext cx="4876800" cy="3429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000" b="1" dirty="0" smtClean="0"/>
              <a:t>Reference: Robert W. </a:t>
            </a:r>
            <a:r>
              <a:rPr lang="en-US" sz="1000" b="1" dirty="0" err="1" smtClean="0"/>
              <a:t>Sebesta</a:t>
            </a:r>
            <a:r>
              <a:rPr lang="en-US" sz="1000" b="1" dirty="0" smtClean="0"/>
              <a:t>, Concepts of Programming Languages, 10</a:t>
            </a:r>
            <a:r>
              <a:rPr lang="en-US" sz="1000" b="1" baseline="30000" dirty="0" smtClean="0"/>
              <a:t>th</a:t>
            </a:r>
            <a:r>
              <a:rPr lang="en-US" sz="1000" b="1" dirty="0" smtClean="0"/>
              <a:t> Edition, Pearson</a:t>
            </a:r>
            <a:endParaRPr lang="en-US" sz="1000" b="1" dirty="0"/>
          </a:p>
        </p:txBody>
      </p:sp>
    </p:spTree>
    <p:extLst>
      <p:ext uri="{BB962C8B-B14F-4D97-AF65-F5344CB8AC3E}">
        <p14:creationId xmlns:p14="http://schemas.microsoft.com/office/powerpoint/2010/main" val="65139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It is an association between an attribute and an entity, such as between a variable and its type or value (or) between an operation and a symbol.</a:t>
            </a:r>
          </a:p>
          <a:p>
            <a:pPr algn="just"/>
            <a:endParaRPr lang="en-US" dirty="0" smtClean="0"/>
          </a:p>
          <a:p>
            <a:pPr algn="just"/>
            <a:r>
              <a:rPr lang="en-US" dirty="0" smtClean="0"/>
              <a:t>The time at which a binding takes place is binding time.</a:t>
            </a:r>
          </a:p>
          <a:p>
            <a:pPr algn="just"/>
            <a:endParaRPr lang="en-US" dirty="0" smtClean="0"/>
          </a:p>
          <a:p>
            <a:pPr algn="just"/>
            <a:r>
              <a:rPr lang="en-US" dirty="0" smtClean="0"/>
              <a:t>Binding at language implementation time (for example, * at language design time), compile time, load time, link time or run time. </a:t>
            </a:r>
          </a:p>
          <a:p>
            <a:pPr algn="just"/>
            <a:endParaRPr lang="en-US" dirty="0" smtClean="0"/>
          </a:p>
          <a:p>
            <a:pPr algn="just"/>
            <a:r>
              <a:rPr lang="en-US" dirty="0" smtClean="0"/>
              <a:t>Static </a:t>
            </a:r>
            <a:r>
              <a:rPr lang="en-US" dirty="0" err="1" smtClean="0"/>
              <a:t>vs</a:t>
            </a:r>
            <a:r>
              <a:rPr lang="en-US" dirty="0" smtClean="0"/>
              <a:t> Dynamic binding</a:t>
            </a:r>
          </a:p>
          <a:p>
            <a:endParaRPr lang="en-US" dirty="0"/>
          </a:p>
        </p:txBody>
      </p:sp>
    </p:spTree>
    <p:extLst>
      <p:ext uri="{BB962C8B-B14F-4D97-AF65-F5344CB8AC3E}">
        <p14:creationId xmlns:p14="http://schemas.microsoft.com/office/powerpoint/2010/main" val="175481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Binding</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Explicit declaration – is a statement in a program that lists variables names and specifies that they are a particular type.</a:t>
            </a:r>
          </a:p>
          <a:p>
            <a:pPr algn="just"/>
            <a:endParaRPr lang="en-US" dirty="0" smtClean="0"/>
          </a:p>
          <a:p>
            <a:pPr algn="just"/>
            <a:r>
              <a:rPr lang="en-US" dirty="0" smtClean="0"/>
              <a:t>Implicit declaration – through default conventions rather than declaration statements. (for example in </a:t>
            </a:r>
            <a:r>
              <a:rPr lang="en-US" dirty="0" err="1" smtClean="0"/>
              <a:t>fortran</a:t>
            </a:r>
            <a:r>
              <a:rPr lang="en-US" dirty="0" smtClean="0"/>
              <a:t> if variable starts with any of I, J, K, L, M or N or their lowercase it is implicitly declared to be Integer type)</a:t>
            </a:r>
            <a:endParaRPr lang="en-US" dirty="0"/>
          </a:p>
        </p:txBody>
      </p:sp>
    </p:spTree>
    <p:extLst>
      <p:ext uri="{BB962C8B-B14F-4D97-AF65-F5344CB8AC3E}">
        <p14:creationId xmlns:p14="http://schemas.microsoft.com/office/powerpoint/2010/main" val="138723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Type Binding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Based on the valued it is assigned in the assignment statement.</a:t>
            </a:r>
          </a:p>
          <a:p>
            <a:pPr lvl="1" algn="just"/>
            <a:r>
              <a:rPr lang="en-US" dirty="0" smtClean="0"/>
              <a:t>List = [10.2, 13.5]</a:t>
            </a:r>
          </a:p>
          <a:p>
            <a:pPr lvl="1" algn="just"/>
            <a:r>
              <a:rPr lang="en-US" dirty="0" smtClean="0"/>
              <a:t>List = 47</a:t>
            </a:r>
          </a:p>
          <a:p>
            <a:pPr lvl="1" algn="just"/>
            <a:endParaRPr lang="en-US" dirty="0" smtClean="0"/>
          </a:p>
          <a:p>
            <a:pPr algn="just"/>
            <a:r>
              <a:rPr lang="en-US" dirty="0" smtClean="0"/>
              <a:t>The option of dynamic type binding was introduced in C#2010. </a:t>
            </a:r>
          </a:p>
          <a:p>
            <a:pPr lvl="1" algn="just"/>
            <a:r>
              <a:rPr lang="en-US" dirty="0" smtClean="0"/>
              <a:t>A variable can be declared to use dynamic type binding by including the dynamic reserved word in it declaration.</a:t>
            </a:r>
          </a:p>
          <a:p>
            <a:pPr lvl="1" algn="just"/>
            <a:r>
              <a:rPr lang="en-US" dirty="0"/>
              <a:t>d</a:t>
            </a:r>
            <a:r>
              <a:rPr lang="en-US" dirty="0" smtClean="0"/>
              <a:t>ynamic any</a:t>
            </a:r>
          </a:p>
          <a:p>
            <a:endParaRPr lang="en-US" dirty="0"/>
          </a:p>
        </p:txBody>
      </p:sp>
    </p:spTree>
    <p:extLst>
      <p:ext uri="{BB962C8B-B14F-4D97-AF65-F5344CB8AC3E}">
        <p14:creationId xmlns:p14="http://schemas.microsoft.com/office/powerpoint/2010/main" val="11554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Bindings and Lifetime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process allocation is allotment of memory cell.</a:t>
            </a:r>
          </a:p>
          <a:p>
            <a:pPr algn="just"/>
            <a:endParaRPr lang="en-US" dirty="0" smtClean="0"/>
          </a:p>
          <a:p>
            <a:pPr algn="just"/>
            <a:r>
              <a:rPr lang="en-US" dirty="0" err="1" smtClean="0"/>
              <a:t>Deallocation</a:t>
            </a:r>
            <a:r>
              <a:rPr lang="en-US" dirty="0" smtClean="0"/>
              <a:t> is making the memory cell to available memory.</a:t>
            </a:r>
          </a:p>
          <a:p>
            <a:pPr algn="just"/>
            <a:endParaRPr lang="en-US" dirty="0" smtClean="0"/>
          </a:p>
          <a:p>
            <a:pPr algn="just"/>
            <a:r>
              <a:rPr lang="en-US" dirty="0" smtClean="0"/>
              <a:t>Lifetime of a variable is the time during which the variable is bound to a specific memory location.</a:t>
            </a:r>
            <a:endParaRPr lang="en-US" dirty="0"/>
          </a:p>
        </p:txBody>
      </p:sp>
    </p:spTree>
    <p:extLst>
      <p:ext uri="{BB962C8B-B14F-4D97-AF65-F5344CB8AC3E}">
        <p14:creationId xmlns:p14="http://schemas.microsoft.com/office/powerpoint/2010/main" val="78145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Are those that are bound to memory cells before program execution begins and remain until program execution terminates.</a:t>
            </a:r>
          </a:p>
          <a:p>
            <a:pPr algn="just"/>
            <a:endParaRPr lang="en-US" dirty="0" smtClean="0"/>
          </a:p>
          <a:p>
            <a:pPr algn="just"/>
            <a:r>
              <a:rPr lang="en-US" dirty="0" smtClean="0"/>
              <a:t>No overhead at runtime.</a:t>
            </a:r>
          </a:p>
          <a:p>
            <a:pPr algn="just"/>
            <a:endParaRPr lang="en-US" dirty="0" smtClean="0"/>
          </a:p>
          <a:p>
            <a:pPr algn="just"/>
            <a:r>
              <a:rPr lang="en-US" dirty="0" smtClean="0"/>
              <a:t>Reduced flexibility.</a:t>
            </a:r>
          </a:p>
          <a:p>
            <a:pPr algn="just"/>
            <a:endParaRPr lang="en-US" dirty="0" smtClean="0"/>
          </a:p>
          <a:p>
            <a:pPr algn="just"/>
            <a:r>
              <a:rPr lang="en-US" dirty="0" smtClean="0"/>
              <a:t>Static </a:t>
            </a:r>
            <a:r>
              <a:rPr lang="en-US" dirty="0" err="1" smtClean="0"/>
              <a:t>specifier</a:t>
            </a:r>
            <a:r>
              <a:rPr lang="en-US" dirty="0" smtClean="0"/>
              <a:t> in c , </a:t>
            </a:r>
            <a:r>
              <a:rPr lang="en-US" dirty="0" err="1" smtClean="0"/>
              <a:t>c++</a:t>
            </a:r>
            <a:r>
              <a:rPr lang="en-US" dirty="0" smtClean="0"/>
              <a:t> or Java (it is class variable rather than an instance variable)</a:t>
            </a:r>
          </a:p>
        </p:txBody>
      </p:sp>
    </p:spTree>
    <p:extLst>
      <p:ext uri="{BB962C8B-B14F-4D97-AF65-F5344CB8AC3E}">
        <p14:creationId xmlns:p14="http://schemas.microsoft.com/office/powerpoint/2010/main" val="356913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Stack-Dynamic Variables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Those whose storage bindings are created when their declaration statements are elaborated, but whose types are statically bound.</a:t>
            </a:r>
          </a:p>
          <a:p>
            <a:pPr algn="just"/>
            <a:endParaRPr lang="en-US" dirty="0" smtClean="0"/>
          </a:p>
          <a:p>
            <a:pPr algn="just"/>
            <a:r>
              <a:rPr lang="en-US" dirty="0" smtClean="0"/>
              <a:t>For example, the variable declarations that appear at the beginning of a Java method are elaborated when the method is called and the variables defined by those declarations are </a:t>
            </a:r>
            <a:r>
              <a:rPr lang="en-US" dirty="0" err="1" smtClean="0"/>
              <a:t>deallocated</a:t>
            </a:r>
            <a:r>
              <a:rPr lang="en-US" dirty="0" smtClean="0"/>
              <a:t> when the method completes its execution.</a:t>
            </a:r>
          </a:p>
          <a:p>
            <a:pPr algn="just"/>
            <a:endParaRPr lang="en-US" dirty="0" smtClean="0"/>
          </a:p>
          <a:p>
            <a:pPr algn="just"/>
            <a:r>
              <a:rPr lang="en-US" dirty="0" smtClean="0"/>
              <a:t>If variables declared in functions.</a:t>
            </a:r>
            <a:endParaRPr lang="en-US" dirty="0"/>
          </a:p>
        </p:txBody>
      </p:sp>
    </p:spTree>
    <p:extLst>
      <p:ext uri="{BB962C8B-B14F-4D97-AF65-F5344CB8AC3E}">
        <p14:creationId xmlns:p14="http://schemas.microsoft.com/office/powerpoint/2010/main" val="33257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Heap-Dynamic Variables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Are nameless memory cells that are allocated and </a:t>
            </a:r>
            <a:r>
              <a:rPr lang="en-US" dirty="0" err="1" smtClean="0"/>
              <a:t>deallocated</a:t>
            </a:r>
            <a:r>
              <a:rPr lang="en-US" dirty="0" smtClean="0"/>
              <a:t> by explicit run-time instructions written by the programmer.</a:t>
            </a:r>
          </a:p>
          <a:p>
            <a:pPr algn="just"/>
            <a:endParaRPr lang="en-US" dirty="0" smtClean="0"/>
          </a:p>
          <a:p>
            <a:pPr algn="just"/>
            <a:r>
              <a:rPr lang="en-US" dirty="0" smtClean="0"/>
              <a:t>These variables, which are allocated from and </a:t>
            </a:r>
            <a:r>
              <a:rPr lang="en-US" dirty="0" err="1" smtClean="0"/>
              <a:t>deallocated</a:t>
            </a:r>
            <a:r>
              <a:rPr lang="en-US" dirty="0" smtClean="0"/>
              <a:t> to the heap, can only be references through pointer or reference variable.</a:t>
            </a:r>
          </a:p>
          <a:p>
            <a:pPr algn="just"/>
            <a:endParaRPr lang="en-US" dirty="0" smtClean="0"/>
          </a:p>
          <a:p>
            <a:pPr algn="just"/>
            <a:r>
              <a:rPr lang="en-US" dirty="0" smtClean="0"/>
              <a:t>It is disorganized because of the unpredictability of its use.</a:t>
            </a:r>
          </a:p>
          <a:p>
            <a:pPr algn="just"/>
            <a:endParaRPr lang="en-US" dirty="0" smtClean="0"/>
          </a:p>
          <a:p>
            <a:pPr algn="just"/>
            <a:r>
              <a:rPr lang="en-US" dirty="0" smtClean="0"/>
              <a:t>Bound to type at compile time and storage at run time. </a:t>
            </a:r>
            <a:endParaRPr lang="en-US" dirty="0"/>
          </a:p>
        </p:txBody>
      </p:sp>
    </p:spTree>
    <p:extLst>
      <p:ext uri="{BB962C8B-B14F-4D97-AF65-F5344CB8AC3E}">
        <p14:creationId xmlns:p14="http://schemas.microsoft.com/office/powerpoint/2010/main" val="204552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Heap-Dynamic Variables</a:t>
            </a:r>
            <a:endParaRPr lang="en-US" dirty="0"/>
          </a:p>
        </p:txBody>
      </p:sp>
      <p:sp>
        <p:nvSpPr>
          <p:cNvPr id="3" name="Content Placeholder 2"/>
          <p:cNvSpPr>
            <a:spLocks noGrp="1"/>
          </p:cNvSpPr>
          <p:nvPr>
            <p:ph idx="1"/>
          </p:nvPr>
        </p:nvSpPr>
        <p:spPr/>
        <p:txBody>
          <a:bodyPr/>
          <a:lstStyle/>
          <a:p>
            <a:pPr algn="just"/>
            <a:r>
              <a:rPr lang="en-US" dirty="0" smtClean="0"/>
              <a:t>Only when they are assigned values.</a:t>
            </a:r>
          </a:p>
          <a:p>
            <a:pPr algn="just"/>
            <a:endParaRPr lang="en-US" dirty="0" smtClean="0"/>
          </a:p>
          <a:p>
            <a:pPr algn="just"/>
            <a:r>
              <a:rPr lang="en-US" dirty="0" smtClean="0"/>
              <a:t>It has runtime </a:t>
            </a:r>
            <a:r>
              <a:rPr lang="en-US" dirty="0" smtClean="0"/>
              <a:t>overhead </a:t>
            </a:r>
            <a:r>
              <a:rPr lang="en-US" dirty="0"/>
              <a:t>of maintaining all the dynamic attributes, which could include array subscript types and ranges, among others</a:t>
            </a:r>
            <a:r>
              <a:rPr lang="en-US" dirty="0" smtClean="0"/>
              <a:t>.</a:t>
            </a:r>
            <a:endParaRPr lang="en-US" dirty="0"/>
          </a:p>
        </p:txBody>
      </p:sp>
    </p:spTree>
    <p:extLst>
      <p:ext uri="{BB962C8B-B14F-4D97-AF65-F5344CB8AC3E}">
        <p14:creationId xmlns:p14="http://schemas.microsoft.com/office/powerpoint/2010/main" val="106594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pPr algn="just"/>
            <a:r>
              <a:rPr lang="en-US" dirty="0" smtClean="0"/>
              <a:t>It is the range of statements in which the variable is visible.</a:t>
            </a:r>
          </a:p>
          <a:p>
            <a:pPr lvl="1" algn="just"/>
            <a:r>
              <a:rPr lang="en-US" dirty="0" smtClean="0"/>
              <a:t>Local</a:t>
            </a:r>
          </a:p>
          <a:p>
            <a:pPr lvl="1" algn="just"/>
            <a:r>
              <a:rPr lang="en-US" dirty="0" smtClean="0"/>
              <a:t>Global</a:t>
            </a:r>
          </a:p>
          <a:p>
            <a:pPr lvl="1" algn="just"/>
            <a:endParaRPr lang="en-US" dirty="0"/>
          </a:p>
          <a:p>
            <a:pPr algn="just"/>
            <a:r>
              <a:rPr lang="en-US" dirty="0" smtClean="0"/>
              <a:t>Static Scope – before execution</a:t>
            </a:r>
          </a:p>
          <a:p>
            <a:pPr lvl="1" algn="just"/>
            <a:r>
              <a:rPr lang="en-US" dirty="0" smtClean="0"/>
              <a:t>the </a:t>
            </a:r>
            <a:r>
              <a:rPr lang="en-US" dirty="0"/>
              <a:t>compiler first searches in the current block, then in global variables</a:t>
            </a:r>
            <a:endParaRPr lang="en-US" dirty="0"/>
          </a:p>
        </p:txBody>
      </p:sp>
    </p:spTree>
    <p:extLst>
      <p:ext uri="{BB962C8B-B14F-4D97-AF65-F5344CB8AC3E}">
        <p14:creationId xmlns:p14="http://schemas.microsoft.com/office/powerpoint/2010/main" val="378192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p:txBody>
          <a:bodyPr/>
          <a:lstStyle/>
          <a:p>
            <a:pPr algn="just"/>
            <a:r>
              <a:rPr lang="en-US" dirty="0" smtClean="0"/>
              <a:t>Have its own local variables whose scope is minimized.</a:t>
            </a:r>
          </a:p>
          <a:p>
            <a:pPr algn="just"/>
            <a:endParaRPr lang="en-US" dirty="0" smtClean="0"/>
          </a:p>
          <a:p>
            <a:pPr algn="just"/>
            <a:r>
              <a:rPr lang="en-US" dirty="0" smtClean="0"/>
              <a:t>Is it stack dynamic?</a:t>
            </a:r>
            <a:endParaRPr lang="en-US" dirty="0"/>
          </a:p>
        </p:txBody>
      </p:sp>
    </p:spTree>
    <p:extLst>
      <p:ext uri="{BB962C8B-B14F-4D97-AF65-F5344CB8AC3E}">
        <p14:creationId xmlns:p14="http://schemas.microsoft.com/office/powerpoint/2010/main" val="294108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 programming language variable can be characterized by a collection of properties, the most important is type.</a:t>
            </a:r>
          </a:p>
          <a:p>
            <a:pPr algn="just"/>
            <a:endParaRPr lang="en-US" dirty="0" smtClean="0"/>
          </a:p>
          <a:p>
            <a:pPr algn="just"/>
            <a:r>
              <a:rPr lang="en-US" dirty="0" smtClean="0"/>
              <a:t>The data type designing have different issues however, the scope and lifetime of the variables are important.</a:t>
            </a:r>
          </a:p>
          <a:p>
            <a:pPr algn="just"/>
            <a:endParaRPr lang="en-US" dirty="0" smtClean="0"/>
          </a:p>
          <a:p>
            <a:pPr algn="just"/>
            <a:r>
              <a:rPr lang="en-US" dirty="0" smtClean="0"/>
              <a:t>Functional programming languages allow expression to be named but in imperative languages expressions are assigned to variables (they are like named constants for imperative).</a:t>
            </a:r>
          </a:p>
          <a:p>
            <a:pPr algn="just"/>
            <a:endParaRPr lang="en-US" dirty="0"/>
          </a:p>
        </p:txBody>
      </p:sp>
    </p:spTree>
    <p:extLst>
      <p:ext uri="{BB962C8B-B14F-4D97-AF65-F5344CB8AC3E}">
        <p14:creationId xmlns:p14="http://schemas.microsoft.com/office/powerpoint/2010/main" val="186042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Order</a:t>
            </a:r>
            <a:endParaRPr lang="en-US" dirty="0"/>
          </a:p>
        </p:txBody>
      </p:sp>
      <p:sp>
        <p:nvSpPr>
          <p:cNvPr id="3" name="Content Placeholder 2"/>
          <p:cNvSpPr>
            <a:spLocks noGrp="1"/>
          </p:cNvSpPr>
          <p:nvPr>
            <p:ph idx="1"/>
          </p:nvPr>
        </p:nvSpPr>
        <p:spPr/>
        <p:txBody>
          <a:bodyPr/>
          <a:lstStyle/>
          <a:p>
            <a:pPr algn="just"/>
            <a:r>
              <a:rPr lang="en-US" dirty="0" smtClean="0"/>
              <a:t>Must appear at the beginning of the function (C89). </a:t>
            </a:r>
          </a:p>
          <a:p>
            <a:pPr algn="just"/>
            <a:endParaRPr lang="en-US" dirty="0" smtClean="0"/>
          </a:p>
          <a:p>
            <a:pPr algn="just"/>
            <a:r>
              <a:rPr lang="en-US" dirty="0" smtClean="0"/>
              <a:t>However, c99, </a:t>
            </a:r>
            <a:r>
              <a:rPr lang="en-US" dirty="0" err="1" smtClean="0"/>
              <a:t>c++</a:t>
            </a:r>
            <a:r>
              <a:rPr lang="en-US" dirty="0" smtClean="0"/>
              <a:t>, Java, JavaScript and C# allow variable declarations to appear anywhere a statement can appear in a program unit.</a:t>
            </a:r>
            <a:endParaRPr lang="en-US" dirty="0"/>
          </a:p>
        </p:txBody>
      </p:sp>
    </p:spTree>
    <p:extLst>
      <p:ext uri="{BB962C8B-B14F-4D97-AF65-F5344CB8AC3E}">
        <p14:creationId xmlns:p14="http://schemas.microsoft.com/office/powerpoint/2010/main" val="370172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Scope</a:t>
            </a:r>
            <a:endParaRPr lang="en-US" dirty="0"/>
          </a:p>
        </p:txBody>
      </p:sp>
      <p:sp>
        <p:nvSpPr>
          <p:cNvPr id="3" name="Content Placeholder 2"/>
          <p:cNvSpPr>
            <a:spLocks noGrp="1"/>
          </p:cNvSpPr>
          <p:nvPr>
            <p:ph idx="1"/>
          </p:nvPr>
        </p:nvSpPr>
        <p:spPr/>
        <p:txBody>
          <a:bodyPr/>
          <a:lstStyle/>
          <a:p>
            <a:pPr algn="just"/>
            <a:r>
              <a:rPr lang="en-US" dirty="0" smtClean="0"/>
              <a:t>Variable declarations can appear outside the functions.</a:t>
            </a:r>
          </a:p>
          <a:p>
            <a:pPr algn="just"/>
            <a:endParaRPr lang="en-US" dirty="0" smtClean="0"/>
          </a:p>
          <a:p>
            <a:pPr algn="just"/>
            <a:r>
              <a:rPr lang="en-US" dirty="0" smtClean="0"/>
              <a:t>Need to give “extern” in C99 for visibility of variable, if variable is declared after function</a:t>
            </a:r>
            <a:endParaRPr lang="en-US" dirty="0"/>
          </a:p>
        </p:txBody>
      </p:sp>
    </p:spTree>
    <p:extLst>
      <p:ext uri="{BB962C8B-B14F-4D97-AF65-F5344CB8AC3E}">
        <p14:creationId xmlns:p14="http://schemas.microsoft.com/office/powerpoint/2010/main" val="2484546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Scoping</a:t>
            </a:r>
            <a:endParaRPr lang="en-US" dirty="0"/>
          </a:p>
        </p:txBody>
      </p:sp>
      <p:sp>
        <p:nvSpPr>
          <p:cNvPr id="3" name="Content Placeholder 2"/>
          <p:cNvSpPr>
            <a:spLocks noGrp="1"/>
          </p:cNvSpPr>
          <p:nvPr>
            <p:ph idx="1"/>
          </p:nvPr>
        </p:nvSpPr>
        <p:spPr/>
        <p:txBody>
          <a:bodyPr/>
          <a:lstStyle/>
          <a:p>
            <a:pPr algn="just"/>
            <a:r>
              <a:rPr lang="en-US" dirty="0" smtClean="0"/>
              <a:t>It is based on the calling sequence of subprograms, not on their spatial relationship to each other. Thus, the scope can be determined at run time.</a:t>
            </a:r>
          </a:p>
          <a:p>
            <a:endParaRPr lang="en-US" dirty="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2133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662362"/>
            <a:ext cx="45720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008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Lifetime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Although scope and lifetime of the variable are clearly not the same, </a:t>
            </a:r>
            <a:endParaRPr lang="en-US" dirty="0" smtClean="0"/>
          </a:p>
          <a:p>
            <a:pPr lvl="1" algn="just"/>
            <a:r>
              <a:rPr lang="en-US" dirty="0" smtClean="0"/>
              <a:t>because </a:t>
            </a:r>
            <a:r>
              <a:rPr lang="en-US" dirty="0" smtClean="0"/>
              <a:t>static scope is textual, or spatial, concept </a:t>
            </a:r>
            <a:endParaRPr lang="en-US" dirty="0" smtClean="0"/>
          </a:p>
          <a:p>
            <a:pPr lvl="1" algn="just"/>
            <a:r>
              <a:rPr lang="en-US" dirty="0" smtClean="0"/>
              <a:t>whereas </a:t>
            </a:r>
            <a:r>
              <a:rPr lang="en-US" dirty="0" smtClean="0"/>
              <a:t>lifetime is a temporal concept, </a:t>
            </a:r>
            <a:endParaRPr lang="en-US" dirty="0" smtClean="0"/>
          </a:p>
          <a:p>
            <a:pPr marL="457200" lvl="1" indent="0" algn="just">
              <a:buNone/>
            </a:pPr>
            <a:r>
              <a:rPr lang="en-US" dirty="0" smtClean="0">
                <a:solidFill>
                  <a:srgbClr val="FF0000"/>
                </a:solidFill>
              </a:rPr>
              <a:t>they </a:t>
            </a:r>
            <a:r>
              <a:rPr lang="en-US" dirty="0" smtClean="0">
                <a:solidFill>
                  <a:srgbClr val="FF0000"/>
                </a:solidFill>
              </a:rPr>
              <a:t>at least appear to be related in this case.</a:t>
            </a:r>
          </a:p>
          <a:p>
            <a:pPr lvl="1" algn="just"/>
            <a:endParaRPr lang="en-US" dirty="0" smtClean="0"/>
          </a:p>
          <a:p>
            <a:pPr algn="just"/>
            <a:r>
              <a:rPr lang="en-US" dirty="0" smtClean="0"/>
              <a:t>In C and C++, it does not hold for example, the static definer is statically bound to the scope of that function and is also statically bound to the storage. So, its scope is static and local to the function but its lifetime extends over the entire execution of the program of which it is a part.</a:t>
            </a:r>
            <a:endParaRPr lang="en-US" dirty="0"/>
          </a:p>
        </p:txBody>
      </p:sp>
    </p:spTree>
    <p:extLst>
      <p:ext uri="{BB962C8B-B14F-4D97-AF65-F5344CB8AC3E}">
        <p14:creationId xmlns:p14="http://schemas.microsoft.com/office/powerpoint/2010/main" val="71223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Memory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828800"/>
            <a:ext cx="222317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1781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872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Environments</a:t>
            </a:r>
            <a:endParaRPr lang="en-US" dirty="0"/>
          </a:p>
        </p:txBody>
      </p:sp>
      <p:sp>
        <p:nvSpPr>
          <p:cNvPr id="3" name="Content Placeholder 2"/>
          <p:cNvSpPr>
            <a:spLocks noGrp="1"/>
          </p:cNvSpPr>
          <p:nvPr>
            <p:ph idx="1"/>
          </p:nvPr>
        </p:nvSpPr>
        <p:spPr/>
        <p:txBody>
          <a:bodyPr/>
          <a:lstStyle/>
          <a:p>
            <a:pPr algn="just"/>
            <a:r>
              <a:rPr lang="en-US" dirty="0" smtClean="0"/>
              <a:t>It is a collection of all variables that are visible in the statement.</a:t>
            </a:r>
          </a:p>
          <a:p>
            <a:pPr algn="just"/>
            <a:r>
              <a:rPr lang="en-US" dirty="0" smtClean="0"/>
              <a:t>The referencing environment of a statement in a static-scoped language is the variables declared in its local scope plus the collection of all variables of its ancestor scopes that are visible.</a:t>
            </a:r>
            <a:endParaRPr lang="en-US" dirty="0"/>
          </a:p>
        </p:txBody>
      </p:sp>
    </p:spTree>
    <p:extLst>
      <p:ext uri="{BB962C8B-B14F-4D97-AF65-F5344CB8AC3E}">
        <p14:creationId xmlns:p14="http://schemas.microsoft.com/office/powerpoint/2010/main" val="2999253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4958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20070"/>
            <a:ext cx="3486150" cy="391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953000" y="1676400"/>
            <a:ext cx="0" cy="388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66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Constants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It is a variable that is bound to a value only once.</a:t>
            </a:r>
          </a:p>
          <a:p>
            <a:pPr algn="just"/>
            <a:endParaRPr lang="en-US" dirty="0"/>
          </a:p>
          <a:p>
            <a:pPr algn="just"/>
            <a:r>
              <a:rPr lang="en-US" dirty="0" smtClean="0"/>
              <a:t>It increases the readability and program reliability for example pi.</a:t>
            </a:r>
          </a:p>
          <a:p>
            <a:pPr algn="just"/>
            <a:endParaRPr lang="en-US" dirty="0"/>
          </a:p>
          <a:p>
            <a:pPr algn="just"/>
            <a:r>
              <a:rPr lang="en-US" dirty="0" smtClean="0"/>
              <a:t>Another use of is parameterize.</a:t>
            </a:r>
          </a:p>
          <a:p>
            <a:pPr algn="just"/>
            <a:endParaRPr lang="en-US" dirty="0"/>
          </a:p>
          <a:p>
            <a:pPr algn="just"/>
            <a:r>
              <a:rPr lang="en-US" dirty="0" smtClean="0"/>
              <a:t>Ada and C++ allow dynamic binding of values to named constants. </a:t>
            </a:r>
          </a:p>
          <a:p>
            <a:pPr lvl="1" algn="just"/>
            <a:r>
              <a:rPr lang="en-US" dirty="0" smtClean="0"/>
              <a:t>C++ , </a:t>
            </a:r>
            <a:r>
              <a:rPr lang="en-US" dirty="0" err="1" smtClean="0"/>
              <a:t>const</a:t>
            </a:r>
            <a:r>
              <a:rPr lang="en-US" dirty="0" smtClean="0"/>
              <a:t> </a:t>
            </a:r>
            <a:r>
              <a:rPr lang="en-US" dirty="0" err="1" smtClean="0"/>
              <a:t>int</a:t>
            </a:r>
            <a:r>
              <a:rPr lang="en-US" dirty="0" smtClean="0"/>
              <a:t> result = 2 * width + 1</a:t>
            </a:r>
          </a:p>
          <a:p>
            <a:pPr lvl="1" algn="just"/>
            <a:r>
              <a:rPr lang="en-US" dirty="0" smtClean="0"/>
              <a:t>Java, final</a:t>
            </a:r>
          </a:p>
          <a:p>
            <a:pPr lvl="1" algn="just"/>
            <a:r>
              <a:rPr lang="en-US" dirty="0" smtClean="0"/>
              <a:t>C#, </a:t>
            </a:r>
            <a:r>
              <a:rPr lang="en-US" dirty="0" err="1" smtClean="0"/>
              <a:t>const</a:t>
            </a:r>
            <a:r>
              <a:rPr lang="en-US" dirty="0" smtClean="0"/>
              <a:t> and </a:t>
            </a:r>
            <a:r>
              <a:rPr lang="en-US" dirty="0" err="1" smtClean="0"/>
              <a:t>readonly</a:t>
            </a:r>
            <a:endParaRPr lang="en-US" dirty="0" smtClean="0"/>
          </a:p>
          <a:p>
            <a:pPr algn="just"/>
            <a:endParaRPr lang="en-US" dirty="0" smtClean="0"/>
          </a:p>
          <a:p>
            <a:pPr algn="just"/>
            <a:r>
              <a:rPr lang="en-US" dirty="0" smtClean="0"/>
              <a:t>Static (before run time - initialization) and dynamic at run time.</a:t>
            </a:r>
          </a:p>
          <a:p>
            <a:endParaRPr lang="en-US" dirty="0"/>
          </a:p>
        </p:txBody>
      </p:sp>
    </p:spTree>
    <p:extLst>
      <p:ext uri="{BB962C8B-B14F-4D97-AF65-F5344CB8AC3E}">
        <p14:creationId xmlns:p14="http://schemas.microsoft.com/office/powerpoint/2010/main" val="38527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 Identifiers</a:t>
            </a:r>
            <a:endParaRPr lang="en-US" dirty="0"/>
          </a:p>
        </p:txBody>
      </p:sp>
      <p:sp>
        <p:nvSpPr>
          <p:cNvPr id="3" name="Content Placeholder 2"/>
          <p:cNvSpPr>
            <a:spLocks noGrp="1"/>
          </p:cNvSpPr>
          <p:nvPr>
            <p:ph idx="1"/>
          </p:nvPr>
        </p:nvSpPr>
        <p:spPr/>
        <p:txBody>
          <a:bodyPr/>
          <a:lstStyle/>
          <a:p>
            <a:r>
              <a:rPr lang="en-US" dirty="0" smtClean="0"/>
              <a:t>Design Issues</a:t>
            </a:r>
          </a:p>
          <a:p>
            <a:pPr lvl="1"/>
            <a:r>
              <a:rPr lang="en-US" dirty="0" smtClean="0"/>
              <a:t>Are names case sensitive?</a:t>
            </a:r>
          </a:p>
          <a:p>
            <a:pPr lvl="1"/>
            <a:r>
              <a:rPr lang="en-US" dirty="0" smtClean="0"/>
              <a:t>Are the special words of the language reserved words or keywords?</a:t>
            </a:r>
          </a:p>
          <a:p>
            <a:endParaRPr lang="en-US" dirty="0"/>
          </a:p>
        </p:txBody>
      </p:sp>
    </p:spTree>
    <p:extLst>
      <p:ext uri="{BB962C8B-B14F-4D97-AF65-F5344CB8AC3E}">
        <p14:creationId xmlns:p14="http://schemas.microsoft.com/office/powerpoint/2010/main" val="294353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Forms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It is a string of characters used to identify some entity in a program.</a:t>
            </a:r>
          </a:p>
          <a:p>
            <a:pPr algn="just"/>
            <a:endParaRPr lang="en-US" dirty="0" smtClean="0"/>
          </a:p>
          <a:p>
            <a:pPr algn="just"/>
            <a:r>
              <a:rPr lang="en-US" dirty="0" smtClean="0"/>
              <a:t>Fortran 95+  - </a:t>
            </a:r>
            <a:r>
              <a:rPr lang="en-US" dirty="0" err="1" smtClean="0"/>
              <a:t>upto</a:t>
            </a:r>
            <a:r>
              <a:rPr lang="en-US" dirty="0" smtClean="0"/>
              <a:t> 31 characters</a:t>
            </a:r>
          </a:p>
          <a:p>
            <a:pPr algn="just"/>
            <a:endParaRPr lang="en-US" dirty="0" smtClean="0"/>
          </a:p>
          <a:p>
            <a:pPr algn="just"/>
            <a:r>
              <a:rPr lang="en-US" dirty="0" smtClean="0"/>
              <a:t>C99 – no limitation for internal names but only first 63 are significant. 31 characters for external.</a:t>
            </a:r>
          </a:p>
          <a:p>
            <a:pPr algn="just"/>
            <a:endParaRPr lang="en-US" dirty="0" smtClean="0"/>
          </a:p>
          <a:p>
            <a:pPr algn="just"/>
            <a:r>
              <a:rPr lang="en-US" dirty="0" smtClean="0"/>
              <a:t>Representation – underscore, dollar, etc.</a:t>
            </a:r>
          </a:p>
          <a:p>
            <a:pPr algn="just"/>
            <a:endParaRPr lang="en-US" dirty="0" smtClean="0"/>
          </a:p>
          <a:p>
            <a:pPr algn="just"/>
            <a:r>
              <a:rPr lang="en-US" dirty="0" smtClean="0"/>
              <a:t>C-based languages – Rose, ROSE, rose &lt;- affects readability.</a:t>
            </a:r>
          </a:p>
          <a:p>
            <a:pPr algn="just"/>
            <a:endParaRPr lang="en-US" dirty="0" smtClean="0"/>
          </a:p>
          <a:p>
            <a:pPr algn="just"/>
            <a:r>
              <a:rPr lang="en-US" dirty="0" smtClean="0"/>
              <a:t>Java – </a:t>
            </a:r>
            <a:r>
              <a:rPr lang="en-US" dirty="0" err="1" smtClean="0"/>
              <a:t>ParseInt</a:t>
            </a:r>
            <a:r>
              <a:rPr lang="en-US" dirty="0" smtClean="0"/>
              <a:t> -&gt; affects </a:t>
            </a:r>
            <a:r>
              <a:rPr lang="en-US" dirty="0" err="1" smtClean="0"/>
              <a:t>writability</a:t>
            </a:r>
            <a:endParaRPr lang="en-US" dirty="0" smtClean="0"/>
          </a:p>
          <a:p>
            <a:endParaRPr lang="en-US" dirty="0" smtClean="0"/>
          </a:p>
          <a:p>
            <a:endParaRPr lang="en-US" dirty="0"/>
          </a:p>
        </p:txBody>
      </p:sp>
    </p:spTree>
    <p:extLst>
      <p:ext uri="{BB962C8B-B14F-4D97-AF65-F5344CB8AC3E}">
        <p14:creationId xmlns:p14="http://schemas.microsoft.com/office/powerpoint/2010/main" val="173113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Words</a:t>
            </a:r>
            <a:endParaRPr lang="en-US" dirty="0"/>
          </a:p>
        </p:txBody>
      </p:sp>
      <p:sp>
        <p:nvSpPr>
          <p:cNvPr id="3" name="Content Placeholder 2"/>
          <p:cNvSpPr>
            <a:spLocks noGrp="1"/>
          </p:cNvSpPr>
          <p:nvPr>
            <p:ph idx="1"/>
          </p:nvPr>
        </p:nvSpPr>
        <p:spPr/>
        <p:txBody>
          <a:bodyPr/>
          <a:lstStyle/>
          <a:p>
            <a:pPr algn="just"/>
            <a:r>
              <a:rPr lang="en-US" dirty="0" smtClean="0"/>
              <a:t>Keyword</a:t>
            </a:r>
          </a:p>
          <a:p>
            <a:pPr algn="just"/>
            <a:r>
              <a:rPr lang="en-US" dirty="0" smtClean="0"/>
              <a:t>Reserved word</a:t>
            </a:r>
          </a:p>
          <a:p>
            <a:pPr algn="just"/>
            <a:endParaRPr lang="en-US" dirty="0"/>
          </a:p>
          <a:p>
            <a:pPr algn="just"/>
            <a:r>
              <a:rPr lang="en-US" dirty="0" smtClean="0"/>
              <a:t>COBOL – has 300 reserved words.</a:t>
            </a:r>
          </a:p>
          <a:p>
            <a:pPr algn="just"/>
            <a:r>
              <a:rPr lang="en-US" dirty="0" smtClean="0"/>
              <a:t>Explicit import will use the pre-define words otherwise it will not impact.</a:t>
            </a:r>
            <a:endParaRPr lang="en-US" dirty="0"/>
          </a:p>
        </p:txBody>
      </p:sp>
    </p:spTree>
    <p:extLst>
      <p:ext uri="{BB962C8B-B14F-4D97-AF65-F5344CB8AC3E}">
        <p14:creationId xmlns:p14="http://schemas.microsoft.com/office/powerpoint/2010/main" val="200064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lgn="just"/>
            <a:r>
              <a:rPr lang="en-US" dirty="0" smtClean="0"/>
              <a:t>It is more than names for memory location.</a:t>
            </a:r>
          </a:p>
          <a:p>
            <a:pPr algn="just"/>
            <a:endParaRPr lang="en-US" dirty="0" smtClean="0"/>
          </a:p>
          <a:p>
            <a:pPr algn="just"/>
            <a:r>
              <a:rPr lang="en-US" dirty="0" smtClean="0"/>
              <a:t>Numeric memory addresses for data with names. &lt;- better readability as well as write and maintain.</a:t>
            </a:r>
          </a:p>
          <a:p>
            <a:pPr algn="just"/>
            <a:endParaRPr lang="en-US" dirty="0" smtClean="0"/>
          </a:p>
          <a:p>
            <a:pPr algn="just"/>
            <a:r>
              <a:rPr lang="en-US" dirty="0" smtClean="0"/>
              <a:t>Six tuple characterization (name, address, value, type, lifetime and scope).</a:t>
            </a:r>
          </a:p>
          <a:p>
            <a:endParaRPr lang="en-US" dirty="0"/>
          </a:p>
        </p:txBody>
      </p:sp>
    </p:spTree>
    <p:extLst>
      <p:ext uri="{BB962C8B-B14F-4D97-AF65-F5344CB8AC3E}">
        <p14:creationId xmlns:p14="http://schemas.microsoft.com/office/powerpoint/2010/main" val="159423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the machine memory address.</a:t>
            </a:r>
          </a:p>
          <a:p>
            <a:r>
              <a:rPr lang="en-US" dirty="0" smtClean="0"/>
              <a:t>At different times associated with different addresses.</a:t>
            </a:r>
          </a:p>
          <a:p>
            <a:r>
              <a:rPr lang="en-US" dirty="0" smtClean="0"/>
              <a:t>l-value – address of a variable.</a:t>
            </a:r>
          </a:p>
          <a:p>
            <a:endParaRPr lang="en-US" dirty="0"/>
          </a:p>
          <a:p>
            <a:r>
              <a:rPr lang="en-US" dirty="0" smtClean="0"/>
              <a:t>Aliases – </a:t>
            </a:r>
          </a:p>
          <a:p>
            <a:pPr lvl="1"/>
            <a:r>
              <a:rPr lang="en-US" dirty="0" smtClean="0"/>
              <a:t>Multiple variables that have the same address.</a:t>
            </a:r>
          </a:p>
          <a:p>
            <a:pPr lvl="1"/>
            <a:r>
              <a:rPr lang="en-US" dirty="0" smtClean="0"/>
              <a:t>It has hindrance that if one changes others also affects. </a:t>
            </a:r>
          </a:p>
          <a:p>
            <a:pPr lvl="1"/>
            <a:r>
              <a:rPr lang="en-US" dirty="0" smtClean="0"/>
              <a:t>In C and C++ is with the union type.</a:t>
            </a:r>
          </a:p>
          <a:p>
            <a:pPr lvl="1"/>
            <a:r>
              <a:rPr lang="en-US" dirty="0" smtClean="0"/>
              <a:t>Pointers</a:t>
            </a:r>
          </a:p>
          <a:p>
            <a:pPr lvl="1"/>
            <a:r>
              <a:rPr lang="en-US" dirty="0" smtClean="0"/>
              <a:t>Reference variable </a:t>
            </a:r>
            <a:endParaRPr lang="en-US" dirty="0"/>
          </a:p>
          <a:p>
            <a:endParaRPr lang="en-US" dirty="0"/>
          </a:p>
        </p:txBody>
      </p:sp>
    </p:spTree>
    <p:extLst>
      <p:ext uri="{BB962C8B-B14F-4D97-AF65-F5344CB8AC3E}">
        <p14:creationId xmlns:p14="http://schemas.microsoft.com/office/powerpoint/2010/main" val="160163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sp>
        <p:nvSpPr>
          <p:cNvPr id="3" name="Content Placeholder 2"/>
          <p:cNvSpPr>
            <a:spLocks noGrp="1"/>
          </p:cNvSpPr>
          <p:nvPr>
            <p:ph idx="1"/>
          </p:nvPr>
        </p:nvSpPr>
        <p:spPr/>
        <p:txBody>
          <a:bodyPr/>
          <a:lstStyle/>
          <a:p>
            <a:r>
              <a:rPr lang="en-US" dirty="0" err="1" smtClean="0"/>
              <a:t>int</a:t>
            </a:r>
            <a:endParaRPr lang="en-US" dirty="0" smtClean="0"/>
          </a:p>
          <a:p>
            <a:r>
              <a:rPr lang="en-US" dirty="0" smtClean="0"/>
              <a:t>char</a:t>
            </a:r>
            <a:endParaRPr lang="en-US" dirty="0"/>
          </a:p>
        </p:txBody>
      </p:sp>
    </p:spTree>
    <p:extLst>
      <p:ext uri="{BB962C8B-B14F-4D97-AF65-F5344CB8AC3E}">
        <p14:creationId xmlns:p14="http://schemas.microsoft.com/office/powerpoint/2010/main" val="270071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alue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value of a variable is the contents of the memory cell or cells associated with the variable.</a:t>
            </a:r>
          </a:p>
          <a:p>
            <a:pPr algn="just"/>
            <a:endParaRPr lang="en-US" dirty="0" smtClean="0"/>
          </a:p>
          <a:p>
            <a:pPr algn="just"/>
            <a:r>
              <a:rPr lang="en-US" dirty="0" smtClean="0"/>
              <a:t>Abstract Cell </a:t>
            </a:r>
            <a:r>
              <a:rPr lang="en-US" dirty="0" err="1" smtClean="0"/>
              <a:t>Vs</a:t>
            </a:r>
            <a:r>
              <a:rPr lang="en-US" dirty="0" smtClean="0"/>
              <a:t> Physical Cell (each cell)  -&gt;</a:t>
            </a:r>
            <a:r>
              <a:rPr lang="en-US" dirty="0" smtClean="0">
                <a:sym typeface="Wingdings" pitchFamily="2" charset="2"/>
              </a:rPr>
              <a:t> memory cell means abstract memory cell.</a:t>
            </a:r>
          </a:p>
          <a:p>
            <a:pPr algn="just"/>
            <a:endParaRPr lang="en-US" dirty="0" smtClean="0">
              <a:sym typeface="Wingdings" pitchFamily="2" charset="2"/>
            </a:endParaRPr>
          </a:p>
          <a:p>
            <a:pPr algn="just"/>
            <a:r>
              <a:rPr lang="en-US" dirty="0" smtClean="0">
                <a:sym typeface="Wingdings" pitchFamily="2" charset="2"/>
              </a:rPr>
              <a:t>It is sometime called as </a:t>
            </a:r>
            <a:r>
              <a:rPr lang="en-US" dirty="0" err="1" smtClean="0">
                <a:sym typeface="Wingdings" pitchFamily="2" charset="2"/>
              </a:rPr>
              <a:t>r-value</a:t>
            </a:r>
            <a:r>
              <a:rPr lang="en-US" dirty="0" smtClean="0">
                <a:sym typeface="Wingdings" pitchFamily="2" charset="2"/>
              </a:rPr>
              <a:t> – to access </a:t>
            </a:r>
            <a:r>
              <a:rPr lang="en-US" dirty="0" err="1" smtClean="0">
                <a:sym typeface="Wingdings" pitchFamily="2" charset="2"/>
              </a:rPr>
              <a:t>r-value</a:t>
            </a:r>
            <a:r>
              <a:rPr lang="en-US" dirty="0" smtClean="0">
                <a:sym typeface="Wingdings" pitchFamily="2" charset="2"/>
              </a:rPr>
              <a:t>, the l-value must be determined.</a:t>
            </a:r>
            <a:endParaRPr lang="en-US" dirty="0"/>
          </a:p>
        </p:txBody>
      </p:sp>
    </p:spTree>
    <p:extLst>
      <p:ext uri="{BB962C8B-B14F-4D97-AF65-F5344CB8AC3E}">
        <p14:creationId xmlns:p14="http://schemas.microsoft.com/office/powerpoint/2010/main" val="136056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1211</Words>
  <Application>Microsoft Office PowerPoint</Application>
  <PresentationFormat>On-screen Show (4:3)</PresentationFormat>
  <Paragraphs>155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Names, Bindings, and Scopes  Principles of Programming Language</vt:lpstr>
      <vt:lpstr>Introduction</vt:lpstr>
      <vt:lpstr>Names -- Identifiers</vt:lpstr>
      <vt:lpstr>Name Forms</vt:lpstr>
      <vt:lpstr>Special Words</vt:lpstr>
      <vt:lpstr>Variables</vt:lpstr>
      <vt:lpstr>Address</vt:lpstr>
      <vt:lpstr>Type</vt:lpstr>
      <vt:lpstr>Value</vt:lpstr>
      <vt:lpstr>Binding</vt:lpstr>
      <vt:lpstr>Static Type Binding</vt:lpstr>
      <vt:lpstr>Dynamic Type Binding</vt:lpstr>
      <vt:lpstr>Storage Bindings and Lifetime</vt:lpstr>
      <vt:lpstr>Static Variables</vt:lpstr>
      <vt:lpstr>Stack-Dynamic Variables</vt:lpstr>
      <vt:lpstr>Explicit Heap-Dynamic Variables</vt:lpstr>
      <vt:lpstr>Implicit Heap-Dynamic Variables</vt:lpstr>
      <vt:lpstr>Scope</vt:lpstr>
      <vt:lpstr>Blocks</vt:lpstr>
      <vt:lpstr>Declaration Order</vt:lpstr>
      <vt:lpstr>Global Scope</vt:lpstr>
      <vt:lpstr>Dynamic Scoping</vt:lpstr>
      <vt:lpstr>Scope and Lifetime</vt:lpstr>
      <vt:lpstr>Runtime Memory</vt:lpstr>
      <vt:lpstr>Referencing Environments</vt:lpstr>
      <vt:lpstr>Python Example</vt:lpstr>
      <vt:lpstr>Named Constants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Bindings, and Scopes</dc:title>
  <dc:creator>IIIT</dc:creator>
  <cp:lastModifiedBy>IIIT</cp:lastModifiedBy>
  <cp:revision>26</cp:revision>
  <cp:lastPrinted>2021-02-15T05:19:11Z</cp:lastPrinted>
  <dcterms:created xsi:type="dcterms:W3CDTF">2021-02-14T07:16:36Z</dcterms:created>
  <dcterms:modified xsi:type="dcterms:W3CDTF">2024-02-11T11:59:17Z</dcterms:modified>
</cp:coreProperties>
</file>