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82" r:id="rId16"/>
    <p:sldId id="270" r:id="rId17"/>
    <p:sldId id="271" r:id="rId18"/>
    <p:sldId id="272" r:id="rId19"/>
    <p:sldId id="273" r:id="rId20"/>
    <p:sldId id="275" r:id="rId21"/>
    <p:sldId id="276" r:id="rId22"/>
    <p:sldId id="278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60C1-FBFF-45AA-B825-62E72708247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51C78-3F49-42B4-A1DC-4656DB87A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1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1C78-3F49-42B4-A1DC-4656DB87A2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451C78-3F49-42B4-A1DC-4656DB87A2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5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7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7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9928-862D-41ED-8BB3-5F8ACC3AA004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156E-48E1-4073-9F18-ED15755AB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Pass-by-Value – </a:t>
            </a:r>
            <a:r>
              <a:rPr lang="en-US" dirty="0" err="1" smtClean="0"/>
              <a:t>Adv</a:t>
            </a:r>
            <a:r>
              <a:rPr lang="en-US" dirty="0" smtClean="0"/>
              <a:t>: fast Dis: Additional storage.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Pass-by-Result – same as above.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Pass-by-Value-Result (</a:t>
            </a:r>
            <a:r>
              <a:rPr lang="en-US" dirty="0"/>
              <a:t>sometimes called </a:t>
            </a:r>
            <a:r>
              <a:rPr lang="en-US" dirty="0" smtClean="0"/>
              <a:t>pass-by-copy)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Pass-by-Reference – </a:t>
            </a:r>
            <a:r>
              <a:rPr lang="en-US" dirty="0" err="1" smtClean="0"/>
              <a:t>Adv</a:t>
            </a:r>
            <a:r>
              <a:rPr lang="en-US" dirty="0" smtClean="0"/>
              <a:t>: </a:t>
            </a:r>
            <a:r>
              <a:rPr lang="en-US" dirty="0"/>
              <a:t>Duplicate space is not </a:t>
            </a:r>
            <a:r>
              <a:rPr lang="en-US" dirty="0" smtClean="0"/>
              <a:t>required Dis: Indirect addressing, Erroneous </a:t>
            </a:r>
            <a:r>
              <a:rPr lang="en-US" dirty="0"/>
              <a:t>changes may be </a:t>
            </a:r>
            <a:r>
              <a:rPr lang="en-US" dirty="0" smtClean="0"/>
              <a:t>made.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Pass-by-name -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7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Implementing </a:t>
            </a:r>
            <a:r>
              <a:rPr lang="en-US" sz="2800" dirty="0" smtClean="0"/>
              <a:t>Parameter-Passing Methods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486251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62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 That Are 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2596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environment of the call statement that enacts the passed </a:t>
            </a:r>
            <a:r>
              <a:rPr lang="en-US" dirty="0" smtClean="0"/>
              <a:t>subprogram (</a:t>
            </a:r>
            <a:r>
              <a:rPr lang="en-US" b="1" dirty="0" smtClean="0"/>
              <a:t>shallow </a:t>
            </a:r>
            <a:r>
              <a:rPr lang="en-US" b="1" dirty="0"/>
              <a:t>binding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Sub2 from sub4 =&gt; 4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environment of the definition of the passed subprogram (</a:t>
            </a:r>
            <a:r>
              <a:rPr lang="en-US" b="1" dirty="0" smtClean="0"/>
              <a:t>deep binding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/>
              <a:t>Sub2 from </a:t>
            </a:r>
            <a:r>
              <a:rPr lang="en-US" dirty="0" smtClean="0"/>
              <a:t>sub1 </a:t>
            </a:r>
            <a:r>
              <a:rPr lang="en-US" dirty="0"/>
              <a:t>=&gt; </a:t>
            </a:r>
            <a:r>
              <a:rPr lang="en-US" dirty="0" smtClean="0"/>
              <a:t>1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environment of the call statement that passed the subprogram as </a:t>
            </a:r>
            <a:r>
              <a:rPr lang="en-US" dirty="0" smtClean="0"/>
              <a:t>an actual </a:t>
            </a:r>
            <a:r>
              <a:rPr lang="en-US" dirty="0"/>
              <a:t>parameter (</a:t>
            </a:r>
            <a:r>
              <a:rPr lang="en-US" b="1" dirty="0"/>
              <a:t>ad hoc binding</a:t>
            </a:r>
            <a:r>
              <a:rPr lang="en-US" dirty="0" smtClean="0"/>
              <a:t>)</a:t>
            </a:r>
          </a:p>
          <a:p>
            <a:pPr marL="742950" lvl="2" indent="-342900" algn="just"/>
            <a:r>
              <a:rPr lang="en-US" dirty="0"/>
              <a:t>Sub2 from </a:t>
            </a:r>
            <a:r>
              <a:rPr lang="en-US" dirty="0" smtClean="0"/>
              <a:t>sub3 </a:t>
            </a:r>
            <a:r>
              <a:rPr lang="en-US" dirty="0"/>
              <a:t>=&gt; </a:t>
            </a:r>
            <a:r>
              <a:rPr lang="en-US" dirty="0" smtClean="0"/>
              <a:t>3</a:t>
            </a:r>
          </a:p>
          <a:p>
            <a:pPr marL="742950" lvl="2" indent="-342900"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Note: Consider </a:t>
            </a:r>
            <a:r>
              <a:rPr lang="en-US" dirty="0"/>
              <a:t>the execution of sub2 when it is called in sub4.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5302407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292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 That Are 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dirty="0"/>
              <a:t>sub1() {</a:t>
            </a:r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en-US" b="1" dirty="0" smtClean="0"/>
              <a:t>  function </a:t>
            </a:r>
            <a:r>
              <a:rPr lang="en-US" dirty="0"/>
              <a:t>sub2() {</a:t>
            </a:r>
          </a:p>
          <a:p>
            <a:pPr marL="0" indent="0">
              <a:buNone/>
            </a:pPr>
            <a:r>
              <a:rPr lang="en-US" dirty="0" smtClean="0"/>
              <a:t>   alert(x</a:t>
            </a:r>
            <a:r>
              <a:rPr lang="en-US" dirty="0"/>
              <a:t>); // Creates a dialog box with the value of x</a:t>
            </a:r>
          </a:p>
          <a:p>
            <a:pPr marL="0" indent="0">
              <a:buNone/>
            </a:pPr>
            <a:r>
              <a:rPr lang="en-US" dirty="0" smtClean="0"/>
              <a:t>  };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function </a:t>
            </a:r>
            <a:r>
              <a:rPr lang="en-US" dirty="0"/>
              <a:t>sub3() {</a:t>
            </a:r>
          </a:p>
          <a:p>
            <a:pPr marL="0" indent="0"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en-US" dirty="0" smtClean="0"/>
              <a:t>   x </a:t>
            </a:r>
            <a:r>
              <a:rPr lang="en-US" dirty="0"/>
              <a:t>= 3;</a:t>
            </a:r>
          </a:p>
          <a:p>
            <a:pPr marL="0" indent="0">
              <a:buNone/>
            </a:pPr>
            <a:r>
              <a:rPr lang="en-US" dirty="0" smtClean="0"/>
              <a:t>   sub4(sub2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  };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function </a:t>
            </a:r>
            <a:r>
              <a:rPr lang="en-US" dirty="0"/>
              <a:t>sub4(</a:t>
            </a:r>
            <a:r>
              <a:rPr lang="en-US" dirty="0" err="1"/>
              <a:t>subx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/>
              <a:t>x;</a:t>
            </a:r>
          </a:p>
          <a:p>
            <a:pPr marL="0" indent="0">
              <a:buNone/>
            </a:pPr>
            <a:r>
              <a:rPr lang="en-US" dirty="0" smtClean="0"/>
              <a:t>    x </a:t>
            </a:r>
            <a:r>
              <a:rPr lang="en-US" dirty="0"/>
              <a:t>= 4;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subx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smtClean="0"/>
              <a:t>  };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= 1;</a:t>
            </a:r>
          </a:p>
          <a:p>
            <a:pPr marL="0" indent="0">
              <a:buNone/>
            </a:pPr>
            <a:r>
              <a:rPr lang="en-US" dirty="0"/>
              <a:t>sub3();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087" y="4191000"/>
            <a:ext cx="471631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079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Calling Subprograms Indirectly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call to the subprogram is made through a pointer or </a:t>
            </a:r>
            <a:r>
              <a:rPr lang="en-US" dirty="0" smtClean="0"/>
              <a:t>reference to </a:t>
            </a:r>
            <a:r>
              <a:rPr lang="en-US" dirty="0"/>
              <a:t>the subprogram, which has been set during execution before the </a:t>
            </a:r>
            <a:r>
              <a:rPr lang="en-US" dirty="0" smtClean="0"/>
              <a:t>call is </a:t>
            </a:r>
            <a:r>
              <a:rPr lang="en-US" dirty="0"/>
              <a:t>made.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two most common applications of indirect subprogram calls </a:t>
            </a:r>
            <a:r>
              <a:rPr lang="en-US" dirty="0" smtClean="0"/>
              <a:t>are </a:t>
            </a:r>
          </a:p>
          <a:p>
            <a:pPr lvl="1" algn="just"/>
            <a:r>
              <a:rPr lang="en-US" dirty="0" smtClean="0"/>
              <a:t>for </a:t>
            </a:r>
            <a:r>
              <a:rPr lang="en-US" dirty="0"/>
              <a:t>event handling in graphical user interfaces, which are now part of </a:t>
            </a:r>
            <a:r>
              <a:rPr lang="en-US" dirty="0" smtClean="0"/>
              <a:t>nearly all </a:t>
            </a:r>
            <a:r>
              <a:rPr lang="en-US" dirty="0"/>
              <a:t>Web applications, as well as many </a:t>
            </a:r>
            <a:r>
              <a:rPr lang="en-US" dirty="0" smtClean="0"/>
              <a:t>non-Web applications</a:t>
            </a:r>
            <a:r>
              <a:rPr lang="en-US" dirty="0"/>
              <a:t>, and </a:t>
            </a:r>
            <a:endParaRPr lang="en-US" dirty="0" smtClean="0"/>
          </a:p>
          <a:p>
            <a:pPr lvl="1" algn="just"/>
            <a:r>
              <a:rPr lang="en-US" dirty="0" smtClean="0"/>
              <a:t>for callbacks, in </a:t>
            </a:r>
            <a:r>
              <a:rPr lang="en-US" dirty="0"/>
              <a:t>which a subprogram is called and instructed to notify the caller when </a:t>
            </a:r>
            <a:r>
              <a:rPr lang="en-US" dirty="0" smtClean="0"/>
              <a:t>the called subprogram has </a:t>
            </a:r>
            <a:r>
              <a:rPr lang="en-US" dirty="0"/>
              <a:t>completed its work.</a:t>
            </a:r>
          </a:p>
        </p:txBody>
      </p:sp>
    </p:spTree>
    <p:extLst>
      <p:ext uri="{BB962C8B-B14F-4D97-AF65-F5344CB8AC3E}">
        <p14:creationId xmlns:p14="http://schemas.microsoft.com/office/powerpoint/2010/main" val="308445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Subprograms Indirectly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myfun2 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); // A function declaration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(*pfun2)(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) = myfun2; // Create a pointer and </a:t>
            </a:r>
            <a:r>
              <a:rPr lang="en-US" sz="2400" dirty="0" smtClean="0"/>
              <a:t>initialize it </a:t>
            </a:r>
            <a:r>
              <a:rPr lang="en-US" sz="2400" dirty="0"/>
              <a:t>to point to </a:t>
            </a:r>
            <a:r>
              <a:rPr lang="en-US" sz="2400" dirty="0" smtClean="0"/>
              <a:t>myfun2 </a:t>
            </a:r>
          </a:p>
          <a:p>
            <a:pPr marL="0" indent="0">
              <a:buNone/>
            </a:pPr>
            <a:r>
              <a:rPr lang="en-US" sz="2400" dirty="0" smtClean="0"/>
              <a:t>pfun2 </a:t>
            </a:r>
            <a:r>
              <a:rPr lang="en-US" sz="2400" dirty="0"/>
              <a:t>= myfun2; // Assigning a function's address to </a:t>
            </a:r>
            <a:r>
              <a:rPr lang="en-US" sz="2400" dirty="0" smtClean="0"/>
              <a:t>a </a:t>
            </a:r>
            <a:r>
              <a:rPr lang="en-US" sz="2400" dirty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710615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outer = function() {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a = 1;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inner = function() </a:t>
            </a:r>
          </a:p>
          <a:p>
            <a:pPr marL="0" indent="0">
              <a:buNone/>
            </a:pPr>
            <a:r>
              <a:rPr lang="en-US" dirty="0" smtClean="0"/>
              <a:t>  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console.log(a); </a:t>
            </a:r>
          </a:p>
          <a:p>
            <a:pPr marL="0" indent="0">
              <a:buNone/>
            </a:pPr>
            <a:r>
              <a:rPr lang="en-US" dirty="0" smtClean="0"/>
              <a:t>   } </a:t>
            </a:r>
          </a:p>
          <a:p>
            <a:pPr marL="0" indent="0">
              <a:buNone/>
            </a:pPr>
            <a:r>
              <a:rPr lang="en-US" dirty="0" smtClean="0"/>
              <a:t>   return inner; // this returns a function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fnc</a:t>
            </a:r>
            <a:r>
              <a:rPr lang="en-US" dirty="0" smtClean="0"/>
              <a:t> = outer(); // execute outer to get inner </a:t>
            </a:r>
          </a:p>
          <a:p>
            <a:pPr marL="0" indent="0">
              <a:buNone/>
            </a:pPr>
            <a:r>
              <a:rPr lang="en-US" dirty="0" err="1" smtClean="0"/>
              <a:t>fnc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rot="10800000" flipV="1">
            <a:off x="4876800" y="1587043"/>
            <a:ext cx="39624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Normally when a function exits, all its local variables are blown away. However, if we return the inner function and assign it to a variable </a:t>
            </a:r>
            <a:r>
              <a:rPr kumimoji="0" lang="en-US" sz="140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fnc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so that it persists after outer has exited, all of the variables that were in scope when inner was defined also persist. The variable a has been closed over -- it is within a closure. </a:t>
            </a:r>
          </a:p>
        </p:txBody>
      </p:sp>
    </p:spTree>
    <p:extLst>
      <p:ext uri="{BB962C8B-B14F-4D97-AF65-F5344CB8AC3E}">
        <p14:creationId xmlns:p14="http://schemas.microsoft.com/office/powerpoint/2010/main" val="243494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006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A </a:t>
            </a:r>
            <a:r>
              <a:rPr lang="en-US" b="1" dirty="0" err="1" smtClean="0"/>
              <a:t>coroutine</a:t>
            </a:r>
            <a:r>
              <a:rPr lang="en-US" b="1" dirty="0" smtClean="0"/>
              <a:t> </a:t>
            </a:r>
            <a:r>
              <a:rPr lang="en-US" dirty="0"/>
              <a:t>is a special kind of subprogram.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Rather </a:t>
            </a:r>
            <a:r>
              <a:rPr lang="en-US" dirty="0"/>
              <a:t>than the </a:t>
            </a:r>
            <a:r>
              <a:rPr lang="en-US" dirty="0" smtClean="0"/>
              <a:t>master-slave relationship </a:t>
            </a:r>
            <a:r>
              <a:rPr lang="en-US" dirty="0"/>
              <a:t>between a caller and a called subprogram that exists with </a:t>
            </a:r>
            <a:r>
              <a:rPr lang="en-US" dirty="0" smtClean="0"/>
              <a:t>conventional subprograms</a:t>
            </a:r>
            <a:r>
              <a:rPr lang="en-US" dirty="0"/>
              <a:t>, caller and called </a:t>
            </a:r>
            <a:r>
              <a:rPr lang="en-US" dirty="0" err="1"/>
              <a:t>coroutines</a:t>
            </a:r>
            <a:r>
              <a:rPr lang="en-US" dirty="0"/>
              <a:t> are more equitable.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fact, the </a:t>
            </a:r>
            <a:r>
              <a:rPr lang="en-US" dirty="0" err="1"/>
              <a:t>coroutine</a:t>
            </a:r>
            <a:r>
              <a:rPr lang="en-US" dirty="0"/>
              <a:t> control mechanism is often called the </a:t>
            </a:r>
            <a:r>
              <a:rPr lang="en-US" b="1" dirty="0"/>
              <a:t>symmetric unit </a:t>
            </a:r>
            <a:r>
              <a:rPr lang="en-US" b="1" dirty="0" smtClean="0"/>
              <a:t>control model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Coroutines</a:t>
            </a:r>
            <a:r>
              <a:rPr lang="en-US" dirty="0"/>
              <a:t> can have multiple entry points, which are controlled by </a:t>
            </a:r>
            <a:r>
              <a:rPr lang="en-US" dirty="0" smtClean="0"/>
              <a:t>the </a:t>
            </a:r>
            <a:r>
              <a:rPr lang="en-US" dirty="0" err="1" smtClean="0"/>
              <a:t>coroutines</a:t>
            </a:r>
            <a:r>
              <a:rPr lang="en-US" dirty="0" smtClean="0"/>
              <a:t> </a:t>
            </a:r>
            <a:r>
              <a:rPr lang="en-US" dirty="0"/>
              <a:t>themselves.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215" y="1143000"/>
            <a:ext cx="33051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62600" y="3429000"/>
            <a:ext cx="3244790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# A Python program to generate numbers in a</a:t>
            </a:r>
          </a:p>
          <a:p>
            <a:r>
              <a:rPr lang="en-US" sz="1050" dirty="0" smtClean="0"/>
              <a:t># range using yield</a:t>
            </a:r>
          </a:p>
          <a:p>
            <a:endParaRPr lang="en-US" sz="1050" dirty="0" smtClean="0"/>
          </a:p>
          <a:p>
            <a:r>
              <a:rPr lang="en-US" sz="1050" dirty="0" err="1" smtClean="0"/>
              <a:t>def</a:t>
            </a:r>
            <a:r>
              <a:rPr lang="en-US" sz="1050" dirty="0" smtClean="0"/>
              <a:t> </a:t>
            </a:r>
            <a:r>
              <a:rPr lang="en-US" sz="1050" dirty="0" err="1" smtClean="0"/>
              <a:t>rangeN</a:t>
            </a:r>
            <a:r>
              <a:rPr lang="en-US" sz="1050" dirty="0" smtClean="0"/>
              <a:t>(a, b):</a:t>
            </a:r>
          </a:p>
          <a:p>
            <a:r>
              <a:rPr lang="en-US" sz="1050" dirty="0"/>
              <a:t> </a:t>
            </a:r>
            <a:r>
              <a:rPr lang="en-US" sz="1050" dirty="0" smtClean="0"/>
              <a:t>        i = a</a:t>
            </a:r>
          </a:p>
          <a:p>
            <a:r>
              <a:rPr lang="en-US" sz="1050" dirty="0" smtClean="0"/>
              <a:t>         while (i &lt; b):</a:t>
            </a:r>
          </a:p>
          <a:p>
            <a:r>
              <a:rPr lang="en-US" sz="1050" dirty="0" smtClean="0"/>
              <a:t>	yield i</a:t>
            </a:r>
          </a:p>
          <a:p>
            <a:r>
              <a:rPr lang="en-US" sz="1050" dirty="0" smtClean="0"/>
              <a:t>	i += 1 # Next execution resumes</a:t>
            </a:r>
          </a:p>
          <a:p>
            <a:r>
              <a:rPr lang="en-US" sz="1050" dirty="0" smtClean="0"/>
              <a:t>  	          # from this point	</a:t>
            </a:r>
          </a:p>
          <a:p>
            <a:r>
              <a:rPr lang="en-US" sz="1050" dirty="0" smtClean="0"/>
              <a:t>for i in </a:t>
            </a:r>
            <a:r>
              <a:rPr lang="en-US" sz="1050" dirty="0" err="1" smtClean="0"/>
              <a:t>rangeN</a:t>
            </a:r>
            <a:r>
              <a:rPr lang="en-US" sz="1050" dirty="0" smtClean="0"/>
              <a:t>(1, 5):</a:t>
            </a:r>
          </a:p>
          <a:p>
            <a:r>
              <a:rPr lang="en-US" sz="1050" dirty="0" smtClean="0"/>
              <a:t>	print(i)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1646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Record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14763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184785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54673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787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Multidimensional Arrays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void fun(</a:t>
            </a:r>
            <a:r>
              <a:rPr lang="en-US" dirty="0" err="1"/>
              <a:t>int</a:t>
            </a:r>
            <a:r>
              <a:rPr lang="en-US" dirty="0"/>
              <a:t> matrix[][10]) { . . . 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/>
              <a:t>main() {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mat[5][10];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 </a:t>
            </a:r>
            <a:r>
              <a:rPr lang="en-US" dirty="0"/>
              <a:t>. 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fun(mat</a:t>
            </a:r>
            <a:r>
              <a:rPr lang="en-US" dirty="0"/>
              <a:t>);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. </a:t>
            </a:r>
            <a:r>
              <a:rPr lang="en-US" dirty="0"/>
              <a:t>. . </a:t>
            </a:r>
          </a:p>
          <a:p>
            <a:pPr marL="57150" indent="0">
              <a:buNone/>
            </a:pPr>
            <a:r>
              <a:rPr lang="en-US" dirty="0" smtClean="0"/>
              <a:t>}</a:t>
            </a:r>
          </a:p>
          <a:p>
            <a:pPr marL="57150" indent="0">
              <a:buNone/>
            </a:pPr>
            <a:endParaRPr lang="en-US" dirty="0"/>
          </a:p>
          <a:p>
            <a:pPr marL="514350" indent="-457200"/>
            <a:r>
              <a:rPr lang="en-US" dirty="0" smtClean="0"/>
              <a:t>For row as well as column</a:t>
            </a:r>
          </a:p>
          <a:p>
            <a:pPr marL="57150" indent="0">
              <a:buNone/>
            </a:pPr>
            <a:r>
              <a:rPr lang="en-US" dirty="0"/>
              <a:t>void fun(float *</a:t>
            </a:r>
            <a:r>
              <a:rPr lang="en-US" dirty="0" err="1"/>
              <a:t>mat_ptr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num_rows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num_cols</a:t>
            </a:r>
            <a:r>
              <a:rPr lang="en-US" dirty="0"/>
              <a:t>)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Subprogram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Each subprogram has a single entry point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 calling program unit is suspended during the execution of the </a:t>
            </a:r>
            <a:r>
              <a:rPr lang="en-US" dirty="0" smtClean="0"/>
              <a:t>called subprogram</a:t>
            </a:r>
            <a:r>
              <a:rPr lang="en-US" dirty="0"/>
              <a:t>, which implies that there is only one subprogram in </a:t>
            </a:r>
            <a:r>
              <a:rPr lang="en-US" dirty="0" smtClean="0"/>
              <a:t>execution at </a:t>
            </a:r>
            <a:r>
              <a:rPr lang="en-US" dirty="0"/>
              <a:t>any given time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Control </a:t>
            </a:r>
            <a:r>
              <a:rPr lang="en-US" dirty="0"/>
              <a:t>always returns to the caller when the subprogram </a:t>
            </a:r>
            <a:r>
              <a:rPr lang="en-US" dirty="0" smtClean="0"/>
              <a:t>execution terminates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63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a, b, c = fun()</a:t>
            </a:r>
          </a:p>
        </p:txBody>
      </p:sp>
    </p:spTree>
    <p:extLst>
      <p:ext uri="{BB962C8B-B14F-4D97-AF65-F5344CB8AC3E}">
        <p14:creationId xmlns:p14="http://schemas.microsoft.com/office/powerpoint/2010/main" val="352168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create(stack) Creates and possibly initializes a stack object </a:t>
            </a:r>
            <a:endParaRPr lang="en-US" sz="2400" dirty="0" smtClean="0"/>
          </a:p>
          <a:p>
            <a:pPr algn="just"/>
            <a:r>
              <a:rPr lang="en-US" sz="2400" dirty="0" smtClean="0"/>
              <a:t>destroy(stack</a:t>
            </a:r>
            <a:r>
              <a:rPr lang="en-US" sz="2400" dirty="0"/>
              <a:t>) </a:t>
            </a:r>
            <a:r>
              <a:rPr lang="en-US" sz="2400" dirty="0" err="1"/>
              <a:t>Deallocates</a:t>
            </a:r>
            <a:r>
              <a:rPr lang="en-US" sz="2400" dirty="0"/>
              <a:t> the storage for the stack </a:t>
            </a:r>
            <a:endParaRPr lang="en-US" sz="2400" dirty="0" smtClean="0"/>
          </a:p>
          <a:p>
            <a:pPr algn="just"/>
            <a:r>
              <a:rPr lang="en-US" sz="2400" dirty="0" smtClean="0"/>
              <a:t>empty(stack</a:t>
            </a:r>
            <a:r>
              <a:rPr lang="en-US" sz="2400" dirty="0"/>
              <a:t>) A predicate (or Boolean) function that returns true if the specified stack is empty and false otherwise </a:t>
            </a:r>
            <a:endParaRPr lang="en-US" sz="2400" dirty="0" smtClean="0"/>
          </a:p>
          <a:p>
            <a:pPr algn="just"/>
            <a:r>
              <a:rPr lang="en-US" sz="2400" dirty="0" smtClean="0"/>
              <a:t>push(stack</a:t>
            </a:r>
            <a:r>
              <a:rPr lang="en-US" sz="2400" dirty="0"/>
              <a:t>, element) Pushes the specified element on the specified stack </a:t>
            </a:r>
            <a:endParaRPr lang="en-US" sz="2400" dirty="0" smtClean="0"/>
          </a:p>
          <a:p>
            <a:pPr algn="just"/>
            <a:r>
              <a:rPr lang="en-US" sz="2400" dirty="0" smtClean="0"/>
              <a:t>pop(stack</a:t>
            </a:r>
            <a:r>
              <a:rPr lang="en-US" sz="2400" dirty="0"/>
              <a:t>) Removes the top element from the specified stack </a:t>
            </a:r>
            <a:endParaRPr lang="en-US" sz="2400" dirty="0" smtClean="0"/>
          </a:p>
          <a:p>
            <a:pPr algn="just"/>
            <a:r>
              <a:rPr lang="en-US" sz="2400" dirty="0" smtClean="0"/>
              <a:t>top(stack</a:t>
            </a:r>
            <a:r>
              <a:rPr lang="en-US" sz="2400" dirty="0"/>
              <a:t>) Returns a copy of the top element from the </a:t>
            </a:r>
            <a:r>
              <a:rPr lang="en-US" sz="2400" dirty="0" smtClean="0"/>
              <a:t>specified </a:t>
            </a:r>
            <a:r>
              <a:rPr lang="en-US" sz="24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800531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one value at a time that is recent but how C manages to get more.</a:t>
            </a:r>
          </a:p>
          <a:p>
            <a:endParaRPr lang="en-US" dirty="0"/>
          </a:p>
          <a:p>
            <a:r>
              <a:rPr lang="en-US" dirty="0" smtClean="0"/>
              <a:t>Union Punning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4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 major and column major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17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and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Reference and Pointer</a:t>
            </a:r>
          </a:p>
          <a:p>
            <a:r>
              <a:rPr lang="en-US" dirty="0" smtClean="0"/>
              <a:t>Dangling Pointer – tombstones</a:t>
            </a:r>
          </a:p>
          <a:p>
            <a:endParaRPr lang="en-US" dirty="0"/>
          </a:p>
          <a:p>
            <a:pPr algn="just"/>
            <a:r>
              <a:rPr lang="en-US" dirty="0"/>
              <a:t>The pointer – sometimes called the handle – points only at tombstones and never to its actual target.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data is </a:t>
            </a:r>
            <a:r>
              <a:rPr lang="en-US" dirty="0" err="1"/>
              <a:t>deallocated</a:t>
            </a:r>
            <a:r>
              <a:rPr lang="en-US" dirty="0"/>
              <a:t>, the tombstone is set to a null (or, more generally, to a value that is illegal for a pointer in the given runtime environment), indicating that the variable no longer exists</a:t>
            </a:r>
          </a:p>
        </p:txBody>
      </p:sp>
    </p:spTree>
    <p:extLst>
      <p:ext uri="{BB962C8B-B14F-4D97-AF65-F5344CB8AC3E}">
        <p14:creationId xmlns:p14="http://schemas.microsoft.com/office/powerpoint/2010/main" val="10936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parameter profile </a:t>
            </a:r>
            <a:r>
              <a:rPr lang="en-US" dirty="0"/>
              <a:t>of a subprogram contains the number, order, </a:t>
            </a:r>
            <a:r>
              <a:rPr lang="en-US" dirty="0" smtClean="0"/>
              <a:t>and types </a:t>
            </a:r>
            <a:r>
              <a:rPr lang="en-US" dirty="0"/>
              <a:t>of its formal parameters.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protocol </a:t>
            </a:r>
            <a:r>
              <a:rPr lang="en-US" dirty="0"/>
              <a:t>of a subprogram is its </a:t>
            </a:r>
            <a:r>
              <a:rPr lang="en-US" dirty="0" smtClean="0"/>
              <a:t>parameter profile </a:t>
            </a:r>
            <a:r>
              <a:rPr lang="en-US" dirty="0"/>
              <a:t>plus, if it is a function, its return type.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languages in which </a:t>
            </a:r>
            <a:r>
              <a:rPr lang="en-US" dirty="0" smtClean="0"/>
              <a:t>subprograms have </a:t>
            </a:r>
            <a:r>
              <a:rPr lang="en-US" dirty="0"/>
              <a:t>types, those types are defined by the subprogram’s protocol.</a:t>
            </a:r>
          </a:p>
        </p:txBody>
      </p:sp>
    </p:spTree>
    <p:extLst>
      <p:ext uri="{BB962C8B-B14F-4D97-AF65-F5344CB8AC3E}">
        <p14:creationId xmlns:p14="http://schemas.microsoft.com/office/powerpoint/2010/main" val="92558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Formal parameters </a:t>
            </a:r>
            <a:r>
              <a:rPr lang="en-US" dirty="0" smtClean="0"/>
              <a:t>- </a:t>
            </a:r>
            <a:r>
              <a:rPr lang="en-US" dirty="0"/>
              <a:t>parameters in the subprogram </a:t>
            </a:r>
            <a:r>
              <a:rPr lang="en-US" dirty="0" smtClean="0"/>
              <a:t>header. </a:t>
            </a:r>
          </a:p>
          <a:p>
            <a:endParaRPr lang="en-US" dirty="0"/>
          </a:p>
          <a:p>
            <a:r>
              <a:rPr lang="en-US" b="1" dirty="0" smtClean="0"/>
              <a:t>Actual parameters - </a:t>
            </a:r>
            <a:r>
              <a:rPr lang="en-US" dirty="0"/>
              <a:t>Subprogram call statements must include the name of the subprogram </a:t>
            </a:r>
            <a:r>
              <a:rPr lang="en-US" dirty="0" smtClean="0"/>
              <a:t>and a </a:t>
            </a:r>
            <a:r>
              <a:rPr lang="en-US" dirty="0"/>
              <a:t>list of parameters to be bound to the formal parameters of the subprogram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Positional parameters</a:t>
            </a:r>
            <a:r>
              <a:rPr lang="en-US" dirty="0" smtClean="0"/>
              <a:t>- </a:t>
            </a:r>
            <a:r>
              <a:rPr lang="en-US" dirty="0"/>
              <a:t>The first actual parameter is bound to the first </a:t>
            </a:r>
            <a:r>
              <a:rPr lang="en-US" dirty="0" smtClean="0"/>
              <a:t>formal parameter </a:t>
            </a:r>
            <a:r>
              <a:rPr lang="en-US" dirty="0"/>
              <a:t>and so forth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algn="just"/>
            <a:r>
              <a:rPr lang="en-US" b="1" dirty="0" smtClean="0"/>
              <a:t>Keyword parameters</a:t>
            </a:r>
            <a:r>
              <a:rPr lang="en-US" dirty="0" smtClean="0"/>
              <a:t> - </a:t>
            </a:r>
            <a:r>
              <a:rPr lang="en-US" dirty="0"/>
              <a:t>can appear in any order in the actual parameter </a:t>
            </a:r>
            <a:r>
              <a:rPr lang="en-US" dirty="0" smtClean="0"/>
              <a:t>list.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sumer</a:t>
            </a:r>
            <a:r>
              <a:rPr lang="en-US" dirty="0" smtClean="0"/>
              <a:t>(length </a:t>
            </a:r>
            <a:r>
              <a:rPr lang="en-US" dirty="0"/>
              <a:t>= </a:t>
            </a:r>
            <a:r>
              <a:rPr lang="en-US" dirty="0" err="1" smtClean="0"/>
              <a:t>my_length</a:t>
            </a:r>
            <a:r>
              <a:rPr lang="en-US" dirty="0" smtClean="0"/>
              <a:t>, list </a:t>
            </a:r>
            <a:r>
              <a:rPr lang="en-US" dirty="0"/>
              <a:t>= </a:t>
            </a:r>
            <a:r>
              <a:rPr lang="en-US" dirty="0" err="1" smtClean="0"/>
              <a:t>my_array</a:t>
            </a:r>
            <a:r>
              <a:rPr lang="en-US" dirty="0" smtClean="0"/>
              <a:t>, sum </a:t>
            </a:r>
            <a:r>
              <a:rPr lang="en-US" dirty="0"/>
              <a:t>= </a:t>
            </a:r>
            <a:r>
              <a:rPr lang="en-US" dirty="0" err="1"/>
              <a:t>my_sum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132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Subprograms are </a:t>
            </a:r>
            <a:r>
              <a:rPr lang="en-US" dirty="0"/>
              <a:t>collections of statements that define </a:t>
            </a:r>
            <a:r>
              <a:rPr lang="en-US" dirty="0" smtClean="0"/>
              <a:t>parameterized </a:t>
            </a:r>
            <a:r>
              <a:rPr lang="en-US" dirty="0"/>
              <a:t>computations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Functions return values and procedures do not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Procedures can produce results in the calling program unit by two methods:</a:t>
            </a:r>
          </a:p>
          <a:p>
            <a:pPr lvl="1" algn="just"/>
            <a:r>
              <a:rPr lang="en-US" dirty="0"/>
              <a:t>(1) If there are variables that are not formal parameters but are still </a:t>
            </a:r>
            <a:r>
              <a:rPr lang="en-US" dirty="0" smtClean="0"/>
              <a:t>visible in </a:t>
            </a:r>
            <a:r>
              <a:rPr lang="en-US" dirty="0"/>
              <a:t>both the procedure and the calling program unit, the procedure can </a:t>
            </a:r>
            <a:r>
              <a:rPr lang="en-US" dirty="0" smtClean="0"/>
              <a:t>change them</a:t>
            </a:r>
            <a:r>
              <a:rPr lang="en-US" dirty="0"/>
              <a:t>; and </a:t>
            </a:r>
            <a:endParaRPr lang="en-US" dirty="0" smtClean="0"/>
          </a:p>
          <a:p>
            <a:pPr lvl="1" algn="just"/>
            <a:r>
              <a:rPr lang="en-US" dirty="0" smtClean="0"/>
              <a:t>(</a:t>
            </a:r>
            <a:r>
              <a:rPr lang="en-US" dirty="0"/>
              <a:t>2) if the procedure has formal parameters that allow the transfer </a:t>
            </a:r>
            <a:r>
              <a:rPr lang="en-US" dirty="0" smtClean="0"/>
              <a:t>of data </a:t>
            </a:r>
            <a:r>
              <a:rPr lang="en-US" dirty="0"/>
              <a:t>to the caller, those parameters can be changed</a:t>
            </a:r>
          </a:p>
        </p:txBody>
      </p:sp>
    </p:spTree>
    <p:extLst>
      <p:ext uri="{BB962C8B-B14F-4D97-AF65-F5344CB8AC3E}">
        <p14:creationId xmlns:p14="http://schemas.microsoft.com/office/powerpoint/2010/main" val="204230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If a function is a </a:t>
            </a:r>
            <a:r>
              <a:rPr lang="en-US" b="1" dirty="0"/>
              <a:t>faithful model</a:t>
            </a:r>
            <a:r>
              <a:rPr lang="en-US" dirty="0"/>
              <a:t>, it produces </a:t>
            </a:r>
            <a:r>
              <a:rPr lang="en-US" dirty="0" smtClean="0"/>
              <a:t>no side </a:t>
            </a:r>
            <a:r>
              <a:rPr lang="en-US" dirty="0"/>
              <a:t>effects; that is, it modifies neither </a:t>
            </a:r>
            <a:r>
              <a:rPr lang="en-US" dirty="0" smtClean="0"/>
              <a:t>its parameters </a:t>
            </a:r>
            <a:r>
              <a:rPr lang="en-US" dirty="0"/>
              <a:t>nor any variables </a:t>
            </a:r>
            <a:r>
              <a:rPr lang="en-US" dirty="0" smtClean="0"/>
              <a:t>defined outside </a:t>
            </a:r>
            <a:r>
              <a:rPr lang="en-US" dirty="0"/>
              <a:t>the function.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Such </a:t>
            </a:r>
            <a:r>
              <a:rPr lang="en-US" dirty="0"/>
              <a:t>a function returns a </a:t>
            </a:r>
            <a:r>
              <a:rPr lang="en-US" dirty="0" smtClean="0"/>
              <a:t>value—that is </a:t>
            </a:r>
            <a:r>
              <a:rPr lang="en-US" dirty="0"/>
              <a:t>its only </a:t>
            </a:r>
            <a:r>
              <a:rPr lang="en-US" dirty="0" smtClean="0"/>
              <a:t>desired effect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example</a:t>
            </a:r>
            <a:r>
              <a:rPr lang="en-US" dirty="0"/>
              <a:t>, the value of the expression f(x) is whatever value f produces </a:t>
            </a:r>
            <a:r>
              <a:rPr lang="en-US" dirty="0" smtClean="0"/>
              <a:t>when called </a:t>
            </a:r>
            <a:r>
              <a:rPr lang="en-US" dirty="0"/>
              <a:t>with the parameter x. For a function that does not produce side </a:t>
            </a:r>
            <a:r>
              <a:rPr lang="en-US" dirty="0" smtClean="0"/>
              <a:t>effects, the </a:t>
            </a:r>
            <a:r>
              <a:rPr lang="en-US" dirty="0"/>
              <a:t>returned value is its only effect.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functions in most programming languages have side effects.</a:t>
            </a:r>
          </a:p>
        </p:txBody>
      </p:sp>
    </p:spTree>
    <p:extLst>
      <p:ext uri="{BB962C8B-B14F-4D97-AF65-F5344CB8AC3E}">
        <p14:creationId xmlns:p14="http://schemas.microsoft.com/office/powerpoint/2010/main" val="77196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lang="en-US" dirty="0"/>
              <a:t>Are local variables statically or dynamically allocated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Can </a:t>
            </a:r>
            <a:r>
              <a:rPr lang="en-US" dirty="0"/>
              <a:t>subprogram definitions appear in other subprogram definitions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What parameter-passing method </a:t>
            </a:r>
            <a:r>
              <a:rPr lang="en-US" dirty="0"/>
              <a:t>or methods are used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Are </a:t>
            </a:r>
            <a:r>
              <a:rPr lang="en-US" dirty="0"/>
              <a:t>the types of the actual parameters checked against the types of </a:t>
            </a:r>
            <a:r>
              <a:rPr lang="en-US" dirty="0" smtClean="0"/>
              <a:t>the formal </a:t>
            </a:r>
            <a:r>
              <a:rPr lang="en-US" dirty="0"/>
              <a:t>parameters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subprograms can be passed as parameters and subprograms can be </a:t>
            </a:r>
            <a:r>
              <a:rPr lang="en-US" dirty="0" smtClean="0"/>
              <a:t>nested, what </a:t>
            </a:r>
            <a:r>
              <a:rPr lang="en-US" dirty="0"/>
              <a:t>is the referencing environment of a passed subprogram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Are </a:t>
            </a:r>
            <a:r>
              <a:rPr lang="en-US" dirty="0"/>
              <a:t>functional side effects allowed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What </a:t>
            </a:r>
            <a:r>
              <a:rPr lang="en-US" dirty="0"/>
              <a:t>types of values can be returned from functions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many values can be returned from functions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Can </a:t>
            </a:r>
            <a:r>
              <a:rPr lang="en-US" dirty="0"/>
              <a:t>subprograms be overloaded</a:t>
            </a:r>
            <a:r>
              <a:rPr lang="en-US" dirty="0" smtClean="0"/>
              <a:t>?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Can </a:t>
            </a:r>
            <a:r>
              <a:rPr lang="en-US" dirty="0"/>
              <a:t>subprograms be generic?</a:t>
            </a:r>
          </a:p>
        </p:txBody>
      </p:sp>
    </p:spTree>
    <p:extLst>
      <p:ext uri="{BB962C8B-B14F-4D97-AF65-F5344CB8AC3E}">
        <p14:creationId xmlns:p14="http://schemas.microsoft.com/office/powerpoint/2010/main" val="399964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n-US" dirty="0"/>
              <a:t>Subprograms can define their own variables, thereby defining local </a:t>
            </a:r>
            <a:r>
              <a:rPr lang="en-US" dirty="0" smtClean="0"/>
              <a:t>referencing environments.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Either </a:t>
            </a:r>
            <a:r>
              <a:rPr lang="en-US" dirty="0"/>
              <a:t>static </a:t>
            </a:r>
            <a:r>
              <a:rPr lang="en-US" dirty="0" smtClean="0"/>
              <a:t>or stack </a:t>
            </a:r>
            <a:r>
              <a:rPr lang="en-US" dirty="0"/>
              <a:t>dynamic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The main disadvantages of </a:t>
            </a:r>
            <a:r>
              <a:rPr lang="en-US" dirty="0" smtClean="0"/>
              <a:t>stack-dynamic local </a:t>
            </a:r>
            <a:r>
              <a:rPr lang="en-US" dirty="0"/>
              <a:t>variables are the following:</a:t>
            </a:r>
          </a:p>
          <a:p>
            <a:pPr lvl="1" algn="just"/>
            <a:r>
              <a:rPr lang="en-US" dirty="0"/>
              <a:t>First, there is the cost of the time required to allocate, initialize (when necessary</a:t>
            </a:r>
            <a:r>
              <a:rPr lang="en-US" dirty="0" smtClean="0"/>
              <a:t>), and </a:t>
            </a:r>
            <a:r>
              <a:rPr lang="en-US" dirty="0" err="1"/>
              <a:t>deallocate</a:t>
            </a:r>
            <a:r>
              <a:rPr lang="en-US" dirty="0"/>
              <a:t> such variables for each call to the subprogram. 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Second, accesses </a:t>
            </a:r>
            <a:r>
              <a:rPr lang="en-US" dirty="0">
                <a:solidFill>
                  <a:srgbClr val="FF0000"/>
                </a:solidFill>
              </a:rPr>
              <a:t>to </a:t>
            </a:r>
            <a:r>
              <a:rPr lang="en-US" dirty="0" smtClean="0">
                <a:solidFill>
                  <a:srgbClr val="FF0000"/>
                </a:solidFill>
              </a:rPr>
              <a:t>stack-dynamic local </a:t>
            </a:r>
            <a:r>
              <a:rPr lang="en-US" dirty="0">
                <a:solidFill>
                  <a:srgbClr val="FF0000"/>
                </a:solidFill>
              </a:rPr>
              <a:t>variables must be indirect, whereas accesses </a:t>
            </a:r>
            <a:r>
              <a:rPr lang="en-US" dirty="0" smtClean="0">
                <a:solidFill>
                  <a:srgbClr val="FF0000"/>
                </a:solidFill>
              </a:rPr>
              <a:t>to static </a:t>
            </a:r>
            <a:r>
              <a:rPr lang="en-US" dirty="0">
                <a:solidFill>
                  <a:srgbClr val="FF0000"/>
                </a:solidFill>
              </a:rPr>
              <a:t>variables can be </a:t>
            </a:r>
            <a:r>
              <a:rPr lang="en-US" dirty="0" smtClean="0">
                <a:solidFill>
                  <a:srgbClr val="FF0000"/>
                </a:solidFill>
              </a:rPr>
              <a:t>direct.</a:t>
            </a:r>
          </a:p>
          <a:p>
            <a:pPr lvl="1" algn="just"/>
            <a:r>
              <a:rPr lang="en-US" dirty="0" smtClean="0">
                <a:solidFill>
                  <a:srgbClr val="00B0F0"/>
                </a:solidFill>
              </a:rPr>
              <a:t>Finally, when all local variables are stack dynamic, subprograms cannot be history sensitive; that is, they cannot retain data values of local variables between calls. It is sometimes convenient to be able to write history- sensitive subprograms. 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This </a:t>
            </a:r>
            <a:r>
              <a:rPr lang="en-US" dirty="0">
                <a:solidFill>
                  <a:srgbClr val="FF0000"/>
                </a:solidFill>
              </a:rPr>
              <a:t>indirectness is required because the </a:t>
            </a:r>
            <a:r>
              <a:rPr lang="en-US" dirty="0" smtClean="0">
                <a:solidFill>
                  <a:srgbClr val="FF0000"/>
                </a:solidFill>
              </a:rPr>
              <a:t>place in </a:t>
            </a:r>
            <a:r>
              <a:rPr lang="en-US" dirty="0">
                <a:solidFill>
                  <a:srgbClr val="FF0000"/>
                </a:solidFill>
              </a:rPr>
              <a:t>the stack where a particular local variable will reside can be determined </a:t>
            </a:r>
            <a:r>
              <a:rPr lang="en-US" dirty="0" smtClean="0">
                <a:solidFill>
                  <a:srgbClr val="FF0000"/>
                </a:solidFill>
              </a:rPr>
              <a:t>only during execution.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 smtClean="0">
                <a:solidFill>
                  <a:srgbClr val="00B0F0"/>
                </a:solidFill>
              </a:rPr>
              <a:t>A </a:t>
            </a:r>
            <a:r>
              <a:rPr lang="en-US" dirty="0">
                <a:solidFill>
                  <a:srgbClr val="00B0F0"/>
                </a:solidFill>
              </a:rPr>
              <a:t>common example of a need </a:t>
            </a:r>
            <a:r>
              <a:rPr lang="en-US" dirty="0" smtClean="0">
                <a:solidFill>
                  <a:srgbClr val="00B0F0"/>
                </a:solidFill>
              </a:rPr>
              <a:t>for a history- sensitive subprogram </a:t>
            </a:r>
            <a:r>
              <a:rPr lang="en-US" dirty="0">
                <a:solidFill>
                  <a:srgbClr val="00B0F0"/>
                </a:solidFill>
              </a:rPr>
              <a:t>is one whose task is to generate </a:t>
            </a:r>
            <a:r>
              <a:rPr lang="en-US" dirty="0" smtClean="0">
                <a:solidFill>
                  <a:srgbClr val="00B0F0"/>
                </a:solidFill>
              </a:rPr>
              <a:t>pseudorandom numbers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8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54864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Formal parameters are characterized by one of three distinct semantics models:</a:t>
            </a:r>
          </a:p>
          <a:p>
            <a:pPr lvl="1" algn="just"/>
            <a:r>
              <a:rPr lang="en-US" dirty="0"/>
              <a:t>(1) They can receive data from the corresponding actual parameter; </a:t>
            </a:r>
            <a:endParaRPr lang="en-US" dirty="0" smtClean="0"/>
          </a:p>
          <a:p>
            <a:pPr lvl="1" algn="just"/>
            <a:r>
              <a:rPr lang="en-US" dirty="0" smtClean="0"/>
              <a:t>(</a:t>
            </a:r>
            <a:r>
              <a:rPr lang="en-US" dirty="0"/>
              <a:t>2) they </a:t>
            </a:r>
            <a:r>
              <a:rPr lang="en-US" dirty="0" smtClean="0"/>
              <a:t>can transmit </a:t>
            </a:r>
            <a:r>
              <a:rPr lang="en-US" dirty="0"/>
              <a:t>data to the actual parameter; or </a:t>
            </a:r>
            <a:endParaRPr lang="en-US" dirty="0" smtClean="0"/>
          </a:p>
          <a:p>
            <a:pPr lvl="1" algn="just"/>
            <a:r>
              <a:rPr lang="en-US" dirty="0" smtClean="0"/>
              <a:t>(</a:t>
            </a:r>
            <a:r>
              <a:rPr lang="en-US" dirty="0"/>
              <a:t>3) they can do both. </a:t>
            </a:r>
            <a:endParaRPr lang="en-US" dirty="0" smtClean="0"/>
          </a:p>
          <a:p>
            <a:pPr lvl="1" algn="just"/>
            <a:endParaRPr lang="en-US" dirty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models </a:t>
            </a:r>
            <a:r>
              <a:rPr lang="en-US" dirty="0" smtClean="0"/>
              <a:t>are called </a:t>
            </a:r>
            <a:r>
              <a:rPr lang="en-US" b="1" dirty="0"/>
              <a:t>in mode</a:t>
            </a:r>
            <a:r>
              <a:rPr lang="en-US" dirty="0"/>
              <a:t>, </a:t>
            </a:r>
            <a:r>
              <a:rPr lang="en-US" b="1" dirty="0"/>
              <a:t>out mode</a:t>
            </a:r>
            <a:r>
              <a:rPr lang="en-US" dirty="0"/>
              <a:t>, and </a:t>
            </a:r>
            <a:r>
              <a:rPr lang="en-US" b="1" dirty="0" err="1"/>
              <a:t>inout</a:t>
            </a:r>
            <a:r>
              <a:rPr lang="en-US" b="1" dirty="0"/>
              <a:t> mode</a:t>
            </a:r>
            <a:r>
              <a:rPr lang="en-US" dirty="0"/>
              <a:t>, respectively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800"/>
            <a:ext cx="31813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5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1493</Words>
  <Application>Microsoft Office PowerPoint</Application>
  <PresentationFormat>On-screen Show (4:3)</PresentationFormat>
  <Paragraphs>197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Subprograms</vt:lpstr>
      <vt:lpstr>General Subprogram Characteristics</vt:lpstr>
      <vt:lpstr>Parameter Profile</vt:lpstr>
      <vt:lpstr>Parameters</vt:lpstr>
      <vt:lpstr>Procedure and Functions</vt:lpstr>
      <vt:lpstr>Function</vt:lpstr>
      <vt:lpstr>Design Issues</vt:lpstr>
      <vt:lpstr>Local Variables</vt:lpstr>
      <vt:lpstr>Parameters Passing</vt:lpstr>
      <vt:lpstr>Parameters Passing</vt:lpstr>
      <vt:lpstr>Implementing Parameter-Passing Methods</vt:lpstr>
      <vt:lpstr>Parameters That Are Subprograms</vt:lpstr>
      <vt:lpstr>Parameters That Are Subprograms</vt:lpstr>
      <vt:lpstr>Calling Subprograms Indirectly</vt:lpstr>
      <vt:lpstr>Calling Subprograms Indirectly</vt:lpstr>
      <vt:lpstr>Closure</vt:lpstr>
      <vt:lpstr>Coroutines</vt:lpstr>
      <vt:lpstr>Activation Record</vt:lpstr>
      <vt:lpstr>Multidimensional Arrays as Parameters</vt:lpstr>
      <vt:lpstr>Returned Values</vt:lpstr>
      <vt:lpstr>Abstract Data Type</vt:lpstr>
      <vt:lpstr>Union Types</vt:lpstr>
      <vt:lpstr>PowerPoint Presentation</vt:lpstr>
      <vt:lpstr>Pointer and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IIIT</dc:creator>
  <cp:lastModifiedBy>IIIT</cp:lastModifiedBy>
  <cp:revision>18</cp:revision>
  <dcterms:created xsi:type="dcterms:W3CDTF">2021-04-05T06:18:33Z</dcterms:created>
  <dcterms:modified xsi:type="dcterms:W3CDTF">2024-02-19T05:36:30Z</dcterms:modified>
</cp:coreProperties>
</file>