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4076-5707-41D1-B35A-EAC4F140D13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3E5-70B0-496F-96F3-E775BFD1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4076-5707-41D1-B35A-EAC4F140D13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3E5-70B0-496F-96F3-E775BFD1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4076-5707-41D1-B35A-EAC4F140D13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3E5-70B0-496F-96F3-E775BFD1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4076-5707-41D1-B35A-EAC4F140D13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3E5-70B0-496F-96F3-E775BFD1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4076-5707-41D1-B35A-EAC4F140D13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3E5-70B0-496F-96F3-E775BFD1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9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4076-5707-41D1-B35A-EAC4F140D13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3E5-70B0-496F-96F3-E775BFD1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9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4076-5707-41D1-B35A-EAC4F140D13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3E5-70B0-496F-96F3-E775BFD1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2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4076-5707-41D1-B35A-EAC4F140D13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3E5-70B0-496F-96F3-E775BFD1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4076-5707-41D1-B35A-EAC4F140D13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3E5-70B0-496F-96F3-E775BFD1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4076-5707-41D1-B35A-EAC4F140D13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3E5-70B0-496F-96F3-E775BFD1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4076-5707-41D1-B35A-EAC4F140D13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3E5-70B0-496F-96F3-E775BFD1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4076-5707-41D1-B35A-EAC4F140D13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83E5-70B0-496F-96F3-E775BFD1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Syntax and Semantics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Principles of Programming Language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S.Venkatesan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6324600"/>
            <a:ext cx="4876800" cy="342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1" dirty="0" smtClean="0"/>
              <a:t>Reference: Robert W. </a:t>
            </a:r>
            <a:r>
              <a:rPr lang="en-US" sz="1000" b="1" dirty="0" err="1" smtClean="0"/>
              <a:t>Sebesta</a:t>
            </a:r>
            <a:r>
              <a:rPr lang="en-US" sz="1000" b="1" dirty="0" smtClean="0"/>
              <a:t>, Concepts of Programming Languages, 10</a:t>
            </a:r>
            <a:r>
              <a:rPr lang="en-US" sz="1000" b="1" baseline="30000" dirty="0" smtClean="0"/>
              <a:t>th</a:t>
            </a:r>
            <a:r>
              <a:rPr lang="en-US" sz="1000" b="1" dirty="0" smtClean="0"/>
              <a:t> Edition, Pearson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0320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Ambiguity </a:t>
            </a:r>
          </a:p>
          <a:p>
            <a:pPr lvl="1"/>
            <a:r>
              <a:rPr lang="en-US" dirty="0" smtClean="0"/>
              <a:t>operator precedence - order</a:t>
            </a:r>
          </a:p>
          <a:p>
            <a:pPr lvl="1"/>
            <a:r>
              <a:rPr lang="en-US" dirty="0" smtClean="0"/>
              <a:t>Associativity – An expression that have the same precedence – a rule is required to specify the precedence – recursion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then else  - with matched and unmatched if</a:t>
            </a:r>
          </a:p>
          <a:p>
            <a:pPr lvl="1"/>
            <a:r>
              <a:rPr lang="en-US" dirty="0" smtClean="0"/>
              <a:t>Non-Deterministic – if then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9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</a:rPr>
              <a:t>if done == true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</a:rPr>
              <a:t>	then if </a:t>
            </a:r>
            <a:r>
              <a:rPr lang="en-US" sz="2000" dirty="0" err="1" smtClean="0">
                <a:latin typeface="Consolas" pitchFamily="49" charset="0"/>
              </a:rPr>
              <a:t>denom</a:t>
            </a:r>
            <a:r>
              <a:rPr lang="en-US" sz="2000" dirty="0" smtClean="0">
                <a:latin typeface="Consolas" pitchFamily="49" charset="0"/>
              </a:rPr>
              <a:t> == 0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</a:rPr>
              <a:t>		then quotient = 0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</a:rPr>
              <a:t>		else quotient = </a:t>
            </a:r>
            <a:r>
              <a:rPr lang="en-US" sz="2000" dirty="0" err="1" smtClean="0">
                <a:latin typeface="Consolas" pitchFamily="49" charset="0"/>
              </a:rPr>
              <a:t>num</a:t>
            </a:r>
            <a:r>
              <a:rPr lang="en-US" sz="2000" dirty="0" smtClean="0">
                <a:latin typeface="Consolas" pitchFamily="49" charset="0"/>
              </a:rPr>
              <a:t>/</a:t>
            </a:r>
            <a:r>
              <a:rPr lang="en-US" sz="2000" dirty="0" err="1" smtClean="0">
                <a:latin typeface="Consolas" pitchFamily="49" charset="0"/>
              </a:rPr>
              <a:t>denom</a:t>
            </a:r>
            <a:endParaRPr lang="en-US" sz="2000" dirty="0" smtClean="0">
              <a:latin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</a:endParaRPr>
          </a:p>
          <a:p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Grammar</a:t>
            </a:r>
          </a:p>
          <a:p>
            <a:pPr marL="400050" lvl="1" indent="0">
              <a:buNone/>
            </a:pPr>
            <a:r>
              <a:rPr lang="en-US" sz="1600" dirty="0">
                <a:latin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</a:rPr>
              <a:t> -&gt; i E t s | i E t S e S</a:t>
            </a:r>
          </a:p>
          <a:p>
            <a:pPr marL="400050" lvl="1" indent="0">
              <a:buNone/>
            </a:pPr>
            <a:endParaRPr lang="en-US" sz="1600" dirty="0">
              <a:latin typeface="Consolas" pitchFamily="49" charset="0"/>
            </a:endParaRPr>
          </a:p>
          <a:p>
            <a:pPr marL="285750"/>
            <a:r>
              <a:rPr lang="en-US" sz="2000" dirty="0">
                <a:latin typeface="+mj-lt"/>
              </a:rPr>
              <a:t>Deterministic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pitchFamily="49" charset="0"/>
              </a:rPr>
              <a:t>I -&gt; i E t s </a:t>
            </a:r>
            <a:r>
              <a:rPr lang="en-US" sz="1600" dirty="0" err="1" smtClean="0">
                <a:latin typeface="Consolas" pitchFamily="49" charset="0"/>
              </a:rPr>
              <a:t>S</a:t>
            </a:r>
            <a:r>
              <a:rPr lang="en-US" sz="1600" dirty="0" smtClean="0">
                <a:latin typeface="Consolas" pitchFamily="49" charset="0"/>
              </a:rPr>
              <a:t>’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pitchFamily="49" charset="0"/>
              </a:rPr>
              <a:t>S’ -&gt; e S | epsilon</a:t>
            </a:r>
            <a:endParaRPr lang="en-US" sz="1600" dirty="0">
              <a:latin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95600"/>
            <a:ext cx="52197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36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4631397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14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increases its readability and </a:t>
            </a:r>
            <a:r>
              <a:rPr lang="en-US" dirty="0" err="1" smtClean="0"/>
              <a:t>writability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Non-Deterministic</a:t>
            </a:r>
            <a:endParaRPr lang="en-US" dirty="0"/>
          </a:p>
          <a:p>
            <a:pPr marL="400050" lvl="2" indent="0">
              <a:buNone/>
            </a:pPr>
            <a:r>
              <a:rPr lang="en-US" sz="1200" dirty="0" smtClean="0">
                <a:latin typeface="Consolas" pitchFamily="49" charset="0"/>
              </a:rPr>
              <a:t>I -&gt; i E t s | i E t S e 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600" dirty="0" smtClean="0">
              <a:latin typeface="Consolas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Deterministic</a:t>
            </a:r>
            <a:endParaRPr lang="en-US" sz="3200" dirty="0"/>
          </a:p>
          <a:p>
            <a:pPr marL="400050" lvl="1" indent="0">
              <a:buNone/>
            </a:pPr>
            <a:r>
              <a:rPr lang="en-US" sz="1600" dirty="0" smtClean="0">
                <a:latin typeface="Consolas" pitchFamily="49" charset="0"/>
              </a:rPr>
              <a:t>I -&gt; i E t s </a:t>
            </a:r>
            <a:r>
              <a:rPr lang="en-US" sz="1600" dirty="0" err="1" smtClean="0">
                <a:latin typeface="Consolas" pitchFamily="49" charset="0"/>
              </a:rPr>
              <a:t>S</a:t>
            </a:r>
            <a:r>
              <a:rPr lang="en-US" sz="1600" dirty="0" smtClean="0">
                <a:latin typeface="Consolas" pitchFamily="49" charset="0"/>
              </a:rPr>
              <a:t>’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pitchFamily="49" charset="0"/>
              </a:rPr>
              <a:t>S’ -&gt; e S | epsilon</a:t>
            </a:r>
          </a:p>
          <a:p>
            <a:pPr marL="0" lvl="1" indent="0">
              <a:buNone/>
            </a:pPr>
            <a:r>
              <a:rPr lang="en-US" sz="1600" dirty="0" smtClean="0">
                <a:latin typeface="Consolas" pitchFamily="49" charset="0"/>
              </a:rPr>
              <a:t>                       ----- Simplification-----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EBNF</a:t>
            </a:r>
          </a:p>
          <a:p>
            <a:pPr marL="400050" lvl="1" indent="0">
              <a:buNone/>
            </a:pPr>
            <a:r>
              <a:rPr lang="en-US" sz="1200" dirty="0" smtClean="0">
                <a:latin typeface="Consolas" pitchFamily="49" charset="0"/>
              </a:rPr>
              <a:t>I -&gt; i E t s [e S]</a:t>
            </a:r>
          </a:p>
          <a:p>
            <a:pPr marL="400050" lvl="1" indent="0">
              <a:buNone/>
            </a:pPr>
            <a:endParaRPr lang="en-US" sz="1600" dirty="0" smtClean="0">
              <a:latin typeface="Consolas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EBNF</a:t>
            </a:r>
          </a:p>
          <a:p>
            <a:pPr marL="400050" lvl="2" indent="0">
              <a:buNone/>
            </a:pPr>
            <a:endParaRPr lang="en-US" sz="1200" dirty="0">
              <a:latin typeface="Consolas" pitchFamily="49" charset="0"/>
            </a:endParaRPr>
          </a:p>
          <a:p>
            <a:pPr marL="400050" lvl="2" indent="0">
              <a:buNone/>
            </a:pPr>
            <a:r>
              <a:rPr lang="en-US" sz="1200" dirty="0" smtClean="0">
                <a:latin typeface="Consolas" pitchFamily="49" charset="0"/>
              </a:rPr>
              <a:t>&lt;term&gt; -&gt; &lt;term&gt; (* | / | %) &lt;factor&gt;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600" dirty="0">
              <a:latin typeface="Consolas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1600" dirty="0" smtClean="0">
              <a:latin typeface="Consolas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0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Description of a language is very important - understandable</a:t>
            </a:r>
          </a:p>
          <a:p>
            <a:endParaRPr lang="en-US" dirty="0"/>
          </a:p>
          <a:p>
            <a:r>
              <a:rPr lang="en-US" dirty="0" smtClean="0"/>
              <a:t>The study of language can be divided into </a:t>
            </a:r>
          </a:p>
          <a:p>
            <a:pPr lvl="1"/>
            <a:r>
              <a:rPr lang="en-US" dirty="0" smtClean="0"/>
              <a:t>Syntax – expressions, statements and program units.</a:t>
            </a:r>
          </a:p>
          <a:p>
            <a:pPr lvl="1"/>
            <a:r>
              <a:rPr lang="en-US" dirty="0" smtClean="0"/>
              <a:t>Semantics – meaning of those</a:t>
            </a:r>
          </a:p>
          <a:p>
            <a:pPr lvl="1"/>
            <a:endParaRPr lang="en-US" dirty="0"/>
          </a:p>
          <a:p>
            <a:r>
              <a:rPr lang="en-US" dirty="0" smtClean="0"/>
              <a:t>Example</a:t>
            </a:r>
          </a:p>
          <a:p>
            <a:pPr marL="1257300" lvl="3" indent="0">
              <a:buNone/>
            </a:pPr>
            <a:r>
              <a:rPr lang="en-US" dirty="0">
                <a:latin typeface="Consolas" pitchFamily="49" charset="0"/>
              </a:rPr>
              <a:t>w</a:t>
            </a:r>
            <a:r>
              <a:rPr lang="en-US" dirty="0" smtClean="0">
                <a:latin typeface="Consolas" pitchFamily="49" charset="0"/>
              </a:rPr>
              <a:t>hile(</a:t>
            </a:r>
            <a:r>
              <a:rPr lang="en-US" dirty="0" err="1" smtClean="0">
                <a:latin typeface="Consolas" pitchFamily="49" charset="0"/>
              </a:rPr>
              <a:t>boolean_expr</a:t>
            </a:r>
            <a:r>
              <a:rPr lang="en-US" dirty="0" smtClean="0">
                <a:latin typeface="Consolas" pitchFamily="49" charset="0"/>
              </a:rPr>
              <a:t>) statement</a:t>
            </a:r>
          </a:p>
          <a:p>
            <a:pPr marL="1257300" lvl="3" indent="0">
              <a:buNone/>
            </a:pPr>
            <a:endParaRPr lang="en-US" dirty="0"/>
          </a:p>
          <a:p>
            <a:pPr lvl="1" algn="just"/>
            <a:r>
              <a:rPr lang="en-US" dirty="0" smtClean="0"/>
              <a:t>Syntax is as above.</a:t>
            </a:r>
          </a:p>
          <a:p>
            <a:pPr lvl="1" algn="just"/>
            <a:r>
              <a:rPr lang="en-US" dirty="0" smtClean="0"/>
              <a:t>Semantic is when the </a:t>
            </a:r>
            <a:r>
              <a:rPr lang="en-US" dirty="0" err="1" smtClean="0">
                <a:latin typeface="Consolas" pitchFamily="49" charset="0"/>
              </a:rPr>
              <a:t>boolean_expr</a:t>
            </a:r>
            <a:r>
              <a:rPr lang="en-US" dirty="0" smtClean="0"/>
              <a:t> is true, the embedded statement get executed otherwise control goes after the while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9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Strings of a language are called as sentences or statements.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syntax  rules of a language specify which strings of character from the language’s alphabet are in the language.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English, for example, has a large and complex collection of rules for specifying the syntax of its sentences.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program as strings of lexemes rather than 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small units.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description of lexemes can be given by a lexical specification.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includes, literals, operators, and special words, etc.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Partitioned into groups – Each group will be represented by a name or token.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example</a:t>
            </a:r>
          </a:p>
          <a:p>
            <a:pPr marL="457200" lvl="1" indent="0" algn="just">
              <a:buNone/>
            </a:pPr>
            <a:r>
              <a:rPr lang="en-US" dirty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ndex = 2 * count + 17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19886"/>
              </p:ext>
            </p:extLst>
          </p:nvPr>
        </p:nvGraphicFramePr>
        <p:xfrm>
          <a:off x="5029200" y="4495800"/>
          <a:ext cx="3505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54"/>
                <a:gridCol w="2018146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Lexemes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Index,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</a:t>
                      </a:r>
                      <a:r>
                        <a:rPr lang="en-US" baseline="0" dirty="0" smtClean="0"/>
                        <a:t> sign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2, 17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literal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20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Recognizers </a:t>
            </a:r>
          </a:p>
          <a:p>
            <a:pPr lvl="1"/>
            <a:r>
              <a:rPr lang="en-US" dirty="0" smtClean="0"/>
              <a:t>is the sentence part of the language or not</a:t>
            </a:r>
          </a:p>
          <a:p>
            <a:r>
              <a:rPr lang="en-US" dirty="0" smtClean="0"/>
              <a:t>Language Generators</a:t>
            </a:r>
          </a:p>
          <a:p>
            <a:pPr lvl="1"/>
            <a:r>
              <a:rPr lang="en-US" dirty="0" smtClean="0"/>
              <a:t>Generate the sentences of the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7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Grammars (Noam Chomsky – 1956 and 1959)</a:t>
            </a:r>
          </a:p>
          <a:p>
            <a:pPr lvl="1" algn="just"/>
            <a:r>
              <a:rPr lang="en-US" dirty="0" smtClean="0"/>
              <a:t>Context-free – Syntax of whole programming language with minor exceptions.</a:t>
            </a:r>
          </a:p>
          <a:p>
            <a:pPr lvl="1" algn="just"/>
            <a:r>
              <a:rPr lang="en-US" dirty="0" smtClean="0"/>
              <a:t>Regular – the forms of tokens of programming languages can be described by regular grammars.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Backus-Naur Form (John Backus and Peter </a:t>
            </a:r>
            <a:r>
              <a:rPr lang="en-US" dirty="0" err="1" smtClean="0"/>
              <a:t>Naur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A formal notation for specifying programming language syntax.</a:t>
            </a:r>
          </a:p>
          <a:p>
            <a:pPr lvl="1" algn="just"/>
            <a:r>
              <a:rPr lang="en-US" dirty="0" smtClean="0"/>
              <a:t>BNF is natural notation to describe the syntax.</a:t>
            </a:r>
          </a:p>
          <a:p>
            <a:pPr lvl="1" algn="just"/>
            <a:r>
              <a:rPr lang="en-US" dirty="0" smtClean="0"/>
              <a:t>Panini used similar syntax for Sanskrit that is several hundred years before </a:t>
            </a:r>
            <a:r>
              <a:rPr lang="en-US" dirty="0"/>
              <a:t>C</a:t>
            </a:r>
            <a:r>
              <a:rPr lang="en-US" dirty="0" smtClean="0"/>
              <a:t>hrist.</a:t>
            </a:r>
          </a:p>
          <a:p>
            <a:pPr lvl="1" algn="just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-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metalanguage</a:t>
            </a:r>
            <a:r>
              <a:rPr lang="en-US" dirty="0" smtClean="0"/>
              <a:t> – BNF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marL="800100" lvl="2" indent="0">
              <a:buNone/>
            </a:pPr>
            <a:r>
              <a:rPr lang="en-US" dirty="0" smtClean="0">
                <a:latin typeface="Consolas" pitchFamily="49" charset="0"/>
              </a:rPr>
              <a:t>&lt;assign&gt; -&gt; &lt;</a:t>
            </a: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&gt; = &lt;expression&gt;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It is called as production or rule</a:t>
            </a:r>
          </a:p>
          <a:p>
            <a:endParaRPr lang="en-US" dirty="0" smtClean="0"/>
          </a:p>
          <a:p>
            <a:r>
              <a:rPr lang="en-US" dirty="0" smtClean="0"/>
              <a:t>&lt;assign&gt; &lt;expression&gt; are the abstractions.</a:t>
            </a:r>
          </a:p>
          <a:p>
            <a:endParaRPr lang="en-US" dirty="0" smtClean="0"/>
          </a:p>
          <a:p>
            <a:r>
              <a:rPr lang="en-US" dirty="0" smtClean="0"/>
              <a:t>Non-terminal and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3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Rightmost derivations</a:t>
            </a:r>
          </a:p>
          <a:p>
            <a:r>
              <a:rPr lang="en-US" dirty="0" smtClean="0"/>
              <a:t>Leftmost derivations</a:t>
            </a:r>
          </a:p>
          <a:p>
            <a:r>
              <a:rPr lang="en-US" dirty="0" smtClean="0"/>
              <a:t>Sentential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7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 smtClean="0"/>
              <a:t>Structure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</a:rPr>
              <a:t>A = B * (A + C)</a:t>
            </a:r>
            <a:endParaRPr lang="en-US" sz="1600" dirty="0" smtClean="0">
              <a:latin typeface="Consolas" pitchFamily="49" charset="0"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819400"/>
            <a:ext cx="3271837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5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495</Words>
  <Application>Microsoft Office PowerPoint</Application>
  <PresentationFormat>On-screen Show (4:3)</PresentationFormat>
  <Paragraphs>118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Syntax and Semantics  Principles of Programming Language</vt:lpstr>
      <vt:lpstr>Basics</vt:lpstr>
      <vt:lpstr>Syntax</vt:lpstr>
      <vt:lpstr>Lexemes</vt:lpstr>
      <vt:lpstr>Syntax Analyser</vt:lpstr>
      <vt:lpstr>Describing Syntax</vt:lpstr>
      <vt:lpstr>Grammar - Fundamentals</vt:lpstr>
      <vt:lpstr>Derivations</vt:lpstr>
      <vt:lpstr>Parse Trees</vt:lpstr>
      <vt:lpstr>Problems</vt:lpstr>
      <vt:lpstr>Example</vt:lpstr>
      <vt:lpstr>Ambiguity</vt:lpstr>
      <vt:lpstr>Extended BNF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and Semantics  Principles of Programming Language</dc:title>
  <dc:creator>IIIT</dc:creator>
  <cp:lastModifiedBy>IIIT</cp:lastModifiedBy>
  <cp:revision>14</cp:revision>
  <dcterms:created xsi:type="dcterms:W3CDTF">2021-01-17T06:59:11Z</dcterms:created>
  <dcterms:modified xsi:type="dcterms:W3CDTF">2021-01-18T05:13:23Z</dcterms:modified>
</cp:coreProperties>
</file>