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sldIdLst>
    <p:sldId id="256" r:id="rId2"/>
    <p:sldId id="295" r:id="rId3"/>
    <p:sldId id="296" r:id="rId4"/>
    <p:sldId id="297" r:id="rId5"/>
    <p:sldId id="298" r:id="rId6"/>
    <p:sldId id="299" r:id="rId7"/>
    <p:sldId id="300" r:id="rId8"/>
    <p:sldId id="301" r:id="rId9"/>
    <p:sldId id="302" r:id="rId10"/>
    <p:sldId id="303" r:id="rId11"/>
    <p:sldId id="262" r:id="rId12"/>
    <p:sldId id="265" r:id="rId13"/>
    <p:sldId id="266" r:id="rId14"/>
    <p:sldId id="267" r:id="rId15"/>
    <p:sldId id="280" r:id="rId16"/>
    <p:sldId id="281" r:id="rId17"/>
    <p:sldId id="282" r:id="rId18"/>
    <p:sldId id="268" r:id="rId19"/>
    <p:sldId id="269" r:id="rId20"/>
    <p:sldId id="270" r:id="rId21"/>
    <p:sldId id="284" r:id="rId22"/>
    <p:sldId id="271" r:id="rId23"/>
    <p:sldId id="285" r:id="rId24"/>
    <p:sldId id="286" r:id="rId25"/>
    <p:sldId id="272" r:id="rId26"/>
    <p:sldId id="287" r:id="rId27"/>
    <p:sldId id="273" r:id="rId28"/>
    <p:sldId id="288" r:id="rId29"/>
    <p:sldId id="274" r:id="rId30"/>
    <p:sldId id="304" r:id="rId31"/>
    <p:sldId id="305" r:id="rId32"/>
    <p:sldId id="306" r:id="rId33"/>
    <p:sldId id="277" r:id="rId34"/>
    <p:sldId id="278" r:id="rId35"/>
    <p:sldId id="279" r:id="rId36"/>
    <p:sldId id="290" r:id="rId37"/>
    <p:sldId id="289" r:id="rId38"/>
    <p:sldId id="292" r:id="rId39"/>
    <p:sldId id="293" r:id="rId40"/>
    <p:sldId id="294"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4071D4-BE76-4F82-8EF9-21FBA3FC0C60}" type="datetimeFigureOut">
              <a:rPr lang="en-US" smtClean="0"/>
              <a:pPr/>
              <a:t>17-Aug-20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469EDF-345C-4601-ACC8-655B58D125B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17FAB7-CB27-42C2-A566-100C66E16011}" type="slidenum">
              <a:rPr lang="en-US"/>
              <a:pPr/>
              <a:t>12</a:t>
            </a:fld>
            <a:endParaRPr lang="en-US"/>
          </a:p>
        </p:txBody>
      </p:sp>
      <p:sp>
        <p:nvSpPr>
          <p:cNvPr id="510978"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109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latin typeface=" "/>
              </a:rPr>
              <a:t>The OSI model describes the flow of data in a network, from the lowest layer (the physical connections) up to the layer containing the user’s applications. Data going to and from the network is passed layer to layer. Each layer is able to communicate with the layer immediately above it and the layer immediately below it. This way, each layer is written as an efficient, streamlined software component. When a layer receives a packet of information, it checks the destination address, and if its own address is not there, it passes the packet to the next layer.</a:t>
            </a:r>
            <a:endParaRPr lang="en-US"/>
          </a:p>
          <a:p>
            <a:r>
              <a:rPr lang="en-US">
                <a:latin typeface=" "/>
              </a:rPr>
              <a:t>When two computers communicate on a network, the software at each layer on one computer assumes it is communicating with the same layer on the other computer. For example, the Transport layer of one computer communicates with the Transport layer on the other computer. The Transport layer on the first computer has no regard for how the communication actually passes through the lower layers of the first computer, across the physical media, and then up through the lower layers of the second computer.</a:t>
            </a:r>
            <a:endParaRPr lang="en-US"/>
          </a:p>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89EFE5-1FB2-421B-9B27-BA05EA672AC0}" type="slidenum">
              <a:rPr lang="en-US"/>
              <a:pPr/>
              <a:t>24</a:t>
            </a:fld>
            <a:endParaRPr lang="en-US"/>
          </a:p>
        </p:txBody>
      </p:sp>
      <p:sp>
        <p:nvSpPr>
          <p:cNvPr id="523266"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232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t>The  Network Layer controls the subnet.</a:t>
            </a:r>
          </a:p>
          <a:p>
            <a:r>
              <a:rPr lang="en-US"/>
              <a:t>The key design issue is routing of data within the subnet.  Routing can be:</a:t>
            </a:r>
          </a:p>
          <a:p>
            <a:pPr>
              <a:buFontTx/>
              <a:buChar char="•"/>
            </a:pPr>
            <a:r>
              <a:rPr lang="en-US"/>
              <a:t>  based on static tables (rarely changed),</a:t>
            </a:r>
          </a:p>
          <a:p>
            <a:pPr>
              <a:buFontTx/>
              <a:buChar char="•"/>
            </a:pPr>
            <a:r>
              <a:rPr lang="en-US"/>
              <a:t>  determined at the start of each session, or</a:t>
            </a:r>
          </a:p>
          <a:p>
            <a:pPr>
              <a:buFontTx/>
              <a:buChar char="•"/>
            </a:pPr>
            <a:r>
              <a:rPr lang="en-US"/>
              <a:t>  highly dynamic: individually determined for each packet, reflecting the current network load.</a:t>
            </a:r>
          </a:p>
          <a:p>
            <a:r>
              <a:rPr lang="en-US"/>
              <a:t>Too many packets in the subnet simultaneously can form bottlenecks; this is dealt with by </a:t>
            </a:r>
            <a:r>
              <a:rPr lang="en-US" i="1"/>
              <a:t>congestion control</a:t>
            </a:r>
            <a:r>
              <a:rPr lang="en-US"/>
              <a:t> procedures in the Network Layer.</a:t>
            </a:r>
          </a:p>
          <a:p>
            <a:r>
              <a:rPr lang="en-US"/>
              <a:t>Accounting for subnet use is also typically the responsibility of the Network Layer.</a:t>
            </a:r>
          </a:p>
          <a:p>
            <a:r>
              <a:rPr lang="en-US"/>
              <a:t>When a packet travels from one network to another, address conversion may be necessary; this is also performed by the Network Layer.</a:t>
            </a:r>
          </a:p>
          <a:p>
            <a:r>
              <a:rPr lang="en-US"/>
              <a:t>In </a:t>
            </a:r>
            <a:r>
              <a:rPr lang="en-US" i="1"/>
              <a:t>Broadcast networks</a:t>
            </a:r>
            <a:r>
              <a:rPr lang="en-US"/>
              <a:t> (e.g. many LANs), the routing problem is very straightforward, and hence Layer 3 will be very simple, or even non-existent.</a:t>
            </a:r>
          </a:p>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E2693E-0610-4E01-A144-621E16B90A4F}" type="slidenum">
              <a:rPr lang="en-US"/>
              <a:pPr/>
              <a:t>25</a:t>
            </a:fld>
            <a:endParaRPr lang="en-US"/>
          </a:p>
        </p:txBody>
      </p:sp>
      <p:sp>
        <p:nvSpPr>
          <p:cNvPr id="525314"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253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t>This layer takes the ‘raw’ transmission facility provided by the Physical Layer (Layer 1) and uses it to provide a reliable, error-free transmission service.</a:t>
            </a:r>
          </a:p>
          <a:p>
            <a:r>
              <a:rPr lang="en-US"/>
              <a:t>It does this by breaking the data stream up into </a:t>
            </a:r>
            <a:r>
              <a:rPr lang="en-US" i="1"/>
              <a:t>frames</a:t>
            </a:r>
            <a:r>
              <a:rPr lang="en-US"/>
              <a:t>, typically of thousands of bytes in length.  Where necessary, special </a:t>
            </a:r>
            <a:r>
              <a:rPr lang="en-US" i="1"/>
              <a:t>acknowledgement frames</a:t>
            </a:r>
            <a:r>
              <a:rPr lang="en-US"/>
              <a:t> can be sent back by the receiving Data Link entity to indicate successful receipt of each frame.</a:t>
            </a:r>
          </a:p>
          <a:p>
            <a:r>
              <a:rPr lang="en-US"/>
              <a:t>The Physical Layer transmits a continuous sequence of bits, and so Layer 2 must create and recognise frame boundaries.  This is typically done by the insertion of special bit patterns.</a:t>
            </a:r>
          </a:p>
          <a:p>
            <a:r>
              <a:rPr lang="en-US"/>
              <a:t>Channel errors can completely destroy a frame, and hence retransmission may be necessary.  This, in turn, leads to the possibility of duplicate frames being received.  Data Link protocols must deal with these problems.</a:t>
            </a:r>
          </a:p>
          <a:p>
            <a:r>
              <a:rPr lang="en-US"/>
              <a:t>A Data Link protocol may offer several different ‘service classes’ to the Network Layer, each with a different quality and cost.</a:t>
            </a:r>
          </a:p>
          <a:p>
            <a:r>
              <a:rPr lang="en-US"/>
              <a:t>The Data Link Layer must also regulate traffic flow to prevent ‘swamping’ of a slow receiver.</a:t>
            </a:r>
          </a:p>
          <a:p>
            <a:r>
              <a:rPr lang="en-US"/>
              <a:t>In a duplex channel there may be competition between data and acknowledgment frames; one solution is known as </a:t>
            </a:r>
            <a:r>
              <a:rPr lang="en-US" i="1"/>
              <a:t>piggybacking</a:t>
            </a:r>
            <a:r>
              <a:rPr lang="en-US"/>
              <a:t>, where acknowledgement information is attached to data frames.</a:t>
            </a:r>
          </a:p>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E2693E-0610-4E01-A144-621E16B90A4F}" type="slidenum">
              <a:rPr lang="en-US"/>
              <a:pPr/>
              <a:t>26</a:t>
            </a:fld>
            <a:endParaRPr lang="en-US"/>
          </a:p>
        </p:txBody>
      </p:sp>
      <p:sp>
        <p:nvSpPr>
          <p:cNvPr id="525314"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253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t>This layer takes the ‘raw’ transmission facility provided by the Physical Layer (Layer 1) and uses it to provide a reliable, error-free transmission service.</a:t>
            </a:r>
          </a:p>
          <a:p>
            <a:r>
              <a:rPr lang="en-US"/>
              <a:t>It does this by breaking the data stream up into </a:t>
            </a:r>
            <a:r>
              <a:rPr lang="en-US" i="1"/>
              <a:t>frames</a:t>
            </a:r>
            <a:r>
              <a:rPr lang="en-US"/>
              <a:t>, typically of thousands of bytes in length.  Where necessary, special </a:t>
            </a:r>
            <a:r>
              <a:rPr lang="en-US" i="1"/>
              <a:t>acknowledgement frames</a:t>
            </a:r>
            <a:r>
              <a:rPr lang="en-US"/>
              <a:t> can be sent back by the receiving Data Link entity to indicate successful receipt of each frame.</a:t>
            </a:r>
          </a:p>
          <a:p>
            <a:r>
              <a:rPr lang="en-US"/>
              <a:t>The Physical Layer transmits a continuous sequence of bits, and so Layer 2 must create and recognise frame boundaries.  This is typically done by the insertion of special bit patterns.</a:t>
            </a:r>
          </a:p>
          <a:p>
            <a:r>
              <a:rPr lang="en-US"/>
              <a:t>Channel errors can completely destroy a frame, and hence retransmission may be necessary.  This, in turn, leads to the possibility of duplicate frames being received.  Data Link protocols must deal with these problems.</a:t>
            </a:r>
          </a:p>
          <a:p>
            <a:r>
              <a:rPr lang="en-US"/>
              <a:t>A Data Link protocol may offer several different ‘service classes’ to the Network Layer, each with a different quality and cost.</a:t>
            </a:r>
          </a:p>
          <a:p>
            <a:r>
              <a:rPr lang="en-US"/>
              <a:t>The Data Link Layer must also regulate traffic flow to prevent ‘swamping’ of a slow receiver.</a:t>
            </a:r>
          </a:p>
          <a:p>
            <a:r>
              <a:rPr lang="en-US"/>
              <a:t>In a duplex channel there may be competition between data and acknowledgment frames; one solution is known as </a:t>
            </a:r>
            <a:r>
              <a:rPr lang="en-US" i="1"/>
              <a:t>piggybacking</a:t>
            </a:r>
            <a:r>
              <a:rPr lang="en-US"/>
              <a:t>, where acknowledgement information is attached to data frames.</a:t>
            </a:r>
          </a:p>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8B7097-7F53-4682-AC1F-7139579A4126}" type="slidenum">
              <a:rPr lang="en-US"/>
              <a:pPr/>
              <a:t>27</a:t>
            </a:fld>
            <a:endParaRPr lang="en-US"/>
          </a:p>
        </p:txBody>
      </p:sp>
      <p:sp>
        <p:nvSpPr>
          <p:cNvPr id="527362"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273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t>The Physical Layer is concerned with the details of bit transmission over a physical channel.</a:t>
            </a:r>
          </a:p>
          <a:p>
            <a:r>
              <a:rPr lang="en-US"/>
              <a:t>Design issues for this layer include:</a:t>
            </a:r>
          </a:p>
          <a:p>
            <a:pPr>
              <a:buFontTx/>
              <a:buChar char="•"/>
            </a:pPr>
            <a:r>
              <a:rPr lang="en-US"/>
              <a:t>  the definition of 0 and 1, e.g. how many volts represents a 1, and how long a bit lasts,</a:t>
            </a:r>
          </a:p>
          <a:p>
            <a:pPr>
              <a:buFontTx/>
              <a:buChar char="•"/>
            </a:pPr>
            <a:r>
              <a:rPr lang="en-US"/>
              <a:t>  whether the channel is simplex or duplex,</a:t>
            </a:r>
          </a:p>
          <a:p>
            <a:pPr>
              <a:buFontTx/>
              <a:buChar char="•"/>
            </a:pPr>
            <a:r>
              <a:rPr lang="en-US"/>
              <a:t>  how many pins a connector has, and what the function of each pin is.</a:t>
            </a:r>
          </a:p>
          <a:p>
            <a:r>
              <a:rPr lang="en-US"/>
              <a:t>More generally, design issues here deal with Mechanical, Electrical and Procedural matters.</a:t>
            </a:r>
          </a:p>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8B7097-7F53-4682-AC1F-7139579A4126}" type="slidenum">
              <a:rPr lang="en-US"/>
              <a:pPr/>
              <a:t>28</a:t>
            </a:fld>
            <a:endParaRPr lang="en-US"/>
          </a:p>
        </p:txBody>
      </p:sp>
      <p:sp>
        <p:nvSpPr>
          <p:cNvPr id="527362"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273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t>The Physical Layer is concerned with the details of bit transmission over a physical channel.</a:t>
            </a:r>
          </a:p>
          <a:p>
            <a:r>
              <a:rPr lang="en-US"/>
              <a:t>Design issues for this layer include:</a:t>
            </a:r>
          </a:p>
          <a:p>
            <a:pPr>
              <a:buFontTx/>
              <a:buChar char="•"/>
            </a:pPr>
            <a:r>
              <a:rPr lang="en-US"/>
              <a:t>  the definition of 0 and 1, e.g. how many volts represents a 1, and how long a bit lasts,</a:t>
            </a:r>
          </a:p>
          <a:p>
            <a:pPr>
              <a:buFontTx/>
              <a:buChar char="•"/>
            </a:pPr>
            <a:r>
              <a:rPr lang="en-US"/>
              <a:t>  whether the channel is simplex or duplex,</a:t>
            </a:r>
          </a:p>
          <a:p>
            <a:pPr>
              <a:buFontTx/>
              <a:buChar char="•"/>
            </a:pPr>
            <a:r>
              <a:rPr lang="en-US"/>
              <a:t>  how many pins a connector has, and what the function of each pin is.</a:t>
            </a:r>
          </a:p>
          <a:p>
            <a:r>
              <a:rPr lang="en-US"/>
              <a:t>More generally, design issues here deal with Mechanical, Electrical and Procedural matters.</a:t>
            </a:r>
          </a:p>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B0995F-B3EB-485F-96A0-28E76AD0DB07}" type="slidenum">
              <a:rPr lang="en-US"/>
              <a:pPr/>
              <a:t>29</a:t>
            </a:fld>
            <a:endParaRPr lang="en-US"/>
          </a:p>
        </p:txBody>
      </p:sp>
      <p:sp>
        <p:nvSpPr>
          <p:cNvPr id="529410"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294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t>The Physical Layer is concerned with the details of bit transmission over a physical channel.</a:t>
            </a:r>
          </a:p>
          <a:p>
            <a:r>
              <a:rPr lang="en-US"/>
              <a:t>Design issues for this layer include:</a:t>
            </a:r>
          </a:p>
          <a:p>
            <a:pPr>
              <a:buFontTx/>
              <a:buChar char="•"/>
            </a:pPr>
            <a:r>
              <a:rPr lang="en-US"/>
              <a:t>  the definition of 0 and 1, e.g. how many volts represents a 1, and how long a bit lasts,</a:t>
            </a:r>
          </a:p>
          <a:p>
            <a:pPr>
              <a:buFontTx/>
              <a:buChar char="•"/>
            </a:pPr>
            <a:r>
              <a:rPr lang="en-US"/>
              <a:t>  whether the channel is simplex or duplex,</a:t>
            </a:r>
          </a:p>
          <a:p>
            <a:pPr>
              <a:buFontTx/>
              <a:buChar char="•"/>
            </a:pPr>
            <a:r>
              <a:rPr lang="en-US"/>
              <a:t>  how many pins a connector has, and what the function of each pin is.</a:t>
            </a:r>
          </a:p>
          <a:p>
            <a:r>
              <a:rPr lang="en-US"/>
              <a:t>More generally, design issues here deal with Mechanical, Electrical and Procedural matters.</a:t>
            </a:r>
          </a:p>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157131-3A4A-4DDF-9980-DD2FA6B4DF58}" type="slidenum">
              <a:rPr lang="en-US"/>
              <a:pPr/>
              <a:t>33</a:t>
            </a:fld>
            <a:endParaRPr lang="en-US"/>
          </a:p>
        </p:txBody>
      </p:sp>
      <p:sp>
        <p:nvSpPr>
          <p:cNvPr id="535554"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355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t>Most layers can offer two different types of service:</a:t>
            </a:r>
          </a:p>
          <a:p>
            <a:pPr>
              <a:buFontTx/>
              <a:buChar char="•"/>
            </a:pPr>
            <a:r>
              <a:rPr lang="en-US"/>
              <a:t>  connection-oriented service, and</a:t>
            </a:r>
          </a:p>
          <a:p>
            <a:pPr>
              <a:buFontTx/>
              <a:buChar char="•"/>
            </a:pPr>
            <a:r>
              <a:rPr lang="en-US"/>
              <a:t>  connectionless service.</a:t>
            </a:r>
          </a:p>
          <a:p>
            <a:r>
              <a:rPr lang="en-US"/>
              <a:t>Connection-oriented services are like the telephone system.  There are three phases to a connection:</a:t>
            </a:r>
          </a:p>
          <a:p>
            <a:pPr>
              <a:buFontTx/>
              <a:buChar char="•"/>
            </a:pPr>
            <a:r>
              <a:rPr lang="en-US"/>
              <a:t>  connection establishment (as in picking up the telephone and dialling),</a:t>
            </a:r>
          </a:p>
          <a:p>
            <a:pPr>
              <a:buFontTx/>
              <a:buChar char="•"/>
            </a:pPr>
            <a:r>
              <a:rPr lang="en-US"/>
              <a:t>  data transfer (conversation), and</a:t>
            </a:r>
          </a:p>
          <a:p>
            <a:pPr>
              <a:buFontTx/>
              <a:buChar char="•"/>
            </a:pPr>
            <a:r>
              <a:rPr lang="en-US"/>
              <a:t>  connection release (put down the telephone).</a:t>
            </a:r>
          </a:p>
          <a:p>
            <a:r>
              <a:rPr lang="en-US"/>
              <a:t>Connectionless services are like the postal system.  Each message, like a letter, is equipped with the complete address of the recipient, and each message is routed independently.  Re-ordering of messages may occur (unlike with a connection-oriented service).</a:t>
            </a:r>
          </a:p>
          <a:p>
            <a:r>
              <a:rPr lang="en-US"/>
              <a:t>Each service has an associated </a:t>
            </a:r>
            <a:r>
              <a:rPr lang="en-US" i="1"/>
              <a:t>quality-of-service</a:t>
            </a:r>
            <a:r>
              <a:rPr lang="en-US"/>
              <a:t>.</a:t>
            </a:r>
          </a:p>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568E1B-37FC-43C2-ADC7-FB4E67610234}" type="slidenum">
              <a:rPr lang="en-US"/>
              <a:pPr/>
              <a:t>34</a:t>
            </a:fld>
            <a:endParaRPr lang="en-US"/>
          </a:p>
        </p:txBody>
      </p:sp>
      <p:sp>
        <p:nvSpPr>
          <p:cNvPr id="533506"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335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i="1"/>
              <a:t>Reliable</a:t>
            </a:r>
            <a:r>
              <a:rPr lang="en-US"/>
              <a:t> services never lose or corrupt data; to implement a reliable service typically requires the receiver to acknowledge receipt of each part of a message.  Hence providing a reliable service has an overhead, and so a choice needs to be made between cheapness and the level of reliability required.</a:t>
            </a:r>
          </a:p>
          <a:p>
            <a:r>
              <a:rPr lang="en-US"/>
              <a:t>A typical application of a </a:t>
            </a:r>
            <a:r>
              <a:rPr lang="en-US" i="1"/>
              <a:t>reliable connection-oriented</a:t>
            </a:r>
            <a:r>
              <a:rPr lang="en-US"/>
              <a:t> service is </a:t>
            </a:r>
            <a:r>
              <a:rPr lang="en-US" i="1"/>
              <a:t>file transfer</a:t>
            </a:r>
            <a:r>
              <a:rPr lang="en-US"/>
              <a:t>.  A recipient of a file will want to be sure that it is correct, even though this may cost more.</a:t>
            </a:r>
          </a:p>
          <a:p>
            <a:r>
              <a:rPr lang="en-US"/>
              <a:t>Some applications do not need a reliable service, and indeed may not be able to cope with the delays associated with providing one.  A simple example is provided by digitised voice traffic, where delay is less tolerable than the occasional burst of noise.</a:t>
            </a:r>
          </a:p>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9C7ECA-6E6D-4ECD-A8F5-1CB4B23308C5}" type="slidenum">
              <a:rPr lang="en-US"/>
              <a:pPr/>
              <a:t>35</a:t>
            </a:fld>
            <a:endParaRPr lang="en-US"/>
          </a:p>
        </p:txBody>
      </p:sp>
      <p:sp>
        <p:nvSpPr>
          <p:cNvPr id="537602"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376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t>Services and protocols are two quite distinct things, although they are often confused.</a:t>
            </a:r>
          </a:p>
          <a:p>
            <a:r>
              <a:rPr lang="en-US"/>
              <a:t>A service consists of a set of primitives (or operations) provided by one layer to the layer above it.  The service defines what operations the layer can perform, but says nothing about how they are provided.</a:t>
            </a:r>
          </a:p>
          <a:p>
            <a:r>
              <a:rPr lang="en-US"/>
              <a:t>By contrast, a protocol is a set of rules governing what is actually transmitted between peer entities, i.e. the format and meaning of frames, packets or messages.</a:t>
            </a:r>
          </a:p>
          <a:p>
            <a:r>
              <a:rPr lang="en-US"/>
              <a:t>Entities use protocols to implement their service definitions, and are free to change their protocol provided the set of services does not change.  That is services and protocols are </a:t>
            </a:r>
            <a:r>
              <a:rPr lang="en-US" i="1"/>
              <a:t>decoupled</a:t>
            </a:r>
            <a:r>
              <a:rPr lang="en-US"/>
              <a:t>.</a:t>
            </a:r>
          </a:p>
          <a:p>
            <a:r>
              <a:rPr lang="en-US"/>
              <a:t>Many pre-OSI protocols did not make this distinction, e.g. a typical layer might have a service primitive called </a:t>
            </a:r>
            <a:r>
              <a:rPr lang="en-US">
                <a:latin typeface="Arial" pitchFamily="34" charset="0"/>
              </a:rPr>
              <a:t>send packet</a:t>
            </a:r>
            <a:r>
              <a:rPr lang="en-US"/>
              <a:t>, referring to a pre-assembled packet of data.  This causes great problems when individual protocols need to be replaced.</a:t>
            </a:r>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C156E4-C450-4D1A-800C-2BEEB13730E8}" type="slidenum">
              <a:rPr lang="en-US"/>
              <a:pPr/>
              <a:t>13</a:t>
            </a:fld>
            <a:endParaRPr lang="en-US"/>
          </a:p>
        </p:txBody>
      </p:sp>
      <p:sp>
        <p:nvSpPr>
          <p:cNvPr id="513026"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130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latin typeface=" "/>
              </a:rPr>
              <a:t>The</a:t>
            </a:r>
            <a:r>
              <a:rPr lang="en-US" b="1">
                <a:latin typeface=" "/>
              </a:rPr>
              <a:t> </a:t>
            </a:r>
            <a:r>
              <a:rPr lang="en-US" i="1">
                <a:latin typeface=" "/>
              </a:rPr>
              <a:t>Application layer </a:t>
            </a:r>
            <a:r>
              <a:rPr lang="en-US">
                <a:latin typeface=" "/>
              </a:rPr>
              <a:t>represents the level at which applications access network services. This layer represents the services that directly support applications such as software for file transfers, database access, and electronic mail.</a:t>
            </a:r>
            <a:endParaRPr lang="en-US"/>
          </a:p>
          <a:p>
            <a:r>
              <a:rPr lang="en-US">
                <a:latin typeface="Symbol" pitchFamily="18" charset="2"/>
              </a:rPr>
              <a:t>·</a:t>
            </a:r>
            <a:r>
              <a:rPr lang="en-US">
                <a:latin typeface=" "/>
              </a:rPr>
              <a:t> The</a:t>
            </a:r>
            <a:r>
              <a:rPr lang="en-US" b="1">
                <a:latin typeface=" "/>
              </a:rPr>
              <a:t> </a:t>
            </a:r>
            <a:r>
              <a:rPr lang="en-US" i="1">
                <a:latin typeface=" "/>
              </a:rPr>
              <a:t>Presentation layer </a:t>
            </a:r>
            <a:r>
              <a:rPr lang="en-US">
                <a:latin typeface=" "/>
              </a:rPr>
              <a:t>translates data from the Application layer into an intermediary format. This layer also manages security issues by providing services such as data encryption, and compresses data so that fewer bits need to be transferred on the network.</a:t>
            </a:r>
            <a:endParaRPr lang="en-US"/>
          </a:p>
          <a:p>
            <a:r>
              <a:rPr lang="en-US">
                <a:latin typeface="Symbol" pitchFamily="18" charset="2"/>
              </a:rPr>
              <a:t>·</a:t>
            </a:r>
            <a:r>
              <a:rPr lang="en-US">
                <a:latin typeface=" "/>
              </a:rPr>
              <a:t> The</a:t>
            </a:r>
            <a:r>
              <a:rPr lang="en-US" b="1">
                <a:latin typeface=" "/>
              </a:rPr>
              <a:t> </a:t>
            </a:r>
            <a:r>
              <a:rPr lang="en-US" i="1">
                <a:latin typeface=" "/>
              </a:rPr>
              <a:t>Session layer </a:t>
            </a:r>
            <a:r>
              <a:rPr lang="en-US">
                <a:latin typeface=" "/>
              </a:rPr>
              <a:t>allows two applications on different computers to establish, use, and end a session. This layer establishes dialog control between the two computers in a session, regulating which side transmits, plus when and how long it transmits.</a:t>
            </a:r>
            <a:endParaRPr lang="en-US"/>
          </a:p>
          <a:p>
            <a:r>
              <a:rPr lang="en-US">
                <a:latin typeface="Symbol" pitchFamily="18" charset="2"/>
              </a:rPr>
              <a:t>·</a:t>
            </a:r>
            <a:r>
              <a:rPr lang="en-US">
                <a:latin typeface=" "/>
              </a:rPr>
              <a:t> The </a:t>
            </a:r>
            <a:r>
              <a:rPr lang="en-US" i="1">
                <a:latin typeface=" "/>
              </a:rPr>
              <a:t>Transport layer</a:t>
            </a:r>
            <a:r>
              <a:rPr lang="en-US">
                <a:latin typeface=" "/>
              </a:rPr>
              <a:t> handles error recognition and recovery. It also repackages long messages when necessary into small packets for transmission and, at the receiving end, rebuilds packets into the original message. The receiving Transport layer also sends receipt acknowledgments. </a:t>
            </a:r>
            <a:endParaRPr lang="en-US"/>
          </a:p>
          <a:p>
            <a:r>
              <a:rPr lang="en-US">
                <a:latin typeface="Symbol" pitchFamily="18" charset="2"/>
              </a:rPr>
              <a:t>·</a:t>
            </a:r>
            <a:r>
              <a:rPr lang="en-US">
                <a:latin typeface=" "/>
              </a:rPr>
              <a:t> The </a:t>
            </a:r>
            <a:r>
              <a:rPr lang="en-US" i="1">
                <a:latin typeface=" "/>
              </a:rPr>
              <a:t>Network layer </a:t>
            </a:r>
            <a:r>
              <a:rPr lang="en-US">
                <a:latin typeface=" "/>
              </a:rPr>
              <a:t>addresses messages and translates logical addresses and names into physical addresses. It also determines the route from the source to the destination computer and manages traffic problems, such as switching, routing, and controlling the congestion of data packets.</a:t>
            </a:r>
            <a:endParaRPr lang="en-US"/>
          </a:p>
          <a:p>
            <a:r>
              <a:rPr lang="en-US">
                <a:latin typeface="Symbol" pitchFamily="18" charset="2"/>
              </a:rPr>
              <a:t>·</a:t>
            </a:r>
            <a:r>
              <a:rPr lang="en-US">
                <a:latin typeface=" "/>
              </a:rPr>
              <a:t> The </a:t>
            </a:r>
            <a:r>
              <a:rPr lang="en-US" i="1">
                <a:latin typeface=" "/>
              </a:rPr>
              <a:t>Data Link layer </a:t>
            </a:r>
            <a:r>
              <a:rPr lang="en-US">
                <a:latin typeface=" "/>
              </a:rPr>
              <a:t>packages raw bits from the Physical layer into frames (logical, structured packets for data). This layer is responsible for transferring frames from one computer to another, without errors. After sending a frame, it waits for an acknowledgment from the receiving computer.</a:t>
            </a:r>
            <a:endParaRPr lang="en-US"/>
          </a:p>
          <a:p>
            <a:r>
              <a:rPr lang="en-US">
                <a:latin typeface="Symbol" pitchFamily="18" charset="2"/>
              </a:rPr>
              <a:t>·</a:t>
            </a:r>
            <a:r>
              <a:rPr lang="en-US">
                <a:latin typeface=" "/>
              </a:rPr>
              <a:t> The </a:t>
            </a:r>
            <a:r>
              <a:rPr lang="en-US" i="1">
                <a:latin typeface=" "/>
              </a:rPr>
              <a:t>Physical layer </a:t>
            </a:r>
            <a:r>
              <a:rPr lang="en-US">
                <a:latin typeface=" "/>
              </a:rPr>
              <a:t>transmits bits from one computer to another and regulates the transmission of a stream of bits over a physical medium. This layer defines how the cable is attached to the network adapter and what transmission technique is used to send data over the cable</a:t>
            </a:r>
          </a:p>
          <a:p>
            <a:endParaRPr lang="en-GB"/>
          </a:p>
          <a:p>
            <a:r>
              <a:rPr lang="en-US"/>
              <a:t>This partition into ‘lower’ and ‘upper’ layers is a widely used way to distinguish between the communications-oriented layers and the applications- oriented layers. </a:t>
            </a:r>
          </a:p>
          <a:p>
            <a:r>
              <a:rPr lang="en-US"/>
              <a:t>In fact layers 5 and 6 are often ignored in practical applications (the Internet protocol hierarchy has no equivalents to layers 5 and 6).</a:t>
            </a:r>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25A1D2-A946-4B26-A713-524AD548A472}" type="slidenum">
              <a:rPr lang="en-US"/>
              <a:pPr/>
              <a:t>14</a:t>
            </a:fld>
            <a:endParaRPr lang="en-US"/>
          </a:p>
        </p:txBody>
      </p:sp>
      <p:sp>
        <p:nvSpPr>
          <p:cNvPr id="515074"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150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t>The Application Layer is home to a wide variety of protocols to meet specific user needs.</a:t>
            </a:r>
          </a:p>
          <a:p>
            <a:pPr>
              <a:buFontTx/>
              <a:buChar char="•"/>
            </a:pPr>
            <a:r>
              <a:rPr lang="en-US"/>
              <a:t>  </a:t>
            </a:r>
            <a:r>
              <a:rPr lang="en-US" i="1"/>
              <a:t>Network virtual terminal</a:t>
            </a:r>
            <a:r>
              <a:rPr lang="en-US"/>
              <a:t>.  Used by ‘networked screen editors’ and other networked applications needing to handle many different terminal types.  Software exists to map the functions of the virtual terminal onto the real terminal, e.g. cursor movement.  Examples include OSI </a:t>
            </a:r>
            <a:r>
              <a:rPr lang="en-US" i="1"/>
              <a:t>VTP</a:t>
            </a:r>
            <a:r>
              <a:rPr lang="en-US"/>
              <a:t> and Internet </a:t>
            </a:r>
            <a:r>
              <a:rPr lang="en-US" i="1"/>
              <a:t>telnet</a:t>
            </a:r>
            <a:r>
              <a:rPr lang="en-US"/>
              <a:t>.</a:t>
            </a:r>
          </a:p>
          <a:p>
            <a:pPr>
              <a:buFontTx/>
              <a:buChar char="•"/>
            </a:pPr>
            <a:r>
              <a:rPr lang="en-US"/>
              <a:t>  </a:t>
            </a:r>
            <a:r>
              <a:rPr lang="en-US" i="1"/>
              <a:t>File transfer</a:t>
            </a:r>
            <a:r>
              <a:rPr lang="en-US"/>
              <a:t>.  Different file systems  have different file naming conventions and internal record structures.  Such a protocol must convert files to a ‘standard’ representation.  Examples include OSI </a:t>
            </a:r>
            <a:r>
              <a:rPr lang="en-US" i="1"/>
              <a:t>FTAM</a:t>
            </a:r>
            <a:r>
              <a:rPr lang="en-US"/>
              <a:t> and Internet </a:t>
            </a:r>
            <a:r>
              <a:rPr lang="en-US" i="1"/>
              <a:t>ftp</a:t>
            </a:r>
            <a:r>
              <a:rPr lang="en-US"/>
              <a:t>.</a:t>
            </a:r>
          </a:p>
          <a:p>
            <a:pPr>
              <a:buFontTx/>
              <a:buChar char="•"/>
            </a:pPr>
            <a:r>
              <a:rPr lang="en-US"/>
              <a:t>  </a:t>
            </a:r>
            <a:r>
              <a:rPr lang="en-US" i="1"/>
              <a:t>Electronic mail</a:t>
            </a:r>
            <a:r>
              <a:rPr lang="en-US"/>
              <a:t>.  Examples of electronic mail protocols are OSI </a:t>
            </a:r>
            <a:r>
              <a:rPr lang="en-US" i="1"/>
              <a:t>X.400</a:t>
            </a:r>
            <a:r>
              <a:rPr lang="en-US"/>
              <a:t> and Internet mail.</a:t>
            </a:r>
          </a:p>
          <a:p>
            <a:pPr>
              <a:buFontTx/>
              <a:buChar char="•"/>
            </a:pPr>
            <a:r>
              <a:rPr lang="en-US"/>
              <a:t>  </a:t>
            </a:r>
            <a:r>
              <a:rPr lang="en-US" i="1"/>
              <a:t>Directory service</a:t>
            </a:r>
            <a:r>
              <a:rPr lang="en-US"/>
              <a:t>.  Examples include OSI </a:t>
            </a:r>
            <a:r>
              <a:rPr lang="en-US" i="1"/>
              <a:t>X.500</a:t>
            </a:r>
            <a:r>
              <a:rPr lang="en-US"/>
              <a:t>.</a:t>
            </a:r>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29C578-299F-470A-9E20-16E415E6BBFC}" type="slidenum">
              <a:rPr lang="en-US"/>
              <a:pPr/>
              <a:t>18</a:t>
            </a:fld>
            <a:endParaRPr lang="en-US"/>
          </a:p>
        </p:txBody>
      </p:sp>
      <p:sp>
        <p:nvSpPr>
          <p:cNvPr id="517122"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171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t>The Presentation Layer is concerned with the representation of data to be transmitted, e.g. providing a standard encoding for data.</a:t>
            </a:r>
          </a:p>
          <a:p>
            <a:r>
              <a:rPr lang="en-US"/>
              <a:t>Different computers often use different representations for data structures such as characters (ASCII or EBCDIC), integers (one’s complement or two’s complement, and varying byte ordering conventions), and floating point values (IEEE or proprietary).</a:t>
            </a:r>
          </a:p>
          <a:p>
            <a:r>
              <a:rPr lang="en-US"/>
              <a:t>The Presentation Layer provides a standard encoding technique (using </a:t>
            </a:r>
            <a:r>
              <a:rPr lang="en-US" i="1"/>
              <a:t>ASN.1</a:t>
            </a:r>
            <a:r>
              <a:rPr lang="en-US"/>
              <a:t> - </a:t>
            </a:r>
            <a:r>
              <a:rPr lang="en-US" i="1"/>
              <a:t>Abstract Syntax Notation 1</a:t>
            </a:r>
            <a:r>
              <a:rPr lang="en-US"/>
              <a:t>).</a:t>
            </a:r>
          </a:p>
          <a:p>
            <a:r>
              <a:rPr lang="en-US"/>
              <a:t>The Presentation Layer is also concerned with other representation issues such as data compression and encryption of data.</a:t>
            </a:r>
          </a:p>
          <a:p>
            <a:r>
              <a:rPr lang="en-US"/>
              <a:t>In terms of the usual communications model, the Presentation Layer is responsible for </a:t>
            </a:r>
            <a:r>
              <a:rPr lang="en-US" i="1"/>
              <a:t>source coding</a:t>
            </a:r>
            <a:r>
              <a:rPr lang="en-US"/>
              <a:t> of data.</a:t>
            </a:r>
          </a:p>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E2AE10-56CD-4902-A9DF-EBD9B134056C}" type="slidenum">
              <a:rPr lang="en-US"/>
              <a:pPr/>
              <a:t>19</a:t>
            </a:fld>
            <a:endParaRPr lang="en-US"/>
          </a:p>
        </p:txBody>
      </p:sp>
      <p:sp>
        <p:nvSpPr>
          <p:cNvPr id="519170"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191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t>The Session Layer allows the establishment of </a:t>
            </a:r>
            <a:r>
              <a:rPr lang="en-US" i="1"/>
              <a:t>sessions</a:t>
            </a:r>
            <a:r>
              <a:rPr lang="en-US"/>
              <a:t> between machines, e.g. to allow remote logins to a multi-user system, or to perform file transfer between machines.</a:t>
            </a:r>
          </a:p>
          <a:p>
            <a:r>
              <a:rPr lang="en-US"/>
              <a:t>One of the Session services is </a:t>
            </a:r>
            <a:r>
              <a:rPr lang="en-US" i="1"/>
              <a:t>dialogue control</a:t>
            </a:r>
            <a:r>
              <a:rPr lang="en-US"/>
              <a:t>; if the communications are half-duplex then the session layer can manage which entity sends when.</a:t>
            </a:r>
          </a:p>
          <a:p>
            <a:r>
              <a:rPr lang="en-US"/>
              <a:t>A related service is </a:t>
            </a:r>
            <a:r>
              <a:rPr lang="en-US" i="1"/>
              <a:t>token management</a:t>
            </a:r>
            <a:r>
              <a:rPr lang="en-US"/>
              <a:t>.  In some protocols it is essential that both entities do not attempt the same operation simultaneously.  Possession of a token permits the operation.</a:t>
            </a:r>
          </a:p>
          <a:p>
            <a:r>
              <a:rPr lang="en-US"/>
              <a:t>The other main Session service is </a:t>
            </a:r>
            <a:r>
              <a:rPr lang="en-US" i="1"/>
              <a:t>synchronization</a:t>
            </a:r>
            <a:r>
              <a:rPr lang="en-US"/>
              <a:t>.  As an example consider attempting a 2-hour file transfer between machines which crash on average once an hour.  The synchronization service provides a means for </a:t>
            </a:r>
            <a:r>
              <a:rPr lang="en-US" i="1"/>
              <a:t>checkpoints</a:t>
            </a:r>
            <a:r>
              <a:rPr lang="en-US"/>
              <a:t> to be inserted into the data stream so that, after a crash, only data sent since the last checkpoint needs to be re-transmitted.</a:t>
            </a:r>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7A4F32-E1F4-4F60-9DAC-8088DC89F3B6}" type="slidenum">
              <a:rPr lang="en-US"/>
              <a:pPr/>
              <a:t>20</a:t>
            </a:fld>
            <a:endParaRPr lang="en-US"/>
          </a:p>
        </p:txBody>
      </p:sp>
      <p:sp>
        <p:nvSpPr>
          <p:cNvPr id="521218"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212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dirty="0"/>
              <a:t>The basic function of the Transport Layer is to take data from the Session Layer (Layer 5), split it up into smaller units (as necessary), and pass these units on to the Network Layer.  It is then also responsible for ensuring that all the pieces are received correctly and reassembled in the correct order.</a:t>
            </a:r>
          </a:p>
          <a:p>
            <a:r>
              <a:rPr lang="en-US" dirty="0"/>
              <a:t>Typically the Transport Layer will create a distinct Network Layer connection for each Transport connection requested by the Session Layer.  However, depending on the data load and the capacity of a single Session channel:</a:t>
            </a:r>
          </a:p>
          <a:p>
            <a:pPr>
              <a:buFontTx/>
              <a:buChar char="•"/>
            </a:pPr>
            <a:r>
              <a:rPr lang="en-US" dirty="0"/>
              <a:t>  multiple Network connections might be used to support a single high-bandwidth Session connection, or</a:t>
            </a:r>
          </a:p>
          <a:p>
            <a:pPr>
              <a:buFontTx/>
              <a:buChar char="•"/>
            </a:pPr>
            <a:r>
              <a:rPr lang="en-US" dirty="0"/>
              <a:t>  one high-bandwidth Network connection might be used to support several Session connections.</a:t>
            </a:r>
          </a:p>
          <a:p>
            <a:r>
              <a:rPr lang="en-US" dirty="0"/>
              <a:t>The Transport Layer also determines what </a:t>
            </a:r>
            <a:r>
              <a:rPr lang="en-US" i="1" dirty="0"/>
              <a:t>Type of Service</a:t>
            </a:r>
            <a:r>
              <a:rPr lang="en-US" dirty="0"/>
              <a:t> to provide to the Session Layer and, ultimately, to the network users.  For example:</a:t>
            </a:r>
          </a:p>
          <a:p>
            <a:pPr>
              <a:buFontTx/>
              <a:buChar char="•"/>
            </a:pPr>
            <a:r>
              <a:rPr lang="en-US" dirty="0"/>
              <a:t>  an error-free, point-to-point channel, guaranteeing data is delivered in the correct order (the most common type of service),</a:t>
            </a:r>
          </a:p>
          <a:p>
            <a:pPr>
              <a:buFontTx/>
              <a:buChar char="•"/>
            </a:pPr>
            <a:r>
              <a:rPr lang="en-US" dirty="0"/>
              <a:t>  transport of isolated messages with no guarantee of correct ordering, or</a:t>
            </a:r>
          </a:p>
          <a:p>
            <a:pPr>
              <a:buFontTx/>
              <a:buChar char="•"/>
            </a:pPr>
            <a:r>
              <a:rPr lang="en-US" dirty="0"/>
              <a:t>  message broadcast to multiple destinations</a:t>
            </a:r>
          </a:p>
          <a:p>
            <a:r>
              <a:rPr lang="en-US" dirty="0"/>
              <a:t>Transport is the first true </a:t>
            </a:r>
            <a:r>
              <a:rPr lang="en-US" i="1" dirty="0"/>
              <a:t>end-to-end</a:t>
            </a:r>
            <a:r>
              <a:rPr lang="en-US" dirty="0"/>
              <a:t> layer, i.e. the Transport protocol communicates between end parties and not to any of the intermediaries.</a:t>
            </a:r>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7A4F32-E1F4-4F60-9DAC-8088DC89F3B6}" type="slidenum">
              <a:rPr lang="en-US"/>
              <a:pPr/>
              <a:t>21</a:t>
            </a:fld>
            <a:endParaRPr lang="en-US"/>
          </a:p>
        </p:txBody>
      </p:sp>
      <p:sp>
        <p:nvSpPr>
          <p:cNvPr id="521218"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212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dirty="0"/>
              <a:t>The basic function of the Transport Layer is to take data from the Session Layer (Layer 5), split it up into smaller units (as necessary), and pass these units on to the Network Layer.  It is then also responsible for ensuring that all the pieces are received correctly and reassembled in the correct order.</a:t>
            </a:r>
          </a:p>
          <a:p>
            <a:r>
              <a:rPr lang="en-US" dirty="0"/>
              <a:t>Typically the Transport Layer will create a distinct Network Layer connection for each Transport connection requested by the Session Layer.  However, depending on the data load and the capacity of a single Session channel:</a:t>
            </a:r>
          </a:p>
          <a:p>
            <a:pPr>
              <a:buFontTx/>
              <a:buChar char="•"/>
            </a:pPr>
            <a:r>
              <a:rPr lang="en-US" dirty="0"/>
              <a:t>  multiple Network connections might be used to support a single high-bandwidth Session connection, or</a:t>
            </a:r>
          </a:p>
          <a:p>
            <a:pPr>
              <a:buFontTx/>
              <a:buChar char="•"/>
            </a:pPr>
            <a:r>
              <a:rPr lang="en-US" dirty="0"/>
              <a:t>  one high-bandwidth Network connection might be used to support several Session connections.</a:t>
            </a:r>
          </a:p>
          <a:p>
            <a:r>
              <a:rPr lang="en-US" dirty="0"/>
              <a:t>The Transport Layer also determines what </a:t>
            </a:r>
            <a:r>
              <a:rPr lang="en-US" i="1" dirty="0"/>
              <a:t>Type of Service</a:t>
            </a:r>
            <a:r>
              <a:rPr lang="en-US" dirty="0"/>
              <a:t> to provide to the Session Layer and, ultimately, to the network users.  For example:</a:t>
            </a:r>
          </a:p>
          <a:p>
            <a:pPr>
              <a:buFontTx/>
              <a:buChar char="•"/>
            </a:pPr>
            <a:r>
              <a:rPr lang="en-US" dirty="0"/>
              <a:t>  an error-free, point-to-point channel, guaranteeing data is delivered in the correct order (the most common type of service),</a:t>
            </a:r>
          </a:p>
          <a:p>
            <a:pPr>
              <a:buFontTx/>
              <a:buChar char="•"/>
            </a:pPr>
            <a:r>
              <a:rPr lang="en-US" dirty="0"/>
              <a:t>  transport of isolated messages with no guarantee of correct ordering, or</a:t>
            </a:r>
          </a:p>
          <a:p>
            <a:pPr>
              <a:buFontTx/>
              <a:buChar char="•"/>
            </a:pPr>
            <a:r>
              <a:rPr lang="en-US" dirty="0"/>
              <a:t>  message broadcast to multiple destinations</a:t>
            </a:r>
          </a:p>
          <a:p>
            <a:r>
              <a:rPr lang="en-US" dirty="0"/>
              <a:t>Transport is the first true </a:t>
            </a:r>
            <a:r>
              <a:rPr lang="en-US" i="1" dirty="0"/>
              <a:t>end-to-end</a:t>
            </a:r>
            <a:r>
              <a:rPr lang="en-US" dirty="0"/>
              <a:t> layer, i.e. the Transport protocol communicates between end parties and not to any of the intermediaries.</a:t>
            </a:r>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89EFE5-1FB2-421B-9B27-BA05EA672AC0}" type="slidenum">
              <a:rPr lang="en-US"/>
              <a:pPr/>
              <a:t>22</a:t>
            </a:fld>
            <a:endParaRPr lang="en-US"/>
          </a:p>
        </p:txBody>
      </p:sp>
      <p:sp>
        <p:nvSpPr>
          <p:cNvPr id="523266"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232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t>The  Network Layer controls the subnet.</a:t>
            </a:r>
          </a:p>
          <a:p>
            <a:r>
              <a:rPr lang="en-US"/>
              <a:t>The key design issue is routing of data within the subnet.  Routing can be:</a:t>
            </a:r>
          </a:p>
          <a:p>
            <a:pPr>
              <a:buFontTx/>
              <a:buChar char="•"/>
            </a:pPr>
            <a:r>
              <a:rPr lang="en-US"/>
              <a:t>  based on static tables (rarely changed),</a:t>
            </a:r>
          </a:p>
          <a:p>
            <a:pPr>
              <a:buFontTx/>
              <a:buChar char="•"/>
            </a:pPr>
            <a:r>
              <a:rPr lang="en-US"/>
              <a:t>  determined at the start of each session, or</a:t>
            </a:r>
          </a:p>
          <a:p>
            <a:pPr>
              <a:buFontTx/>
              <a:buChar char="•"/>
            </a:pPr>
            <a:r>
              <a:rPr lang="en-US"/>
              <a:t>  highly dynamic: individually determined for each packet, reflecting the current network load.</a:t>
            </a:r>
          </a:p>
          <a:p>
            <a:r>
              <a:rPr lang="en-US"/>
              <a:t>Too many packets in the subnet simultaneously can form bottlenecks; this is dealt with by </a:t>
            </a:r>
            <a:r>
              <a:rPr lang="en-US" i="1"/>
              <a:t>congestion control</a:t>
            </a:r>
            <a:r>
              <a:rPr lang="en-US"/>
              <a:t> procedures in the Network Layer.</a:t>
            </a:r>
          </a:p>
          <a:p>
            <a:r>
              <a:rPr lang="en-US"/>
              <a:t>Accounting for subnet use is also typically the responsibility of the Network Layer.</a:t>
            </a:r>
          </a:p>
          <a:p>
            <a:r>
              <a:rPr lang="en-US"/>
              <a:t>When a packet travels from one network to another, address conversion may be necessary; this is also performed by the Network Layer.</a:t>
            </a:r>
          </a:p>
          <a:p>
            <a:r>
              <a:rPr lang="en-US"/>
              <a:t>In </a:t>
            </a:r>
            <a:r>
              <a:rPr lang="en-US" i="1"/>
              <a:t>Broadcast networks</a:t>
            </a:r>
            <a:r>
              <a:rPr lang="en-US"/>
              <a:t> (e.g. many LANs), the routing problem is very straightforward, and hence Layer 3 will be very simple, or even non-existent.</a:t>
            </a:r>
          </a:p>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89EFE5-1FB2-421B-9B27-BA05EA672AC0}" type="slidenum">
              <a:rPr lang="en-US"/>
              <a:pPr/>
              <a:t>23</a:t>
            </a:fld>
            <a:endParaRPr lang="en-US"/>
          </a:p>
        </p:txBody>
      </p:sp>
      <p:sp>
        <p:nvSpPr>
          <p:cNvPr id="523266"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232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t>The  Network Layer controls the subnet.</a:t>
            </a:r>
          </a:p>
          <a:p>
            <a:r>
              <a:rPr lang="en-US"/>
              <a:t>The key design issue is routing of data within the subnet.  Routing can be:</a:t>
            </a:r>
          </a:p>
          <a:p>
            <a:pPr>
              <a:buFontTx/>
              <a:buChar char="•"/>
            </a:pPr>
            <a:r>
              <a:rPr lang="en-US"/>
              <a:t>  based on static tables (rarely changed),</a:t>
            </a:r>
          </a:p>
          <a:p>
            <a:pPr>
              <a:buFontTx/>
              <a:buChar char="•"/>
            </a:pPr>
            <a:r>
              <a:rPr lang="en-US"/>
              <a:t>  determined at the start of each session, or</a:t>
            </a:r>
          </a:p>
          <a:p>
            <a:pPr>
              <a:buFontTx/>
              <a:buChar char="•"/>
            </a:pPr>
            <a:r>
              <a:rPr lang="en-US"/>
              <a:t>  highly dynamic: individually determined for each packet, reflecting the current network load.</a:t>
            </a:r>
          </a:p>
          <a:p>
            <a:r>
              <a:rPr lang="en-US"/>
              <a:t>Too many packets in the subnet simultaneously can form bottlenecks; this is dealt with by </a:t>
            </a:r>
            <a:r>
              <a:rPr lang="en-US" i="1"/>
              <a:t>congestion control</a:t>
            </a:r>
            <a:r>
              <a:rPr lang="en-US"/>
              <a:t> procedures in the Network Layer.</a:t>
            </a:r>
          </a:p>
          <a:p>
            <a:r>
              <a:rPr lang="en-US"/>
              <a:t>Accounting for subnet use is also typically the responsibility of the Network Layer.</a:t>
            </a:r>
          </a:p>
          <a:p>
            <a:r>
              <a:rPr lang="en-US"/>
              <a:t>When a packet travels from one network to another, address conversion may be necessary; this is also performed by the Network Layer.</a:t>
            </a:r>
          </a:p>
          <a:p>
            <a:r>
              <a:rPr lang="en-US"/>
              <a:t>In </a:t>
            </a:r>
            <a:r>
              <a:rPr lang="en-US" i="1"/>
              <a:t>Broadcast networks</a:t>
            </a:r>
            <a:r>
              <a:rPr lang="en-US"/>
              <a:t> (e.g. many LANs), the routing problem is very straightforward, and hence Layer 3 will be very simple, or even non-existent.</a:t>
            </a:r>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CE1971-978D-4F60-9EEF-4D54AAD8D3D7}" type="datetime1">
              <a:rPr lang="en-US" smtClean="0"/>
              <a:pPr/>
              <a:t>17-Aug-20</a:t>
            </a:fld>
            <a:endParaRPr lang="en-US"/>
          </a:p>
        </p:txBody>
      </p:sp>
      <p:sp>
        <p:nvSpPr>
          <p:cNvPr id="5" name="Footer Placeholder 4"/>
          <p:cNvSpPr>
            <a:spLocks noGrp="1"/>
          </p:cNvSpPr>
          <p:nvPr>
            <p:ph type="ftr" sz="quarter" idx="11"/>
          </p:nvPr>
        </p:nvSpPr>
        <p:spPr/>
        <p:txBody>
          <a:bodyPr/>
          <a:lstStyle/>
          <a:p>
            <a:r>
              <a:rPr lang="en-US" smtClean="0"/>
              <a:t>IIIT Allahabad</a:t>
            </a:r>
            <a:endParaRPr lang="en-US"/>
          </a:p>
        </p:txBody>
      </p:sp>
      <p:sp>
        <p:nvSpPr>
          <p:cNvPr id="6" name="Slide Number Placeholder 5"/>
          <p:cNvSpPr>
            <a:spLocks noGrp="1"/>
          </p:cNvSpPr>
          <p:nvPr>
            <p:ph type="sldNum" sz="quarter" idx="12"/>
          </p:nvPr>
        </p:nvSpPr>
        <p:spPr/>
        <p:txBody>
          <a:bodyPr/>
          <a:lstStyle/>
          <a:p>
            <a:fld id="{AA14A48F-4745-43B1-942F-17C595D04AD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47E534-8CF3-4A2E-B5A5-4BACD92C5243}" type="datetime1">
              <a:rPr lang="en-US" smtClean="0"/>
              <a:pPr/>
              <a:t>17-Aug-20</a:t>
            </a:fld>
            <a:endParaRPr lang="en-US"/>
          </a:p>
        </p:txBody>
      </p:sp>
      <p:sp>
        <p:nvSpPr>
          <p:cNvPr id="5" name="Footer Placeholder 4"/>
          <p:cNvSpPr>
            <a:spLocks noGrp="1"/>
          </p:cNvSpPr>
          <p:nvPr>
            <p:ph type="ftr" sz="quarter" idx="11"/>
          </p:nvPr>
        </p:nvSpPr>
        <p:spPr/>
        <p:txBody>
          <a:bodyPr/>
          <a:lstStyle/>
          <a:p>
            <a:r>
              <a:rPr lang="en-US" smtClean="0"/>
              <a:t>IIIT Allahabad</a:t>
            </a:r>
            <a:endParaRPr lang="en-US"/>
          </a:p>
        </p:txBody>
      </p:sp>
      <p:sp>
        <p:nvSpPr>
          <p:cNvPr id="6" name="Slide Number Placeholder 5"/>
          <p:cNvSpPr>
            <a:spLocks noGrp="1"/>
          </p:cNvSpPr>
          <p:nvPr>
            <p:ph type="sldNum" sz="quarter" idx="12"/>
          </p:nvPr>
        </p:nvSpPr>
        <p:spPr/>
        <p:txBody>
          <a:bodyPr/>
          <a:lstStyle/>
          <a:p>
            <a:fld id="{AA14A48F-4745-43B1-942F-17C595D04A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430AD1-54C7-402F-9B18-D46626856643}" type="datetime1">
              <a:rPr lang="en-US" smtClean="0"/>
              <a:pPr/>
              <a:t>17-Aug-20</a:t>
            </a:fld>
            <a:endParaRPr lang="en-US"/>
          </a:p>
        </p:txBody>
      </p:sp>
      <p:sp>
        <p:nvSpPr>
          <p:cNvPr id="5" name="Footer Placeholder 4"/>
          <p:cNvSpPr>
            <a:spLocks noGrp="1"/>
          </p:cNvSpPr>
          <p:nvPr>
            <p:ph type="ftr" sz="quarter" idx="11"/>
          </p:nvPr>
        </p:nvSpPr>
        <p:spPr/>
        <p:txBody>
          <a:bodyPr/>
          <a:lstStyle/>
          <a:p>
            <a:r>
              <a:rPr lang="en-US" smtClean="0"/>
              <a:t>IIIT Allahabad</a:t>
            </a:r>
            <a:endParaRPr lang="en-US"/>
          </a:p>
        </p:txBody>
      </p:sp>
      <p:sp>
        <p:nvSpPr>
          <p:cNvPr id="6" name="Slide Number Placeholder 5"/>
          <p:cNvSpPr>
            <a:spLocks noGrp="1"/>
          </p:cNvSpPr>
          <p:nvPr>
            <p:ph type="sldNum" sz="quarter" idx="12"/>
          </p:nvPr>
        </p:nvSpPr>
        <p:spPr/>
        <p:txBody>
          <a:bodyPr/>
          <a:lstStyle/>
          <a:p>
            <a:fld id="{AA14A48F-4745-43B1-942F-17C595D04A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E38DE6-9249-4D6D-AE7A-67D82CBA2557}" type="datetime1">
              <a:rPr lang="en-US" smtClean="0"/>
              <a:pPr/>
              <a:t>17-Aug-20</a:t>
            </a:fld>
            <a:endParaRPr lang="en-US"/>
          </a:p>
        </p:txBody>
      </p:sp>
      <p:sp>
        <p:nvSpPr>
          <p:cNvPr id="5" name="Footer Placeholder 4"/>
          <p:cNvSpPr>
            <a:spLocks noGrp="1"/>
          </p:cNvSpPr>
          <p:nvPr>
            <p:ph type="ftr" sz="quarter" idx="11"/>
          </p:nvPr>
        </p:nvSpPr>
        <p:spPr/>
        <p:txBody>
          <a:bodyPr/>
          <a:lstStyle/>
          <a:p>
            <a:r>
              <a:rPr lang="en-US" smtClean="0"/>
              <a:t>IIIT Allahabad</a:t>
            </a:r>
            <a:endParaRPr lang="en-US"/>
          </a:p>
        </p:txBody>
      </p:sp>
      <p:sp>
        <p:nvSpPr>
          <p:cNvPr id="6" name="Slide Number Placeholder 5"/>
          <p:cNvSpPr>
            <a:spLocks noGrp="1"/>
          </p:cNvSpPr>
          <p:nvPr>
            <p:ph type="sldNum" sz="quarter" idx="12"/>
          </p:nvPr>
        </p:nvSpPr>
        <p:spPr/>
        <p:txBody>
          <a:bodyPr/>
          <a:lstStyle/>
          <a:p>
            <a:fld id="{AA14A48F-4745-43B1-942F-17C595D04A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FB9202-A043-49C7-93F9-B4940A8E41F5}" type="datetime1">
              <a:rPr lang="en-US" smtClean="0"/>
              <a:pPr/>
              <a:t>17-Aug-20</a:t>
            </a:fld>
            <a:endParaRPr lang="en-US"/>
          </a:p>
        </p:txBody>
      </p:sp>
      <p:sp>
        <p:nvSpPr>
          <p:cNvPr id="5" name="Footer Placeholder 4"/>
          <p:cNvSpPr>
            <a:spLocks noGrp="1"/>
          </p:cNvSpPr>
          <p:nvPr>
            <p:ph type="ftr" sz="quarter" idx="11"/>
          </p:nvPr>
        </p:nvSpPr>
        <p:spPr/>
        <p:txBody>
          <a:bodyPr/>
          <a:lstStyle/>
          <a:p>
            <a:r>
              <a:rPr lang="en-US" smtClean="0"/>
              <a:t>IIIT Allahabad</a:t>
            </a:r>
            <a:endParaRPr lang="en-US"/>
          </a:p>
        </p:txBody>
      </p:sp>
      <p:sp>
        <p:nvSpPr>
          <p:cNvPr id="6" name="Slide Number Placeholder 5"/>
          <p:cNvSpPr>
            <a:spLocks noGrp="1"/>
          </p:cNvSpPr>
          <p:nvPr>
            <p:ph type="sldNum" sz="quarter" idx="12"/>
          </p:nvPr>
        </p:nvSpPr>
        <p:spPr/>
        <p:txBody>
          <a:bodyPr/>
          <a:lstStyle/>
          <a:p>
            <a:fld id="{AA14A48F-4745-43B1-942F-17C595D04AD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4A4681-2A0E-4BCA-86F5-19851C5391F4}" type="datetime1">
              <a:rPr lang="en-US" smtClean="0"/>
              <a:pPr/>
              <a:t>17-Aug-20</a:t>
            </a:fld>
            <a:endParaRPr lang="en-US"/>
          </a:p>
        </p:txBody>
      </p:sp>
      <p:sp>
        <p:nvSpPr>
          <p:cNvPr id="6" name="Footer Placeholder 5"/>
          <p:cNvSpPr>
            <a:spLocks noGrp="1"/>
          </p:cNvSpPr>
          <p:nvPr>
            <p:ph type="ftr" sz="quarter" idx="11"/>
          </p:nvPr>
        </p:nvSpPr>
        <p:spPr/>
        <p:txBody>
          <a:bodyPr/>
          <a:lstStyle/>
          <a:p>
            <a:r>
              <a:rPr lang="en-US" smtClean="0"/>
              <a:t>IIIT Allahabad</a:t>
            </a:r>
            <a:endParaRPr lang="en-US"/>
          </a:p>
        </p:txBody>
      </p:sp>
      <p:sp>
        <p:nvSpPr>
          <p:cNvPr id="7" name="Slide Number Placeholder 6"/>
          <p:cNvSpPr>
            <a:spLocks noGrp="1"/>
          </p:cNvSpPr>
          <p:nvPr>
            <p:ph type="sldNum" sz="quarter" idx="12"/>
          </p:nvPr>
        </p:nvSpPr>
        <p:spPr/>
        <p:txBody>
          <a:bodyPr/>
          <a:lstStyle/>
          <a:p>
            <a:fld id="{AA14A48F-4745-43B1-942F-17C595D04AD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3591A6-B5F7-4B92-8B55-0A3BF91024FE}" type="datetime1">
              <a:rPr lang="en-US" smtClean="0"/>
              <a:pPr/>
              <a:t>17-Aug-20</a:t>
            </a:fld>
            <a:endParaRPr lang="en-US"/>
          </a:p>
        </p:txBody>
      </p:sp>
      <p:sp>
        <p:nvSpPr>
          <p:cNvPr id="8" name="Footer Placeholder 7"/>
          <p:cNvSpPr>
            <a:spLocks noGrp="1"/>
          </p:cNvSpPr>
          <p:nvPr>
            <p:ph type="ftr" sz="quarter" idx="11"/>
          </p:nvPr>
        </p:nvSpPr>
        <p:spPr/>
        <p:txBody>
          <a:bodyPr/>
          <a:lstStyle/>
          <a:p>
            <a:r>
              <a:rPr lang="en-US" smtClean="0"/>
              <a:t>IIIT Allahabad</a:t>
            </a:r>
            <a:endParaRPr lang="en-US"/>
          </a:p>
        </p:txBody>
      </p:sp>
      <p:sp>
        <p:nvSpPr>
          <p:cNvPr id="9" name="Slide Number Placeholder 8"/>
          <p:cNvSpPr>
            <a:spLocks noGrp="1"/>
          </p:cNvSpPr>
          <p:nvPr>
            <p:ph type="sldNum" sz="quarter" idx="12"/>
          </p:nvPr>
        </p:nvSpPr>
        <p:spPr/>
        <p:txBody>
          <a:bodyPr/>
          <a:lstStyle/>
          <a:p>
            <a:fld id="{AA14A48F-4745-43B1-942F-17C595D04AD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E322A0-0A2F-4678-B236-6764258C9666}" type="datetime1">
              <a:rPr lang="en-US" smtClean="0"/>
              <a:pPr/>
              <a:t>17-Aug-20</a:t>
            </a:fld>
            <a:endParaRPr lang="en-US"/>
          </a:p>
        </p:txBody>
      </p:sp>
      <p:sp>
        <p:nvSpPr>
          <p:cNvPr id="4" name="Footer Placeholder 3"/>
          <p:cNvSpPr>
            <a:spLocks noGrp="1"/>
          </p:cNvSpPr>
          <p:nvPr>
            <p:ph type="ftr" sz="quarter" idx="11"/>
          </p:nvPr>
        </p:nvSpPr>
        <p:spPr/>
        <p:txBody>
          <a:bodyPr/>
          <a:lstStyle/>
          <a:p>
            <a:r>
              <a:rPr lang="en-US" smtClean="0"/>
              <a:t>IIIT Allahabad</a:t>
            </a:r>
            <a:endParaRPr lang="en-US"/>
          </a:p>
        </p:txBody>
      </p:sp>
      <p:sp>
        <p:nvSpPr>
          <p:cNvPr id="5" name="Slide Number Placeholder 4"/>
          <p:cNvSpPr>
            <a:spLocks noGrp="1"/>
          </p:cNvSpPr>
          <p:nvPr>
            <p:ph type="sldNum" sz="quarter" idx="12"/>
          </p:nvPr>
        </p:nvSpPr>
        <p:spPr/>
        <p:txBody>
          <a:bodyPr/>
          <a:lstStyle/>
          <a:p>
            <a:fld id="{AA14A48F-4745-43B1-942F-17C595D04A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94BAC5-CACC-4E3F-8BE9-4A5DE71A3572}" type="datetime1">
              <a:rPr lang="en-US" smtClean="0"/>
              <a:pPr/>
              <a:t>17-Aug-20</a:t>
            </a:fld>
            <a:endParaRPr lang="en-US"/>
          </a:p>
        </p:txBody>
      </p:sp>
      <p:sp>
        <p:nvSpPr>
          <p:cNvPr id="3" name="Footer Placeholder 2"/>
          <p:cNvSpPr>
            <a:spLocks noGrp="1"/>
          </p:cNvSpPr>
          <p:nvPr>
            <p:ph type="ftr" sz="quarter" idx="11"/>
          </p:nvPr>
        </p:nvSpPr>
        <p:spPr/>
        <p:txBody>
          <a:bodyPr/>
          <a:lstStyle/>
          <a:p>
            <a:r>
              <a:rPr lang="en-US" smtClean="0"/>
              <a:t>IIIT Allahabad</a:t>
            </a:r>
            <a:endParaRPr lang="en-US"/>
          </a:p>
        </p:txBody>
      </p:sp>
      <p:sp>
        <p:nvSpPr>
          <p:cNvPr id="4" name="Slide Number Placeholder 3"/>
          <p:cNvSpPr>
            <a:spLocks noGrp="1"/>
          </p:cNvSpPr>
          <p:nvPr>
            <p:ph type="sldNum" sz="quarter" idx="12"/>
          </p:nvPr>
        </p:nvSpPr>
        <p:spPr/>
        <p:txBody>
          <a:bodyPr/>
          <a:lstStyle/>
          <a:p>
            <a:fld id="{AA14A48F-4745-43B1-942F-17C595D04A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169B2-0D7B-415D-85A9-50EB07DA45A0}" type="datetime1">
              <a:rPr lang="en-US" smtClean="0"/>
              <a:pPr/>
              <a:t>17-Aug-20</a:t>
            </a:fld>
            <a:endParaRPr lang="en-US"/>
          </a:p>
        </p:txBody>
      </p:sp>
      <p:sp>
        <p:nvSpPr>
          <p:cNvPr id="6" name="Footer Placeholder 5"/>
          <p:cNvSpPr>
            <a:spLocks noGrp="1"/>
          </p:cNvSpPr>
          <p:nvPr>
            <p:ph type="ftr" sz="quarter" idx="11"/>
          </p:nvPr>
        </p:nvSpPr>
        <p:spPr/>
        <p:txBody>
          <a:bodyPr/>
          <a:lstStyle/>
          <a:p>
            <a:r>
              <a:rPr lang="en-US" smtClean="0"/>
              <a:t>IIIT Allahabad</a:t>
            </a:r>
            <a:endParaRPr lang="en-US"/>
          </a:p>
        </p:txBody>
      </p:sp>
      <p:sp>
        <p:nvSpPr>
          <p:cNvPr id="7" name="Slide Number Placeholder 6"/>
          <p:cNvSpPr>
            <a:spLocks noGrp="1"/>
          </p:cNvSpPr>
          <p:nvPr>
            <p:ph type="sldNum" sz="quarter" idx="12"/>
          </p:nvPr>
        </p:nvSpPr>
        <p:spPr/>
        <p:txBody>
          <a:bodyPr/>
          <a:lstStyle/>
          <a:p>
            <a:fld id="{AA14A48F-4745-43B1-942F-17C595D04A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780860-7911-4EBD-AD76-1A78248A4B48}" type="datetime1">
              <a:rPr lang="en-US" smtClean="0"/>
              <a:pPr/>
              <a:t>17-Aug-20</a:t>
            </a:fld>
            <a:endParaRPr lang="en-US"/>
          </a:p>
        </p:txBody>
      </p:sp>
      <p:sp>
        <p:nvSpPr>
          <p:cNvPr id="6" name="Footer Placeholder 5"/>
          <p:cNvSpPr>
            <a:spLocks noGrp="1"/>
          </p:cNvSpPr>
          <p:nvPr>
            <p:ph type="ftr" sz="quarter" idx="11"/>
          </p:nvPr>
        </p:nvSpPr>
        <p:spPr/>
        <p:txBody>
          <a:bodyPr/>
          <a:lstStyle/>
          <a:p>
            <a:r>
              <a:rPr lang="en-US" smtClean="0"/>
              <a:t>IIIT Allahabad</a:t>
            </a:r>
            <a:endParaRPr lang="en-US"/>
          </a:p>
        </p:txBody>
      </p:sp>
      <p:sp>
        <p:nvSpPr>
          <p:cNvPr id="7" name="Slide Number Placeholder 6"/>
          <p:cNvSpPr>
            <a:spLocks noGrp="1"/>
          </p:cNvSpPr>
          <p:nvPr>
            <p:ph type="sldNum" sz="quarter" idx="12"/>
          </p:nvPr>
        </p:nvSpPr>
        <p:spPr/>
        <p:txBody>
          <a:bodyPr/>
          <a:lstStyle/>
          <a:p>
            <a:fld id="{AA14A48F-4745-43B1-942F-17C595D04A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AB0E49-3FF3-4404-B6A9-630E76D37796}" type="datetime1">
              <a:rPr lang="en-US" smtClean="0"/>
              <a:pPr/>
              <a:t>17-Aug-20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IIIT Allahabad</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14A48F-4745-43B1-942F-17C595D04AD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vijayk@iiita.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EBCDIC"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en.wikipedia.org/wiki/ASCII" TargetMode="External"/><Relationship Id="rId4" Type="http://schemas.openxmlformats.org/officeDocument/2006/relationships/hyperlink" Target="https://en.wikipedia.org/wiki/Computer_file"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752600"/>
          </a:xfrm>
        </p:spPr>
        <p:txBody>
          <a:bodyPr>
            <a:normAutofit/>
          </a:bodyPr>
          <a:lstStyle/>
          <a:p>
            <a:r>
              <a:rPr lang="en-US" b="1" dirty="0" smtClean="0"/>
              <a:t>Introduction</a:t>
            </a:r>
            <a:endParaRPr lang="en-US" b="1" dirty="0"/>
          </a:p>
        </p:txBody>
      </p:sp>
      <p:sp>
        <p:nvSpPr>
          <p:cNvPr id="3" name="Subtitle 2"/>
          <p:cNvSpPr>
            <a:spLocks noGrp="1"/>
          </p:cNvSpPr>
          <p:nvPr>
            <p:ph type="subTitle" idx="1"/>
          </p:nvPr>
        </p:nvSpPr>
        <p:spPr>
          <a:xfrm>
            <a:off x="4114800" y="4724400"/>
            <a:ext cx="4876800" cy="1447800"/>
          </a:xfrm>
        </p:spPr>
        <p:txBody>
          <a:bodyPr>
            <a:normAutofit fontScale="92500"/>
          </a:bodyPr>
          <a:lstStyle/>
          <a:p>
            <a:pPr algn="r"/>
            <a:r>
              <a:rPr lang="en-US" sz="2400" dirty="0" smtClean="0"/>
              <a:t>Dr. Vijay Kumar Chaurasiya</a:t>
            </a:r>
          </a:p>
          <a:p>
            <a:pPr algn="r"/>
            <a:r>
              <a:rPr lang="en-US" sz="2400" dirty="0" smtClean="0"/>
              <a:t>Associate Professor, IIIT Allahabad</a:t>
            </a:r>
          </a:p>
          <a:p>
            <a:pPr algn="r"/>
            <a:r>
              <a:rPr lang="en-US" sz="2400" dirty="0" smtClean="0"/>
              <a:t>Email: </a:t>
            </a:r>
            <a:r>
              <a:rPr lang="en-US" sz="2400" dirty="0" smtClean="0">
                <a:hlinkClick r:id="rId2"/>
              </a:rPr>
              <a:t>vijayk@iiita.ac.in</a:t>
            </a: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IIIT Allahabad</a:t>
            </a:r>
            <a:endParaRPr lang="en-US"/>
          </a:p>
        </p:txBody>
      </p:sp>
      <p:pic>
        <p:nvPicPr>
          <p:cNvPr id="9218" name="Picture 2"/>
          <p:cNvPicPr>
            <a:picLocks noGrp="1" noChangeAspect="1" noChangeArrowheads="1"/>
          </p:cNvPicPr>
          <p:nvPr>
            <p:ph idx="1"/>
          </p:nvPr>
        </p:nvPicPr>
        <p:blipFill>
          <a:blip r:embed="rId2"/>
          <a:srcRect/>
          <a:stretch>
            <a:fillRect/>
          </a:stretch>
        </p:blipFill>
        <p:spPr bwMode="auto">
          <a:xfrm>
            <a:off x="1335088" y="790065"/>
            <a:ext cx="6413500" cy="45317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fontScale="90000"/>
          </a:bodyPr>
          <a:lstStyle/>
          <a:p>
            <a:r>
              <a:rPr lang="en-US" b="1" dirty="0" smtClean="0"/>
              <a:t>A 7- Layer ISO –OSI Model for Networking</a:t>
            </a:r>
            <a:endParaRPr lang="en-US" b="1" dirty="0"/>
          </a:p>
        </p:txBody>
      </p:sp>
      <p:graphicFrame>
        <p:nvGraphicFramePr>
          <p:cNvPr id="8" name="Content Placeholder 7"/>
          <p:cNvGraphicFramePr>
            <a:graphicFrameLocks noGrp="1"/>
          </p:cNvGraphicFramePr>
          <p:nvPr>
            <p:ph idx="1"/>
          </p:nvPr>
        </p:nvGraphicFramePr>
        <p:xfrm>
          <a:off x="228600" y="1219200"/>
          <a:ext cx="6629400" cy="5157704"/>
        </p:xfrm>
        <a:graphic>
          <a:graphicData uri="http://schemas.openxmlformats.org/drawingml/2006/table">
            <a:tbl>
              <a:tblPr firstRow="1" bandRow="1">
                <a:tableStyleId>{5C22544A-7EE6-4342-B048-85BDC9FD1C3A}</a:tableStyleId>
              </a:tblPr>
              <a:tblGrid>
                <a:gridCol w="1828800"/>
                <a:gridCol w="4800600"/>
              </a:tblGrid>
              <a:tr h="838200">
                <a:tc>
                  <a:txBody>
                    <a:bodyPr/>
                    <a:lstStyle/>
                    <a:p>
                      <a:pPr algn="just"/>
                      <a:endParaRPr lang="en-US" sz="1200" b="1" kern="1200" baseline="0" dirty="0" smtClean="0">
                        <a:solidFill>
                          <a:schemeClr val="lt1"/>
                        </a:solidFill>
                        <a:latin typeface="+mn-lt"/>
                        <a:ea typeface="+mn-ea"/>
                        <a:cs typeface="+mn-cs"/>
                      </a:endParaRPr>
                    </a:p>
                    <a:p>
                      <a:pPr algn="just"/>
                      <a:r>
                        <a:rPr lang="en-US" sz="1200" b="1" kern="1200" baseline="0" dirty="0" smtClean="0">
                          <a:solidFill>
                            <a:schemeClr val="lt1"/>
                          </a:solidFill>
                          <a:latin typeface="+mn-lt"/>
                          <a:ea typeface="+mn-ea"/>
                          <a:cs typeface="+mn-cs"/>
                        </a:rPr>
                        <a:t>Application Layer</a:t>
                      </a:r>
                      <a:endParaRPr lang="en-US" sz="1200" dirty="0"/>
                    </a:p>
                  </a:txBody>
                  <a:tcPr/>
                </a:tc>
                <a:tc>
                  <a:txBody>
                    <a:bodyPr/>
                    <a:lstStyle/>
                    <a:p>
                      <a:pPr marL="0" marR="0" algn="just">
                        <a:lnSpc>
                          <a:spcPct val="115000"/>
                        </a:lnSpc>
                        <a:spcBef>
                          <a:spcPts val="1200"/>
                        </a:spcBef>
                        <a:spcAft>
                          <a:spcPts val="1200"/>
                        </a:spcAft>
                      </a:pPr>
                      <a:r>
                        <a:rPr lang="en-US" sz="1200" b="1" dirty="0">
                          <a:solidFill>
                            <a:schemeClr val="bg1"/>
                          </a:solidFill>
                          <a:latin typeface="+mn-lt"/>
                          <a:ea typeface="Times New Roman"/>
                          <a:cs typeface="Times New Roman"/>
                        </a:rPr>
                        <a:t>High-level </a:t>
                      </a:r>
                      <a:r>
                        <a:rPr lang="en-US" sz="1200" b="1" u="none" strike="noStrike" dirty="0">
                          <a:solidFill>
                            <a:schemeClr val="bg1"/>
                          </a:solidFill>
                          <a:latin typeface="+mn-lt"/>
                          <a:ea typeface="Times New Roman"/>
                          <a:cs typeface="Times New Roman"/>
                        </a:rPr>
                        <a:t>APIs</a:t>
                      </a:r>
                      <a:r>
                        <a:rPr lang="en-US" sz="1200" b="1" dirty="0">
                          <a:solidFill>
                            <a:schemeClr val="bg1"/>
                          </a:solidFill>
                          <a:latin typeface="+mn-lt"/>
                          <a:ea typeface="Times New Roman"/>
                          <a:cs typeface="Times New Roman"/>
                        </a:rPr>
                        <a:t>, including resource sharing, remote </a:t>
                      </a:r>
                      <a:r>
                        <a:rPr lang="en-US" sz="1200" b="1">
                          <a:solidFill>
                            <a:schemeClr val="bg1"/>
                          </a:solidFill>
                          <a:latin typeface="+mn-lt"/>
                          <a:ea typeface="Times New Roman"/>
                          <a:cs typeface="Times New Roman"/>
                        </a:rPr>
                        <a:t>file </a:t>
                      </a:r>
                      <a:r>
                        <a:rPr lang="en-US" sz="1200" b="1" smtClean="0">
                          <a:solidFill>
                            <a:schemeClr val="bg1"/>
                          </a:solidFill>
                          <a:latin typeface="+mn-lt"/>
                          <a:ea typeface="Times New Roman"/>
                          <a:cs typeface="Times New Roman"/>
                        </a:rPr>
                        <a:t>access.</a:t>
                      </a:r>
                      <a:endParaRPr lang="en-US" sz="1200" b="1" dirty="0">
                        <a:solidFill>
                          <a:schemeClr val="bg1"/>
                        </a:solidFill>
                        <a:latin typeface="+mn-lt"/>
                        <a:ea typeface="Calibri"/>
                        <a:cs typeface="Times New Roman"/>
                      </a:endParaRPr>
                    </a:p>
                  </a:txBody>
                  <a:tcPr marL="60960" marR="60960" marT="30480" marB="30480" anchor="ctr"/>
                </a:tc>
              </a:tr>
              <a:tr h="722083">
                <a:tc>
                  <a:txBody>
                    <a:bodyPr/>
                    <a:lstStyle/>
                    <a:p>
                      <a:pPr algn="just"/>
                      <a:r>
                        <a:rPr lang="en-US" sz="1200" b="1" kern="1200" baseline="0" dirty="0" smtClean="0">
                          <a:solidFill>
                            <a:schemeClr val="tx1"/>
                          </a:solidFill>
                          <a:latin typeface="+mn-lt"/>
                          <a:ea typeface="+mn-ea"/>
                          <a:cs typeface="+mn-cs"/>
                        </a:rPr>
                        <a:t>Presentation  Layer</a:t>
                      </a:r>
                      <a:endParaRPr lang="en-US" sz="1200" b="1" dirty="0">
                        <a:solidFill>
                          <a:schemeClr val="tx1"/>
                        </a:solidFill>
                      </a:endParaRPr>
                    </a:p>
                  </a:txBody>
                  <a:tcPr marT="182880"/>
                </a:tc>
                <a:tc>
                  <a:txBody>
                    <a:bodyPr/>
                    <a:lstStyle/>
                    <a:p>
                      <a:pPr marL="0" marR="0" algn="just">
                        <a:lnSpc>
                          <a:spcPct val="115000"/>
                        </a:lnSpc>
                        <a:spcBef>
                          <a:spcPts val="1200"/>
                        </a:spcBef>
                        <a:spcAft>
                          <a:spcPts val="1200"/>
                        </a:spcAft>
                      </a:pPr>
                      <a:r>
                        <a:rPr lang="en-US" sz="1200" b="1" dirty="0">
                          <a:solidFill>
                            <a:srgbClr val="202122"/>
                          </a:solidFill>
                          <a:latin typeface="+mn-lt"/>
                          <a:ea typeface="Times New Roman"/>
                          <a:cs typeface="Times New Roman"/>
                        </a:rPr>
                        <a:t>Translation of data between a networking service and an application; including </a:t>
                      </a:r>
                      <a:r>
                        <a:rPr lang="en-US" sz="1200" b="1" u="none" strike="noStrike" dirty="0">
                          <a:solidFill>
                            <a:srgbClr val="0B0080"/>
                          </a:solidFill>
                          <a:latin typeface="+mn-lt"/>
                          <a:ea typeface="Times New Roman"/>
                          <a:cs typeface="Times New Roman"/>
                        </a:rPr>
                        <a:t>character encoding</a:t>
                      </a:r>
                      <a:r>
                        <a:rPr lang="en-US" sz="1200" b="1" dirty="0">
                          <a:solidFill>
                            <a:srgbClr val="202122"/>
                          </a:solidFill>
                          <a:latin typeface="+mn-lt"/>
                          <a:ea typeface="Times New Roman"/>
                          <a:cs typeface="Times New Roman"/>
                        </a:rPr>
                        <a:t>, </a:t>
                      </a:r>
                      <a:r>
                        <a:rPr lang="en-US" sz="1200" b="1" u="none" strike="noStrike" dirty="0">
                          <a:solidFill>
                            <a:srgbClr val="0B0080"/>
                          </a:solidFill>
                          <a:latin typeface="+mn-lt"/>
                          <a:ea typeface="Times New Roman"/>
                          <a:cs typeface="Times New Roman"/>
                        </a:rPr>
                        <a:t>data compression</a:t>
                      </a:r>
                      <a:r>
                        <a:rPr lang="en-US" sz="1200" b="1" dirty="0">
                          <a:solidFill>
                            <a:srgbClr val="202122"/>
                          </a:solidFill>
                          <a:latin typeface="+mn-lt"/>
                          <a:ea typeface="Times New Roman"/>
                          <a:cs typeface="Times New Roman"/>
                        </a:rPr>
                        <a:t> and</a:t>
                      </a:r>
                      <a:r>
                        <a:rPr lang="en-US" sz="1200" b="1">
                          <a:solidFill>
                            <a:srgbClr val="202122"/>
                          </a:solidFill>
                          <a:latin typeface="+mn-lt"/>
                          <a:ea typeface="Times New Roman"/>
                          <a:cs typeface="Times New Roman"/>
                        </a:rPr>
                        <a:t> </a:t>
                      </a:r>
                      <a:r>
                        <a:rPr lang="en-US" sz="1200" b="1" u="none" strike="noStrike" smtClean="0">
                          <a:solidFill>
                            <a:srgbClr val="0B0080"/>
                          </a:solidFill>
                          <a:latin typeface="+mn-lt"/>
                          <a:ea typeface="Times New Roman"/>
                          <a:cs typeface="Times New Roman"/>
                        </a:rPr>
                        <a:t>encryption/decryption.</a:t>
                      </a:r>
                      <a:endParaRPr lang="en-US" sz="1200" b="1" dirty="0">
                        <a:latin typeface="+mn-lt"/>
                        <a:ea typeface="Calibri"/>
                        <a:cs typeface="Times New Roman"/>
                      </a:endParaRPr>
                    </a:p>
                  </a:txBody>
                  <a:tcPr marL="60960" marR="60960" marT="30480" marB="30480" anchor="ctr"/>
                </a:tc>
              </a:tr>
              <a:tr h="649517">
                <a:tc>
                  <a:txBody>
                    <a:bodyPr/>
                    <a:lstStyle/>
                    <a:p>
                      <a:pPr algn="just"/>
                      <a:r>
                        <a:rPr lang="en-US" sz="1200" b="1" kern="1200" baseline="0" dirty="0" smtClean="0">
                          <a:solidFill>
                            <a:schemeClr val="tx1"/>
                          </a:solidFill>
                          <a:latin typeface="+mn-lt"/>
                          <a:ea typeface="+mn-ea"/>
                          <a:cs typeface="+mn-cs"/>
                        </a:rPr>
                        <a:t>Session Layer</a:t>
                      </a:r>
                      <a:endParaRPr lang="en-US" sz="1200" b="1" dirty="0">
                        <a:solidFill>
                          <a:schemeClr val="tx1"/>
                        </a:solidFill>
                      </a:endParaRPr>
                    </a:p>
                  </a:txBody>
                  <a:tcPr marT="182880"/>
                </a:tc>
                <a:tc>
                  <a:txBody>
                    <a:bodyPr/>
                    <a:lstStyle/>
                    <a:p>
                      <a:pPr marL="0" marR="0" algn="just">
                        <a:lnSpc>
                          <a:spcPct val="115000"/>
                        </a:lnSpc>
                        <a:spcBef>
                          <a:spcPts val="1200"/>
                        </a:spcBef>
                        <a:spcAft>
                          <a:spcPts val="1200"/>
                        </a:spcAft>
                      </a:pPr>
                      <a:r>
                        <a:rPr lang="en-US" sz="1200" b="1" dirty="0">
                          <a:solidFill>
                            <a:srgbClr val="202122"/>
                          </a:solidFill>
                          <a:latin typeface="+mn-lt"/>
                          <a:ea typeface="Times New Roman"/>
                          <a:cs typeface="Times New Roman"/>
                        </a:rPr>
                        <a:t>Managing communication </a:t>
                      </a:r>
                      <a:r>
                        <a:rPr lang="en-US" sz="1200" b="1" u="none" strike="noStrike" dirty="0">
                          <a:solidFill>
                            <a:srgbClr val="0B0080"/>
                          </a:solidFill>
                          <a:latin typeface="+mn-lt"/>
                          <a:ea typeface="Times New Roman"/>
                          <a:cs typeface="Times New Roman"/>
                        </a:rPr>
                        <a:t>sessions</a:t>
                      </a:r>
                      <a:r>
                        <a:rPr lang="en-US" sz="1200" b="1" dirty="0">
                          <a:solidFill>
                            <a:srgbClr val="202122"/>
                          </a:solidFill>
                          <a:latin typeface="+mn-lt"/>
                          <a:ea typeface="Times New Roman"/>
                          <a:cs typeface="Times New Roman"/>
                        </a:rPr>
                        <a:t>, i.e., continuous exchange of information in the form of multiple back-and-forth transmissions between two </a:t>
                      </a:r>
                      <a:r>
                        <a:rPr lang="en-US" sz="1200" b="1" dirty="0" smtClean="0">
                          <a:solidFill>
                            <a:srgbClr val="202122"/>
                          </a:solidFill>
                          <a:latin typeface="+mn-lt"/>
                          <a:ea typeface="Times New Roman"/>
                          <a:cs typeface="Times New Roman"/>
                        </a:rPr>
                        <a:t>nodes.</a:t>
                      </a:r>
                      <a:endParaRPr lang="en-US" sz="1200" b="1" dirty="0">
                        <a:latin typeface="+mn-lt"/>
                        <a:ea typeface="Calibri"/>
                        <a:cs typeface="Times New Roman"/>
                      </a:endParaRPr>
                    </a:p>
                  </a:txBody>
                  <a:tcPr marL="60960" marR="60960" marT="30480" marB="30480" anchor="ctr"/>
                </a:tc>
              </a:tr>
              <a:tr h="722083">
                <a:tc>
                  <a:txBody>
                    <a:bodyPr/>
                    <a:lstStyle/>
                    <a:p>
                      <a:pPr algn="just"/>
                      <a:r>
                        <a:rPr lang="en-US" sz="1200" b="1" kern="1200" baseline="0" dirty="0" smtClean="0">
                          <a:solidFill>
                            <a:schemeClr val="tx1"/>
                          </a:solidFill>
                          <a:latin typeface="+mn-lt"/>
                          <a:ea typeface="+mn-ea"/>
                          <a:cs typeface="+mn-cs"/>
                        </a:rPr>
                        <a:t>Transport Layer</a:t>
                      </a:r>
                      <a:endParaRPr lang="en-US" sz="1200" b="1" dirty="0">
                        <a:solidFill>
                          <a:schemeClr val="tx1"/>
                        </a:solidFill>
                      </a:endParaRPr>
                    </a:p>
                  </a:txBody>
                  <a:tcPr marT="182880"/>
                </a:tc>
                <a:tc>
                  <a:txBody>
                    <a:bodyPr/>
                    <a:lstStyle/>
                    <a:p>
                      <a:pPr marL="0" marR="0" algn="just">
                        <a:lnSpc>
                          <a:spcPct val="115000"/>
                        </a:lnSpc>
                        <a:spcBef>
                          <a:spcPts val="1200"/>
                        </a:spcBef>
                        <a:spcAft>
                          <a:spcPts val="1200"/>
                        </a:spcAft>
                      </a:pPr>
                      <a:r>
                        <a:rPr lang="en-US" sz="1200" b="1" dirty="0">
                          <a:solidFill>
                            <a:srgbClr val="202122"/>
                          </a:solidFill>
                          <a:latin typeface="+mn-lt"/>
                          <a:ea typeface="Times New Roman"/>
                          <a:cs typeface="Times New Roman"/>
                        </a:rPr>
                        <a:t>Reliable transmission of data segments between points on a </a:t>
                      </a:r>
                      <a:r>
                        <a:rPr lang="en-US" sz="1200" b="1" dirty="0" smtClean="0">
                          <a:solidFill>
                            <a:srgbClr val="202122"/>
                          </a:solidFill>
                          <a:latin typeface="+mn-lt"/>
                          <a:ea typeface="Times New Roman"/>
                          <a:cs typeface="Times New Roman"/>
                        </a:rPr>
                        <a:t>network, including s</a:t>
                      </a:r>
                      <a:r>
                        <a:rPr lang="en-US" sz="1200" b="1" u="none" strike="noStrike" dirty="0" smtClean="0">
                          <a:solidFill>
                            <a:srgbClr val="0B0080"/>
                          </a:solidFill>
                          <a:latin typeface="+mn-lt"/>
                          <a:ea typeface="Times New Roman"/>
                          <a:cs typeface="Times New Roman"/>
                        </a:rPr>
                        <a:t>egmentation</a:t>
                      </a:r>
                      <a:r>
                        <a:rPr lang="en-US" sz="1200" b="1" dirty="0">
                          <a:solidFill>
                            <a:srgbClr val="202122"/>
                          </a:solidFill>
                          <a:latin typeface="+mn-lt"/>
                          <a:ea typeface="Times New Roman"/>
                          <a:cs typeface="Times New Roman"/>
                        </a:rPr>
                        <a:t>, </a:t>
                      </a:r>
                      <a:r>
                        <a:rPr lang="en-US" sz="1200" b="1" dirty="0" smtClean="0">
                          <a:solidFill>
                            <a:srgbClr val="202122"/>
                          </a:solidFill>
                          <a:latin typeface="+mn-lt"/>
                          <a:ea typeface="Times New Roman"/>
                          <a:cs typeface="Times New Roman"/>
                        </a:rPr>
                        <a:t> </a:t>
                      </a:r>
                      <a:r>
                        <a:rPr lang="en-US" sz="1200" b="1" u="none" strike="noStrike" dirty="0" smtClean="0">
                          <a:solidFill>
                            <a:srgbClr val="0B0080"/>
                          </a:solidFill>
                          <a:latin typeface="+mn-lt"/>
                          <a:ea typeface="Times New Roman"/>
                          <a:cs typeface="Times New Roman"/>
                        </a:rPr>
                        <a:t>acknowledgement </a:t>
                      </a:r>
                      <a:r>
                        <a:rPr lang="en-US" sz="1200" b="1" dirty="0">
                          <a:solidFill>
                            <a:srgbClr val="202122"/>
                          </a:solidFill>
                          <a:latin typeface="+mn-lt"/>
                          <a:ea typeface="Times New Roman"/>
                          <a:cs typeface="Times New Roman"/>
                        </a:rPr>
                        <a:t> and </a:t>
                      </a:r>
                      <a:r>
                        <a:rPr lang="en-US" sz="1200" b="1" dirty="0" smtClean="0">
                          <a:solidFill>
                            <a:srgbClr val="202122"/>
                          </a:solidFill>
                          <a:latin typeface="+mn-lt"/>
                          <a:ea typeface="Times New Roman"/>
                          <a:cs typeface="Times New Roman"/>
                        </a:rPr>
                        <a:t> </a:t>
                      </a:r>
                      <a:r>
                        <a:rPr lang="en-US" sz="1200" b="1" u="none" strike="noStrike" dirty="0" smtClean="0">
                          <a:solidFill>
                            <a:srgbClr val="0B0080"/>
                          </a:solidFill>
                          <a:latin typeface="+mn-lt"/>
                          <a:ea typeface="Times New Roman"/>
                          <a:cs typeface="Times New Roman"/>
                        </a:rPr>
                        <a:t>multiplexing</a:t>
                      </a:r>
                      <a:endParaRPr lang="en-US" sz="1200" b="1" dirty="0">
                        <a:latin typeface="+mn-lt"/>
                        <a:ea typeface="Calibri"/>
                        <a:cs typeface="Times New Roman"/>
                      </a:endParaRPr>
                    </a:p>
                  </a:txBody>
                  <a:tcPr marL="60960" marR="60960" marT="30480" marB="30480" anchor="ctr"/>
                </a:tc>
              </a:tr>
              <a:tr h="739276">
                <a:tc>
                  <a:txBody>
                    <a:bodyPr/>
                    <a:lstStyle/>
                    <a:p>
                      <a:pPr algn="just"/>
                      <a:r>
                        <a:rPr lang="en-US" sz="1200" b="1" kern="1200" baseline="0" dirty="0" smtClean="0">
                          <a:solidFill>
                            <a:schemeClr val="tx1"/>
                          </a:solidFill>
                          <a:latin typeface="+mn-lt"/>
                          <a:ea typeface="+mn-ea"/>
                          <a:cs typeface="+mn-cs"/>
                        </a:rPr>
                        <a:t>Network Layer</a:t>
                      </a:r>
                      <a:endParaRPr lang="en-US" sz="1200" b="1" dirty="0">
                        <a:solidFill>
                          <a:schemeClr val="tx1"/>
                        </a:solidFill>
                      </a:endParaRPr>
                    </a:p>
                  </a:txBody>
                  <a:tcPr marT="182880"/>
                </a:tc>
                <a:tc>
                  <a:txBody>
                    <a:bodyPr/>
                    <a:lstStyle/>
                    <a:p>
                      <a:pPr marL="0" marR="0" algn="just">
                        <a:lnSpc>
                          <a:spcPct val="115000"/>
                        </a:lnSpc>
                        <a:spcBef>
                          <a:spcPts val="1200"/>
                        </a:spcBef>
                        <a:spcAft>
                          <a:spcPts val="1200"/>
                        </a:spcAft>
                      </a:pPr>
                      <a:r>
                        <a:rPr lang="en-US" sz="1200" b="1" dirty="0">
                          <a:solidFill>
                            <a:srgbClr val="202122"/>
                          </a:solidFill>
                          <a:latin typeface="+mn-lt"/>
                          <a:ea typeface="Times New Roman"/>
                          <a:cs typeface="Times New Roman"/>
                        </a:rPr>
                        <a:t>Structuring and managing a multi-node network, including </a:t>
                      </a:r>
                      <a:r>
                        <a:rPr lang="en-US" sz="1200" b="1" u="none" strike="noStrike" dirty="0">
                          <a:solidFill>
                            <a:srgbClr val="0B0080"/>
                          </a:solidFill>
                          <a:latin typeface="+mn-lt"/>
                          <a:ea typeface="Times New Roman"/>
                          <a:cs typeface="Times New Roman"/>
                        </a:rPr>
                        <a:t>addressing</a:t>
                      </a:r>
                      <a:r>
                        <a:rPr lang="en-US" sz="1200" b="1" dirty="0">
                          <a:solidFill>
                            <a:srgbClr val="202122"/>
                          </a:solidFill>
                          <a:latin typeface="+mn-lt"/>
                          <a:ea typeface="Times New Roman"/>
                          <a:cs typeface="Times New Roman"/>
                        </a:rPr>
                        <a:t>, </a:t>
                      </a:r>
                      <a:r>
                        <a:rPr lang="en-US" sz="1200" b="1" u="none" strike="noStrike" dirty="0">
                          <a:solidFill>
                            <a:srgbClr val="0B0080"/>
                          </a:solidFill>
                          <a:latin typeface="+mn-lt"/>
                          <a:ea typeface="Times New Roman"/>
                          <a:cs typeface="Times New Roman"/>
                        </a:rPr>
                        <a:t>routing</a:t>
                      </a:r>
                      <a:r>
                        <a:rPr lang="en-US" sz="1200" b="1" dirty="0">
                          <a:solidFill>
                            <a:srgbClr val="202122"/>
                          </a:solidFill>
                          <a:latin typeface="+mn-lt"/>
                          <a:ea typeface="Times New Roman"/>
                          <a:cs typeface="Times New Roman"/>
                        </a:rPr>
                        <a:t> and </a:t>
                      </a:r>
                      <a:r>
                        <a:rPr lang="en-US" sz="1200" b="1" u="none" strike="noStrike" dirty="0">
                          <a:solidFill>
                            <a:srgbClr val="0B0080"/>
                          </a:solidFill>
                          <a:latin typeface="+mn-lt"/>
                          <a:ea typeface="Times New Roman"/>
                          <a:cs typeface="Times New Roman"/>
                        </a:rPr>
                        <a:t>traffic control</a:t>
                      </a:r>
                      <a:endParaRPr lang="en-US" sz="1200" b="1" dirty="0">
                        <a:latin typeface="+mn-lt"/>
                        <a:ea typeface="Calibri"/>
                        <a:cs typeface="Times New Roman"/>
                      </a:endParaRPr>
                    </a:p>
                  </a:txBody>
                  <a:tcPr marL="60960" marR="60960" marT="30480" marB="30480" anchor="ctr"/>
                </a:tc>
              </a:tr>
              <a:tr h="722083">
                <a:tc>
                  <a:txBody>
                    <a:bodyPr/>
                    <a:lstStyle/>
                    <a:p>
                      <a:pPr algn="just"/>
                      <a:r>
                        <a:rPr lang="en-US" sz="1200" b="1" kern="1200" baseline="0" dirty="0" smtClean="0">
                          <a:solidFill>
                            <a:schemeClr val="tx1"/>
                          </a:solidFill>
                          <a:latin typeface="+mn-lt"/>
                          <a:ea typeface="+mn-ea"/>
                          <a:cs typeface="+mn-cs"/>
                        </a:rPr>
                        <a:t>Data Link  Layer</a:t>
                      </a:r>
                      <a:endParaRPr lang="en-US" sz="1200" b="1" dirty="0">
                        <a:solidFill>
                          <a:schemeClr val="tx1"/>
                        </a:solidFill>
                      </a:endParaRPr>
                    </a:p>
                  </a:txBody>
                  <a:tcPr marT="182880"/>
                </a:tc>
                <a:tc>
                  <a:txBody>
                    <a:bodyPr/>
                    <a:lstStyle/>
                    <a:p>
                      <a:pPr marL="0" marR="0" algn="just">
                        <a:lnSpc>
                          <a:spcPct val="115000"/>
                        </a:lnSpc>
                        <a:spcBef>
                          <a:spcPts val="1200"/>
                        </a:spcBef>
                        <a:spcAft>
                          <a:spcPts val="1200"/>
                        </a:spcAft>
                      </a:pPr>
                      <a:r>
                        <a:rPr lang="en-US" sz="1200" b="1" dirty="0">
                          <a:solidFill>
                            <a:srgbClr val="202122"/>
                          </a:solidFill>
                          <a:latin typeface="+mn-lt"/>
                          <a:ea typeface="Times New Roman"/>
                          <a:cs typeface="Times New Roman"/>
                        </a:rPr>
                        <a:t>Reliable transmission of data frames between two nodes connected by a physical layer</a:t>
                      </a:r>
                      <a:endParaRPr lang="en-US" sz="1200" b="1" dirty="0">
                        <a:latin typeface="+mn-lt"/>
                        <a:ea typeface="Calibri"/>
                        <a:cs typeface="Times New Roman"/>
                      </a:endParaRPr>
                    </a:p>
                  </a:txBody>
                  <a:tcPr marL="60960" marR="60960" marT="30480" marB="30480" anchor="ctr"/>
                </a:tc>
              </a:tr>
              <a:tr h="722083">
                <a:tc>
                  <a:txBody>
                    <a:bodyPr/>
                    <a:lstStyle/>
                    <a:p>
                      <a:pPr algn="just"/>
                      <a:r>
                        <a:rPr lang="en-US" sz="1200" b="1" dirty="0" smtClean="0">
                          <a:solidFill>
                            <a:schemeClr val="tx1"/>
                          </a:solidFill>
                        </a:rPr>
                        <a:t>Physical </a:t>
                      </a:r>
                      <a:r>
                        <a:rPr lang="en-US" sz="1200" b="1" kern="1200" baseline="0" dirty="0" smtClean="0">
                          <a:solidFill>
                            <a:schemeClr val="tx1"/>
                          </a:solidFill>
                          <a:latin typeface="+mn-lt"/>
                          <a:ea typeface="+mn-ea"/>
                          <a:cs typeface="+mn-cs"/>
                        </a:rPr>
                        <a:t>Layer</a:t>
                      </a:r>
                      <a:endParaRPr lang="en-US" sz="1200" b="1" dirty="0">
                        <a:solidFill>
                          <a:schemeClr val="tx1"/>
                        </a:solidFill>
                      </a:endParaRPr>
                    </a:p>
                  </a:txBody>
                  <a:tcPr marT="182880"/>
                </a:tc>
                <a:tc>
                  <a:txBody>
                    <a:bodyPr/>
                    <a:lstStyle/>
                    <a:p>
                      <a:pPr marL="0" marR="0" algn="just">
                        <a:lnSpc>
                          <a:spcPct val="115000"/>
                        </a:lnSpc>
                        <a:spcBef>
                          <a:spcPts val="1200"/>
                        </a:spcBef>
                        <a:spcAft>
                          <a:spcPts val="1200"/>
                        </a:spcAft>
                      </a:pPr>
                      <a:r>
                        <a:rPr lang="en-US" sz="1200" b="1" dirty="0">
                          <a:solidFill>
                            <a:srgbClr val="202122"/>
                          </a:solidFill>
                          <a:latin typeface="+mn-lt"/>
                          <a:ea typeface="Times New Roman"/>
                          <a:cs typeface="Times New Roman"/>
                        </a:rPr>
                        <a:t>Transmission and reception of raw bit streams over a physical medium</a:t>
                      </a:r>
                      <a:endParaRPr lang="en-US" sz="1200" b="1" dirty="0">
                        <a:latin typeface="+mn-lt"/>
                        <a:ea typeface="Calibri"/>
                        <a:cs typeface="Times New Roman"/>
                      </a:endParaRPr>
                    </a:p>
                  </a:txBody>
                  <a:tcPr marL="60960" marR="60960" marT="30480" marB="30480" anchor="ctr"/>
                </a:tc>
              </a:tr>
            </a:tbl>
          </a:graphicData>
        </a:graphic>
      </p:graphicFrame>
      <p:sp>
        <p:nvSpPr>
          <p:cNvPr id="5" name="Footer Placeholder 4"/>
          <p:cNvSpPr>
            <a:spLocks noGrp="1"/>
          </p:cNvSpPr>
          <p:nvPr>
            <p:ph type="ftr" sz="quarter" idx="11"/>
          </p:nvPr>
        </p:nvSpPr>
        <p:spPr/>
        <p:txBody>
          <a:bodyPr/>
          <a:lstStyle/>
          <a:p>
            <a:r>
              <a:rPr lang="en-US" smtClean="0"/>
              <a:t>IIIT Allahabad</a:t>
            </a:r>
            <a:endParaRPr lang="en-US"/>
          </a:p>
        </p:txBody>
      </p:sp>
      <p:sp>
        <p:nvSpPr>
          <p:cNvPr id="6" name="Rectangle 5"/>
          <p:cNvSpPr/>
          <p:nvPr/>
        </p:nvSpPr>
        <p:spPr>
          <a:xfrm>
            <a:off x="7010400" y="1219200"/>
            <a:ext cx="1981200" cy="3416320"/>
          </a:xfrm>
          <a:prstGeom prst="rect">
            <a:avLst/>
          </a:prstGeom>
        </p:spPr>
        <p:txBody>
          <a:bodyPr wrap="square">
            <a:spAutoFit/>
          </a:bodyPr>
          <a:lstStyle/>
          <a:p>
            <a:pPr algn="just"/>
            <a:r>
              <a:rPr lang="en-US" dirty="0" smtClean="0"/>
              <a:t>International Organization for  Standardization (ISO) created the Open System Interconnection (OSI) protocol architecture starting in the late 1970s and matured by the early 1990s.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idx="1"/>
          </p:nvPr>
        </p:nvSpPr>
        <p:spPr>
          <a:xfrm>
            <a:off x="304800" y="1143000"/>
            <a:ext cx="8610600" cy="5334000"/>
          </a:xfrm>
        </p:spPr>
        <p:txBody>
          <a:bodyPr/>
          <a:lstStyle/>
          <a:p>
            <a:pPr marL="609600" indent="-609600" algn="just"/>
            <a:r>
              <a:rPr lang="en-GB" dirty="0" smtClean="0">
                <a:latin typeface="+mj-lt"/>
              </a:rPr>
              <a:t>OSI </a:t>
            </a:r>
            <a:r>
              <a:rPr lang="en-GB" dirty="0">
                <a:latin typeface="+mj-lt"/>
              </a:rPr>
              <a:t>= </a:t>
            </a:r>
            <a:r>
              <a:rPr lang="en-GB" i="1" dirty="0">
                <a:latin typeface="+mj-lt"/>
              </a:rPr>
              <a:t>Open Systems Interconnection</a:t>
            </a:r>
            <a:r>
              <a:rPr lang="en-GB" dirty="0">
                <a:latin typeface="+mj-lt"/>
              </a:rPr>
              <a:t>: deals with </a:t>
            </a:r>
            <a:r>
              <a:rPr lang="en-GB" i="1" dirty="0">
                <a:latin typeface="+mj-lt"/>
              </a:rPr>
              <a:t>open systems</a:t>
            </a:r>
            <a:r>
              <a:rPr lang="en-GB" dirty="0">
                <a:latin typeface="+mj-lt"/>
              </a:rPr>
              <a:t>, i.e. systems open for communications with other systems.</a:t>
            </a:r>
          </a:p>
          <a:p>
            <a:pPr marL="609600" indent="-609600" algn="just"/>
            <a:r>
              <a:rPr lang="en-GB" dirty="0">
                <a:latin typeface="+mj-lt"/>
              </a:rPr>
              <a:t>Specified in ISO 7498.</a:t>
            </a:r>
          </a:p>
          <a:p>
            <a:pPr marL="609600" indent="-609600" algn="just"/>
            <a:r>
              <a:rPr lang="en-GB" dirty="0">
                <a:latin typeface="+mj-lt"/>
              </a:rPr>
              <a:t>Model has 7 layers.</a:t>
            </a:r>
            <a:endParaRPr lang="en-US" dirty="0">
              <a:latin typeface="+mj-lt"/>
            </a:endParaRPr>
          </a:p>
        </p:txBody>
      </p:sp>
      <p:sp>
        <p:nvSpPr>
          <p:cNvPr id="509955"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mj-lt"/>
              </a:rPr>
              <a:t>OSI Reference Model </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idx="1"/>
          </p:nvPr>
        </p:nvSpPr>
        <p:spPr>
          <a:xfrm>
            <a:off x="4572000" y="1676400"/>
            <a:ext cx="4343400" cy="2590800"/>
          </a:xfrm>
        </p:spPr>
        <p:txBody>
          <a:bodyPr/>
          <a:lstStyle/>
          <a:p>
            <a:pPr marL="609600" indent="-609600" algn="just"/>
            <a:r>
              <a:rPr lang="en-GB" sz="2400" dirty="0">
                <a:latin typeface="+mj-lt"/>
              </a:rPr>
              <a:t>Layers </a:t>
            </a:r>
            <a:r>
              <a:rPr lang="en-GB" sz="2400" dirty="0" smtClean="0">
                <a:latin typeface="+mj-lt"/>
              </a:rPr>
              <a:t>1-3 are relate </a:t>
            </a:r>
            <a:r>
              <a:rPr lang="en-GB" sz="2400" dirty="0">
                <a:latin typeface="+mj-lt"/>
              </a:rPr>
              <a:t>to communications technology.</a:t>
            </a:r>
          </a:p>
          <a:p>
            <a:pPr marL="609600" indent="-609600" algn="just"/>
            <a:r>
              <a:rPr lang="en-GB" sz="2400" dirty="0">
                <a:latin typeface="+mj-lt"/>
              </a:rPr>
              <a:t>Layers </a:t>
            </a:r>
            <a:r>
              <a:rPr lang="en-GB" sz="2400" dirty="0" smtClean="0">
                <a:latin typeface="+mj-lt"/>
              </a:rPr>
              <a:t>4-7 are relate </a:t>
            </a:r>
            <a:r>
              <a:rPr lang="en-GB" sz="2400" dirty="0">
                <a:latin typeface="+mj-lt"/>
              </a:rPr>
              <a:t>to user applications.</a:t>
            </a:r>
          </a:p>
        </p:txBody>
      </p:sp>
      <p:sp>
        <p:nvSpPr>
          <p:cNvPr id="512003"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mj-lt"/>
              </a:rPr>
              <a:t>7-Layer OSI Model </a:t>
            </a:r>
          </a:p>
        </p:txBody>
      </p:sp>
      <p:sp>
        <p:nvSpPr>
          <p:cNvPr id="512004" name="Rectangle 4"/>
          <p:cNvSpPr>
            <a:spLocks noChangeArrowheads="1"/>
          </p:cNvSpPr>
          <p:nvPr/>
        </p:nvSpPr>
        <p:spPr bwMode="auto">
          <a:xfrm>
            <a:off x="920750" y="1728788"/>
            <a:ext cx="1282700" cy="292100"/>
          </a:xfrm>
          <a:prstGeom prst="rect">
            <a:avLst/>
          </a:prstGeom>
          <a:solidFill>
            <a:srgbClr val="0066FF"/>
          </a:solidFill>
          <a:ln w="12700">
            <a:solidFill>
              <a:schemeClr val="tx1"/>
            </a:solidFill>
            <a:miter lim="800000"/>
            <a:headEnd/>
            <a:tailEnd/>
          </a:ln>
          <a:effectLst/>
        </p:spPr>
        <p:txBody>
          <a:bodyPr wrap="none" anchor="ctr"/>
          <a:lstStyle/>
          <a:p>
            <a:endParaRPr lang="en-US">
              <a:latin typeface="+mj-lt"/>
            </a:endParaRPr>
          </a:p>
        </p:txBody>
      </p:sp>
      <p:sp>
        <p:nvSpPr>
          <p:cNvPr id="512005" name="Rectangle 5"/>
          <p:cNvSpPr>
            <a:spLocks noChangeArrowheads="1"/>
          </p:cNvSpPr>
          <p:nvPr/>
        </p:nvSpPr>
        <p:spPr bwMode="auto">
          <a:xfrm>
            <a:off x="1050925" y="1676400"/>
            <a:ext cx="1017907" cy="400752"/>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pPr>
            <a:r>
              <a:rPr lang="en-US" sz="2000" b="0">
                <a:solidFill>
                  <a:schemeClr val="tx1"/>
                </a:solidFill>
                <a:latin typeface="+mj-lt"/>
              </a:rPr>
              <a:t>Layer 7</a:t>
            </a:r>
          </a:p>
        </p:txBody>
      </p:sp>
      <p:sp>
        <p:nvSpPr>
          <p:cNvPr id="512006" name="Rectangle 6"/>
          <p:cNvSpPr>
            <a:spLocks noChangeArrowheads="1"/>
          </p:cNvSpPr>
          <p:nvPr/>
        </p:nvSpPr>
        <p:spPr bwMode="auto">
          <a:xfrm>
            <a:off x="920750" y="2262188"/>
            <a:ext cx="1282700" cy="292100"/>
          </a:xfrm>
          <a:prstGeom prst="rect">
            <a:avLst/>
          </a:prstGeom>
          <a:solidFill>
            <a:srgbClr val="0066FF"/>
          </a:solidFill>
          <a:ln w="12700">
            <a:solidFill>
              <a:schemeClr val="tx1"/>
            </a:solidFill>
            <a:miter lim="800000"/>
            <a:headEnd/>
            <a:tailEnd/>
          </a:ln>
          <a:effectLst/>
        </p:spPr>
        <p:txBody>
          <a:bodyPr wrap="none" anchor="ctr"/>
          <a:lstStyle/>
          <a:p>
            <a:endParaRPr lang="en-US">
              <a:latin typeface="+mj-lt"/>
            </a:endParaRPr>
          </a:p>
        </p:txBody>
      </p:sp>
      <p:sp>
        <p:nvSpPr>
          <p:cNvPr id="512007" name="Rectangle 7"/>
          <p:cNvSpPr>
            <a:spLocks noChangeArrowheads="1"/>
          </p:cNvSpPr>
          <p:nvPr/>
        </p:nvSpPr>
        <p:spPr bwMode="auto">
          <a:xfrm>
            <a:off x="1050925" y="2209800"/>
            <a:ext cx="1035540" cy="400752"/>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pPr>
            <a:r>
              <a:rPr lang="en-US" sz="2000" b="0">
                <a:solidFill>
                  <a:schemeClr val="tx1"/>
                </a:solidFill>
                <a:latin typeface="+mj-lt"/>
              </a:rPr>
              <a:t>Layer 6</a:t>
            </a:r>
          </a:p>
        </p:txBody>
      </p:sp>
      <p:sp>
        <p:nvSpPr>
          <p:cNvPr id="512008" name="Rectangle 8"/>
          <p:cNvSpPr>
            <a:spLocks noChangeArrowheads="1"/>
          </p:cNvSpPr>
          <p:nvPr/>
        </p:nvSpPr>
        <p:spPr bwMode="auto">
          <a:xfrm>
            <a:off x="920750" y="2795588"/>
            <a:ext cx="1282700" cy="292100"/>
          </a:xfrm>
          <a:prstGeom prst="rect">
            <a:avLst/>
          </a:prstGeom>
          <a:solidFill>
            <a:srgbClr val="0066FF"/>
          </a:solidFill>
          <a:ln w="12700">
            <a:solidFill>
              <a:schemeClr val="tx1"/>
            </a:solidFill>
            <a:miter lim="800000"/>
            <a:headEnd/>
            <a:tailEnd/>
          </a:ln>
          <a:effectLst/>
        </p:spPr>
        <p:txBody>
          <a:bodyPr wrap="none" anchor="ctr"/>
          <a:lstStyle/>
          <a:p>
            <a:endParaRPr lang="en-US">
              <a:latin typeface="+mj-lt"/>
            </a:endParaRPr>
          </a:p>
        </p:txBody>
      </p:sp>
      <p:sp>
        <p:nvSpPr>
          <p:cNvPr id="512009" name="Rectangle 9"/>
          <p:cNvSpPr>
            <a:spLocks noChangeArrowheads="1"/>
          </p:cNvSpPr>
          <p:nvPr/>
        </p:nvSpPr>
        <p:spPr bwMode="auto">
          <a:xfrm>
            <a:off x="1050925" y="2743200"/>
            <a:ext cx="1025922" cy="400752"/>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pPr>
            <a:r>
              <a:rPr lang="en-US" sz="2000" b="0">
                <a:solidFill>
                  <a:schemeClr val="tx1"/>
                </a:solidFill>
                <a:latin typeface="+mj-lt"/>
              </a:rPr>
              <a:t>Layer 5</a:t>
            </a:r>
          </a:p>
        </p:txBody>
      </p:sp>
      <p:sp>
        <p:nvSpPr>
          <p:cNvPr id="512010" name="Rectangle 10"/>
          <p:cNvSpPr>
            <a:spLocks noChangeArrowheads="1"/>
          </p:cNvSpPr>
          <p:nvPr/>
        </p:nvSpPr>
        <p:spPr bwMode="auto">
          <a:xfrm>
            <a:off x="920750" y="3328988"/>
            <a:ext cx="1282700" cy="292100"/>
          </a:xfrm>
          <a:prstGeom prst="rect">
            <a:avLst/>
          </a:prstGeom>
          <a:solidFill>
            <a:srgbClr val="0066FF"/>
          </a:solidFill>
          <a:ln w="12700">
            <a:solidFill>
              <a:schemeClr val="tx1"/>
            </a:solidFill>
            <a:miter lim="800000"/>
            <a:headEnd/>
            <a:tailEnd/>
          </a:ln>
          <a:effectLst/>
        </p:spPr>
        <p:txBody>
          <a:bodyPr wrap="none" anchor="ctr"/>
          <a:lstStyle/>
          <a:p>
            <a:endParaRPr lang="en-US">
              <a:latin typeface="+mj-lt"/>
            </a:endParaRPr>
          </a:p>
        </p:txBody>
      </p:sp>
      <p:sp>
        <p:nvSpPr>
          <p:cNvPr id="512011" name="Rectangle 11"/>
          <p:cNvSpPr>
            <a:spLocks noChangeArrowheads="1"/>
          </p:cNvSpPr>
          <p:nvPr/>
        </p:nvSpPr>
        <p:spPr bwMode="auto">
          <a:xfrm>
            <a:off x="1050925" y="3276600"/>
            <a:ext cx="1033937" cy="400752"/>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pPr>
            <a:r>
              <a:rPr lang="en-US" sz="2000" b="0">
                <a:solidFill>
                  <a:schemeClr val="tx1"/>
                </a:solidFill>
                <a:latin typeface="+mj-lt"/>
              </a:rPr>
              <a:t>Layer 4</a:t>
            </a:r>
          </a:p>
        </p:txBody>
      </p:sp>
      <p:sp>
        <p:nvSpPr>
          <p:cNvPr id="512012" name="Rectangle 12"/>
          <p:cNvSpPr>
            <a:spLocks noChangeArrowheads="1"/>
          </p:cNvSpPr>
          <p:nvPr/>
        </p:nvSpPr>
        <p:spPr bwMode="auto">
          <a:xfrm>
            <a:off x="920750" y="3862388"/>
            <a:ext cx="1282700" cy="292100"/>
          </a:xfrm>
          <a:prstGeom prst="rect">
            <a:avLst/>
          </a:prstGeom>
          <a:solidFill>
            <a:srgbClr val="FF0000"/>
          </a:solidFill>
          <a:ln w="12700">
            <a:solidFill>
              <a:schemeClr val="tx1"/>
            </a:solidFill>
            <a:miter lim="800000"/>
            <a:headEnd/>
            <a:tailEnd/>
          </a:ln>
          <a:effectLst/>
        </p:spPr>
        <p:txBody>
          <a:bodyPr wrap="none" anchor="ctr"/>
          <a:lstStyle/>
          <a:p>
            <a:endParaRPr lang="en-US">
              <a:latin typeface="+mj-lt"/>
            </a:endParaRPr>
          </a:p>
        </p:txBody>
      </p:sp>
      <p:sp>
        <p:nvSpPr>
          <p:cNvPr id="512013" name="Rectangle 13"/>
          <p:cNvSpPr>
            <a:spLocks noChangeArrowheads="1"/>
          </p:cNvSpPr>
          <p:nvPr/>
        </p:nvSpPr>
        <p:spPr bwMode="auto">
          <a:xfrm>
            <a:off x="1050925" y="3810000"/>
            <a:ext cx="1030731" cy="400752"/>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pPr>
            <a:r>
              <a:rPr lang="en-US" sz="2000" b="0">
                <a:solidFill>
                  <a:schemeClr val="tx1"/>
                </a:solidFill>
                <a:latin typeface="+mj-lt"/>
              </a:rPr>
              <a:t>Layer 3</a:t>
            </a:r>
          </a:p>
        </p:txBody>
      </p:sp>
      <p:sp>
        <p:nvSpPr>
          <p:cNvPr id="512014" name="Rectangle 14"/>
          <p:cNvSpPr>
            <a:spLocks noChangeArrowheads="1"/>
          </p:cNvSpPr>
          <p:nvPr/>
        </p:nvSpPr>
        <p:spPr bwMode="auto">
          <a:xfrm>
            <a:off x="920750" y="4395788"/>
            <a:ext cx="1282700" cy="292100"/>
          </a:xfrm>
          <a:prstGeom prst="rect">
            <a:avLst/>
          </a:prstGeom>
          <a:solidFill>
            <a:srgbClr val="FF0000"/>
          </a:solidFill>
          <a:ln w="12700">
            <a:solidFill>
              <a:schemeClr val="tx1"/>
            </a:solidFill>
            <a:miter lim="800000"/>
            <a:headEnd/>
            <a:tailEnd/>
          </a:ln>
          <a:effectLst/>
        </p:spPr>
        <p:txBody>
          <a:bodyPr wrap="none" anchor="ctr"/>
          <a:lstStyle/>
          <a:p>
            <a:endParaRPr lang="en-US">
              <a:latin typeface="+mj-lt"/>
            </a:endParaRPr>
          </a:p>
        </p:txBody>
      </p:sp>
      <p:sp>
        <p:nvSpPr>
          <p:cNvPr id="512015" name="Rectangle 15"/>
          <p:cNvSpPr>
            <a:spLocks noChangeArrowheads="1"/>
          </p:cNvSpPr>
          <p:nvPr/>
        </p:nvSpPr>
        <p:spPr bwMode="auto">
          <a:xfrm>
            <a:off x="1050925" y="4343400"/>
            <a:ext cx="1032334" cy="400752"/>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pPr>
            <a:r>
              <a:rPr lang="en-US" sz="2000" b="0">
                <a:solidFill>
                  <a:schemeClr val="tx1"/>
                </a:solidFill>
                <a:latin typeface="+mj-lt"/>
              </a:rPr>
              <a:t>Layer 2</a:t>
            </a:r>
          </a:p>
        </p:txBody>
      </p:sp>
      <p:sp>
        <p:nvSpPr>
          <p:cNvPr id="512016" name="Rectangle 16"/>
          <p:cNvSpPr>
            <a:spLocks noChangeArrowheads="1"/>
          </p:cNvSpPr>
          <p:nvPr/>
        </p:nvSpPr>
        <p:spPr bwMode="auto">
          <a:xfrm>
            <a:off x="920750" y="4929188"/>
            <a:ext cx="1282700" cy="292100"/>
          </a:xfrm>
          <a:prstGeom prst="rect">
            <a:avLst/>
          </a:prstGeom>
          <a:solidFill>
            <a:srgbClr val="FF0000"/>
          </a:solidFill>
          <a:ln w="12700">
            <a:solidFill>
              <a:schemeClr val="tx1"/>
            </a:solidFill>
            <a:miter lim="800000"/>
            <a:headEnd/>
            <a:tailEnd/>
          </a:ln>
          <a:effectLst/>
        </p:spPr>
        <p:txBody>
          <a:bodyPr wrap="none" anchor="ctr"/>
          <a:lstStyle/>
          <a:p>
            <a:endParaRPr lang="en-US">
              <a:latin typeface="+mj-lt"/>
            </a:endParaRPr>
          </a:p>
        </p:txBody>
      </p:sp>
      <p:sp>
        <p:nvSpPr>
          <p:cNvPr id="512017" name="Rectangle 17"/>
          <p:cNvSpPr>
            <a:spLocks noChangeArrowheads="1"/>
          </p:cNvSpPr>
          <p:nvPr/>
        </p:nvSpPr>
        <p:spPr bwMode="auto">
          <a:xfrm>
            <a:off x="1050925" y="4876800"/>
            <a:ext cx="1000274" cy="400752"/>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pPr>
            <a:r>
              <a:rPr lang="en-US" sz="2000" b="0">
                <a:solidFill>
                  <a:schemeClr val="tx1"/>
                </a:solidFill>
                <a:latin typeface="+mj-lt"/>
              </a:rPr>
              <a:t>Layer 1</a:t>
            </a:r>
          </a:p>
        </p:txBody>
      </p:sp>
      <p:sp>
        <p:nvSpPr>
          <p:cNvPr id="512018" name="Line 18"/>
          <p:cNvSpPr>
            <a:spLocks noChangeShapeType="1"/>
          </p:cNvSpPr>
          <p:nvPr/>
        </p:nvSpPr>
        <p:spPr bwMode="auto">
          <a:xfrm>
            <a:off x="1600200" y="2027238"/>
            <a:ext cx="0" cy="228600"/>
          </a:xfrm>
          <a:prstGeom prst="line">
            <a:avLst/>
          </a:prstGeom>
          <a:noFill/>
          <a:ln w="12700">
            <a:solidFill>
              <a:schemeClr val="tx1"/>
            </a:solidFill>
            <a:round/>
            <a:headEnd type="none" w="sm" len="sm"/>
            <a:tailEnd type="none" w="sm" len="sm"/>
          </a:ln>
          <a:effectLst/>
        </p:spPr>
        <p:txBody>
          <a:bodyPr wrap="none" anchor="ctr"/>
          <a:lstStyle/>
          <a:p>
            <a:endParaRPr lang="en-US">
              <a:latin typeface="+mj-lt"/>
            </a:endParaRPr>
          </a:p>
        </p:txBody>
      </p:sp>
      <p:sp>
        <p:nvSpPr>
          <p:cNvPr id="512019" name="Line 19"/>
          <p:cNvSpPr>
            <a:spLocks noChangeShapeType="1"/>
          </p:cNvSpPr>
          <p:nvPr/>
        </p:nvSpPr>
        <p:spPr bwMode="auto">
          <a:xfrm>
            <a:off x="1600200" y="2560638"/>
            <a:ext cx="0" cy="228600"/>
          </a:xfrm>
          <a:prstGeom prst="line">
            <a:avLst/>
          </a:prstGeom>
          <a:noFill/>
          <a:ln w="12700">
            <a:solidFill>
              <a:schemeClr val="tx1"/>
            </a:solidFill>
            <a:round/>
            <a:headEnd type="none" w="sm" len="sm"/>
            <a:tailEnd type="none" w="sm" len="sm"/>
          </a:ln>
          <a:effectLst/>
        </p:spPr>
        <p:txBody>
          <a:bodyPr wrap="none" anchor="ctr"/>
          <a:lstStyle/>
          <a:p>
            <a:endParaRPr lang="en-US">
              <a:latin typeface="+mj-lt"/>
            </a:endParaRPr>
          </a:p>
        </p:txBody>
      </p:sp>
      <p:sp>
        <p:nvSpPr>
          <p:cNvPr id="512020" name="Line 20"/>
          <p:cNvSpPr>
            <a:spLocks noChangeShapeType="1"/>
          </p:cNvSpPr>
          <p:nvPr/>
        </p:nvSpPr>
        <p:spPr bwMode="auto">
          <a:xfrm>
            <a:off x="1600200" y="3094038"/>
            <a:ext cx="0" cy="228600"/>
          </a:xfrm>
          <a:prstGeom prst="line">
            <a:avLst/>
          </a:prstGeom>
          <a:noFill/>
          <a:ln w="12700">
            <a:solidFill>
              <a:schemeClr val="tx1"/>
            </a:solidFill>
            <a:round/>
            <a:headEnd type="none" w="sm" len="sm"/>
            <a:tailEnd type="none" w="sm" len="sm"/>
          </a:ln>
          <a:effectLst/>
        </p:spPr>
        <p:txBody>
          <a:bodyPr wrap="none" anchor="ctr"/>
          <a:lstStyle/>
          <a:p>
            <a:endParaRPr lang="en-US">
              <a:latin typeface="+mj-lt"/>
            </a:endParaRPr>
          </a:p>
        </p:txBody>
      </p:sp>
      <p:sp>
        <p:nvSpPr>
          <p:cNvPr id="512021" name="Line 21"/>
          <p:cNvSpPr>
            <a:spLocks noChangeShapeType="1"/>
          </p:cNvSpPr>
          <p:nvPr/>
        </p:nvSpPr>
        <p:spPr bwMode="auto">
          <a:xfrm>
            <a:off x="1600200" y="3627438"/>
            <a:ext cx="0" cy="228600"/>
          </a:xfrm>
          <a:prstGeom prst="line">
            <a:avLst/>
          </a:prstGeom>
          <a:noFill/>
          <a:ln w="12700">
            <a:solidFill>
              <a:schemeClr val="tx1"/>
            </a:solidFill>
            <a:round/>
            <a:headEnd type="none" w="sm" len="sm"/>
            <a:tailEnd type="none" w="sm" len="sm"/>
          </a:ln>
          <a:effectLst/>
        </p:spPr>
        <p:txBody>
          <a:bodyPr wrap="none" anchor="ctr"/>
          <a:lstStyle/>
          <a:p>
            <a:endParaRPr lang="en-US">
              <a:latin typeface="+mj-lt"/>
            </a:endParaRPr>
          </a:p>
        </p:txBody>
      </p:sp>
      <p:sp>
        <p:nvSpPr>
          <p:cNvPr id="512022" name="Line 22"/>
          <p:cNvSpPr>
            <a:spLocks noChangeShapeType="1"/>
          </p:cNvSpPr>
          <p:nvPr/>
        </p:nvSpPr>
        <p:spPr bwMode="auto">
          <a:xfrm>
            <a:off x="1600200" y="4160838"/>
            <a:ext cx="0" cy="228600"/>
          </a:xfrm>
          <a:prstGeom prst="line">
            <a:avLst/>
          </a:prstGeom>
          <a:noFill/>
          <a:ln w="12700">
            <a:solidFill>
              <a:schemeClr val="tx1"/>
            </a:solidFill>
            <a:round/>
            <a:headEnd type="none" w="sm" len="sm"/>
            <a:tailEnd type="none" w="sm" len="sm"/>
          </a:ln>
          <a:effectLst/>
        </p:spPr>
        <p:txBody>
          <a:bodyPr wrap="none" anchor="ctr"/>
          <a:lstStyle/>
          <a:p>
            <a:endParaRPr lang="en-US">
              <a:latin typeface="+mj-lt"/>
            </a:endParaRPr>
          </a:p>
        </p:txBody>
      </p:sp>
      <p:sp>
        <p:nvSpPr>
          <p:cNvPr id="512023" name="Line 23"/>
          <p:cNvSpPr>
            <a:spLocks noChangeShapeType="1"/>
          </p:cNvSpPr>
          <p:nvPr/>
        </p:nvSpPr>
        <p:spPr bwMode="auto">
          <a:xfrm>
            <a:off x="1600200" y="4694238"/>
            <a:ext cx="0" cy="228600"/>
          </a:xfrm>
          <a:prstGeom prst="line">
            <a:avLst/>
          </a:prstGeom>
          <a:noFill/>
          <a:ln w="12700">
            <a:solidFill>
              <a:schemeClr val="tx1"/>
            </a:solidFill>
            <a:round/>
            <a:headEnd type="none" w="sm" len="sm"/>
            <a:tailEnd type="none" w="sm" len="sm"/>
          </a:ln>
          <a:effectLst/>
        </p:spPr>
        <p:txBody>
          <a:bodyPr wrap="none" anchor="ctr"/>
          <a:lstStyle/>
          <a:p>
            <a:endParaRPr lang="en-US">
              <a:latin typeface="+mj-lt"/>
            </a:endParaRPr>
          </a:p>
        </p:txBody>
      </p:sp>
      <p:sp>
        <p:nvSpPr>
          <p:cNvPr id="512024" name="Rectangle 24"/>
          <p:cNvSpPr>
            <a:spLocks noChangeArrowheads="1"/>
          </p:cNvSpPr>
          <p:nvPr/>
        </p:nvSpPr>
        <p:spPr bwMode="auto">
          <a:xfrm>
            <a:off x="2346325" y="1676400"/>
            <a:ext cx="2202526" cy="400752"/>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pPr>
            <a:r>
              <a:rPr lang="en-US" sz="2000" b="0">
                <a:solidFill>
                  <a:schemeClr val="tx1"/>
                </a:solidFill>
                <a:latin typeface="+mj-lt"/>
              </a:rPr>
              <a:t>Application Layer</a:t>
            </a:r>
          </a:p>
        </p:txBody>
      </p:sp>
      <p:sp>
        <p:nvSpPr>
          <p:cNvPr id="512025" name="Rectangle 25"/>
          <p:cNvSpPr>
            <a:spLocks noChangeArrowheads="1"/>
          </p:cNvSpPr>
          <p:nvPr/>
        </p:nvSpPr>
        <p:spPr bwMode="auto">
          <a:xfrm>
            <a:off x="2346325" y="2209800"/>
            <a:ext cx="2333972" cy="400752"/>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pPr>
            <a:r>
              <a:rPr lang="en-US" sz="2000" b="0">
                <a:solidFill>
                  <a:schemeClr val="tx1"/>
                </a:solidFill>
                <a:latin typeface="+mj-lt"/>
              </a:rPr>
              <a:t>Presentation Layer</a:t>
            </a:r>
          </a:p>
        </p:txBody>
      </p:sp>
      <p:sp>
        <p:nvSpPr>
          <p:cNvPr id="512026" name="Rectangle 26"/>
          <p:cNvSpPr>
            <a:spLocks noChangeArrowheads="1"/>
          </p:cNvSpPr>
          <p:nvPr/>
        </p:nvSpPr>
        <p:spPr bwMode="auto">
          <a:xfrm>
            <a:off x="2346325" y="2743200"/>
            <a:ext cx="1744067" cy="400752"/>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pPr>
            <a:r>
              <a:rPr lang="en-US" sz="2000" b="0">
                <a:solidFill>
                  <a:schemeClr val="tx1"/>
                </a:solidFill>
                <a:latin typeface="+mj-lt"/>
              </a:rPr>
              <a:t>Session Layer</a:t>
            </a:r>
          </a:p>
        </p:txBody>
      </p:sp>
      <p:sp>
        <p:nvSpPr>
          <p:cNvPr id="512027" name="Rectangle 27"/>
          <p:cNvSpPr>
            <a:spLocks noChangeArrowheads="1"/>
          </p:cNvSpPr>
          <p:nvPr/>
        </p:nvSpPr>
        <p:spPr bwMode="auto">
          <a:xfrm>
            <a:off x="2346325" y="3276600"/>
            <a:ext cx="2024593" cy="400752"/>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pPr>
            <a:r>
              <a:rPr lang="en-US" sz="2000" b="0">
                <a:solidFill>
                  <a:schemeClr val="tx1"/>
                </a:solidFill>
                <a:latin typeface="+mj-lt"/>
              </a:rPr>
              <a:t>Transport Layer</a:t>
            </a:r>
          </a:p>
        </p:txBody>
      </p:sp>
      <p:sp>
        <p:nvSpPr>
          <p:cNvPr id="512028" name="Rectangle 28"/>
          <p:cNvSpPr>
            <a:spLocks noChangeArrowheads="1"/>
          </p:cNvSpPr>
          <p:nvPr/>
        </p:nvSpPr>
        <p:spPr bwMode="auto">
          <a:xfrm>
            <a:off x="2346325" y="3810000"/>
            <a:ext cx="1869101" cy="400752"/>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pPr>
            <a:r>
              <a:rPr lang="en-US" sz="2000" b="0">
                <a:solidFill>
                  <a:schemeClr val="tx1"/>
                </a:solidFill>
                <a:latin typeface="+mj-lt"/>
              </a:rPr>
              <a:t>Network Layer</a:t>
            </a:r>
          </a:p>
        </p:txBody>
      </p:sp>
      <p:sp>
        <p:nvSpPr>
          <p:cNvPr id="512029" name="Rectangle 29"/>
          <p:cNvSpPr>
            <a:spLocks noChangeArrowheads="1"/>
          </p:cNvSpPr>
          <p:nvPr/>
        </p:nvSpPr>
        <p:spPr bwMode="auto">
          <a:xfrm>
            <a:off x="2346325" y="4343400"/>
            <a:ext cx="2013372" cy="400752"/>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pPr>
            <a:r>
              <a:rPr lang="en-US" sz="2000" b="0">
                <a:solidFill>
                  <a:schemeClr val="tx1"/>
                </a:solidFill>
                <a:latin typeface="+mj-lt"/>
              </a:rPr>
              <a:t>Data Link Layer</a:t>
            </a:r>
          </a:p>
        </p:txBody>
      </p:sp>
      <p:sp>
        <p:nvSpPr>
          <p:cNvPr id="512030" name="Rectangle 30"/>
          <p:cNvSpPr>
            <a:spLocks noChangeArrowheads="1"/>
          </p:cNvSpPr>
          <p:nvPr/>
        </p:nvSpPr>
        <p:spPr bwMode="auto">
          <a:xfrm>
            <a:off x="2346325" y="4876800"/>
            <a:ext cx="1829027" cy="400752"/>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pPr>
            <a:r>
              <a:rPr lang="en-US" sz="2000" b="0">
                <a:solidFill>
                  <a:schemeClr val="tx1"/>
                </a:solidFill>
                <a:latin typeface="+mj-lt"/>
              </a:rPr>
              <a:t>Physical Layer</a:t>
            </a:r>
          </a:p>
        </p:txBody>
      </p:sp>
      <p:sp>
        <p:nvSpPr>
          <p:cNvPr id="512031" name="Line 31"/>
          <p:cNvSpPr>
            <a:spLocks noChangeShapeType="1"/>
          </p:cNvSpPr>
          <p:nvPr/>
        </p:nvSpPr>
        <p:spPr bwMode="auto">
          <a:xfrm>
            <a:off x="609600" y="3779838"/>
            <a:ext cx="0" cy="1524000"/>
          </a:xfrm>
          <a:prstGeom prst="line">
            <a:avLst/>
          </a:prstGeom>
          <a:noFill/>
          <a:ln w="12700">
            <a:solidFill>
              <a:schemeClr val="tx1"/>
            </a:solidFill>
            <a:prstDash val="dash"/>
            <a:round/>
            <a:headEnd type="none" w="sm" len="sm"/>
            <a:tailEnd type="none" w="sm" len="sm"/>
          </a:ln>
          <a:effectLst/>
        </p:spPr>
        <p:txBody>
          <a:bodyPr wrap="none" anchor="ctr"/>
          <a:lstStyle/>
          <a:p>
            <a:endParaRPr lang="en-US">
              <a:latin typeface="+mj-lt"/>
            </a:endParaRPr>
          </a:p>
        </p:txBody>
      </p:sp>
      <p:sp>
        <p:nvSpPr>
          <p:cNvPr id="512032" name="Line 32"/>
          <p:cNvSpPr>
            <a:spLocks noChangeShapeType="1"/>
          </p:cNvSpPr>
          <p:nvPr/>
        </p:nvSpPr>
        <p:spPr bwMode="auto">
          <a:xfrm>
            <a:off x="4267200" y="3779838"/>
            <a:ext cx="0" cy="1524000"/>
          </a:xfrm>
          <a:prstGeom prst="line">
            <a:avLst/>
          </a:prstGeom>
          <a:noFill/>
          <a:ln w="12700">
            <a:solidFill>
              <a:schemeClr val="tx1"/>
            </a:solidFill>
            <a:prstDash val="sysDot"/>
            <a:round/>
            <a:headEnd type="none" w="sm" len="sm"/>
            <a:tailEnd type="none" w="sm" len="sm"/>
          </a:ln>
          <a:effectLst/>
        </p:spPr>
        <p:txBody>
          <a:bodyPr wrap="none" anchor="ctr"/>
          <a:lstStyle/>
          <a:p>
            <a:endParaRPr lang="en-US">
              <a:latin typeface="+mj-lt"/>
            </a:endParaRPr>
          </a:p>
        </p:txBody>
      </p:sp>
      <p:sp>
        <p:nvSpPr>
          <p:cNvPr id="512033" name="Line 33"/>
          <p:cNvSpPr>
            <a:spLocks noChangeShapeType="1"/>
          </p:cNvSpPr>
          <p:nvPr/>
        </p:nvSpPr>
        <p:spPr bwMode="auto">
          <a:xfrm flipH="1">
            <a:off x="609600" y="3779838"/>
            <a:ext cx="3657600" cy="0"/>
          </a:xfrm>
          <a:prstGeom prst="line">
            <a:avLst/>
          </a:prstGeom>
          <a:noFill/>
          <a:ln w="12700">
            <a:solidFill>
              <a:schemeClr val="tx1"/>
            </a:solidFill>
            <a:prstDash val="dash"/>
            <a:round/>
            <a:headEnd type="none" w="sm" len="sm"/>
            <a:tailEnd type="none" w="sm" len="sm"/>
          </a:ln>
          <a:effectLst/>
        </p:spPr>
        <p:txBody>
          <a:bodyPr wrap="none" anchor="ctr"/>
          <a:lstStyle/>
          <a:p>
            <a:endParaRPr lang="en-US">
              <a:latin typeface="+mj-lt"/>
            </a:endParaRPr>
          </a:p>
        </p:txBody>
      </p:sp>
      <p:sp>
        <p:nvSpPr>
          <p:cNvPr id="512034" name="Line 34"/>
          <p:cNvSpPr>
            <a:spLocks noChangeShapeType="1"/>
          </p:cNvSpPr>
          <p:nvPr/>
        </p:nvSpPr>
        <p:spPr bwMode="auto">
          <a:xfrm flipH="1">
            <a:off x="609600" y="5303838"/>
            <a:ext cx="3657600" cy="0"/>
          </a:xfrm>
          <a:prstGeom prst="line">
            <a:avLst/>
          </a:prstGeom>
          <a:noFill/>
          <a:ln w="12700">
            <a:solidFill>
              <a:schemeClr val="tx1"/>
            </a:solidFill>
            <a:prstDash val="dash"/>
            <a:round/>
            <a:headEnd type="none" w="sm" len="sm"/>
            <a:tailEnd type="none" w="sm" len="sm"/>
          </a:ln>
          <a:effectLst/>
        </p:spPr>
        <p:txBody>
          <a:bodyPr wrap="none" anchor="ctr"/>
          <a:lstStyle/>
          <a:p>
            <a:endParaRPr lang="en-US">
              <a:latin typeface="+mj-lt"/>
            </a:endParaRPr>
          </a:p>
        </p:txBody>
      </p:sp>
      <p:sp>
        <p:nvSpPr>
          <p:cNvPr id="512035" name="Rectangle 35"/>
          <p:cNvSpPr>
            <a:spLocks noChangeArrowheads="1"/>
          </p:cNvSpPr>
          <p:nvPr/>
        </p:nvSpPr>
        <p:spPr bwMode="auto">
          <a:xfrm>
            <a:off x="4267200" y="5791200"/>
            <a:ext cx="4494213" cy="400752"/>
          </a:xfrm>
          <a:prstGeom prst="rect">
            <a:avLst/>
          </a:prstGeom>
          <a:noFill/>
          <a:ln w="9525">
            <a:noFill/>
            <a:miter lim="800000"/>
            <a:headEnd/>
            <a:tailEnd/>
          </a:ln>
          <a:effectLst/>
        </p:spPr>
        <p:txBody>
          <a:bodyPr lIns="92075" tIns="46038" rIns="92075" bIns="46038">
            <a:spAutoFit/>
          </a:bodyPr>
          <a:lstStyle/>
          <a:p>
            <a:pPr eaLnBrk="0" hangingPunct="0">
              <a:spcBef>
                <a:spcPct val="0"/>
              </a:spcBef>
            </a:pPr>
            <a:r>
              <a:rPr lang="en-US" sz="2000" b="0">
                <a:solidFill>
                  <a:schemeClr val="tx1"/>
                </a:solidFill>
                <a:latin typeface="+mj-lt"/>
              </a:rPr>
              <a:t>Communications subnet boundary</a:t>
            </a:r>
          </a:p>
        </p:txBody>
      </p:sp>
      <p:sp>
        <p:nvSpPr>
          <p:cNvPr id="512036" name="Freeform 36"/>
          <p:cNvSpPr>
            <a:spLocks/>
          </p:cNvSpPr>
          <p:nvPr/>
        </p:nvSpPr>
        <p:spPr bwMode="auto">
          <a:xfrm>
            <a:off x="4267200" y="4800600"/>
            <a:ext cx="762000" cy="990600"/>
          </a:xfrm>
          <a:custGeom>
            <a:avLst/>
            <a:gdLst/>
            <a:ahLst/>
            <a:cxnLst>
              <a:cxn ang="0">
                <a:pos x="0" y="0"/>
              </a:cxn>
              <a:cxn ang="0">
                <a:pos x="720" y="576"/>
              </a:cxn>
              <a:cxn ang="0">
                <a:pos x="816" y="864"/>
              </a:cxn>
              <a:cxn ang="0">
                <a:pos x="1296" y="1104"/>
              </a:cxn>
              <a:cxn ang="0">
                <a:pos x="1440" y="1152"/>
              </a:cxn>
            </a:cxnLst>
            <a:rect l="0" t="0" r="r" b="b"/>
            <a:pathLst>
              <a:path w="1440" h="1152">
                <a:moveTo>
                  <a:pt x="0" y="0"/>
                </a:moveTo>
                <a:cubicBezTo>
                  <a:pt x="292" y="216"/>
                  <a:pt x="584" y="432"/>
                  <a:pt x="720" y="576"/>
                </a:cubicBezTo>
                <a:cubicBezTo>
                  <a:pt x="856" y="720"/>
                  <a:pt x="720" y="776"/>
                  <a:pt x="816" y="864"/>
                </a:cubicBezTo>
                <a:cubicBezTo>
                  <a:pt x="912" y="952"/>
                  <a:pt x="1192" y="1056"/>
                  <a:pt x="1296" y="1104"/>
                </a:cubicBezTo>
                <a:cubicBezTo>
                  <a:pt x="1400" y="1152"/>
                  <a:pt x="1420" y="1152"/>
                  <a:pt x="1440" y="1152"/>
                </a:cubicBezTo>
              </a:path>
            </a:pathLst>
          </a:custGeom>
          <a:noFill/>
          <a:ln w="9525" cap="flat" cmpd="sng">
            <a:solidFill>
              <a:schemeClr val="tx1"/>
            </a:solidFill>
            <a:prstDash val="solid"/>
            <a:round/>
            <a:headEnd type="triangle" w="med" len="med"/>
            <a:tailEnd type="none" w="med" len="med"/>
          </a:ln>
          <a:effectLst/>
        </p:spPr>
        <p:txBody>
          <a:bodyPr/>
          <a:lstStyle/>
          <a:p>
            <a:endParaRPr lang="en-US">
              <a:latin typeface="+mj-lt"/>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idx="1"/>
          </p:nvPr>
        </p:nvSpPr>
        <p:spPr>
          <a:xfrm>
            <a:off x="304800" y="1143000"/>
            <a:ext cx="8610600" cy="5334000"/>
          </a:xfrm>
        </p:spPr>
        <p:txBody>
          <a:bodyPr>
            <a:normAutofit fontScale="92500"/>
          </a:bodyPr>
          <a:lstStyle/>
          <a:p>
            <a:pPr marL="609600" indent="-609600" algn="just"/>
            <a:r>
              <a:rPr lang="en-US" dirty="0">
                <a:latin typeface="+mj-lt"/>
              </a:rPr>
              <a:t>Level at which applications access network services.</a:t>
            </a:r>
          </a:p>
          <a:p>
            <a:pPr marL="1100138" lvl="1" indent="-533400" algn="just"/>
            <a:r>
              <a:rPr lang="en-US" dirty="0">
                <a:latin typeface="+mj-lt"/>
              </a:rPr>
              <a:t>Represents services </a:t>
            </a:r>
            <a:r>
              <a:rPr lang="en-US" dirty="0" smtClean="0">
                <a:latin typeface="+mj-lt"/>
              </a:rPr>
              <a:t>API</a:t>
            </a:r>
          </a:p>
          <a:p>
            <a:pPr marL="1100138" lvl="1" indent="-533400" algn="just"/>
            <a:r>
              <a:rPr lang="en-US" dirty="0" smtClean="0">
                <a:latin typeface="+mj-lt"/>
              </a:rPr>
              <a:t>directly </a:t>
            </a:r>
            <a:r>
              <a:rPr lang="en-US" dirty="0">
                <a:latin typeface="+mj-lt"/>
              </a:rPr>
              <a:t>support software applications for file transfers, database access, and electronic mail etc</a:t>
            </a:r>
            <a:r>
              <a:rPr lang="en-US" dirty="0" smtClean="0">
                <a:latin typeface="+mj-lt"/>
              </a:rPr>
              <a:t>.</a:t>
            </a:r>
          </a:p>
          <a:p>
            <a:pPr marL="1100138" lvl="1" indent="-533400" algn="just">
              <a:buNone/>
            </a:pPr>
            <a:r>
              <a:rPr lang="en-US" dirty="0" smtClean="0">
                <a:latin typeface="+mj-lt"/>
              </a:rPr>
              <a:t>Protocols: </a:t>
            </a:r>
          </a:p>
          <a:p>
            <a:pPr marL="1100138" lvl="1" indent="-533400" algn="just"/>
            <a:r>
              <a:rPr lang="en-US" dirty="0" smtClean="0">
                <a:latin typeface="+mj-lt"/>
              </a:rPr>
              <a:t>BOOTP: Bootstrap Protocol, </a:t>
            </a:r>
          </a:p>
          <a:p>
            <a:pPr marL="1100138" lvl="1" indent="-533400" algn="just"/>
            <a:r>
              <a:rPr lang="en-US" dirty="0" smtClean="0">
                <a:latin typeface="+mj-lt"/>
              </a:rPr>
              <a:t>DCAP: Data Link Switching Client Access Protocol, </a:t>
            </a:r>
          </a:p>
          <a:p>
            <a:pPr marL="1100138" lvl="1" indent="-533400" algn="just"/>
            <a:r>
              <a:rPr lang="en-US" dirty="0" smtClean="0">
                <a:latin typeface="+mj-lt"/>
              </a:rPr>
              <a:t>DHCP: Dynamic Host Configuration Protocol, </a:t>
            </a:r>
          </a:p>
          <a:p>
            <a:pPr marL="1100138" lvl="1" indent="-533400" algn="just"/>
            <a:r>
              <a:rPr lang="en-US" dirty="0" smtClean="0">
                <a:latin typeface="+mj-lt"/>
              </a:rPr>
              <a:t>DNS: Domain Name System (Service) Protocol</a:t>
            </a:r>
          </a:p>
        </p:txBody>
      </p:sp>
      <p:sp>
        <p:nvSpPr>
          <p:cNvPr id="514051"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mj-lt"/>
              </a:rPr>
              <a:t>Layer 7: Application Layer </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Application Layer Protocols</a:t>
            </a:r>
            <a:br>
              <a:rPr lang="en-US" b="1" dirty="0" smtClean="0"/>
            </a:br>
            <a:endParaRPr lang="en-US" dirty="0"/>
          </a:p>
        </p:txBody>
      </p:sp>
      <p:sp>
        <p:nvSpPr>
          <p:cNvPr id="3" name="Content Placeholder 2"/>
          <p:cNvSpPr>
            <a:spLocks noGrp="1"/>
          </p:cNvSpPr>
          <p:nvPr>
            <p:ph idx="1"/>
          </p:nvPr>
        </p:nvSpPr>
        <p:spPr>
          <a:xfrm>
            <a:off x="457200" y="1219200"/>
            <a:ext cx="8382000" cy="4906963"/>
          </a:xfrm>
        </p:spPr>
        <p:txBody>
          <a:bodyPr>
            <a:normAutofit fontScale="85000" lnSpcReduction="10000"/>
          </a:bodyPr>
          <a:lstStyle/>
          <a:p>
            <a:pPr algn="just"/>
            <a:r>
              <a:rPr lang="pt-BR" dirty="0" smtClean="0"/>
              <a:t>FTP: File Transfer Protocol</a:t>
            </a:r>
          </a:p>
          <a:p>
            <a:pPr algn="just"/>
            <a:r>
              <a:rPr lang="en-US" dirty="0" smtClean="0"/>
              <a:t>Finger: User Information Protocol</a:t>
            </a:r>
          </a:p>
          <a:p>
            <a:pPr algn="just"/>
            <a:r>
              <a:rPr lang="pt-BR" dirty="0" smtClean="0"/>
              <a:t>HTTP: Hypertext Transfer Protocol</a:t>
            </a:r>
          </a:p>
          <a:p>
            <a:pPr algn="just"/>
            <a:r>
              <a:rPr lang="pt-BR" dirty="0" smtClean="0"/>
              <a:t>S-HTTP: Secure Hypertext Transfer Protocol</a:t>
            </a:r>
          </a:p>
          <a:p>
            <a:pPr algn="just"/>
            <a:r>
              <a:rPr lang="en-US" dirty="0" smtClean="0"/>
              <a:t>IMAP &amp; IMAP4: Internet Message Access Protocol </a:t>
            </a:r>
          </a:p>
          <a:p>
            <a:pPr algn="just"/>
            <a:r>
              <a:rPr lang="en-US" dirty="0" smtClean="0"/>
              <a:t>IRCP: Internet Relay Chat Protocol</a:t>
            </a:r>
          </a:p>
          <a:p>
            <a:pPr algn="just"/>
            <a:r>
              <a:rPr lang="en-US" dirty="0" smtClean="0"/>
              <a:t>LDAPv3: Lightweight Directory Access Protocol</a:t>
            </a:r>
          </a:p>
          <a:p>
            <a:pPr algn="just"/>
            <a:r>
              <a:rPr lang="en-US" dirty="0" smtClean="0"/>
              <a:t>MIME (S-MIME): Multipurpose Internet Mail Extensions and Secure MIME</a:t>
            </a:r>
          </a:p>
          <a:p>
            <a:pPr algn="just"/>
            <a:r>
              <a:rPr lang="en-US" dirty="0" smtClean="0"/>
              <a:t>NAT: Network Address Translation</a:t>
            </a:r>
          </a:p>
          <a:p>
            <a:pPr algn="just"/>
            <a:r>
              <a:rPr lang="en-US" dirty="0" smtClean="0"/>
              <a:t>NNTP: Network News Transfer Protocol</a:t>
            </a:r>
            <a:endParaRPr lang="en-US" dirty="0"/>
          </a:p>
        </p:txBody>
      </p:sp>
      <p:sp>
        <p:nvSpPr>
          <p:cNvPr id="4" name="Footer Placeholder 3"/>
          <p:cNvSpPr>
            <a:spLocks noGrp="1"/>
          </p:cNvSpPr>
          <p:nvPr>
            <p:ph type="ftr" sz="quarter" idx="11"/>
          </p:nvPr>
        </p:nvSpPr>
        <p:spPr/>
        <p:txBody>
          <a:bodyPr/>
          <a:lstStyle/>
          <a:p>
            <a:r>
              <a:rPr lang="en-US" smtClean="0"/>
              <a:t>IIIT Allahabad</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Application Layer Protocols</a:t>
            </a:r>
            <a:br>
              <a:rPr lang="en-US" b="1" dirty="0" smtClean="0"/>
            </a:br>
            <a:endParaRPr lang="en-US" dirty="0"/>
          </a:p>
        </p:txBody>
      </p:sp>
      <p:sp>
        <p:nvSpPr>
          <p:cNvPr id="3" name="Content Placeholder 2"/>
          <p:cNvSpPr>
            <a:spLocks noGrp="1"/>
          </p:cNvSpPr>
          <p:nvPr>
            <p:ph idx="1"/>
          </p:nvPr>
        </p:nvSpPr>
        <p:spPr>
          <a:xfrm>
            <a:off x="457200" y="1219200"/>
            <a:ext cx="8382000" cy="4906963"/>
          </a:xfrm>
        </p:spPr>
        <p:txBody>
          <a:bodyPr>
            <a:normAutofit/>
          </a:bodyPr>
          <a:lstStyle/>
          <a:p>
            <a:pPr algn="just"/>
            <a:r>
              <a:rPr lang="en-US" dirty="0" smtClean="0"/>
              <a:t>SMTP: Simple Mail Transfer Protocol</a:t>
            </a:r>
          </a:p>
          <a:p>
            <a:pPr algn="just"/>
            <a:r>
              <a:rPr lang="en-US" dirty="0" smtClean="0"/>
              <a:t>SNMP: Simple Network Management Protocol</a:t>
            </a:r>
          </a:p>
          <a:p>
            <a:pPr algn="just"/>
            <a:r>
              <a:rPr lang="en-US" dirty="0" smtClean="0"/>
              <a:t>SNMPv1: Simple Network Management Protocol version one</a:t>
            </a:r>
          </a:p>
          <a:p>
            <a:pPr algn="just"/>
            <a:r>
              <a:rPr lang="en-US" dirty="0" smtClean="0"/>
              <a:t>SNMPv2: Simple Network Management Protocol version two</a:t>
            </a:r>
          </a:p>
          <a:p>
            <a:pPr algn="just"/>
            <a:r>
              <a:rPr lang="en-US" dirty="0" smtClean="0"/>
              <a:t>SNMPv3: Simple Network Management Protocol version three</a:t>
            </a:r>
          </a:p>
        </p:txBody>
      </p:sp>
      <p:sp>
        <p:nvSpPr>
          <p:cNvPr id="4" name="Footer Placeholder 3"/>
          <p:cNvSpPr>
            <a:spLocks noGrp="1"/>
          </p:cNvSpPr>
          <p:nvPr>
            <p:ph type="ftr" sz="quarter" idx="11"/>
          </p:nvPr>
        </p:nvSpPr>
        <p:spPr/>
        <p:txBody>
          <a:bodyPr/>
          <a:lstStyle/>
          <a:p>
            <a:r>
              <a:rPr lang="en-US" smtClean="0"/>
              <a:t>IIIT Allahabad</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Application Layer Protocols</a:t>
            </a:r>
            <a:br>
              <a:rPr lang="en-US" b="1" dirty="0" smtClean="0"/>
            </a:br>
            <a:endParaRPr lang="en-US" dirty="0"/>
          </a:p>
        </p:txBody>
      </p:sp>
      <p:sp>
        <p:nvSpPr>
          <p:cNvPr id="3" name="Content Placeholder 2"/>
          <p:cNvSpPr>
            <a:spLocks noGrp="1"/>
          </p:cNvSpPr>
          <p:nvPr>
            <p:ph idx="1"/>
          </p:nvPr>
        </p:nvSpPr>
        <p:spPr>
          <a:xfrm>
            <a:off x="457200" y="1219200"/>
            <a:ext cx="8382000" cy="4906963"/>
          </a:xfrm>
        </p:spPr>
        <p:txBody>
          <a:bodyPr>
            <a:normAutofit fontScale="85000" lnSpcReduction="10000"/>
          </a:bodyPr>
          <a:lstStyle/>
          <a:p>
            <a:pPr algn="just"/>
            <a:r>
              <a:rPr lang="en-US" dirty="0" smtClean="0"/>
              <a:t>NTP: Network Time Protocol</a:t>
            </a:r>
          </a:p>
          <a:p>
            <a:pPr algn="just"/>
            <a:r>
              <a:rPr lang="en-US" dirty="0" smtClean="0"/>
              <a:t>POP and POP3: Post Office Protocol (version 3)</a:t>
            </a:r>
          </a:p>
          <a:p>
            <a:pPr algn="just"/>
            <a:r>
              <a:rPr lang="en-US" dirty="0" smtClean="0"/>
              <a:t>Rlogin: Remote Login in UNIX Systems</a:t>
            </a:r>
          </a:p>
          <a:p>
            <a:pPr algn="just"/>
            <a:r>
              <a:rPr lang="en-US" dirty="0" smtClean="0"/>
              <a:t>SNTP: Simple Network Time Protocol</a:t>
            </a:r>
          </a:p>
          <a:p>
            <a:pPr algn="just"/>
            <a:r>
              <a:rPr lang="en-US" dirty="0" smtClean="0"/>
              <a:t>TELNET: Terminal Emulation Protocol of TCP/IP</a:t>
            </a:r>
          </a:p>
          <a:p>
            <a:pPr algn="just"/>
            <a:r>
              <a:rPr lang="pt-BR" dirty="0" smtClean="0"/>
              <a:t>FTP: File Transfer Protocol</a:t>
            </a:r>
          </a:p>
          <a:p>
            <a:pPr algn="just"/>
            <a:r>
              <a:rPr lang="pt-BR" dirty="0" smtClean="0"/>
              <a:t>TFTP: Trivial File Transfer Protocol</a:t>
            </a:r>
          </a:p>
          <a:p>
            <a:pPr algn="just"/>
            <a:r>
              <a:rPr lang="en-US" dirty="0" smtClean="0"/>
              <a:t>URL: Uniform Resource Locator</a:t>
            </a:r>
          </a:p>
          <a:p>
            <a:pPr algn="just"/>
            <a:r>
              <a:rPr lang="en-US" dirty="0" err="1" smtClean="0"/>
              <a:t>Whois</a:t>
            </a:r>
            <a:r>
              <a:rPr lang="en-US" dirty="0" smtClean="0"/>
              <a:t> (and </a:t>
            </a:r>
            <a:r>
              <a:rPr lang="en-US" dirty="0" err="1" smtClean="0"/>
              <a:t>RWhois</a:t>
            </a:r>
            <a:r>
              <a:rPr lang="en-US" dirty="0" smtClean="0"/>
              <a:t>): Remote Directory Access Protocol</a:t>
            </a:r>
          </a:p>
        </p:txBody>
      </p:sp>
      <p:sp>
        <p:nvSpPr>
          <p:cNvPr id="4" name="Footer Placeholder 3"/>
          <p:cNvSpPr>
            <a:spLocks noGrp="1"/>
          </p:cNvSpPr>
          <p:nvPr>
            <p:ph type="ftr" sz="quarter" idx="11"/>
          </p:nvPr>
        </p:nvSpPr>
        <p:spPr/>
        <p:txBody>
          <a:bodyPr/>
          <a:lstStyle/>
          <a:p>
            <a:r>
              <a:rPr lang="en-US" smtClean="0"/>
              <a:t>IIIT Allahabad</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idx="1"/>
          </p:nvPr>
        </p:nvSpPr>
        <p:spPr>
          <a:xfrm>
            <a:off x="304800" y="1143000"/>
            <a:ext cx="8610600" cy="5334000"/>
          </a:xfrm>
        </p:spPr>
        <p:txBody>
          <a:bodyPr>
            <a:normAutofit fontScale="92500" lnSpcReduction="20000"/>
          </a:bodyPr>
          <a:lstStyle/>
          <a:p>
            <a:pPr marL="609600" indent="-609600" algn="just"/>
            <a:r>
              <a:rPr lang="en-US" dirty="0">
                <a:latin typeface="+mj-lt"/>
              </a:rPr>
              <a:t>Related to representation of transmitted data</a:t>
            </a:r>
          </a:p>
          <a:p>
            <a:pPr marL="1100138" lvl="1" indent="-533400" algn="just"/>
            <a:r>
              <a:rPr lang="en-US" dirty="0">
                <a:latin typeface="+mj-lt"/>
              </a:rPr>
              <a:t>Translates different data representations from the Application layer into uniform standard format</a:t>
            </a:r>
          </a:p>
          <a:p>
            <a:pPr marL="609600" indent="-609600" algn="just"/>
            <a:r>
              <a:rPr lang="en-US" dirty="0">
                <a:latin typeface="+mj-lt"/>
              </a:rPr>
              <a:t>Providing services for secure efficient data transmission</a:t>
            </a:r>
          </a:p>
          <a:p>
            <a:pPr marL="1100138" lvl="1" indent="-533400" algn="just"/>
            <a:r>
              <a:rPr lang="en-US" dirty="0">
                <a:latin typeface="+mj-lt"/>
              </a:rPr>
              <a:t>e.g. data encryption, and data </a:t>
            </a:r>
            <a:r>
              <a:rPr lang="en-US" dirty="0" smtClean="0">
                <a:latin typeface="+mj-lt"/>
              </a:rPr>
              <a:t>compression.</a:t>
            </a:r>
          </a:p>
          <a:p>
            <a:pPr marL="1100138" lvl="1" indent="-533400" algn="just">
              <a:buNone/>
            </a:pPr>
            <a:r>
              <a:rPr lang="en-US" dirty="0" smtClean="0">
                <a:latin typeface="+mj-lt"/>
              </a:rPr>
              <a:t>Protocols:</a:t>
            </a:r>
          </a:p>
          <a:p>
            <a:pPr marL="1100138" lvl="1" indent="-533400" algn="just"/>
            <a:r>
              <a:rPr lang="en-US" dirty="0" smtClean="0">
                <a:latin typeface="+mj-lt"/>
              </a:rPr>
              <a:t>Abstract Syntax Notation One (ASN.1), with capabilities such as converting an </a:t>
            </a:r>
            <a:r>
              <a:rPr lang="en-US" dirty="0" smtClean="0">
                <a:latin typeface="+mj-lt"/>
                <a:hlinkClick r:id="rId3" tooltip="EBCDIC"/>
              </a:rPr>
              <a:t>EBCDIC</a:t>
            </a:r>
            <a:r>
              <a:rPr lang="en-US" dirty="0" smtClean="0">
                <a:latin typeface="+mj-lt"/>
              </a:rPr>
              <a:t>-coded text </a:t>
            </a:r>
            <a:r>
              <a:rPr lang="en-US" dirty="0" smtClean="0">
                <a:latin typeface="+mj-lt"/>
                <a:hlinkClick r:id="rId4" tooltip="Computer file"/>
              </a:rPr>
              <a:t>file</a:t>
            </a:r>
            <a:r>
              <a:rPr lang="en-US" dirty="0" smtClean="0">
                <a:latin typeface="+mj-lt"/>
              </a:rPr>
              <a:t> to an </a:t>
            </a:r>
            <a:r>
              <a:rPr lang="en-US" dirty="0" smtClean="0">
                <a:latin typeface="+mj-lt"/>
                <a:hlinkClick r:id="rId5" tooltip="ASCII"/>
              </a:rPr>
              <a:t>ASCII</a:t>
            </a:r>
            <a:r>
              <a:rPr lang="en-US" dirty="0" smtClean="0">
                <a:latin typeface="+mj-lt"/>
              </a:rPr>
              <a:t>-coded file. ASN.1 effectively makes an application protocol invariant with respect to syntax.</a:t>
            </a:r>
          </a:p>
          <a:p>
            <a:pPr marL="1100138" lvl="1" indent="-533400" algn="just"/>
            <a:r>
              <a:rPr lang="en-US" dirty="0" smtClean="0">
                <a:latin typeface="+mj-lt"/>
              </a:rPr>
              <a:t>LPP: Lightweight Presentation Protocol</a:t>
            </a:r>
          </a:p>
        </p:txBody>
      </p:sp>
      <p:sp>
        <p:nvSpPr>
          <p:cNvPr id="516099"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mj-lt"/>
              </a:rPr>
              <a:t>Layer 6: Presentation Layer </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idx="1"/>
          </p:nvPr>
        </p:nvSpPr>
        <p:spPr>
          <a:xfrm>
            <a:off x="304800" y="1143000"/>
            <a:ext cx="8610600" cy="5334000"/>
          </a:xfrm>
        </p:spPr>
        <p:txBody>
          <a:bodyPr>
            <a:normAutofit/>
          </a:bodyPr>
          <a:lstStyle/>
          <a:p>
            <a:pPr marL="609600" indent="-609600" algn="just"/>
            <a:r>
              <a:rPr lang="en-US" sz="2800" dirty="0">
                <a:latin typeface="+mj-lt"/>
              </a:rPr>
              <a:t>Allows two applications on different computers to establish, use, and end a session.</a:t>
            </a:r>
            <a:r>
              <a:rPr lang="en-US" dirty="0">
                <a:latin typeface="+mj-lt"/>
              </a:rPr>
              <a:t> </a:t>
            </a:r>
          </a:p>
          <a:p>
            <a:pPr marL="1100138" lvl="1" indent="-533400" algn="just"/>
            <a:r>
              <a:rPr lang="en-US" sz="2400" dirty="0">
                <a:latin typeface="+mj-lt"/>
              </a:rPr>
              <a:t>e.g. file transfer, remote login</a:t>
            </a:r>
            <a:r>
              <a:rPr lang="en-US" dirty="0">
                <a:latin typeface="+mj-lt"/>
              </a:rPr>
              <a:t> </a:t>
            </a:r>
          </a:p>
          <a:p>
            <a:pPr marL="609600" indent="-609600" algn="just"/>
            <a:r>
              <a:rPr lang="en-US" sz="2800" dirty="0">
                <a:latin typeface="+mj-lt"/>
              </a:rPr>
              <a:t>Establishes dialog control</a:t>
            </a:r>
          </a:p>
          <a:p>
            <a:pPr marL="1100138" lvl="1" indent="-533400" algn="just"/>
            <a:r>
              <a:rPr lang="en-US" sz="2400" dirty="0">
                <a:latin typeface="+mj-lt"/>
              </a:rPr>
              <a:t>Regulates which side transmits, plus when and how long it transmits.</a:t>
            </a:r>
          </a:p>
          <a:p>
            <a:pPr marL="609600" indent="-609600" algn="just"/>
            <a:r>
              <a:rPr lang="en-GB" sz="2800" dirty="0">
                <a:latin typeface="+mj-lt"/>
              </a:rPr>
              <a:t>Performs </a:t>
            </a:r>
            <a:r>
              <a:rPr lang="en-GB" sz="2800" i="1" dirty="0">
                <a:latin typeface="+mj-lt"/>
              </a:rPr>
              <a:t>token management</a:t>
            </a:r>
            <a:r>
              <a:rPr lang="en-GB" sz="2800" dirty="0">
                <a:latin typeface="+mj-lt"/>
              </a:rPr>
              <a:t> </a:t>
            </a:r>
            <a:r>
              <a:rPr lang="en-GB" sz="2800" dirty="0" smtClean="0">
                <a:latin typeface="+mj-lt"/>
              </a:rPr>
              <a:t>and </a:t>
            </a:r>
            <a:r>
              <a:rPr lang="en-GB" sz="2800" i="1" dirty="0" smtClean="0">
                <a:latin typeface="+mj-lt"/>
              </a:rPr>
              <a:t>synchronization</a:t>
            </a:r>
            <a:r>
              <a:rPr lang="en-GB" sz="2800" dirty="0" smtClean="0">
                <a:latin typeface="+mj-lt"/>
              </a:rPr>
              <a:t>.</a:t>
            </a:r>
          </a:p>
          <a:p>
            <a:pPr marL="609600" indent="-609600" algn="just">
              <a:buNone/>
            </a:pPr>
            <a:r>
              <a:rPr lang="en-GB" sz="2800" dirty="0" smtClean="0">
                <a:latin typeface="+mj-lt"/>
              </a:rPr>
              <a:t>Protocols:</a:t>
            </a:r>
          </a:p>
          <a:p>
            <a:pPr marL="609600" indent="-609600" algn="just">
              <a:buNone/>
            </a:pPr>
            <a:r>
              <a:rPr lang="en-US" sz="2800" dirty="0" smtClean="0">
                <a:latin typeface="+mj-lt"/>
              </a:rPr>
              <a:t>RPC: Remote Procedure Call Protocol</a:t>
            </a:r>
          </a:p>
          <a:p>
            <a:pPr marL="609600" indent="-609600" algn="just">
              <a:buNone/>
            </a:pPr>
            <a:endParaRPr lang="en-GB" sz="2800" dirty="0" smtClean="0">
              <a:latin typeface="+mj-lt"/>
            </a:endParaRPr>
          </a:p>
          <a:p>
            <a:pPr marL="609600" indent="-609600" algn="just">
              <a:buNone/>
            </a:pPr>
            <a:endParaRPr lang="en-US" sz="2800" dirty="0">
              <a:latin typeface="+mj-lt"/>
            </a:endParaRPr>
          </a:p>
        </p:txBody>
      </p:sp>
      <p:sp>
        <p:nvSpPr>
          <p:cNvPr id="518147"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mj-lt"/>
              </a:rPr>
              <a:t>Layer 5: Session Layer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IIIT Allahabad</a:t>
            </a:r>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228600" y="381000"/>
            <a:ext cx="8624260" cy="53490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idx="1"/>
          </p:nvPr>
        </p:nvSpPr>
        <p:spPr>
          <a:xfrm>
            <a:off x="304800" y="1143000"/>
            <a:ext cx="8610600" cy="5334000"/>
          </a:xfrm>
        </p:spPr>
        <p:txBody>
          <a:bodyPr>
            <a:normAutofit fontScale="92500" lnSpcReduction="20000"/>
          </a:bodyPr>
          <a:lstStyle/>
          <a:p>
            <a:pPr marL="609600" indent="-609600" algn="just"/>
            <a:r>
              <a:rPr lang="en-US" dirty="0">
                <a:latin typeface="+mj-lt"/>
              </a:rPr>
              <a:t>Manages transmission packets</a:t>
            </a:r>
          </a:p>
          <a:p>
            <a:pPr marL="1100138" lvl="1" indent="-533400" algn="just"/>
            <a:r>
              <a:rPr lang="en-US" dirty="0">
                <a:latin typeface="+mj-lt"/>
              </a:rPr>
              <a:t>Repackages long messages when necessary into small packets for transmission </a:t>
            </a:r>
          </a:p>
          <a:p>
            <a:pPr marL="1100138" lvl="1" indent="-533400" algn="just"/>
            <a:r>
              <a:rPr lang="en-US" dirty="0">
                <a:latin typeface="+mj-lt"/>
              </a:rPr>
              <a:t>Reassembles packets in correct order to get the original message. </a:t>
            </a:r>
          </a:p>
          <a:p>
            <a:pPr marL="609600" indent="-609600" algn="just"/>
            <a:r>
              <a:rPr lang="en-US" dirty="0">
                <a:latin typeface="+mj-lt"/>
              </a:rPr>
              <a:t>Handles error recognition and recovery. </a:t>
            </a:r>
          </a:p>
          <a:p>
            <a:pPr marL="1100138" lvl="1" indent="-533400" algn="just"/>
            <a:r>
              <a:rPr lang="en-US" dirty="0">
                <a:latin typeface="+mj-lt"/>
              </a:rPr>
              <a:t>Transport layer at receiving acknowledges packet delivery. </a:t>
            </a:r>
          </a:p>
          <a:p>
            <a:pPr marL="1100138" lvl="1" indent="-533400" algn="just"/>
            <a:r>
              <a:rPr lang="en-US" dirty="0">
                <a:latin typeface="+mj-lt"/>
              </a:rPr>
              <a:t>Resends missing </a:t>
            </a:r>
            <a:r>
              <a:rPr lang="en-US" dirty="0" smtClean="0">
                <a:latin typeface="+mj-lt"/>
              </a:rPr>
              <a:t>packets</a:t>
            </a:r>
          </a:p>
          <a:p>
            <a:pPr marL="1100138" lvl="1" indent="-533400" algn="just"/>
            <a:r>
              <a:rPr lang="en-US" dirty="0" smtClean="0">
                <a:latin typeface="+mj-lt"/>
              </a:rPr>
              <a:t>Provides Connection less and Connection Oriented data delivery services</a:t>
            </a:r>
          </a:p>
          <a:p>
            <a:pPr marL="1100138" lvl="1" indent="-533400" algn="just"/>
            <a:r>
              <a:rPr lang="en-US" dirty="0" smtClean="0">
                <a:latin typeface="+mj-lt"/>
              </a:rPr>
              <a:t>Provide port number to identify sockets of the connection</a:t>
            </a:r>
            <a:endParaRPr lang="en-US" dirty="0">
              <a:latin typeface="+mj-lt"/>
            </a:endParaRPr>
          </a:p>
        </p:txBody>
      </p:sp>
      <p:sp>
        <p:nvSpPr>
          <p:cNvPr id="520195"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mj-lt"/>
              </a:rPr>
              <a:t>Layer 4: Transport Layer </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idx="1"/>
          </p:nvPr>
        </p:nvSpPr>
        <p:spPr>
          <a:xfrm>
            <a:off x="304800" y="1143000"/>
            <a:ext cx="8610600" cy="5334000"/>
          </a:xfrm>
        </p:spPr>
        <p:txBody>
          <a:bodyPr>
            <a:normAutofit/>
          </a:bodyPr>
          <a:lstStyle/>
          <a:p>
            <a:pPr marL="609600" indent="-609600" algn="just"/>
            <a:r>
              <a:rPr lang="en-US" dirty="0" smtClean="0">
                <a:latin typeface="+mj-lt"/>
              </a:rPr>
              <a:t>Protocols</a:t>
            </a:r>
          </a:p>
          <a:p>
            <a:pPr lvl="1"/>
            <a:r>
              <a:rPr lang="it-IT" dirty="0" smtClean="0"/>
              <a:t>TCP: Transmission Control Protocol</a:t>
            </a:r>
          </a:p>
          <a:p>
            <a:pPr lvl="1"/>
            <a:r>
              <a:rPr lang="pt-BR" dirty="0" smtClean="0"/>
              <a:t>UDP: User Datagram Protocol</a:t>
            </a:r>
          </a:p>
          <a:p>
            <a:pPr lvl="1"/>
            <a:r>
              <a:rPr lang="en-US" dirty="0" smtClean="0"/>
              <a:t>RDP: Reliable Data Protocol</a:t>
            </a:r>
          </a:p>
          <a:p>
            <a:pPr lvl="1"/>
            <a:r>
              <a:rPr lang="en-US" dirty="0" smtClean="0"/>
              <a:t>RUDP: Reliable User Datagram Protocol (Reliable UDP)</a:t>
            </a:r>
          </a:p>
          <a:p>
            <a:pPr lvl="1"/>
            <a:endParaRPr lang="en-US" dirty="0" smtClean="0">
              <a:latin typeface="+mj-lt"/>
            </a:endParaRPr>
          </a:p>
          <a:p>
            <a:pPr marL="1100138" lvl="1" indent="-533400" algn="just"/>
            <a:endParaRPr lang="en-US" dirty="0">
              <a:latin typeface="+mj-lt"/>
            </a:endParaRPr>
          </a:p>
        </p:txBody>
      </p:sp>
      <p:sp>
        <p:nvSpPr>
          <p:cNvPr id="520195"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mj-lt"/>
              </a:rPr>
              <a:t>Layer 4: Transport Layer </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idx="1"/>
          </p:nvPr>
        </p:nvSpPr>
        <p:spPr>
          <a:xfrm>
            <a:off x="304800" y="1143000"/>
            <a:ext cx="8610600" cy="5334000"/>
          </a:xfrm>
        </p:spPr>
        <p:txBody>
          <a:bodyPr>
            <a:normAutofit lnSpcReduction="10000"/>
          </a:bodyPr>
          <a:lstStyle/>
          <a:p>
            <a:pPr marL="609600" indent="-609600"/>
            <a:r>
              <a:rPr lang="en-US" sz="2800" dirty="0">
                <a:latin typeface="+mj-lt"/>
              </a:rPr>
              <a:t>Manages addressing/routing of data within the subnet </a:t>
            </a:r>
          </a:p>
          <a:p>
            <a:pPr marL="1100138" lvl="1" indent="-533400" algn="just"/>
            <a:r>
              <a:rPr lang="en-US" sz="2400" dirty="0">
                <a:latin typeface="+mj-lt"/>
              </a:rPr>
              <a:t>Addresses messages and translates logical addresses and names into physical addresses. </a:t>
            </a:r>
          </a:p>
          <a:p>
            <a:pPr marL="1100138" lvl="1" indent="-533400" algn="just"/>
            <a:r>
              <a:rPr lang="en-US" sz="2400" dirty="0">
                <a:latin typeface="+mj-lt"/>
              </a:rPr>
              <a:t>Determines the route from the source to the destination computer </a:t>
            </a:r>
          </a:p>
          <a:p>
            <a:pPr marL="1100138" lvl="1" indent="-533400" algn="just"/>
            <a:r>
              <a:rPr lang="en-US" sz="2400" dirty="0">
                <a:latin typeface="+mj-lt"/>
              </a:rPr>
              <a:t>Manages traffic problems, such as switching, routing, and controlling the congestion of data packets.</a:t>
            </a:r>
            <a:endParaRPr lang="en-GB" sz="2400" dirty="0">
              <a:latin typeface="+mj-lt"/>
            </a:endParaRPr>
          </a:p>
          <a:p>
            <a:pPr marL="609600" indent="-609600" algn="just"/>
            <a:r>
              <a:rPr lang="en-GB" sz="2800" dirty="0">
                <a:latin typeface="+mj-lt"/>
              </a:rPr>
              <a:t>Routing can be:</a:t>
            </a:r>
          </a:p>
          <a:p>
            <a:pPr marL="1100138" lvl="1" indent="-533400" algn="just"/>
            <a:r>
              <a:rPr lang="en-GB" sz="2400" dirty="0">
                <a:latin typeface="+mj-lt"/>
              </a:rPr>
              <a:t>Based on static tables</a:t>
            </a:r>
          </a:p>
          <a:p>
            <a:pPr marL="1100138" lvl="1" indent="-533400" algn="just"/>
            <a:r>
              <a:rPr lang="en-GB" sz="2400" dirty="0">
                <a:latin typeface="+mj-lt"/>
              </a:rPr>
              <a:t>determined at start of each session</a:t>
            </a:r>
          </a:p>
          <a:p>
            <a:pPr marL="1100138" lvl="1" indent="-533400" algn="just"/>
            <a:r>
              <a:rPr lang="en-GB" sz="2400" dirty="0">
                <a:latin typeface="+mj-lt"/>
              </a:rPr>
              <a:t>Individually determined for each packet, reflecting the current network load.</a:t>
            </a:r>
            <a:endParaRPr lang="en-US" sz="2400" dirty="0">
              <a:solidFill>
                <a:srgbClr val="000000"/>
              </a:solidFill>
              <a:latin typeface="+mj-lt"/>
              <a:ea typeface="Arial Unicode MS" pitchFamily="34" charset="-128"/>
              <a:cs typeface="Arial Unicode MS" pitchFamily="34" charset="-128"/>
            </a:endParaRPr>
          </a:p>
        </p:txBody>
      </p:sp>
      <p:sp>
        <p:nvSpPr>
          <p:cNvPr id="522243"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Arial-BoldMT"/>
              </a:rPr>
              <a:t>Layer 3: Network Layer </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idx="1"/>
          </p:nvPr>
        </p:nvSpPr>
        <p:spPr>
          <a:xfrm>
            <a:off x="304800" y="1143000"/>
            <a:ext cx="8610600" cy="5334000"/>
          </a:xfrm>
        </p:spPr>
        <p:txBody>
          <a:bodyPr>
            <a:normAutofit fontScale="77500" lnSpcReduction="20000"/>
          </a:bodyPr>
          <a:lstStyle/>
          <a:p>
            <a:pPr marL="609600" indent="-609600" algn="just">
              <a:lnSpc>
                <a:spcPct val="120000"/>
              </a:lnSpc>
            </a:pPr>
            <a:r>
              <a:rPr lang="en-US" sz="2800" dirty="0" smtClean="0">
                <a:latin typeface="+mj-lt"/>
              </a:rPr>
              <a:t>Provides connectionless best effort data delivery services to upper layer protocols</a:t>
            </a:r>
          </a:p>
          <a:p>
            <a:pPr marL="609600" indent="-609600">
              <a:lnSpc>
                <a:spcPct val="120000"/>
              </a:lnSpc>
            </a:pPr>
            <a:r>
              <a:rPr lang="en-US" sz="2400" dirty="0" smtClean="0"/>
              <a:t>Best effort data delivery services means:</a:t>
            </a:r>
          </a:p>
          <a:p>
            <a:pPr marL="1009650" lvl="1" indent="-609600">
              <a:lnSpc>
                <a:spcPct val="120000"/>
              </a:lnSpc>
            </a:pPr>
            <a:r>
              <a:rPr lang="en-US" sz="2000" dirty="0" smtClean="0"/>
              <a:t>Packets may follow different path to reach to the destination</a:t>
            </a:r>
          </a:p>
          <a:p>
            <a:pPr marL="1009650" lvl="1" indent="-609600">
              <a:lnSpc>
                <a:spcPct val="120000"/>
              </a:lnSpc>
            </a:pPr>
            <a:r>
              <a:rPr lang="en-US" sz="2000" dirty="0" smtClean="0"/>
              <a:t>Packet may be lost in the network </a:t>
            </a:r>
          </a:p>
          <a:p>
            <a:pPr marL="1009650" lvl="1" indent="-609600">
              <a:lnSpc>
                <a:spcPct val="120000"/>
              </a:lnSpc>
            </a:pPr>
            <a:r>
              <a:rPr lang="en-US" sz="2000" dirty="0" smtClean="0">
                <a:solidFill>
                  <a:srgbClr val="000000"/>
                </a:solidFill>
                <a:latin typeface="+mj-lt"/>
                <a:ea typeface="Arial Unicode MS" pitchFamily="34" charset="-128"/>
                <a:cs typeface="Arial Unicode MS" pitchFamily="34" charset="-128"/>
              </a:rPr>
              <a:t>Packet may experience unexpected delay in reaching the destination</a:t>
            </a:r>
          </a:p>
          <a:p>
            <a:pPr marL="1009650" lvl="1" indent="-609600">
              <a:lnSpc>
                <a:spcPct val="120000"/>
              </a:lnSpc>
            </a:pPr>
            <a:r>
              <a:rPr lang="en-US" sz="2000" dirty="0" smtClean="0">
                <a:solidFill>
                  <a:srgbClr val="000000"/>
                </a:solidFill>
                <a:latin typeface="+mj-lt"/>
                <a:ea typeface="Arial Unicode MS" pitchFamily="34" charset="-128"/>
                <a:cs typeface="Arial Unicode MS" pitchFamily="34" charset="-128"/>
              </a:rPr>
              <a:t>Packets may reach out of order at the destination</a:t>
            </a:r>
          </a:p>
          <a:p>
            <a:pPr marL="609600" indent="-609600">
              <a:lnSpc>
                <a:spcPct val="120000"/>
              </a:lnSpc>
            </a:pPr>
            <a:endParaRPr lang="en-US" dirty="0" smtClean="0">
              <a:latin typeface="+mj-lt"/>
            </a:endParaRPr>
          </a:p>
          <a:p>
            <a:pPr marL="609600" indent="-609600">
              <a:lnSpc>
                <a:spcPct val="120000"/>
              </a:lnSpc>
            </a:pPr>
            <a:r>
              <a:rPr lang="en-US" dirty="0" smtClean="0">
                <a:latin typeface="+mj-lt"/>
              </a:rPr>
              <a:t>Protocols </a:t>
            </a:r>
          </a:p>
          <a:p>
            <a:pPr lvl="1">
              <a:lnSpc>
                <a:spcPct val="120000"/>
              </a:lnSpc>
            </a:pPr>
            <a:r>
              <a:rPr lang="en-US" sz="2200" dirty="0" smtClean="0"/>
              <a:t>IP: Internet Protocol (IPv4)</a:t>
            </a:r>
          </a:p>
          <a:p>
            <a:pPr lvl="1">
              <a:lnSpc>
                <a:spcPct val="120000"/>
              </a:lnSpc>
            </a:pPr>
            <a:r>
              <a:rPr lang="en-US" sz="2200" dirty="0" smtClean="0"/>
              <a:t>IPv6: Internet Protocol version 6</a:t>
            </a:r>
          </a:p>
          <a:p>
            <a:pPr lvl="1">
              <a:lnSpc>
                <a:spcPct val="120000"/>
              </a:lnSpc>
            </a:pPr>
            <a:r>
              <a:rPr lang="en-US" sz="2200" dirty="0" smtClean="0"/>
              <a:t>ICMP &amp; ICMPv6: Internet Message Control Protocol and ICMP version 6</a:t>
            </a:r>
          </a:p>
          <a:p>
            <a:pPr lvl="1">
              <a:lnSpc>
                <a:spcPct val="120000"/>
              </a:lnSpc>
            </a:pPr>
            <a:r>
              <a:rPr lang="en-US" sz="2200" dirty="0" smtClean="0"/>
              <a:t>Mobile IP: IP Mobility Support Protocol for IPv4 &amp; IPv6</a:t>
            </a:r>
          </a:p>
          <a:p>
            <a:pPr lvl="1">
              <a:lnSpc>
                <a:spcPct val="120000"/>
              </a:lnSpc>
            </a:pPr>
            <a:r>
              <a:rPr lang="en-US" sz="2200" dirty="0" smtClean="0"/>
              <a:t>IPSec: IP Security Protocol</a:t>
            </a:r>
            <a:endParaRPr lang="en-US" sz="4000" b="1" dirty="0" smtClean="0"/>
          </a:p>
        </p:txBody>
      </p:sp>
      <p:sp>
        <p:nvSpPr>
          <p:cNvPr id="522243"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Arial-BoldMT"/>
              </a:rPr>
              <a:t>Layer 3: Network Layer </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idx="1"/>
          </p:nvPr>
        </p:nvSpPr>
        <p:spPr>
          <a:xfrm>
            <a:off x="304800" y="1143000"/>
            <a:ext cx="8610600" cy="5334000"/>
          </a:xfrm>
        </p:spPr>
        <p:txBody>
          <a:bodyPr>
            <a:normAutofit/>
          </a:bodyPr>
          <a:lstStyle/>
          <a:p>
            <a:pPr algn="just">
              <a:lnSpc>
                <a:spcPct val="170000"/>
              </a:lnSpc>
            </a:pPr>
            <a:r>
              <a:rPr lang="en-US" sz="2000" dirty="0" smtClean="0"/>
              <a:t>OSPF: Open Shortest Path First Protocol (version 2)</a:t>
            </a:r>
          </a:p>
          <a:p>
            <a:pPr algn="just">
              <a:lnSpc>
                <a:spcPct val="170000"/>
              </a:lnSpc>
            </a:pPr>
            <a:r>
              <a:rPr lang="en-US" sz="2000" dirty="0" smtClean="0"/>
              <a:t> RIP: Routing Information Protocol (RIP2)</a:t>
            </a:r>
          </a:p>
          <a:p>
            <a:pPr algn="just">
              <a:lnSpc>
                <a:spcPct val="170000"/>
              </a:lnSpc>
            </a:pPr>
            <a:r>
              <a:rPr lang="en-US" sz="2000" dirty="0" err="1" smtClean="0"/>
              <a:t>RIPng</a:t>
            </a:r>
            <a:r>
              <a:rPr lang="en-US" sz="2000" dirty="0" smtClean="0"/>
              <a:t>: Routing Information Protocol next generation for IPv6</a:t>
            </a:r>
          </a:p>
          <a:p>
            <a:pPr algn="just">
              <a:lnSpc>
                <a:spcPct val="170000"/>
              </a:lnSpc>
            </a:pPr>
            <a:r>
              <a:rPr lang="en-US" sz="2000" dirty="0" smtClean="0"/>
              <a:t>RSVP: Resource Reservation Protocol</a:t>
            </a:r>
          </a:p>
        </p:txBody>
      </p:sp>
      <p:sp>
        <p:nvSpPr>
          <p:cNvPr id="522243"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Arial-BoldMT"/>
              </a:rPr>
              <a:t>Layer 3: Network Layer </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idx="1"/>
          </p:nvPr>
        </p:nvSpPr>
        <p:spPr>
          <a:xfrm>
            <a:off x="304800" y="1143000"/>
            <a:ext cx="8610600" cy="5334000"/>
          </a:xfrm>
        </p:spPr>
        <p:txBody>
          <a:bodyPr>
            <a:normAutofit fontScale="92500"/>
          </a:bodyPr>
          <a:lstStyle/>
          <a:p>
            <a:pPr marL="609600" indent="-609600" algn="just">
              <a:buFont typeface="Symbol" pitchFamily="18" charset="2"/>
              <a:buChar char="·"/>
            </a:pPr>
            <a:r>
              <a:rPr lang="en-US" dirty="0" smtClean="0">
                <a:latin typeface="+mj-lt"/>
              </a:rPr>
              <a:t>Provides </a:t>
            </a:r>
            <a:r>
              <a:rPr lang="en-US" dirty="0">
                <a:latin typeface="+mj-lt"/>
              </a:rPr>
              <a:t>reliable transmission of </a:t>
            </a:r>
            <a:r>
              <a:rPr lang="en-US" dirty="0" smtClean="0">
                <a:latin typeface="+mj-lt"/>
              </a:rPr>
              <a:t>frames on node to node basis</a:t>
            </a:r>
            <a:endParaRPr lang="en-US" dirty="0">
              <a:latin typeface="+mj-lt"/>
            </a:endParaRPr>
          </a:p>
          <a:p>
            <a:pPr marL="1100138" lvl="1" indent="-533400" algn="just">
              <a:buFont typeface="Symbol" pitchFamily="18" charset="2"/>
              <a:buChar char="·"/>
            </a:pPr>
            <a:r>
              <a:rPr lang="en-US" dirty="0" smtClean="0">
                <a:latin typeface="+mj-lt"/>
              </a:rPr>
              <a:t>Provides frame abstraction (Framing Protocols)</a:t>
            </a:r>
          </a:p>
          <a:p>
            <a:pPr marL="1100138" lvl="1" indent="-533400" algn="just">
              <a:buFont typeface="Symbol" pitchFamily="18" charset="2"/>
              <a:buChar char="·"/>
            </a:pPr>
            <a:r>
              <a:rPr lang="en-US" dirty="0" smtClean="0">
                <a:latin typeface="+mj-lt"/>
              </a:rPr>
              <a:t>Provides physical address to the nodes in the network</a:t>
            </a:r>
          </a:p>
          <a:p>
            <a:pPr marL="1100138" lvl="1" indent="-533400" algn="just">
              <a:buFont typeface="Symbol" pitchFamily="18" charset="2"/>
              <a:buChar char="·"/>
            </a:pPr>
            <a:r>
              <a:rPr lang="en-US" dirty="0" smtClean="0">
                <a:latin typeface="+mj-lt"/>
              </a:rPr>
              <a:t>Provides Flow Control</a:t>
            </a:r>
          </a:p>
          <a:p>
            <a:pPr marL="1500188" lvl="2" indent="-533400" algn="just">
              <a:buFont typeface="Symbol" pitchFamily="18" charset="2"/>
              <a:buChar char="·"/>
            </a:pPr>
            <a:r>
              <a:rPr lang="en-US" dirty="0" smtClean="0"/>
              <a:t>It waits for an acknowledgment from the receiving computer.</a:t>
            </a:r>
          </a:p>
          <a:p>
            <a:pPr marL="1500188" lvl="2" indent="-533400" algn="just">
              <a:buFont typeface="Symbol" pitchFamily="18" charset="2"/>
              <a:buChar char="·"/>
            </a:pPr>
            <a:r>
              <a:rPr lang="en-US" dirty="0" smtClean="0"/>
              <a:t>Retransmits frames for which acknowledgement not received</a:t>
            </a:r>
          </a:p>
          <a:p>
            <a:pPr marL="1100138" lvl="1" indent="-533400" algn="just">
              <a:buFont typeface="Symbol" pitchFamily="18" charset="2"/>
              <a:buChar char="·"/>
            </a:pPr>
            <a:r>
              <a:rPr lang="en-US" dirty="0" smtClean="0">
                <a:latin typeface="+mj-lt"/>
              </a:rPr>
              <a:t>Provides Error Control</a:t>
            </a:r>
          </a:p>
          <a:p>
            <a:pPr marL="1100138" lvl="1" indent="-533400" algn="just">
              <a:buFont typeface="Symbol" pitchFamily="18" charset="2"/>
              <a:buChar char="·"/>
            </a:pPr>
            <a:r>
              <a:rPr lang="en-US" dirty="0" smtClean="0">
                <a:latin typeface="+mj-lt"/>
              </a:rPr>
              <a:t>Provides Medium Access Control</a:t>
            </a:r>
            <a:endParaRPr lang="en-US" dirty="0">
              <a:latin typeface="+mj-lt"/>
            </a:endParaRPr>
          </a:p>
        </p:txBody>
      </p:sp>
      <p:sp>
        <p:nvSpPr>
          <p:cNvPr id="524291"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mj-lt"/>
              </a:rPr>
              <a:t>Layer 2: Data Link Layer</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idx="1"/>
          </p:nvPr>
        </p:nvSpPr>
        <p:spPr>
          <a:xfrm>
            <a:off x="304800" y="1143000"/>
            <a:ext cx="8610600" cy="5334000"/>
          </a:xfrm>
        </p:spPr>
        <p:txBody>
          <a:bodyPr>
            <a:normAutofit/>
          </a:bodyPr>
          <a:lstStyle/>
          <a:p>
            <a:pPr marL="609600" indent="-609600" algn="just">
              <a:buFont typeface="Symbol" pitchFamily="18" charset="2"/>
              <a:buChar char="·"/>
            </a:pPr>
            <a:r>
              <a:rPr lang="en-US" dirty="0" smtClean="0">
                <a:latin typeface="+mj-lt"/>
              </a:rPr>
              <a:t>Protocols</a:t>
            </a:r>
          </a:p>
          <a:p>
            <a:pPr lvl="1"/>
            <a:r>
              <a:rPr lang="en-US" dirty="0" smtClean="0"/>
              <a:t>ARP and </a:t>
            </a:r>
            <a:r>
              <a:rPr lang="en-US" dirty="0" err="1" smtClean="0"/>
              <a:t>InARP</a:t>
            </a:r>
            <a:r>
              <a:rPr lang="en-US" dirty="0" smtClean="0"/>
              <a:t>: Address Resolution Protocol and Inverse ARP.</a:t>
            </a:r>
          </a:p>
          <a:p>
            <a:pPr lvl="1"/>
            <a:r>
              <a:rPr lang="en-US" dirty="0" smtClean="0"/>
              <a:t>RARP: Reverse Address Resolution Protocol</a:t>
            </a:r>
          </a:p>
          <a:p>
            <a:pPr lvl="1"/>
            <a:r>
              <a:rPr lang="en-US" dirty="0" smtClean="0"/>
              <a:t>Stop and Wait Protocol</a:t>
            </a:r>
          </a:p>
          <a:p>
            <a:pPr lvl="1"/>
            <a:r>
              <a:rPr lang="en-US" dirty="0" smtClean="0"/>
              <a:t>Sliding Window Protocol</a:t>
            </a:r>
          </a:p>
          <a:p>
            <a:pPr lvl="1"/>
            <a:r>
              <a:rPr lang="en-US" dirty="0" smtClean="0"/>
              <a:t>PPP</a:t>
            </a:r>
          </a:p>
          <a:p>
            <a:pPr lvl="1"/>
            <a:r>
              <a:rPr lang="en-US" dirty="0" smtClean="0"/>
              <a:t>DDCMP</a:t>
            </a:r>
          </a:p>
          <a:p>
            <a:pPr lvl="1"/>
            <a:r>
              <a:rPr lang="en-US" dirty="0" smtClean="0"/>
              <a:t>IEEE 802.3 </a:t>
            </a:r>
            <a:r>
              <a:rPr lang="en-US" dirty="0" smtClean="0"/>
              <a:t>onwards</a:t>
            </a:r>
          </a:p>
          <a:p>
            <a:pPr lvl="1"/>
            <a:r>
              <a:rPr lang="en-US" dirty="0" smtClean="0">
                <a:latin typeface="+mj-lt"/>
              </a:rPr>
              <a:t>CRC, </a:t>
            </a:r>
            <a:r>
              <a:rPr lang="en-US" dirty="0" smtClean="0"/>
              <a:t>Checksum</a:t>
            </a:r>
            <a:r>
              <a:rPr lang="en-US" dirty="0" smtClean="0">
                <a:latin typeface="+mj-lt"/>
              </a:rPr>
              <a:t>, Hamming Codes… </a:t>
            </a:r>
            <a:endParaRPr lang="en-US" dirty="0">
              <a:latin typeface="+mj-lt"/>
            </a:endParaRPr>
          </a:p>
        </p:txBody>
      </p:sp>
      <p:sp>
        <p:nvSpPr>
          <p:cNvPr id="524291"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mj-lt"/>
              </a:rPr>
              <a:t>Layer 2: Data Link Layer</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idx="1"/>
          </p:nvPr>
        </p:nvSpPr>
        <p:spPr>
          <a:xfrm>
            <a:off x="304800" y="1143000"/>
            <a:ext cx="8610600" cy="5334000"/>
          </a:xfrm>
        </p:spPr>
        <p:txBody>
          <a:bodyPr/>
          <a:lstStyle/>
          <a:p>
            <a:pPr marL="609600" indent="-609600" algn="just"/>
            <a:r>
              <a:rPr lang="en-US" sz="2800" dirty="0">
                <a:latin typeface="+mj-lt"/>
              </a:rPr>
              <a:t>Transmits bits from one computer to another</a:t>
            </a:r>
          </a:p>
          <a:p>
            <a:pPr marL="609600" indent="-609600" algn="just"/>
            <a:r>
              <a:rPr lang="en-US" sz="2800" dirty="0">
                <a:latin typeface="+mj-lt"/>
              </a:rPr>
              <a:t>Regulates the transmission of a stream of bits over a </a:t>
            </a:r>
            <a:r>
              <a:rPr lang="en-US" sz="2800" dirty="0" smtClean="0">
                <a:latin typeface="+mj-lt"/>
              </a:rPr>
              <a:t>medium Wired/Wireless. </a:t>
            </a:r>
            <a:endParaRPr lang="en-US" sz="2800" dirty="0">
              <a:latin typeface="+mj-lt"/>
            </a:endParaRPr>
          </a:p>
          <a:p>
            <a:pPr marL="609600" indent="-609600" algn="just"/>
            <a:r>
              <a:rPr lang="en-US" sz="2800" dirty="0">
                <a:latin typeface="+mj-lt"/>
              </a:rPr>
              <a:t>Defines how the cable is attached to the network adapter and what transmission technique is used to send data over the cable. Deals with issues like</a:t>
            </a:r>
          </a:p>
          <a:p>
            <a:pPr marL="1100138" lvl="1" indent="-533400" algn="just"/>
            <a:r>
              <a:rPr lang="en-US" sz="2400" dirty="0">
                <a:latin typeface="+mj-lt"/>
              </a:rPr>
              <a:t>The definition of 0 and 1, e.g. how many volts represents a 1, and how long a bit lasts?</a:t>
            </a:r>
          </a:p>
          <a:p>
            <a:pPr marL="1100138" lvl="1" indent="-533400" algn="just"/>
            <a:r>
              <a:rPr lang="en-US" sz="2400" dirty="0">
                <a:latin typeface="+mj-lt"/>
              </a:rPr>
              <a:t>Whether the channel is simplex or duplex?</a:t>
            </a:r>
          </a:p>
          <a:p>
            <a:pPr marL="1100138" lvl="1" indent="-533400" algn="just"/>
            <a:r>
              <a:rPr lang="en-US" sz="2400" dirty="0">
                <a:latin typeface="+mj-lt"/>
              </a:rPr>
              <a:t>How many pins a connector has, and what the function of each pin is?</a:t>
            </a:r>
          </a:p>
        </p:txBody>
      </p:sp>
      <p:sp>
        <p:nvSpPr>
          <p:cNvPr id="526339"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mj-lt"/>
              </a:rPr>
              <a:t>Layer 1: Physical Layer</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idx="1"/>
          </p:nvPr>
        </p:nvSpPr>
        <p:spPr>
          <a:xfrm>
            <a:off x="304800" y="1143000"/>
            <a:ext cx="8610600" cy="5334000"/>
          </a:xfrm>
        </p:spPr>
        <p:txBody>
          <a:bodyPr>
            <a:normAutofit fontScale="92500"/>
          </a:bodyPr>
          <a:lstStyle/>
          <a:p>
            <a:pPr marL="609600" indent="-609600" algn="just"/>
            <a:r>
              <a:rPr lang="en-US" sz="2800" dirty="0" smtClean="0">
                <a:latin typeface="+mj-lt"/>
              </a:rPr>
              <a:t>Protocols:</a:t>
            </a:r>
          </a:p>
          <a:p>
            <a:pPr marL="609600" indent="-609600" algn="just"/>
            <a:r>
              <a:rPr lang="en-US" sz="2800" dirty="0" smtClean="0">
                <a:latin typeface="+mj-lt"/>
              </a:rPr>
              <a:t>Encoding techniques</a:t>
            </a:r>
          </a:p>
          <a:p>
            <a:pPr marL="609600" indent="-609600" algn="just"/>
            <a:r>
              <a:rPr lang="en-US" sz="2800" dirty="0" smtClean="0">
                <a:latin typeface="+mj-lt"/>
              </a:rPr>
              <a:t>Modulation techniques</a:t>
            </a:r>
          </a:p>
          <a:p>
            <a:pPr marL="609600" indent="-609600" algn="just"/>
            <a:r>
              <a:rPr lang="en-US" sz="2800" dirty="0" smtClean="0">
                <a:latin typeface="+mj-lt"/>
              </a:rPr>
              <a:t>Interface Standards</a:t>
            </a:r>
          </a:p>
          <a:p>
            <a:pPr marL="609600" indent="-609600" algn="just"/>
            <a:r>
              <a:rPr lang="en-US" sz="2800" dirty="0" smtClean="0">
                <a:latin typeface="+mj-lt"/>
              </a:rPr>
              <a:t>Transmission media</a:t>
            </a:r>
          </a:p>
          <a:p>
            <a:pPr marL="1009650" lvl="1" indent="-609600" algn="just"/>
            <a:r>
              <a:rPr lang="en-US" sz="2400" dirty="0" smtClean="0">
                <a:latin typeface="+mj-lt"/>
              </a:rPr>
              <a:t>Wired</a:t>
            </a:r>
          </a:p>
          <a:p>
            <a:pPr marL="1009650" lvl="1" indent="-609600" algn="just"/>
            <a:r>
              <a:rPr lang="en-US" sz="2400" dirty="0" smtClean="0">
                <a:latin typeface="+mj-lt"/>
              </a:rPr>
              <a:t>Wireless</a:t>
            </a:r>
          </a:p>
          <a:p>
            <a:r>
              <a:rPr lang="en-US" sz="2400" dirty="0" smtClean="0"/>
              <a:t>The physical layer is also concerned with:</a:t>
            </a:r>
          </a:p>
          <a:p>
            <a:pPr lvl="1"/>
            <a:r>
              <a:rPr lang="en-US" sz="2000" dirty="0" smtClean="0"/>
              <a:t>Bit rate</a:t>
            </a:r>
          </a:p>
          <a:p>
            <a:pPr lvl="1"/>
            <a:r>
              <a:rPr lang="en-US" sz="2000" dirty="0" smtClean="0"/>
              <a:t>Point-to-point, multipoint or point-to-multipoint line configuration</a:t>
            </a:r>
          </a:p>
          <a:p>
            <a:pPr lvl="1"/>
            <a:r>
              <a:rPr lang="en-US" sz="2000" dirty="0" smtClean="0"/>
              <a:t>Physical network topology, for example bus, ring, mesh or star network</a:t>
            </a:r>
          </a:p>
          <a:p>
            <a:pPr lvl="1"/>
            <a:r>
              <a:rPr lang="en-US" sz="2000" dirty="0" smtClean="0"/>
              <a:t>Serial or parallel communication</a:t>
            </a:r>
          </a:p>
          <a:p>
            <a:pPr lvl="1"/>
            <a:r>
              <a:rPr lang="en-US" sz="2000" dirty="0" smtClean="0"/>
              <a:t>Simplex, half duplex or full duplex transmission mode</a:t>
            </a:r>
            <a:endParaRPr lang="en-US" sz="2400" dirty="0">
              <a:latin typeface="+mj-lt"/>
            </a:endParaRPr>
          </a:p>
        </p:txBody>
      </p:sp>
      <p:sp>
        <p:nvSpPr>
          <p:cNvPr id="526339"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mj-lt"/>
              </a:rPr>
              <a:t>Layer 1: Physical Layer</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idx="1"/>
          </p:nvPr>
        </p:nvSpPr>
        <p:spPr>
          <a:xfrm>
            <a:off x="5410200" y="1524000"/>
            <a:ext cx="3505200" cy="4953000"/>
          </a:xfrm>
        </p:spPr>
        <p:txBody>
          <a:bodyPr/>
          <a:lstStyle/>
          <a:p>
            <a:pPr marL="609600" indent="-609600"/>
            <a:r>
              <a:rPr lang="en-US" sz="2400">
                <a:latin typeface=" "/>
              </a:rPr>
              <a:t>Explicit Presentation and session layers missing in Internet Protocols</a:t>
            </a:r>
          </a:p>
          <a:p>
            <a:pPr marL="609600" indent="-609600"/>
            <a:r>
              <a:rPr lang="en-US" sz="2400">
                <a:latin typeface=" "/>
              </a:rPr>
              <a:t>Data Link and Network Layers redesigned</a:t>
            </a:r>
          </a:p>
        </p:txBody>
      </p:sp>
      <p:sp>
        <p:nvSpPr>
          <p:cNvPr id="528387"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dirty="0" smtClean="0">
                <a:solidFill>
                  <a:srgbClr val="CC0000"/>
                </a:solidFill>
                <a:latin typeface="Arial-BoldMT"/>
              </a:rPr>
              <a:t>TCP/IP </a:t>
            </a:r>
            <a:r>
              <a:rPr lang="en-US" sz="4400" dirty="0" err="1" smtClean="0">
                <a:solidFill>
                  <a:srgbClr val="CC0000"/>
                </a:solidFill>
                <a:latin typeface="Arial-BoldMT"/>
              </a:rPr>
              <a:t>vs</a:t>
            </a:r>
            <a:r>
              <a:rPr lang="en-US" sz="4400" dirty="0" smtClean="0">
                <a:solidFill>
                  <a:srgbClr val="CC0000"/>
                </a:solidFill>
                <a:latin typeface="Arial-BoldMT"/>
              </a:rPr>
              <a:t> </a:t>
            </a:r>
            <a:r>
              <a:rPr lang="en-US" sz="4400" dirty="0">
                <a:solidFill>
                  <a:srgbClr val="CC0000"/>
                </a:solidFill>
                <a:latin typeface="Arial-BoldMT"/>
              </a:rPr>
              <a:t>OSI</a:t>
            </a:r>
          </a:p>
        </p:txBody>
      </p:sp>
      <p:sp>
        <p:nvSpPr>
          <p:cNvPr id="528388" name="Rectangle 4"/>
          <p:cNvSpPr>
            <a:spLocks noChangeArrowheads="1"/>
          </p:cNvSpPr>
          <p:nvPr/>
        </p:nvSpPr>
        <p:spPr bwMode="auto">
          <a:xfrm>
            <a:off x="457200" y="1600200"/>
            <a:ext cx="203835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hangingPunct="0">
              <a:spcBef>
                <a:spcPct val="0"/>
              </a:spcBef>
            </a:pPr>
            <a:r>
              <a:rPr lang="en-GB" sz="2000" b="0">
                <a:solidFill>
                  <a:schemeClr val="tx1"/>
                </a:solidFill>
                <a:latin typeface="Times New Roman" pitchFamily="18" charset="0"/>
              </a:rPr>
              <a:t>Application</a:t>
            </a:r>
            <a:endParaRPr lang="en-US" sz="2000" b="0">
              <a:solidFill>
                <a:schemeClr val="tx1"/>
              </a:solidFill>
              <a:latin typeface="Times New Roman" pitchFamily="18" charset="0"/>
            </a:endParaRPr>
          </a:p>
        </p:txBody>
      </p:sp>
      <p:sp>
        <p:nvSpPr>
          <p:cNvPr id="528389" name="Rectangle 5"/>
          <p:cNvSpPr>
            <a:spLocks noChangeArrowheads="1"/>
          </p:cNvSpPr>
          <p:nvPr/>
        </p:nvSpPr>
        <p:spPr bwMode="auto">
          <a:xfrm>
            <a:off x="457200" y="2133600"/>
            <a:ext cx="203835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hangingPunct="0">
              <a:spcBef>
                <a:spcPct val="0"/>
              </a:spcBef>
            </a:pPr>
            <a:r>
              <a:rPr lang="en-GB" sz="2000" b="0">
                <a:solidFill>
                  <a:schemeClr val="tx1"/>
                </a:solidFill>
                <a:latin typeface="Times New Roman" pitchFamily="18" charset="0"/>
              </a:rPr>
              <a:t>Presentation</a:t>
            </a:r>
            <a:endParaRPr lang="en-US" sz="2000" b="0">
              <a:solidFill>
                <a:schemeClr val="tx1"/>
              </a:solidFill>
              <a:latin typeface="Times New Roman" pitchFamily="18" charset="0"/>
            </a:endParaRPr>
          </a:p>
        </p:txBody>
      </p:sp>
      <p:sp>
        <p:nvSpPr>
          <p:cNvPr id="528390" name="Rectangle 6"/>
          <p:cNvSpPr>
            <a:spLocks noChangeArrowheads="1"/>
          </p:cNvSpPr>
          <p:nvPr/>
        </p:nvSpPr>
        <p:spPr bwMode="auto">
          <a:xfrm>
            <a:off x="457200" y="2667000"/>
            <a:ext cx="203835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hangingPunct="0">
              <a:spcBef>
                <a:spcPct val="0"/>
              </a:spcBef>
            </a:pPr>
            <a:r>
              <a:rPr lang="en-GB" sz="2000" b="0">
                <a:solidFill>
                  <a:schemeClr val="tx1"/>
                </a:solidFill>
                <a:latin typeface="Times New Roman" pitchFamily="18" charset="0"/>
              </a:rPr>
              <a:t>Session</a:t>
            </a:r>
            <a:endParaRPr lang="en-US" sz="2000" b="0">
              <a:solidFill>
                <a:schemeClr val="tx1"/>
              </a:solidFill>
              <a:latin typeface="Times New Roman" pitchFamily="18" charset="0"/>
            </a:endParaRPr>
          </a:p>
        </p:txBody>
      </p:sp>
      <p:sp>
        <p:nvSpPr>
          <p:cNvPr id="528391" name="Rectangle 7"/>
          <p:cNvSpPr>
            <a:spLocks noChangeArrowheads="1"/>
          </p:cNvSpPr>
          <p:nvPr/>
        </p:nvSpPr>
        <p:spPr bwMode="auto">
          <a:xfrm>
            <a:off x="457200" y="3200400"/>
            <a:ext cx="203835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hangingPunct="0">
              <a:spcBef>
                <a:spcPct val="0"/>
              </a:spcBef>
            </a:pPr>
            <a:r>
              <a:rPr lang="en-GB" sz="2000" b="0">
                <a:solidFill>
                  <a:schemeClr val="tx1"/>
                </a:solidFill>
                <a:latin typeface="Times New Roman" pitchFamily="18" charset="0"/>
              </a:rPr>
              <a:t>Transport</a:t>
            </a:r>
            <a:endParaRPr lang="en-US" sz="2000" b="0">
              <a:solidFill>
                <a:schemeClr val="tx1"/>
              </a:solidFill>
              <a:latin typeface="Times New Roman" pitchFamily="18" charset="0"/>
            </a:endParaRPr>
          </a:p>
        </p:txBody>
      </p:sp>
      <p:sp>
        <p:nvSpPr>
          <p:cNvPr id="528392" name="Rectangle 8"/>
          <p:cNvSpPr>
            <a:spLocks noChangeArrowheads="1"/>
          </p:cNvSpPr>
          <p:nvPr/>
        </p:nvSpPr>
        <p:spPr bwMode="auto">
          <a:xfrm>
            <a:off x="457200" y="3733800"/>
            <a:ext cx="203835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hangingPunct="0">
              <a:spcBef>
                <a:spcPct val="0"/>
              </a:spcBef>
            </a:pPr>
            <a:r>
              <a:rPr lang="en-GB" sz="2000" b="0">
                <a:solidFill>
                  <a:schemeClr val="tx1"/>
                </a:solidFill>
                <a:latin typeface="Times New Roman" pitchFamily="18" charset="0"/>
              </a:rPr>
              <a:t>Network</a:t>
            </a:r>
            <a:endParaRPr lang="en-US" sz="2000" b="0">
              <a:solidFill>
                <a:schemeClr val="tx1"/>
              </a:solidFill>
              <a:latin typeface="Times New Roman" pitchFamily="18" charset="0"/>
            </a:endParaRPr>
          </a:p>
        </p:txBody>
      </p:sp>
      <p:sp>
        <p:nvSpPr>
          <p:cNvPr id="528393" name="Rectangle 9"/>
          <p:cNvSpPr>
            <a:spLocks noChangeArrowheads="1"/>
          </p:cNvSpPr>
          <p:nvPr/>
        </p:nvSpPr>
        <p:spPr bwMode="auto">
          <a:xfrm>
            <a:off x="457200" y="4267200"/>
            <a:ext cx="203835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hangingPunct="0">
              <a:spcBef>
                <a:spcPct val="0"/>
              </a:spcBef>
            </a:pPr>
            <a:r>
              <a:rPr lang="en-GB" sz="2000" b="0">
                <a:solidFill>
                  <a:schemeClr val="tx1"/>
                </a:solidFill>
                <a:latin typeface="Times New Roman" pitchFamily="18" charset="0"/>
              </a:rPr>
              <a:t>Data Link</a:t>
            </a:r>
            <a:endParaRPr lang="en-US" sz="2000" b="0">
              <a:solidFill>
                <a:schemeClr val="tx1"/>
              </a:solidFill>
              <a:latin typeface="Times New Roman" pitchFamily="18" charset="0"/>
            </a:endParaRPr>
          </a:p>
        </p:txBody>
      </p:sp>
      <p:sp>
        <p:nvSpPr>
          <p:cNvPr id="528394" name="Rectangle 10"/>
          <p:cNvSpPr>
            <a:spLocks noChangeArrowheads="1"/>
          </p:cNvSpPr>
          <p:nvPr/>
        </p:nvSpPr>
        <p:spPr bwMode="auto">
          <a:xfrm>
            <a:off x="457200" y="4800600"/>
            <a:ext cx="203835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hangingPunct="0">
              <a:spcBef>
                <a:spcPct val="0"/>
              </a:spcBef>
            </a:pPr>
            <a:r>
              <a:rPr lang="en-GB" sz="2000" b="0">
                <a:solidFill>
                  <a:schemeClr val="tx1"/>
                </a:solidFill>
                <a:latin typeface="Times New Roman" pitchFamily="18" charset="0"/>
              </a:rPr>
              <a:t>Physical</a:t>
            </a:r>
            <a:endParaRPr lang="en-US" sz="2000" b="0">
              <a:solidFill>
                <a:schemeClr val="tx1"/>
              </a:solidFill>
              <a:latin typeface="Times New Roman" pitchFamily="18" charset="0"/>
            </a:endParaRPr>
          </a:p>
        </p:txBody>
      </p:sp>
      <p:sp>
        <p:nvSpPr>
          <p:cNvPr id="528395" name="Rectangle 11"/>
          <p:cNvSpPr>
            <a:spLocks noChangeArrowheads="1"/>
          </p:cNvSpPr>
          <p:nvPr/>
        </p:nvSpPr>
        <p:spPr bwMode="auto">
          <a:xfrm>
            <a:off x="3200400" y="1600200"/>
            <a:ext cx="2038350" cy="16002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hangingPunct="0">
              <a:spcBef>
                <a:spcPct val="0"/>
              </a:spcBef>
            </a:pPr>
            <a:r>
              <a:rPr lang="en-GB" sz="2000" b="0">
                <a:solidFill>
                  <a:schemeClr val="tx1"/>
                </a:solidFill>
                <a:latin typeface="Times New Roman" pitchFamily="18" charset="0"/>
              </a:rPr>
              <a:t>Application</a:t>
            </a:r>
            <a:endParaRPr lang="en-US" sz="2000" b="0">
              <a:solidFill>
                <a:schemeClr val="tx1"/>
              </a:solidFill>
              <a:latin typeface="Times New Roman" pitchFamily="18" charset="0"/>
            </a:endParaRPr>
          </a:p>
        </p:txBody>
      </p:sp>
      <p:sp>
        <p:nvSpPr>
          <p:cNvPr id="528396" name="Rectangle 12"/>
          <p:cNvSpPr>
            <a:spLocks noChangeArrowheads="1"/>
          </p:cNvSpPr>
          <p:nvPr/>
        </p:nvSpPr>
        <p:spPr bwMode="auto">
          <a:xfrm>
            <a:off x="3200400" y="3200400"/>
            <a:ext cx="203835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hangingPunct="0">
              <a:spcBef>
                <a:spcPct val="0"/>
              </a:spcBef>
            </a:pPr>
            <a:r>
              <a:rPr lang="en-GB" sz="2000" b="0">
                <a:solidFill>
                  <a:schemeClr val="tx1"/>
                </a:solidFill>
                <a:latin typeface="Times New Roman" pitchFamily="18" charset="0"/>
              </a:rPr>
              <a:t>TCP</a:t>
            </a:r>
            <a:endParaRPr lang="en-US" sz="2000" b="0">
              <a:solidFill>
                <a:schemeClr val="tx1"/>
              </a:solidFill>
              <a:latin typeface="Times New Roman" pitchFamily="18" charset="0"/>
            </a:endParaRPr>
          </a:p>
        </p:txBody>
      </p:sp>
      <p:sp>
        <p:nvSpPr>
          <p:cNvPr id="528397" name="Rectangle 13"/>
          <p:cNvSpPr>
            <a:spLocks noChangeArrowheads="1"/>
          </p:cNvSpPr>
          <p:nvPr/>
        </p:nvSpPr>
        <p:spPr bwMode="auto">
          <a:xfrm>
            <a:off x="3200400" y="3733800"/>
            <a:ext cx="2038350" cy="3048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hangingPunct="0">
              <a:spcBef>
                <a:spcPct val="0"/>
              </a:spcBef>
            </a:pPr>
            <a:r>
              <a:rPr lang="en-GB" sz="2000" b="0">
                <a:solidFill>
                  <a:schemeClr val="tx1"/>
                </a:solidFill>
                <a:latin typeface="Times New Roman" pitchFamily="18" charset="0"/>
              </a:rPr>
              <a:t>IP</a:t>
            </a:r>
            <a:endParaRPr lang="en-US" sz="2000" b="0">
              <a:solidFill>
                <a:schemeClr val="tx1"/>
              </a:solidFill>
              <a:latin typeface="Times New Roman" pitchFamily="18" charset="0"/>
            </a:endParaRPr>
          </a:p>
        </p:txBody>
      </p:sp>
      <p:sp>
        <p:nvSpPr>
          <p:cNvPr id="528398" name="Rectangle 14"/>
          <p:cNvSpPr>
            <a:spLocks noChangeArrowheads="1"/>
          </p:cNvSpPr>
          <p:nvPr/>
        </p:nvSpPr>
        <p:spPr bwMode="auto">
          <a:xfrm>
            <a:off x="3200400" y="4038600"/>
            <a:ext cx="2038350" cy="7620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hangingPunct="0">
              <a:spcBef>
                <a:spcPct val="0"/>
              </a:spcBef>
            </a:pPr>
            <a:r>
              <a:rPr lang="en-GB" sz="2000" b="0" dirty="0">
                <a:solidFill>
                  <a:schemeClr val="tx1"/>
                </a:solidFill>
                <a:latin typeface="Times New Roman" pitchFamily="18" charset="0"/>
              </a:rPr>
              <a:t>Network Interface</a:t>
            </a:r>
            <a:endParaRPr lang="en-US" sz="2000" b="0" dirty="0">
              <a:solidFill>
                <a:schemeClr val="tx1"/>
              </a:solidFill>
              <a:latin typeface="Times New Roman" pitchFamily="18" charset="0"/>
            </a:endParaRPr>
          </a:p>
        </p:txBody>
      </p:sp>
      <p:sp>
        <p:nvSpPr>
          <p:cNvPr id="528399" name="Rectangle 15"/>
          <p:cNvSpPr>
            <a:spLocks noChangeArrowheads="1"/>
          </p:cNvSpPr>
          <p:nvPr/>
        </p:nvSpPr>
        <p:spPr bwMode="auto">
          <a:xfrm>
            <a:off x="3200400" y="4800600"/>
            <a:ext cx="203835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hangingPunct="0">
              <a:spcBef>
                <a:spcPct val="0"/>
              </a:spcBef>
            </a:pPr>
            <a:r>
              <a:rPr lang="en-GB" sz="2000" b="0" dirty="0">
                <a:solidFill>
                  <a:schemeClr val="tx1"/>
                </a:solidFill>
                <a:latin typeface="Times New Roman" pitchFamily="18" charset="0"/>
              </a:rPr>
              <a:t>Hardware</a:t>
            </a:r>
            <a:endParaRPr lang="en-US" sz="2000" b="0" dirty="0">
              <a:solidFill>
                <a:schemeClr val="tx1"/>
              </a:solidFill>
              <a:latin typeface="Times New Roman" pitchFamily="18" charset="0"/>
            </a:endParaRPr>
          </a:p>
        </p:txBody>
      </p:sp>
      <p:sp>
        <p:nvSpPr>
          <p:cNvPr id="528400" name="Line 16"/>
          <p:cNvSpPr>
            <a:spLocks noChangeShapeType="1"/>
          </p:cNvSpPr>
          <p:nvPr/>
        </p:nvSpPr>
        <p:spPr bwMode="auto">
          <a:xfrm>
            <a:off x="2495550" y="1600200"/>
            <a:ext cx="704850" cy="0"/>
          </a:xfrm>
          <a:prstGeom prst="line">
            <a:avLst/>
          </a:prstGeom>
          <a:noFill/>
          <a:ln w="28575" cap="rnd">
            <a:solidFill>
              <a:schemeClr val="tx1"/>
            </a:solidFill>
            <a:prstDash val="sysDot"/>
            <a:round/>
            <a:headEnd type="none" w="sm" len="sm"/>
            <a:tailEnd type="none" w="sm" len="sm"/>
          </a:ln>
          <a:effectLst/>
        </p:spPr>
        <p:txBody>
          <a:bodyPr/>
          <a:lstStyle/>
          <a:p>
            <a:endParaRPr lang="en-US"/>
          </a:p>
        </p:txBody>
      </p:sp>
      <p:sp>
        <p:nvSpPr>
          <p:cNvPr id="528401" name="Line 17"/>
          <p:cNvSpPr>
            <a:spLocks noChangeShapeType="1"/>
          </p:cNvSpPr>
          <p:nvPr/>
        </p:nvSpPr>
        <p:spPr bwMode="auto">
          <a:xfrm>
            <a:off x="2495550" y="3200400"/>
            <a:ext cx="704850" cy="0"/>
          </a:xfrm>
          <a:prstGeom prst="line">
            <a:avLst/>
          </a:prstGeom>
          <a:noFill/>
          <a:ln w="28575" cap="rnd">
            <a:solidFill>
              <a:schemeClr val="tx1"/>
            </a:solidFill>
            <a:prstDash val="sysDot"/>
            <a:round/>
            <a:headEnd type="none" w="sm" len="sm"/>
            <a:tailEnd type="none" w="sm" len="sm"/>
          </a:ln>
          <a:effectLst/>
        </p:spPr>
        <p:txBody>
          <a:bodyPr/>
          <a:lstStyle/>
          <a:p>
            <a:endParaRPr lang="en-US"/>
          </a:p>
        </p:txBody>
      </p:sp>
      <p:sp>
        <p:nvSpPr>
          <p:cNvPr id="528402" name="Line 18"/>
          <p:cNvSpPr>
            <a:spLocks noChangeShapeType="1"/>
          </p:cNvSpPr>
          <p:nvPr/>
        </p:nvSpPr>
        <p:spPr bwMode="auto">
          <a:xfrm>
            <a:off x="2495550" y="3733800"/>
            <a:ext cx="704850" cy="0"/>
          </a:xfrm>
          <a:prstGeom prst="line">
            <a:avLst/>
          </a:prstGeom>
          <a:noFill/>
          <a:ln w="28575" cap="rnd">
            <a:solidFill>
              <a:schemeClr val="tx1"/>
            </a:solidFill>
            <a:prstDash val="sysDot"/>
            <a:round/>
            <a:headEnd type="none" w="sm" len="sm"/>
            <a:tailEnd type="none" w="sm" len="sm"/>
          </a:ln>
          <a:effectLst/>
        </p:spPr>
        <p:txBody>
          <a:bodyPr/>
          <a:lstStyle/>
          <a:p>
            <a:endParaRPr lang="en-US"/>
          </a:p>
        </p:txBody>
      </p:sp>
      <p:sp>
        <p:nvSpPr>
          <p:cNvPr id="528403" name="Line 19"/>
          <p:cNvSpPr>
            <a:spLocks noChangeShapeType="1"/>
          </p:cNvSpPr>
          <p:nvPr/>
        </p:nvSpPr>
        <p:spPr bwMode="auto">
          <a:xfrm>
            <a:off x="2495550" y="4038600"/>
            <a:ext cx="704850" cy="0"/>
          </a:xfrm>
          <a:prstGeom prst="line">
            <a:avLst/>
          </a:prstGeom>
          <a:noFill/>
          <a:ln w="28575" cap="rnd">
            <a:solidFill>
              <a:schemeClr val="tx1"/>
            </a:solidFill>
            <a:prstDash val="sysDot"/>
            <a:round/>
            <a:headEnd type="none" w="sm" len="sm"/>
            <a:tailEnd type="none" w="sm" len="sm"/>
          </a:ln>
          <a:effectLst/>
        </p:spPr>
        <p:txBody>
          <a:bodyPr/>
          <a:lstStyle/>
          <a:p>
            <a:endParaRPr lang="en-US"/>
          </a:p>
        </p:txBody>
      </p:sp>
      <p:sp>
        <p:nvSpPr>
          <p:cNvPr id="528404" name="Line 20"/>
          <p:cNvSpPr>
            <a:spLocks noChangeShapeType="1"/>
          </p:cNvSpPr>
          <p:nvPr/>
        </p:nvSpPr>
        <p:spPr bwMode="auto">
          <a:xfrm>
            <a:off x="2495550" y="4800600"/>
            <a:ext cx="704850" cy="0"/>
          </a:xfrm>
          <a:prstGeom prst="line">
            <a:avLst/>
          </a:prstGeom>
          <a:noFill/>
          <a:ln w="28575" cap="rnd">
            <a:solidFill>
              <a:schemeClr val="tx1"/>
            </a:solidFill>
            <a:prstDash val="sysDot"/>
            <a:round/>
            <a:headEnd type="none" w="sm" len="sm"/>
            <a:tailEnd type="none" w="sm" len="sm"/>
          </a:ln>
          <a:effectLst/>
        </p:spPr>
        <p:txBody>
          <a:bodyPr/>
          <a:lstStyle/>
          <a:p>
            <a:endParaRPr lang="en-US"/>
          </a:p>
        </p:txBody>
      </p:sp>
      <p:sp>
        <p:nvSpPr>
          <p:cNvPr id="528405" name="Line 21"/>
          <p:cNvSpPr>
            <a:spLocks noChangeShapeType="1"/>
          </p:cNvSpPr>
          <p:nvPr/>
        </p:nvSpPr>
        <p:spPr bwMode="auto">
          <a:xfrm>
            <a:off x="2495550" y="5334000"/>
            <a:ext cx="704850" cy="0"/>
          </a:xfrm>
          <a:prstGeom prst="line">
            <a:avLst/>
          </a:prstGeom>
          <a:noFill/>
          <a:ln w="28575" cap="rnd">
            <a:solidFill>
              <a:schemeClr val="tx1"/>
            </a:solidFill>
            <a:prstDash val="sysDot"/>
            <a:round/>
            <a:headEnd type="none" w="sm" len="sm"/>
            <a:tailEnd type="none" w="sm" len="sm"/>
          </a:ln>
          <a:effectLst/>
        </p:spPr>
        <p:txBody>
          <a:bodyPr/>
          <a:lstStyle/>
          <a:p>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IIIT Allahabad</a:t>
            </a:r>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959644" y="645319"/>
            <a:ext cx="7162800" cy="4819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IIIT Allahabad</a:t>
            </a:r>
            <a:endParaRPr lang="en-US"/>
          </a:p>
        </p:txBody>
      </p:sp>
      <p:pic>
        <p:nvPicPr>
          <p:cNvPr id="10242" name="Picture 2"/>
          <p:cNvPicPr>
            <a:picLocks noGrp="1" noChangeAspect="1" noChangeArrowheads="1"/>
          </p:cNvPicPr>
          <p:nvPr>
            <p:ph idx="1"/>
          </p:nvPr>
        </p:nvPicPr>
        <p:blipFill>
          <a:blip r:embed="rId2"/>
          <a:srcRect/>
          <a:stretch>
            <a:fillRect/>
          </a:stretch>
        </p:blipFill>
        <p:spPr bwMode="auto">
          <a:xfrm>
            <a:off x="381000" y="533400"/>
            <a:ext cx="8305800" cy="56527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IIIT Allahabad</a:t>
            </a:r>
            <a:endParaRPr lang="en-US"/>
          </a:p>
        </p:txBody>
      </p:sp>
      <p:pic>
        <p:nvPicPr>
          <p:cNvPr id="11266" name="Picture 2"/>
          <p:cNvPicPr>
            <a:picLocks noGrp="1" noChangeAspect="1" noChangeArrowheads="1"/>
          </p:cNvPicPr>
          <p:nvPr>
            <p:ph idx="1"/>
          </p:nvPr>
        </p:nvPicPr>
        <p:blipFill>
          <a:blip r:embed="rId2"/>
          <a:srcRect/>
          <a:stretch>
            <a:fillRect/>
          </a:stretch>
        </p:blipFill>
        <p:spPr bwMode="auto">
          <a:xfrm>
            <a:off x="866775" y="769144"/>
            <a:ext cx="7334250"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IIIT Allahabad</a:t>
            </a:r>
            <a:endParaRPr lang="en-US"/>
          </a:p>
        </p:txBody>
      </p:sp>
      <p:pic>
        <p:nvPicPr>
          <p:cNvPr id="12290" name="Picture 2"/>
          <p:cNvPicPr>
            <a:picLocks noGrp="1" noChangeAspect="1" noChangeArrowheads="1"/>
          </p:cNvPicPr>
          <p:nvPr>
            <p:ph idx="1"/>
          </p:nvPr>
        </p:nvPicPr>
        <p:blipFill>
          <a:blip r:embed="rId2"/>
          <a:srcRect/>
          <a:stretch>
            <a:fillRect/>
          </a:stretch>
        </p:blipFill>
        <p:spPr bwMode="auto">
          <a:xfrm>
            <a:off x="876300" y="884238"/>
            <a:ext cx="7315200"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idx="1"/>
          </p:nvPr>
        </p:nvSpPr>
        <p:spPr>
          <a:xfrm>
            <a:off x="304800" y="1143000"/>
            <a:ext cx="8610600" cy="5334000"/>
          </a:xfrm>
        </p:spPr>
        <p:txBody>
          <a:bodyPr/>
          <a:lstStyle/>
          <a:p>
            <a:pPr marL="609600" indent="-609600" algn="just"/>
            <a:r>
              <a:rPr lang="en-GB" dirty="0"/>
              <a:t>Layers can offer </a:t>
            </a:r>
            <a:r>
              <a:rPr lang="en-GB" i="1" dirty="0"/>
              <a:t>connection-oriented</a:t>
            </a:r>
            <a:r>
              <a:rPr lang="en-GB" dirty="0"/>
              <a:t> or </a:t>
            </a:r>
            <a:r>
              <a:rPr lang="en-GB" i="1" dirty="0"/>
              <a:t>connectionless</a:t>
            </a:r>
            <a:r>
              <a:rPr lang="en-GB" dirty="0"/>
              <a:t> services.</a:t>
            </a:r>
          </a:p>
          <a:p>
            <a:pPr marL="609600" indent="-609600" algn="just"/>
            <a:r>
              <a:rPr lang="en-GB" dirty="0"/>
              <a:t>Connection-oriented like telephone </a:t>
            </a:r>
            <a:r>
              <a:rPr lang="en-GB" dirty="0" smtClean="0"/>
              <a:t>system Circuit Switching.</a:t>
            </a:r>
            <a:endParaRPr lang="en-GB" dirty="0"/>
          </a:p>
          <a:p>
            <a:pPr marL="609600" indent="-609600" algn="just"/>
            <a:r>
              <a:rPr lang="en-GB" dirty="0"/>
              <a:t>Connectionless like postal </a:t>
            </a:r>
            <a:r>
              <a:rPr lang="en-GB" dirty="0" smtClean="0"/>
              <a:t>system Packet Switching.</a:t>
            </a:r>
            <a:endParaRPr lang="en-GB" dirty="0"/>
          </a:p>
          <a:p>
            <a:pPr marL="609600" indent="-609600" algn="just"/>
            <a:r>
              <a:rPr lang="en-GB" dirty="0"/>
              <a:t>Each service has an associated </a:t>
            </a:r>
            <a:r>
              <a:rPr lang="en-GB" i="1" dirty="0"/>
              <a:t>Quality-of-service</a:t>
            </a:r>
            <a:r>
              <a:rPr lang="en-GB" dirty="0"/>
              <a:t> (e.g. reliable or unreliable).</a:t>
            </a:r>
            <a:endParaRPr lang="en-US" dirty="0"/>
          </a:p>
        </p:txBody>
      </p:sp>
      <p:sp>
        <p:nvSpPr>
          <p:cNvPr id="534531"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Arial-BoldMT"/>
              </a:rPr>
              <a:t>Connections </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idx="1"/>
          </p:nvPr>
        </p:nvSpPr>
        <p:spPr>
          <a:xfrm>
            <a:off x="304800" y="1143000"/>
            <a:ext cx="8610600" cy="5334000"/>
          </a:xfrm>
        </p:spPr>
        <p:txBody>
          <a:bodyPr/>
          <a:lstStyle/>
          <a:p>
            <a:pPr marL="609600" indent="-609600" algn="just"/>
            <a:r>
              <a:rPr lang="en-GB" dirty="0"/>
              <a:t>Reliable services never lose/corrupt data.</a:t>
            </a:r>
          </a:p>
          <a:p>
            <a:pPr marL="609600" indent="-609600" algn="just"/>
            <a:r>
              <a:rPr lang="en-GB" dirty="0"/>
              <a:t>Reliable service costs more.</a:t>
            </a:r>
          </a:p>
          <a:p>
            <a:pPr marL="609600" indent="-609600" algn="just"/>
            <a:r>
              <a:rPr lang="en-GB" dirty="0"/>
              <a:t>Typical application for reliable service is file transfer.</a:t>
            </a:r>
          </a:p>
          <a:p>
            <a:pPr marL="609600" indent="-609600" algn="just"/>
            <a:r>
              <a:rPr lang="en-GB" dirty="0"/>
              <a:t>Typical application not needing reliable service is voice traffic</a:t>
            </a:r>
            <a:r>
              <a:rPr lang="en-GB" dirty="0" smtClean="0"/>
              <a:t>.</a:t>
            </a:r>
            <a:endParaRPr lang="en-GB" dirty="0"/>
          </a:p>
        </p:txBody>
      </p:sp>
      <p:sp>
        <p:nvSpPr>
          <p:cNvPr id="532483"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Arial-BoldMT"/>
              </a:rPr>
              <a:t>Reliability </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idx="1"/>
          </p:nvPr>
        </p:nvSpPr>
        <p:spPr>
          <a:xfrm>
            <a:off x="304800" y="1143000"/>
            <a:ext cx="8610600" cy="5334000"/>
          </a:xfrm>
        </p:spPr>
        <p:txBody>
          <a:bodyPr/>
          <a:lstStyle/>
          <a:p>
            <a:pPr marL="609600" indent="-609600" algn="just"/>
            <a:r>
              <a:rPr lang="en-GB" dirty="0" smtClean="0"/>
              <a:t>Protocol </a:t>
            </a:r>
            <a:r>
              <a:rPr lang="en-GB" dirty="0"/>
              <a:t>= set of rules governing data communication between peer entities, i.e. format and meaning of frames/packets.</a:t>
            </a:r>
          </a:p>
          <a:p>
            <a:pPr marL="609600" indent="-609600" algn="just"/>
            <a:endParaRPr lang="en-GB" dirty="0" smtClean="0"/>
          </a:p>
          <a:p>
            <a:pPr marL="609600" indent="-609600" algn="just"/>
            <a:endParaRPr lang="en-GB" dirty="0" smtClean="0"/>
          </a:p>
          <a:p>
            <a:pPr marL="609600" indent="-609600" algn="just"/>
            <a:r>
              <a:rPr lang="en-GB" dirty="0" smtClean="0"/>
              <a:t>Service/protocol </a:t>
            </a:r>
            <a:r>
              <a:rPr lang="en-GB" dirty="0"/>
              <a:t>decoupling very important.</a:t>
            </a:r>
            <a:endParaRPr lang="en-US" dirty="0"/>
          </a:p>
        </p:txBody>
      </p:sp>
      <p:sp>
        <p:nvSpPr>
          <p:cNvPr id="536579"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dirty="0" smtClean="0">
                <a:solidFill>
                  <a:srgbClr val="CC0000"/>
                </a:solidFill>
                <a:latin typeface="Arial-BoldMT"/>
              </a:rPr>
              <a:t>Protocols</a:t>
            </a:r>
            <a:endParaRPr lang="en-US" sz="4400" dirty="0">
              <a:solidFill>
                <a:srgbClr val="CC0000"/>
              </a:solidFill>
              <a:latin typeface="Arial-BoldMT"/>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 Encapsulation</a:t>
            </a:r>
            <a:endParaRPr lang="en-US" dirty="0"/>
          </a:p>
        </p:txBody>
      </p:sp>
      <p:pic>
        <p:nvPicPr>
          <p:cNvPr id="2050" name="Picture 2"/>
          <p:cNvPicPr>
            <a:picLocks noGrp="1" noChangeAspect="1" noChangeArrowheads="1"/>
          </p:cNvPicPr>
          <p:nvPr>
            <p:ph idx="1"/>
          </p:nvPr>
        </p:nvPicPr>
        <p:blipFill>
          <a:blip r:embed="rId3"/>
          <a:stretch>
            <a:fillRect/>
          </a:stretch>
        </p:blipFill>
        <p:spPr bwMode="auto">
          <a:xfrm>
            <a:off x="380999" y="1600200"/>
            <a:ext cx="8557261" cy="4772819"/>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smtClean="0"/>
              <a:t>IIIT Allahabad</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304800" y="0"/>
            <a:ext cx="7772400" cy="6652765"/>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smtClean="0"/>
              <a:t>IIIT Allahabad</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youtube-kitty-osi.jpg"/>
          <p:cNvPicPr>
            <a:picLocks noGrp="1" noChangeAspect="1"/>
          </p:cNvPicPr>
          <p:nvPr>
            <p:ph idx="1"/>
          </p:nvPr>
        </p:nvPicPr>
        <p:blipFill>
          <a:blip r:embed="rId2"/>
          <a:stretch>
            <a:fillRect/>
          </a:stretch>
        </p:blipFill>
        <p:spPr>
          <a:xfrm>
            <a:off x="2740152" y="2589117"/>
            <a:ext cx="3663696" cy="2548128"/>
          </a:xfrm>
        </p:spPr>
      </p:pic>
      <p:sp>
        <p:nvSpPr>
          <p:cNvPr id="4" name="Footer Placeholder 3"/>
          <p:cNvSpPr>
            <a:spLocks noGrp="1"/>
          </p:cNvSpPr>
          <p:nvPr>
            <p:ph type="ftr" sz="quarter" idx="11"/>
          </p:nvPr>
        </p:nvSpPr>
        <p:spPr/>
        <p:txBody>
          <a:bodyPr/>
          <a:lstStyle/>
          <a:p>
            <a:r>
              <a:rPr lang="en-US" smtClean="0"/>
              <a:t>IIIT Allahabad</a:t>
            </a:r>
            <a:endParaRPr lang="en-US"/>
          </a:p>
        </p:txBody>
      </p:sp>
      <p:pic>
        <p:nvPicPr>
          <p:cNvPr id="6" name="Picture 5" descr="encapsulation.jpg"/>
          <p:cNvPicPr>
            <a:picLocks noChangeAspect="1"/>
          </p:cNvPicPr>
          <p:nvPr/>
        </p:nvPicPr>
        <p:blipFill>
          <a:blip r:embed="rId3"/>
          <a:stretch>
            <a:fillRect/>
          </a:stretch>
        </p:blipFill>
        <p:spPr>
          <a:xfrm>
            <a:off x="0" y="657678"/>
            <a:ext cx="9144000" cy="5542643"/>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youtube-kitty-osi.jpg"/>
          <p:cNvPicPr>
            <a:picLocks noGrp="1" noChangeAspect="1"/>
          </p:cNvPicPr>
          <p:nvPr>
            <p:ph idx="1"/>
          </p:nvPr>
        </p:nvPicPr>
        <p:blipFill>
          <a:blip r:embed="rId2"/>
          <a:stretch>
            <a:fillRect/>
          </a:stretch>
        </p:blipFill>
        <p:spPr>
          <a:xfrm>
            <a:off x="609599" y="685800"/>
            <a:ext cx="8177281" cy="5687361"/>
          </a:xfrm>
        </p:spPr>
      </p:pic>
      <p:sp>
        <p:nvSpPr>
          <p:cNvPr id="4" name="Footer Placeholder 3"/>
          <p:cNvSpPr>
            <a:spLocks noGrp="1"/>
          </p:cNvSpPr>
          <p:nvPr>
            <p:ph type="ftr" sz="quarter" idx="11"/>
          </p:nvPr>
        </p:nvSpPr>
        <p:spPr/>
        <p:txBody>
          <a:bodyPr/>
          <a:lstStyle/>
          <a:p>
            <a:r>
              <a:rPr lang="en-US" smtClean="0"/>
              <a:t>IIIT Allahabad</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IIIT Allahabad</a:t>
            </a:r>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985365" y="646113"/>
            <a:ext cx="7112946" cy="4819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Protocols of Interest</a:t>
            </a:r>
            <a:endParaRPr lang="en-US" dirty="0"/>
          </a:p>
        </p:txBody>
      </p:sp>
      <p:sp>
        <p:nvSpPr>
          <p:cNvPr id="3" name="Content Placeholder 2"/>
          <p:cNvSpPr>
            <a:spLocks noGrp="1"/>
          </p:cNvSpPr>
          <p:nvPr>
            <p:ph idx="1"/>
          </p:nvPr>
        </p:nvSpPr>
        <p:spPr/>
        <p:txBody>
          <a:bodyPr>
            <a:normAutofit lnSpcReduction="10000"/>
          </a:bodyPr>
          <a:lstStyle/>
          <a:p>
            <a:r>
              <a:rPr lang="en-US" dirty="0" smtClean="0"/>
              <a:t>VoIP (Voice over IP)</a:t>
            </a:r>
          </a:p>
          <a:p>
            <a:r>
              <a:rPr lang="en-US" dirty="0" smtClean="0"/>
              <a:t>RTP (Real Time Transfer Protocol)</a:t>
            </a:r>
          </a:p>
          <a:p>
            <a:r>
              <a:rPr lang="en-US" dirty="0" smtClean="0"/>
              <a:t>SIP (Session </a:t>
            </a:r>
            <a:r>
              <a:rPr lang="en-US" smtClean="0"/>
              <a:t>Initiation Protocol)</a:t>
            </a:r>
            <a:endParaRPr lang="en-US" dirty="0" smtClean="0"/>
          </a:p>
          <a:p>
            <a:r>
              <a:rPr lang="en-US" dirty="0" smtClean="0"/>
              <a:t>SSH (Secure Shell)</a:t>
            </a:r>
          </a:p>
          <a:p>
            <a:r>
              <a:rPr lang="en-US" dirty="0" smtClean="0"/>
              <a:t>IGMP (Internet Group Management Protocol)</a:t>
            </a:r>
          </a:p>
          <a:p>
            <a:r>
              <a:rPr lang="en-US" dirty="0" smtClean="0"/>
              <a:t>PPP (Point to Point Protocol)</a:t>
            </a:r>
          </a:p>
          <a:p>
            <a:r>
              <a:rPr lang="en-US" dirty="0" smtClean="0"/>
              <a:t>SLIP (Serial Line Internet Protocol)</a:t>
            </a:r>
            <a:endParaRPr lang="en-US" dirty="0"/>
          </a:p>
        </p:txBody>
      </p:sp>
      <p:sp>
        <p:nvSpPr>
          <p:cNvPr id="4" name="Footer Placeholder 3"/>
          <p:cNvSpPr>
            <a:spLocks noGrp="1"/>
          </p:cNvSpPr>
          <p:nvPr>
            <p:ph type="ftr" sz="quarter" idx="11"/>
          </p:nvPr>
        </p:nvSpPr>
        <p:spPr/>
        <p:txBody>
          <a:bodyPr/>
          <a:lstStyle/>
          <a:p>
            <a:r>
              <a:rPr lang="en-US" smtClean="0"/>
              <a:t>IIIT Allahabad</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IIIT Allahabad</a:t>
            </a:r>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985838" y="671160"/>
            <a:ext cx="7112000" cy="47695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IIIT Allahabad</a:t>
            </a:r>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985838" y="679008"/>
            <a:ext cx="7112000" cy="47538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IIIT Allahabad</a:t>
            </a:r>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985838" y="734595"/>
            <a:ext cx="7112000" cy="46426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IIIT Allahabad</a:t>
            </a:r>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1078235" y="735013"/>
            <a:ext cx="6927205" cy="4641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IIIT Allahabad</a:t>
            </a:r>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1334508" y="735013"/>
            <a:ext cx="6414660" cy="4641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701</TotalTime>
  <Words>4310</Words>
  <Application>Microsoft Office PowerPoint</Application>
  <PresentationFormat>On-screen Show (4:3)</PresentationFormat>
  <Paragraphs>376</Paragraphs>
  <Slides>40</Slides>
  <Notes>18</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Introduction</vt:lpstr>
      <vt:lpstr>Slide 2</vt:lpstr>
      <vt:lpstr>Slide 3</vt:lpstr>
      <vt:lpstr>Slide 4</vt:lpstr>
      <vt:lpstr>Slide 5</vt:lpstr>
      <vt:lpstr>Slide 6</vt:lpstr>
      <vt:lpstr>Slide 7</vt:lpstr>
      <vt:lpstr>Slide 8</vt:lpstr>
      <vt:lpstr>Slide 9</vt:lpstr>
      <vt:lpstr>Slide 10</vt:lpstr>
      <vt:lpstr>A 7- Layer ISO –OSI Model for Networking</vt:lpstr>
      <vt:lpstr>Slide 12</vt:lpstr>
      <vt:lpstr>Slide 13</vt:lpstr>
      <vt:lpstr>Slide 14</vt:lpstr>
      <vt:lpstr>Application Layer Protocols </vt:lpstr>
      <vt:lpstr>Application Layer Protocols </vt:lpstr>
      <vt:lpstr>Application Layer Protocols </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Header Encapsulation</vt:lpstr>
      <vt:lpstr>Slide 37</vt:lpstr>
      <vt:lpstr>Slide 38</vt:lpstr>
      <vt:lpstr>Slide 39</vt:lpstr>
      <vt:lpstr>Other Protocols of Interest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iiita</dc:creator>
  <cp:lastModifiedBy>iiita</cp:lastModifiedBy>
  <cp:revision>81</cp:revision>
  <dcterms:created xsi:type="dcterms:W3CDTF">2018-04-30T09:44:30Z</dcterms:created>
  <dcterms:modified xsi:type="dcterms:W3CDTF">2020-08-17T10:39:40Z</dcterms:modified>
</cp:coreProperties>
</file>