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7" r:id="rId2"/>
    <p:sldId id="258" r:id="rId3"/>
    <p:sldId id="259" r:id="rId4"/>
    <p:sldId id="260" r:id="rId5"/>
    <p:sldId id="261" r:id="rId6"/>
    <p:sldId id="262" r:id="rId7"/>
    <p:sldId id="263" r:id="rId8"/>
    <p:sldId id="264" r:id="rId9"/>
    <p:sldId id="265" r:id="rId10"/>
    <p:sldId id="289"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0" r:id="rId34"/>
    <p:sldId id="293" r:id="rId35"/>
    <p:sldId id="294"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37" r:id="rId49"/>
    <p:sldId id="338" r:id="rId50"/>
    <p:sldId id="339" r:id="rId51"/>
    <p:sldId id="310" r:id="rId52"/>
    <p:sldId id="367" r:id="rId53"/>
    <p:sldId id="340" r:id="rId54"/>
    <p:sldId id="341" r:id="rId55"/>
    <p:sldId id="342" r:id="rId56"/>
    <p:sldId id="343" r:id="rId57"/>
    <p:sldId id="344" r:id="rId58"/>
    <p:sldId id="345" r:id="rId59"/>
    <p:sldId id="346" r:id="rId60"/>
    <p:sldId id="347" r:id="rId61"/>
    <p:sldId id="348" r:id="rId62"/>
    <p:sldId id="349" r:id="rId63"/>
    <p:sldId id="350" r:id="rId64"/>
    <p:sldId id="351" r:id="rId65"/>
    <p:sldId id="352" r:id="rId66"/>
    <p:sldId id="353" r:id="rId67"/>
    <p:sldId id="354" r:id="rId68"/>
    <p:sldId id="355" r:id="rId69"/>
    <p:sldId id="320"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341" autoAdjust="0"/>
  </p:normalViewPr>
  <p:slideViewPr>
    <p:cSldViewPr>
      <p:cViewPr>
        <p:scale>
          <a:sx n="100" d="100"/>
          <a:sy n="100" d="100"/>
        </p:scale>
        <p:origin x="-1224" y="-1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74DA9A-3F51-4136-9301-5E068D8F03D5}" type="datetimeFigureOut">
              <a:rPr lang="en-US" smtClean="0"/>
              <a:t>9/1/2022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638CF9-0D02-43CC-BF28-9F12CBF12E43}" type="slidenum">
              <a:rPr lang="en-US" smtClean="0"/>
              <a:t>‹#›</a:t>
            </a:fld>
            <a:endParaRPr lang="en-US"/>
          </a:p>
        </p:txBody>
      </p:sp>
    </p:spTree>
    <p:extLst>
      <p:ext uri="{BB962C8B-B14F-4D97-AF65-F5344CB8AC3E}">
        <p14:creationId xmlns:p14="http://schemas.microsoft.com/office/powerpoint/2010/main" val="2693433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E68F2F3-6B33-4826-9875-4A099F7354C5}" type="slidenum">
              <a:rPr lang="en-US"/>
              <a:pPr/>
              <a:t>27</a:t>
            </a:fld>
            <a:endParaRPr lang="en-US"/>
          </a:p>
        </p:txBody>
      </p:sp>
      <p:sp>
        <p:nvSpPr>
          <p:cNvPr id="64514" name="Rectangle 2"/>
          <p:cNvSpPr>
            <a:spLocks noGrp="1" noRot="1" noChangeAspect="1" noChangeArrowheads="1"/>
          </p:cNvSpPr>
          <p:nvPr>
            <p:ph type="sldImg"/>
          </p:nvPr>
        </p:nvSpPr>
        <p:spPr bwMode="auto">
          <a:xfrm>
            <a:off x="1152525" y="692150"/>
            <a:ext cx="4552950" cy="341630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5" name="Rectangle 3"/>
          <p:cNvSpPr>
            <a:spLocks noGrp="1" noChangeArrowheads="1"/>
          </p:cNvSpPr>
          <p:nvPr>
            <p:ph type="body" idx="1"/>
          </p:nvPr>
        </p:nvSpPr>
        <p:spPr bwMode="auto">
          <a:xfrm>
            <a:off x="914089" y="4344456"/>
            <a:ext cx="5029823" cy="4113001"/>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233616-FDBC-4524-961D-06BA18836C8D}" type="slidenum">
              <a:rPr lang="en-US" altLang="en-US"/>
              <a:pPr/>
              <a:t>42</a:t>
            </a:fld>
            <a:endParaRPr lang="en-US" altLang="en-US"/>
          </a:p>
        </p:txBody>
      </p:sp>
      <p:sp>
        <p:nvSpPr>
          <p:cNvPr id="94210" name="Rectangle 1026"/>
          <p:cNvSpPr>
            <a:spLocks noGrp="1" noRot="1" noChangeAspect="1" noChangeArrowheads="1" noTextEdit="1"/>
          </p:cNvSpPr>
          <p:nvPr>
            <p:ph type="sldImg"/>
          </p:nvPr>
        </p:nvSpPr>
        <p:spPr>
          <a:ln/>
        </p:spPr>
      </p:sp>
      <p:sp>
        <p:nvSpPr>
          <p:cNvPr id="94211" name="Rectangle 1027"/>
          <p:cNvSpPr>
            <a:spLocks noGrp="1" noChangeArrowheads="1"/>
          </p:cNvSpPr>
          <p:nvPr>
            <p:ph type="body" idx="1"/>
          </p:nvPr>
        </p:nvSpPr>
        <p:spPr/>
        <p:txBody>
          <a:bodyPr/>
          <a:lstStyle/>
          <a:p>
            <a:r>
              <a:rPr lang="en-US" altLang="en-US" dirty="0">
                <a:latin typeface="Times" charset="0"/>
              </a:rPr>
              <a:t>The comments on </a:t>
            </a:r>
            <a:r>
              <a:rPr lang="en-US" altLang="en-US" b="1" dirty="0">
                <a:latin typeface="Times" charset="0"/>
              </a:rPr>
              <a:t>bipolar-AMI</a:t>
            </a:r>
            <a:r>
              <a:rPr lang="en-US" altLang="en-US" dirty="0">
                <a:latin typeface="Times" charset="0"/>
              </a:rPr>
              <a:t> also apply to </a:t>
            </a:r>
            <a:r>
              <a:rPr lang="en-US" altLang="en-US" b="1" dirty="0" err="1">
                <a:latin typeface="Times" charset="0"/>
              </a:rPr>
              <a:t>pseudoternary</a:t>
            </a:r>
            <a:r>
              <a:rPr lang="en-US" altLang="en-US" dirty="0">
                <a:latin typeface="Times" charset="0"/>
              </a:rPr>
              <a:t>. In this case, it is the binary 1 that is represented by the absence of a line signal, and the binary 0 by alternating positive and negative pulses. There is no particular advantage of one technique versus the other, and each is the basis of some applications.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7224E7-51E3-4600-A9CC-7601F9EAF998}" type="slidenum">
              <a:rPr lang="en-US" altLang="en-US"/>
              <a:pPr/>
              <a:t>43</a:t>
            </a:fld>
            <a:endParaRPr lang="en-US" altLang="en-US"/>
          </a:p>
        </p:txBody>
      </p:sp>
      <p:sp>
        <p:nvSpPr>
          <p:cNvPr id="95234" name="Rectangle 1026"/>
          <p:cNvSpPr>
            <a:spLocks noGrp="1" noRot="1" noChangeAspect="1" noChangeArrowheads="1" noTextEdit="1"/>
          </p:cNvSpPr>
          <p:nvPr>
            <p:ph type="sldImg"/>
          </p:nvPr>
        </p:nvSpPr>
        <p:spPr>
          <a:ln/>
        </p:spPr>
      </p:sp>
      <p:sp>
        <p:nvSpPr>
          <p:cNvPr id="95235" name="Rectangle 1027"/>
          <p:cNvSpPr>
            <a:spLocks noGrp="1" noChangeArrowheads="1"/>
          </p:cNvSpPr>
          <p:nvPr>
            <p:ph type="body" idx="1"/>
          </p:nvPr>
        </p:nvSpPr>
        <p:spPr/>
        <p:txBody>
          <a:bodyPr/>
          <a:lstStyle/>
          <a:p>
            <a:r>
              <a:rPr lang="en-US" altLang="en-US" dirty="0">
                <a:latin typeface="Times" charset="0"/>
              </a:rPr>
              <a:t>Although a degree of synchronization is provided with these codes, a long string of 0s in the case of AMI or 1s in the case of </a:t>
            </a:r>
            <a:r>
              <a:rPr lang="en-US" altLang="en-US" dirty="0" err="1">
                <a:latin typeface="Times" charset="0"/>
              </a:rPr>
              <a:t>pseudoternary</a:t>
            </a:r>
            <a:r>
              <a:rPr lang="en-US" altLang="en-US" dirty="0">
                <a:latin typeface="Times" charset="0"/>
              </a:rPr>
              <a:t> still presents a problem. Several techniques have been used to address this deficiency. One approach is to insert additional bits that force transitions. This technique is used in ISDN (integrated services digital network) for relatively low data rate transmission. Of course, at a high data rate, this scheme is expensive, because it results in an increase in an already high signal transmission rate. To deal with this problem at high data rates, a technique that involves scrambling the data is used. </a:t>
            </a:r>
          </a:p>
          <a:p>
            <a:r>
              <a:rPr lang="en-US" altLang="en-US" dirty="0">
                <a:latin typeface="Times" charset="0"/>
              </a:rPr>
              <a:t>	Thus, with suitable modification, multilevel binary schemes overcome the problems of NRZ codes. Of course, as with any engineering design decision, there is a tradeoff. With multilevel binary coding, the line signal may take on one of three levels, but each signal element, which could represent log</a:t>
            </a:r>
            <a:r>
              <a:rPr lang="en-US" altLang="en-US" baseline="-25000" dirty="0">
                <a:latin typeface="Times" charset="0"/>
              </a:rPr>
              <a:t>2</a:t>
            </a:r>
            <a:r>
              <a:rPr lang="en-US" altLang="en-US" dirty="0">
                <a:latin typeface="Times" charset="0"/>
              </a:rPr>
              <a:t> 3 = 1.58 bits of information, bears only one bit of information, since the receiver of multilevel binary signals has to distinguish between three levels (+</a:t>
            </a:r>
            <a:r>
              <a:rPr lang="en-US" altLang="en-US" i="1" dirty="0">
                <a:latin typeface="Times" charset="0"/>
              </a:rPr>
              <a:t>A</a:t>
            </a:r>
            <a:r>
              <a:rPr lang="en-US" altLang="en-US" dirty="0">
                <a:latin typeface="Times" charset="0"/>
              </a:rPr>
              <a:t>, –</a:t>
            </a:r>
            <a:r>
              <a:rPr lang="en-US" altLang="en-US" i="1" dirty="0">
                <a:latin typeface="Times" charset="0"/>
              </a:rPr>
              <a:t>A</a:t>
            </a:r>
            <a:r>
              <a:rPr lang="en-US" altLang="en-US" dirty="0">
                <a:latin typeface="Times" charset="0"/>
              </a:rPr>
              <a:t>, 0) instead of just two levels in the signaling formats previously discussed. Because of this, the multilevel binary signal requires approximately 3 dB more signal power than a two-valued signal for the same probability of bit error. Put another way, the bit error rate for NRZ codes, at a given signal-to-noise ratio, is significantly less than that for multilevel binary.</a:t>
            </a:r>
          </a:p>
          <a:p>
            <a:endParaRPr lang="en-US" altLang="en-US" dirty="0">
              <a:latin typeface="Times"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37BBFE-61CE-40FC-B875-DAD0175E8528}" type="slidenum">
              <a:rPr lang="en-US" altLang="en-US"/>
              <a:pPr/>
              <a:t>44</a:t>
            </a:fld>
            <a:endParaRPr lang="en-US" altLang="en-US"/>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r>
              <a:rPr lang="en-US" altLang="en-US">
                <a:latin typeface="Times" charset="0"/>
              </a:rPr>
              <a:t>There is another set of coding techniques, grouped under the term </a:t>
            </a:r>
            <a:r>
              <a:rPr lang="en-US" altLang="en-US" i="1">
                <a:latin typeface="Times" charset="0"/>
              </a:rPr>
              <a:t>biphase</a:t>
            </a:r>
            <a:r>
              <a:rPr lang="en-US" altLang="en-US">
                <a:latin typeface="Times" charset="0"/>
              </a:rPr>
              <a:t>, that overcomes the limitations of NRZ codes. Two of these techniques, Manchester and differential Manchester, are in common use.</a:t>
            </a:r>
          </a:p>
          <a:p>
            <a:r>
              <a:rPr lang="en-US" altLang="en-US">
                <a:latin typeface="Times" charset="0"/>
              </a:rPr>
              <a:t>	In the </a:t>
            </a:r>
            <a:r>
              <a:rPr lang="en-US" altLang="en-US" b="1">
                <a:latin typeface="Times" charset="0"/>
              </a:rPr>
              <a:t>Manchester</a:t>
            </a:r>
            <a:r>
              <a:rPr lang="en-US" altLang="en-US">
                <a:latin typeface="Times" charset="0"/>
              </a:rPr>
              <a:t> code, there is a transition at the middle of each bit period. The midbit transition serves as a clocking mechanism and also as data: a low-to-high transition represents a 1, and a high-to-low transition represents a 0. Biphase codes are popular techniques for data transmission. The more common Manchester code has been specified for the IEEE 802.3 (Ethernet) standard for baseband coaxial cable and twisted-pair bus LANs.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BB47FE-39BC-4901-B3F0-91266C1DCF3F}" type="slidenum">
              <a:rPr lang="en-US" altLang="en-US"/>
              <a:pPr/>
              <a:t>45</a:t>
            </a:fld>
            <a:endParaRPr lang="en-US" alt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r>
              <a:rPr lang="en-US" altLang="en-US">
                <a:latin typeface="Times" charset="0"/>
              </a:rPr>
              <a:t>In </a:t>
            </a:r>
            <a:r>
              <a:rPr lang="en-US" altLang="en-US" b="1">
                <a:latin typeface="Times" charset="0"/>
              </a:rPr>
              <a:t>differential Manchester</a:t>
            </a:r>
            <a:r>
              <a:rPr lang="en-US" altLang="en-US">
                <a:latin typeface="Times" charset="0"/>
              </a:rPr>
              <a:t>, the midbit transition is used only to provide clocking. The encoding of a 0 is represented by the presence of a transition at the beginning of a bit period, and a 1 is represented by the absence of a transition at the beginning of a bit period. Differential Manchester has the added advantage of employing differential encoding.</a:t>
            </a:r>
          </a:p>
          <a:p>
            <a:r>
              <a:rPr lang="en-US" altLang="en-US"/>
              <a:t>	</a:t>
            </a:r>
            <a:r>
              <a:rPr lang="en-US" altLang="en-US">
                <a:latin typeface="Times" charset="0"/>
              </a:rPr>
              <a:t>Differential Manchester has been specified for the IEEE 802.5 token ring LAN, using shielded twisted pair.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F8E757-82CC-4766-94B8-25535ED1A013}" type="slidenum">
              <a:rPr lang="en-US" altLang="en-US"/>
              <a:pPr/>
              <a:t>46</a:t>
            </a:fld>
            <a:endParaRPr lang="en-US" altLang="en-US"/>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r>
              <a:rPr lang="en-US" altLang="en-US">
                <a:latin typeface="Times" charset="0"/>
              </a:rPr>
              <a:t>All of the biphase techniques require at least one transition per bit time and may have as many as two transitions. Thus, the maximum modulation rate is twice that for NRZ; this means that the bandwidth required is correspondingly greater. The bandwidth for biphase codes is reasonably narrow and contains no dc component. However, it is wider than the bandwidth for the multilevel binary codes.</a:t>
            </a:r>
          </a:p>
          <a:p>
            <a:r>
              <a:rPr lang="en-US" altLang="en-US">
                <a:latin typeface="Times" charset="0"/>
              </a:rPr>
              <a:t>On the other hand, the biphase schemes have several advantages:</a:t>
            </a:r>
          </a:p>
          <a:p>
            <a:r>
              <a:rPr lang="en-US" altLang="en-US">
                <a:latin typeface="Times" charset="0"/>
                <a:cs typeface="Times New Roman" charset="0"/>
              </a:rPr>
              <a:t>•	</a:t>
            </a:r>
            <a:r>
              <a:rPr lang="en-US" altLang="en-US" b="1">
                <a:latin typeface="Times" charset="0"/>
              </a:rPr>
              <a:t>Synchronization:</a:t>
            </a:r>
            <a:r>
              <a:rPr lang="en-US" altLang="en-US">
                <a:latin typeface="Times" charset="0"/>
              </a:rPr>
              <a:t> Because there is a predictable transition during each bit time, the receiver can synchronize on that transition, known as self-clocking codes.</a:t>
            </a:r>
          </a:p>
          <a:p>
            <a:r>
              <a:rPr lang="en-US" altLang="en-US">
                <a:latin typeface="Times" charset="0"/>
                <a:cs typeface="Times New Roman" charset="0"/>
              </a:rPr>
              <a:t>•	</a:t>
            </a:r>
            <a:r>
              <a:rPr lang="en-US" altLang="en-US" b="1">
                <a:latin typeface="Times" charset="0"/>
              </a:rPr>
              <a:t>No dc component:</a:t>
            </a:r>
            <a:r>
              <a:rPr lang="en-US" altLang="en-US">
                <a:latin typeface="Times" charset="0"/>
              </a:rPr>
              <a:t> Biphase codes have no dc component</a:t>
            </a:r>
          </a:p>
          <a:p>
            <a:r>
              <a:rPr lang="en-US" altLang="en-US">
                <a:latin typeface="Times" charset="0"/>
                <a:cs typeface="Times New Roman" charset="0"/>
              </a:rPr>
              <a:t>•	</a:t>
            </a:r>
            <a:r>
              <a:rPr lang="en-US" altLang="en-US" b="1">
                <a:latin typeface="Times" charset="0"/>
              </a:rPr>
              <a:t>Error detection:</a:t>
            </a:r>
            <a:r>
              <a:rPr lang="en-US" altLang="en-US">
                <a:latin typeface="Times" charset="0"/>
              </a:rPr>
              <a:t> The absence of an expected transition can be used to detect errors. Noise on the line would have to invert both the signal before and after the expected transition to cause an undetected error.</a:t>
            </a:r>
          </a:p>
          <a:p>
            <a:r>
              <a:rPr lang="en-US" altLang="en-US">
                <a:latin typeface="Times" charset="0"/>
              </a:rPr>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48D7FC-BDDC-4AE8-9ED6-24F62FF84A67}" type="slidenum">
              <a:rPr lang="en-US" altLang="en-US"/>
              <a:pPr/>
              <a:t>47</a:t>
            </a:fld>
            <a:endParaRPr lang="en-US" altLang="en-US"/>
          </a:p>
        </p:txBody>
      </p:sp>
      <p:sp>
        <p:nvSpPr>
          <p:cNvPr id="99330" name="Rectangle 1026"/>
          <p:cNvSpPr>
            <a:spLocks noGrp="1" noRot="1" noChangeAspect="1" noChangeArrowheads="1" noTextEdit="1"/>
          </p:cNvSpPr>
          <p:nvPr>
            <p:ph type="sldImg"/>
          </p:nvPr>
        </p:nvSpPr>
        <p:spPr>
          <a:ln/>
        </p:spPr>
      </p:sp>
      <p:sp>
        <p:nvSpPr>
          <p:cNvPr id="99331" name="Rectangle 1027"/>
          <p:cNvSpPr>
            <a:spLocks noGrp="1" noChangeArrowheads="1"/>
          </p:cNvSpPr>
          <p:nvPr>
            <p:ph type="body" idx="1"/>
          </p:nvPr>
        </p:nvSpPr>
        <p:spPr/>
        <p:txBody>
          <a:bodyPr/>
          <a:lstStyle/>
          <a:p>
            <a:r>
              <a:rPr lang="en-US" altLang="en-US">
                <a:latin typeface="Times" charset="0"/>
              </a:rPr>
              <a:t>When signal-encoding techniques are used, a distinction needs to be made between data rate (expressed in bits per second) and modulation rate (expressed in baud). The data rate, or bit rate, is 1/</a:t>
            </a:r>
            <a:r>
              <a:rPr lang="en-US" altLang="en-US" i="1">
                <a:latin typeface="Times" charset="0"/>
              </a:rPr>
              <a:t>T</a:t>
            </a:r>
            <a:r>
              <a:rPr lang="en-US" altLang="en-US" i="1" baseline="-25000">
                <a:latin typeface="Times" charset="0"/>
              </a:rPr>
              <a:t>b</a:t>
            </a:r>
            <a:r>
              <a:rPr lang="en-US" altLang="en-US">
                <a:latin typeface="Times" charset="0"/>
              </a:rPr>
              <a:t>, where </a:t>
            </a:r>
            <a:r>
              <a:rPr lang="en-US" altLang="en-US" i="1">
                <a:latin typeface="Times" charset="0"/>
              </a:rPr>
              <a:t>T</a:t>
            </a:r>
            <a:r>
              <a:rPr lang="en-US" altLang="en-US" i="1" baseline="-25000">
                <a:latin typeface="Times" charset="0"/>
              </a:rPr>
              <a:t>b</a:t>
            </a:r>
            <a:r>
              <a:rPr lang="en-US" altLang="en-US">
                <a:latin typeface="Times" charset="0"/>
              </a:rPr>
              <a:t> = bit duration. The modulation rate is the rate at which signal elements are generated. Consider, for example, Manchester encoding. The minimum size signal element is a pulse of one-half the duration of a bit interval. For a string of all binary zeroes or all binary ones, a continuous stream of such pulses is generated. Hence the maximum modulation rate for Manchester is 2/</a:t>
            </a:r>
            <a:r>
              <a:rPr lang="en-US" altLang="en-US" i="1">
                <a:latin typeface="Times" charset="0"/>
              </a:rPr>
              <a:t>T</a:t>
            </a:r>
            <a:r>
              <a:rPr lang="en-US" altLang="en-US" i="1" baseline="-25000">
                <a:latin typeface="Times" charset="0"/>
              </a:rPr>
              <a:t>b</a:t>
            </a:r>
            <a:r>
              <a:rPr lang="en-US" altLang="en-US">
                <a:latin typeface="Times" charset="0"/>
              </a:rPr>
              <a:t>. This situation is illustrated in </a:t>
            </a:r>
            <a:r>
              <a:rPr lang="en-US" altLang="en-US"/>
              <a:t>Stallings DCC8e</a:t>
            </a:r>
            <a:r>
              <a:rPr lang="en-US" altLang="en-US">
                <a:latin typeface="Times" charset="0"/>
              </a:rPr>
              <a:t> Figure 5.5, which shows the transmission of a stream of binary 1s at a data rate of 1 Mbps using NRZI and Manchester. </a:t>
            </a:r>
          </a:p>
          <a:p>
            <a:r>
              <a:rPr lang="en-US" altLang="en-US">
                <a:latin typeface="Times" charset="0"/>
              </a:rPr>
              <a:t>	One way of characterizing the modulation rate is to determine the average number of transitions that occur per bit time. In general, this will depend on the exact sequence of bits being transmitted. </a:t>
            </a:r>
            <a:r>
              <a:rPr lang="en-US" altLang="en-US"/>
              <a:t>Stallings DCC8e</a:t>
            </a:r>
            <a:r>
              <a:rPr lang="en-US" altLang="en-US">
                <a:latin typeface="Times" charset="0"/>
              </a:rPr>
              <a:t> Table 5.3 compares transition rates for various techniques.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CA136B-AE0A-4027-8165-6F94BB204101}" type="slidenum">
              <a:rPr lang="en-US" altLang="en-US"/>
              <a:pPr/>
              <a:t>51</a:t>
            </a:fld>
            <a:endParaRPr lang="en-US" alt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r>
              <a:rPr lang="en-US" altLang="en-US">
                <a:latin typeface="Times" charset="0"/>
              </a:rPr>
              <a:t>Two techniques are commonly used in long-distance transmission services; these are illustrated in </a:t>
            </a:r>
            <a:r>
              <a:rPr lang="en-US" altLang="en-US"/>
              <a:t>Stallings DCC8e</a:t>
            </a:r>
            <a:r>
              <a:rPr lang="en-US" altLang="en-US">
                <a:latin typeface="Times" charset="0"/>
              </a:rPr>
              <a:t> Figure 5.6.</a:t>
            </a:r>
          </a:p>
          <a:p>
            <a:r>
              <a:rPr lang="en-US" altLang="en-US">
                <a:latin typeface="Times" charset="0"/>
              </a:rPr>
              <a:t>	A coding scheme that is commonly used in North America, based on a bipolar-AMI, is known as </a:t>
            </a:r>
            <a:r>
              <a:rPr lang="en-US" altLang="en-US" b="1">
                <a:latin typeface="Times" charset="0"/>
              </a:rPr>
              <a:t>bipolar with 8-zeros substitution (B8ZS).</a:t>
            </a:r>
            <a:r>
              <a:rPr lang="en-US" altLang="en-US">
                <a:latin typeface="Times" charset="0"/>
              </a:rPr>
              <a:t> To overcome the drawback of the AMI code that a long string of zeros may result in loss of synchronization, the encoding is amended with the following rules:</a:t>
            </a:r>
          </a:p>
          <a:p>
            <a:r>
              <a:rPr lang="en-US" altLang="en-US">
                <a:latin typeface="Times" charset="0"/>
                <a:cs typeface="Times New Roman" charset="0"/>
              </a:rPr>
              <a:t>•	</a:t>
            </a:r>
            <a:r>
              <a:rPr lang="en-US" altLang="en-US">
                <a:latin typeface="Times" charset="0"/>
              </a:rPr>
              <a:t>If an octet of all zeros occurs and the last voltage pulse preceding this octet was positive, then the eight zeros of the octet are encoded as 000+–0–+.</a:t>
            </a:r>
          </a:p>
          <a:p>
            <a:r>
              <a:rPr lang="en-US" altLang="en-US">
                <a:latin typeface="Times" charset="0"/>
                <a:cs typeface="Times New Roman" charset="0"/>
              </a:rPr>
              <a:t>•	</a:t>
            </a:r>
            <a:r>
              <a:rPr lang="en-US" altLang="en-US">
                <a:latin typeface="Times" charset="0"/>
              </a:rPr>
              <a:t>If an octet of all zeros occurs and the last voltage pulse preceding this octet was negative, then the eight zeros of the octet are encoded as 000–+0+–.</a:t>
            </a:r>
          </a:p>
          <a:p>
            <a:r>
              <a:rPr lang="en-US" altLang="en-US">
                <a:latin typeface="Times" charset="0"/>
              </a:rPr>
              <a:t>This technique forces two code violations (signal patterns not allowed in AMI) of the AMI code, an event unlikely to be caused by noise or other transmission impairment. The receiver recognizes the pattern and interprets the octet as consisting of all zeros.</a:t>
            </a:r>
          </a:p>
          <a:p>
            <a:r>
              <a:rPr lang="en-US" altLang="en-US">
                <a:latin typeface="Times" charset="0"/>
              </a:rPr>
              <a:t>	A coding scheme that is commonly used in Europe and Japan is known as the </a:t>
            </a:r>
            <a:r>
              <a:rPr lang="en-US" altLang="en-US" b="1">
                <a:latin typeface="Times" charset="0"/>
              </a:rPr>
              <a:t>high-density bipolar-3 zeros (HDB3)</a:t>
            </a:r>
            <a:r>
              <a:rPr lang="en-US" altLang="en-US">
                <a:latin typeface="Times" charset="0"/>
              </a:rPr>
              <a:t> code. It is also based on the use of AMI encoding. In this case, the scheme replaces strings of four zeros with sequences containing one or two pulses. In each case, the fourth zero is replaced with a code violation. In addition, a rule is needed to ensure that successive violations are of alternate polarity so that no dc component is introduced. Thus, if the last violation was positive, this violation must be negative and vice versa. </a:t>
            </a:r>
          </a:p>
          <a:p>
            <a:r>
              <a:rPr lang="en-US" altLang="en-US">
                <a:latin typeface="Times" charset="0"/>
              </a:rPr>
              <a:t>	Neither of these codes has a dc component. Most of the energy is concentrated in a relatively sharp spectrum around a frequency equal to one-half the data rate. Thus, these codes are well suited to high data rate transmission.</a:t>
            </a:r>
          </a:p>
          <a:p>
            <a:endParaRPr lang="en-US" altLang="en-US">
              <a:latin typeface="Times"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DFC66F-0AE2-461A-B69E-E5E2C0F69085}" type="slidenum">
              <a:rPr lang="en-US" altLang="en-US"/>
              <a:pPr/>
              <a:t>69</a:t>
            </a:fld>
            <a:endParaRPr lang="en-US" alt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r>
              <a:rPr lang="en-US" altLang="en-US">
                <a:latin typeface="Times" charset="0"/>
              </a:rPr>
              <a:t>Quadrature amplitude modulation (QAM) is a popular analog signaling technique that is used in the asymmetric digital subscriber line (ADSL), described in Chapter 8, and in some wireless standards. This modulation technique is a combination of ASK and PSK. QAM can also be considered a logical extension of QPSK. QAM takes advantage of the fact that it is possible to send two different signals simultaneously on the same carrier frequency, by using two copies of the carrier frequency, one shifted by 90˚ with respect to the other. For QAM, each carrier is ASK modulated. The two independent signals are simultaneously transmitted over the same medium. At the receiver, the two signals are demodulated and the results combined to produce the original binary input.</a:t>
            </a:r>
          </a:p>
          <a:p>
            <a:endParaRPr lang="en-US" altLang="en-US">
              <a:latin typeface="Times"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522F46-7D05-45BC-A7AB-548F25A2E135}" type="slidenum">
              <a:rPr lang="en-US" altLang="en-US"/>
              <a:pPr/>
              <a:t>34</a:t>
            </a:fld>
            <a:endParaRPr lang="en-US" altLang="en-US"/>
          </a:p>
        </p:txBody>
      </p:sp>
      <p:sp>
        <p:nvSpPr>
          <p:cNvPr id="83970" name="Rectangle 1026"/>
          <p:cNvSpPr>
            <a:spLocks noGrp="1" noRot="1" noChangeAspect="1" noChangeArrowheads="1" noTextEdit="1"/>
          </p:cNvSpPr>
          <p:nvPr>
            <p:ph type="sldImg"/>
          </p:nvPr>
        </p:nvSpPr>
        <p:spPr>
          <a:ln/>
        </p:spPr>
      </p:sp>
      <p:sp>
        <p:nvSpPr>
          <p:cNvPr id="83971" name="Rectangle 1027"/>
          <p:cNvSpPr>
            <a:spLocks noGrp="1" noChangeArrowheads="1"/>
          </p:cNvSpPr>
          <p:nvPr>
            <p:ph type="body" idx="1"/>
          </p:nvPr>
        </p:nvSpPr>
        <p:spPr/>
        <p:txBody>
          <a:bodyPr/>
          <a:lstStyle/>
          <a:p>
            <a:r>
              <a:rPr lang="en-US" altLang="en-US"/>
              <a:t>Have already noted in Ch 3 that b</a:t>
            </a:r>
            <a:r>
              <a:rPr lang="en-US" altLang="en-US">
                <a:latin typeface="Times" charset="0"/>
              </a:rPr>
              <a:t>oth analog and digital information can be encoded as either analog or digital signals:</a:t>
            </a:r>
          </a:p>
          <a:p>
            <a:pPr>
              <a:buFont typeface="Symbol" pitchFamily="18" charset="2"/>
              <a:buChar char="¨"/>
            </a:pPr>
            <a:r>
              <a:rPr lang="en-US" altLang="en-US" b="1">
                <a:latin typeface="Times" charset="0"/>
              </a:rPr>
              <a:t>Digital data, digital signals:</a:t>
            </a:r>
            <a:r>
              <a:rPr lang="en-US" altLang="en-US">
                <a:latin typeface="Times" charset="0"/>
              </a:rPr>
              <a:t> simplest form of digital encoding of digital data </a:t>
            </a:r>
          </a:p>
          <a:p>
            <a:pPr>
              <a:buFont typeface="Symbol" pitchFamily="18" charset="2"/>
              <a:buChar char="¨"/>
            </a:pPr>
            <a:r>
              <a:rPr lang="en-US" altLang="en-US" b="1">
                <a:latin typeface="Times" charset="0"/>
              </a:rPr>
              <a:t>Digital data, analog signal:</a:t>
            </a:r>
            <a:r>
              <a:rPr lang="en-US" altLang="en-US">
                <a:latin typeface="Times" charset="0"/>
              </a:rPr>
              <a:t> A modem converts digital data to an analog signal so that it can be transmitted over an analog </a:t>
            </a:r>
          </a:p>
          <a:p>
            <a:pPr>
              <a:buFont typeface="Symbol" pitchFamily="18" charset="2"/>
              <a:buChar char="¨"/>
            </a:pPr>
            <a:r>
              <a:rPr lang="en-US" altLang="en-US" b="1">
                <a:latin typeface="Times" charset="0"/>
              </a:rPr>
              <a:t>Analog data, digital signals:</a:t>
            </a:r>
            <a:r>
              <a:rPr lang="en-US" altLang="en-US">
                <a:latin typeface="Times" charset="0"/>
              </a:rPr>
              <a:t> Analog data, such as voice and video, are often digitized to be able to use digital transmission facilities</a:t>
            </a:r>
            <a:endParaRPr lang="en-US" altLang="en-US">
              <a:latin typeface="Symbol" pitchFamily="18" charset="2"/>
              <a:sym typeface="Symbol" pitchFamily="18" charset="2"/>
            </a:endParaRPr>
          </a:p>
          <a:p>
            <a:pPr>
              <a:buFont typeface="Symbol" pitchFamily="18" charset="2"/>
              <a:buChar char="¨"/>
            </a:pPr>
            <a:r>
              <a:rPr lang="en-US" altLang="en-US" b="1">
                <a:latin typeface="Times" charset="0"/>
              </a:rPr>
              <a:t>Analog data, analog signals:</a:t>
            </a:r>
            <a:r>
              <a:rPr lang="en-US" altLang="en-US">
                <a:latin typeface="Times" charset="0"/>
              </a:rPr>
              <a:t> Analog data are modulated by a carrier frequency to produce an analog signal in a different frequency band, which can be utilized on an analog transmission system</a:t>
            </a:r>
          </a:p>
          <a:p>
            <a:pPr>
              <a:buFont typeface="Symbol" pitchFamily="18" charset="2"/>
              <a:buNone/>
            </a:pPr>
            <a:r>
              <a:rPr lang="en-US" altLang="en-US"/>
              <a:t>Stallings DCC8e </a:t>
            </a:r>
            <a:r>
              <a:rPr lang="en-US" altLang="en-US">
                <a:latin typeface="Times" charset="0"/>
              </a:rPr>
              <a:t>Fig 5.1 emphasizes the process involved in this. For </a:t>
            </a:r>
            <a:r>
              <a:rPr lang="en-US" altLang="en-US" b="1">
                <a:latin typeface="Times" charset="0"/>
              </a:rPr>
              <a:t>digital signaling</a:t>
            </a:r>
            <a:r>
              <a:rPr lang="en-US" altLang="en-US">
                <a:latin typeface="Times" charset="0"/>
              </a:rPr>
              <a:t>, a data source </a:t>
            </a:r>
            <a:r>
              <a:rPr lang="en-US" altLang="en-US" i="1">
                <a:latin typeface="Times" charset="0"/>
              </a:rPr>
              <a:t>g</a:t>
            </a:r>
            <a:r>
              <a:rPr lang="en-US" altLang="en-US">
                <a:latin typeface="Times" charset="0"/>
              </a:rPr>
              <a:t>(</a:t>
            </a:r>
            <a:r>
              <a:rPr lang="en-US" altLang="en-US" i="1">
                <a:latin typeface="Times" charset="0"/>
              </a:rPr>
              <a:t>t</a:t>
            </a:r>
            <a:r>
              <a:rPr lang="en-US" altLang="en-US">
                <a:latin typeface="Times" charset="0"/>
              </a:rPr>
              <a:t>), which may be either digital or analog, is encoded into a digital signal </a:t>
            </a:r>
            <a:r>
              <a:rPr lang="en-US" altLang="en-US" i="1">
                <a:latin typeface="Times" charset="0"/>
              </a:rPr>
              <a:t>x</a:t>
            </a:r>
            <a:r>
              <a:rPr lang="en-US" altLang="en-US">
                <a:latin typeface="Times" charset="0"/>
              </a:rPr>
              <a:t>(</a:t>
            </a:r>
            <a:r>
              <a:rPr lang="en-US" altLang="en-US" i="1">
                <a:latin typeface="Times" charset="0"/>
              </a:rPr>
              <a:t>t</a:t>
            </a:r>
            <a:r>
              <a:rPr lang="en-US" altLang="en-US">
                <a:latin typeface="Times" charset="0"/>
              </a:rPr>
              <a:t>). The basis for </a:t>
            </a:r>
            <a:r>
              <a:rPr lang="en-US" altLang="en-US" b="1">
                <a:latin typeface="Times" charset="0"/>
              </a:rPr>
              <a:t>analog signaling</a:t>
            </a:r>
            <a:r>
              <a:rPr lang="en-US" altLang="en-US">
                <a:latin typeface="Times" charset="0"/>
              </a:rPr>
              <a:t> is a continuous constant-frequency </a:t>
            </a:r>
            <a:r>
              <a:rPr lang="en-US" altLang="en-US" i="1">
                <a:latin typeface="Times" charset="0"/>
              </a:rPr>
              <a:t>f</a:t>
            </a:r>
            <a:r>
              <a:rPr lang="en-US" altLang="en-US" i="1" baseline="-25000">
                <a:latin typeface="Times" charset="0"/>
              </a:rPr>
              <a:t>c</a:t>
            </a:r>
            <a:r>
              <a:rPr lang="en-US" altLang="en-US">
                <a:latin typeface="Times" charset="0"/>
              </a:rPr>
              <a:t> signal known as the </a:t>
            </a:r>
            <a:r>
              <a:rPr lang="en-US" altLang="en-US" b="1">
                <a:latin typeface="Times" charset="0"/>
              </a:rPr>
              <a:t>carrier signal</a:t>
            </a:r>
            <a:r>
              <a:rPr lang="en-US" altLang="en-US">
                <a:latin typeface="Times" charset="0"/>
              </a:rPr>
              <a:t>. Data may be transmitted using a carrier signal by modulation, which is the process of encoding source data onto the carrier signal. All modulation techniques involve operation on one or more of the three fundamental frequency domain parameters: amplitude, frequency, and phase. The input signal </a:t>
            </a:r>
            <a:r>
              <a:rPr lang="en-US" altLang="en-US" i="1">
                <a:latin typeface="Times" charset="0"/>
              </a:rPr>
              <a:t>m</a:t>
            </a:r>
            <a:r>
              <a:rPr lang="en-US" altLang="en-US">
                <a:latin typeface="Times" charset="0"/>
              </a:rPr>
              <a:t>(</a:t>
            </a:r>
            <a:r>
              <a:rPr lang="en-US" altLang="en-US" i="1">
                <a:latin typeface="Times" charset="0"/>
              </a:rPr>
              <a:t>t</a:t>
            </a:r>
            <a:r>
              <a:rPr lang="en-US" altLang="en-US">
                <a:latin typeface="Times" charset="0"/>
              </a:rPr>
              <a:t>) may be analog or digital and is called the modulating signal, and the result of modulating the carrier signal is called the modulated signal </a:t>
            </a:r>
            <a:r>
              <a:rPr lang="en-US" altLang="en-US" i="1">
                <a:latin typeface="Times" charset="0"/>
              </a:rPr>
              <a:t>s</a:t>
            </a:r>
            <a:r>
              <a:rPr lang="en-US" altLang="en-US">
                <a:latin typeface="Times" charset="0"/>
              </a:rPr>
              <a:t>(</a:t>
            </a:r>
            <a:r>
              <a:rPr lang="en-US" altLang="en-US" i="1">
                <a:latin typeface="Times" charset="0"/>
              </a:rPr>
              <a:t>t</a:t>
            </a:r>
            <a:r>
              <a:rPr lang="en-US" altLang="en-US">
                <a:latin typeface="Times" charset="0"/>
              </a:rPr>
              <a:t>).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4093F2-704F-444C-8593-7A1F2A7E3354}" type="slidenum">
              <a:rPr lang="en-US" altLang="en-US"/>
              <a:pPr/>
              <a:t>35</a:t>
            </a:fld>
            <a:endParaRPr lang="en-US" altLang="en-US"/>
          </a:p>
        </p:txBody>
      </p:sp>
      <p:sp>
        <p:nvSpPr>
          <p:cNvPr id="84994" name="Rectangle 1026"/>
          <p:cNvSpPr>
            <a:spLocks noGrp="1" noRot="1" noChangeAspect="1" noChangeArrowheads="1" noTextEdit="1"/>
          </p:cNvSpPr>
          <p:nvPr>
            <p:ph type="sldImg"/>
          </p:nvPr>
        </p:nvSpPr>
        <p:spPr>
          <a:ln/>
        </p:spPr>
      </p:sp>
      <p:sp>
        <p:nvSpPr>
          <p:cNvPr id="84995" name="Rectangle 1027"/>
          <p:cNvSpPr>
            <a:spLocks noGrp="1" noChangeArrowheads="1"/>
          </p:cNvSpPr>
          <p:nvPr>
            <p:ph type="body" idx="1"/>
          </p:nvPr>
        </p:nvSpPr>
        <p:spPr/>
        <p:txBody>
          <a:bodyPr/>
          <a:lstStyle/>
          <a:p>
            <a:r>
              <a:rPr lang="en-US" altLang="en-US" b="1">
                <a:latin typeface="Times" charset="0"/>
              </a:rPr>
              <a:t>Encoding - Digital data to digital signals:</a:t>
            </a:r>
            <a:r>
              <a:rPr lang="en-US" altLang="en-US">
                <a:latin typeface="Times" charset="0"/>
              </a:rPr>
              <a:t> A digital signal is a sequence of discrete, discontinuous voltage pulses, as </a:t>
            </a:r>
            <a:r>
              <a:rPr lang="en-US" altLang="en-US">
                <a:solidFill>
                  <a:srgbClr val="000000"/>
                </a:solidFill>
                <a:latin typeface="Times" charset="0"/>
              </a:rPr>
              <a:t>illustrated in Stallings DCC8e Figure 3.13</a:t>
            </a:r>
            <a:r>
              <a:rPr lang="en-US" altLang="en-US">
                <a:latin typeface="Times" charset="0"/>
              </a:rPr>
              <a:t>. Each pulse is a signal element. Binary data are transmitted by encoding each data bit into signal elements. In the simplest case, there is a one-to-one correspondence between bits and signal elements. More complex encoding schemes are used to improve performance, by altering the spectrum of the signal and providing synchronization capability. In general, the equipment for encoding digital data into a digital signal is less complex and less expensive than digital-to-analog modulation equipment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F6D0C0-9A97-4EF9-845B-36528A4689B3}" type="slidenum">
              <a:rPr lang="en-US" altLang="en-US"/>
              <a:pPr/>
              <a:t>36</a:t>
            </a:fld>
            <a:endParaRPr lang="en-US" altLang="en-US"/>
          </a:p>
        </p:txBody>
      </p:sp>
      <p:sp>
        <p:nvSpPr>
          <p:cNvPr id="88066" name="Rectangle 1026"/>
          <p:cNvSpPr>
            <a:spLocks noGrp="1" noRot="1" noChangeAspect="1" noChangeArrowheads="1" noTextEdit="1"/>
          </p:cNvSpPr>
          <p:nvPr>
            <p:ph type="sldImg"/>
          </p:nvPr>
        </p:nvSpPr>
        <p:spPr>
          <a:ln/>
        </p:spPr>
      </p:sp>
      <p:sp>
        <p:nvSpPr>
          <p:cNvPr id="88067" name="Rectangle 1027"/>
          <p:cNvSpPr>
            <a:spLocks noGrp="1" noChangeArrowheads="1"/>
          </p:cNvSpPr>
          <p:nvPr>
            <p:ph type="body" idx="1"/>
          </p:nvPr>
        </p:nvSpPr>
        <p:spPr/>
        <p:txBody>
          <a:bodyPr/>
          <a:lstStyle/>
          <a:p>
            <a:r>
              <a:rPr lang="en-US" altLang="en-US" dirty="0">
                <a:latin typeface="Times" charset="0"/>
              </a:rPr>
              <a:t>Before describing the various encoding techniques, consider the following ways of evaluating or comparing them:</a:t>
            </a:r>
            <a:endParaRPr kumimoji="1" lang="en-US" altLang="en-US" dirty="0"/>
          </a:p>
          <a:p>
            <a:pPr>
              <a:buFontTx/>
              <a:buChar char="•"/>
            </a:pPr>
            <a:r>
              <a:rPr kumimoji="1" lang="en-US" altLang="en-US" dirty="0"/>
              <a:t>Signal Spectrum - Lack of high frequencies reduces required bandwidth, lack of dc component allows ac coupling via transformer, providing isolation, should concentrate power in the middle of the bandwidth</a:t>
            </a:r>
          </a:p>
          <a:p>
            <a:pPr>
              <a:buFontTx/>
              <a:buChar char="•"/>
            </a:pPr>
            <a:r>
              <a:rPr kumimoji="1" lang="en-US" altLang="en-US" dirty="0"/>
              <a:t>Clocking - need for synchronizing transmitter and receiver either with an external clock or with a sync mechanism based on signal</a:t>
            </a:r>
          </a:p>
          <a:p>
            <a:pPr>
              <a:buFontTx/>
              <a:buChar char="•"/>
            </a:pPr>
            <a:r>
              <a:rPr kumimoji="1" lang="en-US" altLang="en-US" dirty="0"/>
              <a:t>Error detection - useful if can be built in to signal encoding</a:t>
            </a:r>
          </a:p>
          <a:p>
            <a:pPr>
              <a:buFontTx/>
              <a:buChar char="•"/>
            </a:pPr>
            <a:r>
              <a:rPr kumimoji="1" lang="en-US" altLang="en-US" dirty="0"/>
              <a:t>Signal interference and noise immunity - some codes are better than others</a:t>
            </a:r>
          </a:p>
          <a:p>
            <a:pPr>
              <a:buFontTx/>
              <a:buChar char="•"/>
            </a:pPr>
            <a:r>
              <a:rPr kumimoji="1" lang="en-US" altLang="en-US" dirty="0"/>
              <a:t>Cost and complexity - Higher signal rate (&amp; thus data rate) lead to higher costs, some codes require signal rate greater than data rate</a:t>
            </a:r>
          </a:p>
          <a:p>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C7B65A-2134-499C-BBA9-05B3E7E0AE18}" type="slidenum">
              <a:rPr lang="en-US" altLang="en-US"/>
              <a:pPr/>
              <a:t>37</a:t>
            </a:fld>
            <a:endParaRPr lang="en-US" altLang="en-US"/>
          </a:p>
        </p:txBody>
      </p:sp>
      <p:sp>
        <p:nvSpPr>
          <p:cNvPr id="89090" name="Rectangle 1026"/>
          <p:cNvSpPr>
            <a:spLocks noGrp="1" noRot="1" noChangeAspect="1" noChangeArrowheads="1" noTextEdit="1"/>
          </p:cNvSpPr>
          <p:nvPr>
            <p:ph type="sldImg"/>
          </p:nvPr>
        </p:nvSpPr>
        <p:spPr>
          <a:ln/>
        </p:spPr>
      </p:sp>
      <p:sp>
        <p:nvSpPr>
          <p:cNvPr id="89091" name="Rectangle 1027"/>
          <p:cNvSpPr>
            <a:spLocks noGrp="1" noChangeArrowheads="1"/>
          </p:cNvSpPr>
          <p:nvPr>
            <p:ph type="body" idx="1"/>
          </p:nvPr>
        </p:nvSpPr>
        <p:spPr/>
        <p:txBody>
          <a:bodyPr/>
          <a:lstStyle/>
          <a:p>
            <a:r>
              <a:rPr lang="en-US" altLang="en-US" dirty="0">
                <a:latin typeface="Times" charset="0"/>
              </a:rPr>
              <a:t>We now turn to a discussion of various techniques, which are defined in </a:t>
            </a:r>
            <a:r>
              <a:rPr lang="en-US" altLang="en-US" dirty="0"/>
              <a:t>Stallings DCC8e</a:t>
            </a:r>
            <a:r>
              <a:rPr lang="en-US" altLang="en-US" dirty="0">
                <a:latin typeface="Times" charset="0"/>
              </a:rPr>
              <a:t> Table 5.2 and depicted in Figure 5.2 as shown above. </a:t>
            </a:r>
            <a:r>
              <a:rPr lang="en-US" altLang="en-US" b="1" dirty="0">
                <a:latin typeface="Times" charset="0"/>
              </a:rPr>
              <a:t>They include:</a:t>
            </a:r>
            <a:endParaRPr kumimoji="1" lang="en-US" altLang="en-US" dirty="0"/>
          </a:p>
          <a:p>
            <a:pPr>
              <a:buFontTx/>
              <a:buChar char="•"/>
            </a:pPr>
            <a:r>
              <a:rPr kumimoji="1" lang="en-US" altLang="en-US" dirty="0" err="1"/>
              <a:t>Nonreturn</a:t>
            </a:r>
            <a:r>
              <a:rPr kumimoji="1" lang="en-US" altLang="en-US" dirty="0"/>
              <a:t> to Zero-Level (NRZ-L)</a:t>
            </a:r>
          </a:p>
          <a:p>
            <a:pPr>
              <a:buFontTx/>
              <a:buChar char="•"/>
            </a:pPr>
            <a:r>
              <a:rPr kumimoji="1" lang="en-US" altLang="en-US" dirty="0" err="1"/>
              <a:t>Nonreturn</a:t>
            </a:r>
            <a:r>
              <a:rPr kumimoji="1" lang="en-US" altLang="en-US" dirty="0"/>
              <a:t> to Zero Inverted (NRZI)</a:t>
            </a:r>
          </a:p>
          <a:p>
            <a:pPr>
              <a:buFontTx/>
              <a:buChar char="•"/>
            </a:pPr>
            <a:r>
              <a:rPr kumimoji="1" lang="en-US" altLang="en-US" dirty="0"/>
              <a:t>Bipolar -AMI</a:t>
            </a:r>
          </a:p>
          <a:p>
            <a:pPr>
              <a:buFontTx/>
              <a:buChar char="•"/>
            </a:pPr>
            <a:r>
              <a:rPr kumimoji="1" lang="en-US" altLang="en-US" dirty="0"/>
              <a:t>Pseudoternary</a:t>
            </a:r>
          </a:p>
          <a:p>
            <a:pPr>
              <a:buFontTx/>
              <a:buChar char="•"/>
            </a:pPr>
            <a:r>
              <a:rPr kumimoji="1" lang="en-US" altLang="en-US" dirty="0"/>
              <a:t>Manchester</a:t>
            </a:r>
          </a:p>
          <a:p>
            <a:pPr>
              <a:buFontTx/>
              <a:buChar char="•"/>
            </a:pPr>
            <a:r>
              <a:rPr kumimoji="1" lang="en-US" altLang="en-US" dirty="0"/>
              <a:t>Differential Manchester</a:t>
            </a:r>
          </a:p>
          <a:p>
            <a:pPr>
              <a:buFontTx/>
              <a:buChar char="•"/>
            </a:pPr>
            <a:r>
              <a:rPr kumimoji="1" lang="en-US" altLang="en-US" dirty="0"/>
              <a:t>B8ZS</a:t>
            </a:r>
          </a:p>
          <a:p>
            <a:pPr>
              <a:buFontTx/>
              <a:buChar char="•"/>
            </a:pPr>
            <a:r>
              <a:rPr kumimoji="1" lang="en-US" altLang="en-US" dirty="0"/>
              <a:t>HDB3</a:t>
            </a:r>
          </a:p>
          <a:p>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D9A356-CDEE-4303-AC4B-A8E4ADDB9ED0}" type="slidenum">
              <a:rPr lang="en-US" altLang="en-US"/>
              <a:pPr/>
              <a:t>38</a:t>
            </a:fld>
            <a:endParaRPr lang="en-US" altLang="en-US"/>
          </a:p>
        </p:txBody>
      </p:sp>
      <p:sp>
        <p:nvSpPr>
          <p:cNvPr id="90114" name="Rectangle 1026"/>
          <p:cNvSpPr>
            <a:spLocks noGrp="1" noRot="1" noChangeAspect="1" noChangeArrowheads="1" noTextEdit="1"/>
          </p:cNvSpPr>
          <p:nvPr>
            <p:ph type="sldImg"/>
          </p:nvPr>
        </p:nvSpPr>
        <p:spPr>
          <a:ln/>
        </p:spPr>
      </p:sp>
      <p:sp>
        <p:nvSpPr>
          <p:cNvPr id="90115" name="Rectangle 1027"/>
          <p:cNvSpPr>
            <a:spLocks noGrp="1" noChangeArrowheads="1"/>
          </p:cNvSpPr>
          <p:nvPr>
            <p:ph type="body" idx="1"/>
          </p:nvPr>
        </p:nvSpPr>
        <p:spPr/>
        <p:txBody>
          <a:bodyPr/>
          <a:lstStyle/>
          <a:p>
            <a:r>
              <a:rPr lang="en-US" altLang="en-US">
                <a:latin typeface="Times" charset="0"/>
              </a:rPr>
              <a:t>The most common, and easiest, way to transmit digital signals is to use two different voltage levels for the two binary digits. Codes that follow this strategy share the property that the voltage level is constant during a bit interval; there is no transition (no return to a zero voltage level). Can have absence of voltage used to represent binary 0, with a constant positive voltage used to represent binary 1. More commonly a negative voltage represents one binary value and a positive voltage represents the other. This is known as </a:t>
            </a:r>
            <a:r>
              <a:rPr lang="en-US" altLang="en-US" b="1">
                <a:latin typeface="Times" charset="0"/>
              </a:rPr>
              <a:t>Nonreturn to Zero-Level (</a:t>
            </a:r>
            <a:r>
              <a:rPr lang="en-US" altLang="en-US">
                <a:latin typeface="Times" charset="0"/>
              </a:rPr>
              <a:t>NRZ-L). NRZ-L is typically the code used to generate or interpret digital data by terminals and other devices.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FC8CDF-6904-4DE4-ACA5-CC56619B6987}" type="slidenum">
              <a:rPr lang="en-US" altLang="en-US"/>
              <a:pPr/>
              <a:t>39</a:t>
            </a:fld>
            <a:endParaRPr lang="en-US" altLang="en-US"/>
          </a:p>
        </p:txBody>
      </p:sp>
      <p:sp>
        <p:nvSpPr>
          <p:cNvPr id="91138" name="Rectangle 1026"/>
          <p:cNvSpPr>
            <a:spLocks noGrp="1" noRot="1" noChangeAspect="1" noChangeArrowheads="1" noTextEdit="1"/>
          </p:cNvSpPr>
          <p:nvPr>
            <p:ph type="sldImg"/>
          </p:nvPr>
        </p:nvSpPr>
        <p:spPr>
          <a:ln/>
        </p:spPr>
      </p:sp>
      <p:sp>
        <p:nvSpPr>
          <p:cNvPr id="91139" name="Rectangle 1027"/>
          <p:cNvSpPr>
            <a:spLocks noGrp="1" noChangeArrowheads="1"/>
          </p:cNvSpPr>
          <p:nvPr>
            <p:ph type="body" idx="1"/>
          </p:nvPr>
        </p:nvSpPr>
        <p:spPr/>
        <p:txBody>
          <a:bodyPr/>
          <a:lstStyle/>
          <a:p>
            <a:r>
              <a:rPr lang="en-US" altLang="en-US">
                <a:latin typeface="Times" charset="0"/>
              </a:rPr>
              <a:t>A variation of NRZ is known as </a:t>
            </a:r>
            <a:r>
              <a:rPr lang="en-US" altLang="en-US" b="1">
                <a:latin typeface="Times" charset="0"/>
              </a:rPr>
              <a:t>NRZI</a:t>
            </a:r>
            <a:r>
              <a:rPr lang="en-US" altLang="en-US">
                <a:latin typeface="Times" charset="0"/>
              </a:rPr>
              <a:t> (Nonreturn to Zero, invert on ones). As with NRZ-L, NRZI maintains a constant voltage pulse for the duration of a bit time. The data bits are encoded as the presence or absence of a signal transition at the beginning of the bit time. A transition (low to high or high to low) at the beginning of a bit time denotes a binary 1 for that bit time; no transition indicates a binary 0.</a:t>
            </a:r>
          </a:p>
          <a:p>
            <a:r>
              <a:rPr lang="en-US" altLang="en-US">
                <a:latin typeface="Times" charset="0"/>
              </a:rPr>
              <a:t>	NRZI is an example of </a:t>
            </a:r>
            <a:r>
              <a:rPr lang="en-US" altLang="en-US" b="1">
                <a:latin typeface="Times" charset="0"/>
              </a:rPr>
              <a:t>differential encoding</a:t>
            </a:r>
            <a:r>
              <a:rPr lang="en-US" altLang="en-US">
                <a:latin typeface="Times" charset="0"/>
              </a:rPr>
              <a:t>. In differential encoding, the information to be transmitted is represented in terms of the changes between successive signal elements rather than the signal elements themselves. The encoding of the current bit is determined as follows: if the current bit is a binary 0, then the current bit is encoded with the same signal as the preceding bit; if the current bit is a binary 1, then the current bit is encoded with a different signal than the preceding bit. One benefit of differential encoding is that it may be more reliable to detect a transition in the presence of noise than to compare a value to a threshold. Another benefit is that with a complex transmission layout, it is easy to lose the sense of the polarity of the signal.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88C3A2-F293-40F9-A90D-D9B52185A9EA}" type="slidenum">
              <a:rPr lang="en-US" altLang="en-US"/>
              <a:pPr/>
              <a:t>40</a:t>
            </a:fld>
            <a:endParaRPr lang="en-US" altLang="en-US"/>
          </a:p>
        </p:txBody>
      </p:sp>
      <p:sp>
        <p:nvSpPr>
          <p:cNvPr id="92162" name="Rectangle 1026"/>
          <p:cNvSpPr>
            <a:spLocks noGrp="1" noRot="1" noChangeAspect="1" noChangeArrowheads="1" noTextEdit="1"/>
          </p:cNvSpPr>
          <p:nvPr>
            <p:ph type="sldImg"/>
          </p:nvPr>
        </p:nvSpPr>
        <p:spPr>
          <a:ln/>
        </p:spPr>
      </p:sp>
      <p:sp>
        <p:nvSpPr>
          <p:cNvPr id="92163" name="Rectangle 1027"/>
          <p:cNvSpPr>
            <a:spLocks noGrp="1" noChangeArrowheads="1"/>
          </p:cNvSpPr>
          <p:nvPr>
            <p:ph type="body" idx="1"/>
          </p:nvPr>
        </p:nvSpPr>
        <p:spPr/>
        <p:txBody>
          <a:bodyPr/>
          <a:lstStyle/>
          <a:p>
            <a:r>
              <a:rPr lang="en-US" altLang="en-US">
                <a:latin typeface="Times" charset="0"/>
              </a:rPr>
              <a:t>The NRZ codes are the easiest to engineer and, in addition, make efficient use of bandwidth. Most of the energy in NRZ and NRZI signals is between dc and half the bit rate. 	The main limitations of NRZ signals are the presence of a dc component and the lack of synchronization capability. Consider that with a long string of 1s or 0s for NRZ-L or a long string of 0s for NRZI, the output is a constant voltage over a long period of time. Under these circumstances, any drift between the clocks of transmitter and receiver will result in loss of synchronization between the two.</a:t>
            </a:r>
          </a:p>
          <a:p>
            <a:r>
              <a:rPr lang="en-US" altLang="en-US">
                <a:latin typeface="Times" charset="0"/>
              </a:rPr>
              <a:t>	Because of their simplicity and relatively low frequency response characteristics, NRZ codes are commonly used for digital magnetic recording. However, their limitations make these codes unattractive for signal transmission applications.</a:t>
            </a:r>
          </a:p>
          <a:p>
            <a:endParaRPr lang="en-US" altLang="en-US">
              <a:latin typeface="Times"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6F6076-1DED-490B-BFF3-15476A9141E7}" type="slidenum">
              <a:rPr lang="en-US" altLang="en-US"/>
              <a:pPr/>
              <a:t>41</a:t>
            </a:fld>
            <a:endParaRPr lang="en-US" altLang="en-US"/>
          </a:p>
        </p:txBody>
      </p:sp>
      <p:sp>
        <p:nvSpPr>
          <p:cNvPr id="93186" name="Rectangle 1026"/>
          <p:cNvSpPr>
            <a:spLocks noGrp="1" noRot="1" noChangeAspect="1" noChangeArrowheads="1" noTextEdit="1"/>
          </p:cNvSpPr>
          <p:nvPr>
            <p:ph type="sldImg"/>
          </p:nvPr>
        </p:nvSpPr>
        <p:spPr>
          <a:ln/>
        </p:spPr>
      </p:sp>
      <p:sp>
        <p:nvSpPr>
          <p:cNvPr id="93187" name="Rectangle 1027"/>
          <p:cNvSpPr>
            <a:spLocks noGrp="1" noChangeArrowheads="1"/>
          </p:cNvSpPr>
          <p:nvPr>
            <p:ph type="body" idx="1"/>
          </p:nvPr>
        </p:nvSpPr>
        <p:spPr/>
        <p:txBody>
          <a:bodyPr/>
          <a:lstStyle/>
          <a:p>
            <a:r>
              <a:rPr lang="en-US" altLang="en-US">
                <a:latin typeface="Times" charset="0"/>
              </a:rPr>
              <a:t>A category of encoding techniques known as multilevel binary addresses some of the deficiencies of the NRZ codes. These codes use more than two signal levels. Two examples of this scheme was illustrated in Figure 5.2.</a:t>
            </a:r>
          </a:p>
          <a:p>
            <a:r>
              <a:rPr lang="en-US" altLang="en-US">
                <a:latin typeface="Times" charset="0"/>
              </a:rPr>
              <a:t>	In the </a:t>
            </a:r>
            <a:r>
              <a:rPr lang="en-US" altLang="en-US" b="1">
                <a:latin typeface="Times" charset="0"/>
              </a:rPr>
              <a:t>bipolar-AMI</a:t>
            </a:r>
            <a:r>
              <a:rPr lang="en-US" altLang="en-US">
                <a:latin typeface="Times" charset="0"/>
              </a:rPr>
              <a:t> scheme, a binary 0 is represented by no line signal, and a binary 1 is represented by a positive or negative pulse. The binary 1 pulses must alternate in polarity. There are several advantages to this approach. First, there will be no loss of synchronization if a long string of 1s occurs. Each 1 introduces a transition, and the receiver can resynchronize on that transition. A long string of 0s would still be a problem. Second, because the 1 signals alternate in voltage from positive to negative, there is no net dc component. Also, the bandwidth of the resulting signal is considerably less than the bandwidth for NRZ. Finally, the pulse alternation property provides a simple means of error detection. Any isolated error, whether it deletes a pulse or adds a pulse, causes a violation of this property.</a:t>
            </a:r>
          </a:p>
          <a:p>
            <a:endParaRPr lang="en-US" altLang="en-US">
              <a:latin typeface="Times"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A55228B-935A-4E8D-B0CF-E8CDCBAFB278}" type="datetime1">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14247-5822-494E-A246-3FBA1863A29E}" type="slidenum">
              <a:rPr lang="en-US" smtClean="0"/>
              <a:t>‹#›</a:t>
            </a:fld>
            <a:endParaRPr lang="en-US"/>
          </a:p>
        </p:txBody>
      </p:sp>
    </p:spTree>
    <p:extLst>
      <p:ext uri="{BB962C8B-B14F-4D97-AF65-F5344CB8AC3E}">
        <p14:creationId xmlns:p14="http://schemas.microsoft.com/office/powerpoint/2010/main" val="3199365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544497-D627-4205-A636-55F98DB9EC74}" type="datetime1">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14247-5822-494E-A246-3FBA1863A29E}" type="slidenum">
              <a:rPr lang="en-US" smtClean="0"/>
              <a:t>‹#›</a:t>
            </a:fld>
            <a:endParaRPr lang="en-US"/>
          </a:p>
        </p:txBody>
      </p:sp>
    </p:spTree>
    <p:extLst>
      <p:ext uri="{BB962C8B-B14F-4D97-AF65-F5344CB8AC3E}">
        <p14:creationId xmlns:p14="http://schemas.microsoft.com/office/powerpoint/2010/main" val="3531593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CB41432-E933-4AD7-A95A-16AAA72D02CE}" type="datetime1">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14247-5822-494E-A246-3FBA1863A29E}" type="slidenum">
              <a:rPr lang="en-US" smtClean="0"/>
              <a:t>‹#›</a:t>
            </a:fld>
            <a:endParaRPr lang="en-US"/>
          </a:p>
        </p:txBody>
      </p:sp>
    </p:spTree>
    <p:extLst>
      <p:ext uri="{BB962C8B-B14F-4D97-AF65-F5344CB8AC3E}">
        <p14:creationId xmlns:p14="http://schemas.microsoft.com/office/powerpoint/2010/main" val="1563832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4648EB-A615-4296-AD8D-3EED49B1A530}" type="datetime1">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14247-5822-494E-A246-3FBA1863A29E}" type="slidenum">
              <a:rPr lang="en-US" smtClean="0"/>
              <a:t>‹#›</a:t>
            </a:fld>
            <a:endParaRPr lang="en-US"/>
          </a:p>
        </p:txBody>
      </p:sp>
    </p:spTree>
    <p:extLst>
      <p:ext uri="{BB962C8B-B14F-4D97-AF65-F5344CB8AC3E}">
        <p14:creationId xmlns:p14="http://schemas.microsoft.com/office/powerpoint/2010/main" val="362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A58D999-E65E-4240-915F-7606D3CC28A1}" type="datetime1">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C14247-5822-494E-A246-3FBA1863A29E}" type="slidenum">
              <a:rPr lang="en-US" smtClean="0"/>
              <a:t>‹#›</a:t>
            </a:fld>
            <a:endParaRPr lang="en-US"/>
          </a:p>
        </p:txBody>
      </p:sp>
    </p:spTree>
    <p:extLst>
      <p:ext uri="{BB962C8B-B14F-4D97-AF65-F5344CB8AC3E}">
        <p14:creationId xmlns:p14="http://schemas.microsoft.com/office/powerpoint/2010/main" val="2820929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862CDA-DADB-40EF-BA50-43886577DE7E}" type="datetime1">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14247-5822-494E-A246-3FBA1863A29E}" type="slidenum">
              <a:rPr lang="en-US" smtClean="0"/>
              <a:t>‹#›</a:t>
            </a:fld>
            <a:endParaRPr lang="en-US"/>
          </a:p>
        </p:txBody>
      </p:sp>
    </p:spTree>
    <p:extLst>
      <p:ext uri="{BB962C8B-B14F-4D97-AF65-F5344CB8AC3E}">
        <p14:creationId xmlns:p14="http://schemas.microsoft.com/office/powerpoint/2010/main" val="3502124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ACCA61-6236-45E9-A8D0-03FA533DDD82}" type="datetime1">
              <a:rPr lang="en-US" smtClean="0"/>
              <a:t>9/1/2022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C14247-5822-494E-A246-3FBA1863A29E}" type="slidenum">
              <a:rPr lang="en-US" smtClean="0"/>
              <a:t>‹#›</a:t>
            </a:fld>
            <a:endParaRPr lang="en-US"/>
          </a:p>
        </p:txBody>
      </p:sp>
    </p:spTree>
    <p:extLst>
      <p:ext uri="{BB962C8B-B14F-4D97-AF65-F5344CB8AC3E}">
        <p14:creationId xmlns:p14="http://schemas.microsoft.com/office/powerpoint/2010/main" val="2637598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C7976A0-B991-422A-9360-80C8BF0E7A1E}" type="datetime1">
              <a:rPr lang="en-US" smtClean="0"/>
              <a:t>9/1/2022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C14247-5822-494E-A246-3FBA1863A29E}" type="slidenum">
              <a:rPr lang="en-US" smtClean="0"/>
              <a:t>‹#›</a:t>
            </a:fld>
            <a:endParaRPr lang="en-US"/>
          </a:p>
        </p:txBody>
      </p:sp>
    </p:spTree>
    <p:extLst>
      <p:ext uri="{BB962C8B-B14F-4D97-AF65-F5344CB8AC3E}">
        <p14:creationId xmlns:p14="http://schemas.microsoft.com/office/powerpoint/2010/main" val="3757243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BE7D97-0DAA-4A61-A7D0-133A72BD135F}" type="datetime1">
              <a:rPr lang="en-US" smtClean="0"/>
              <a:t>9/1/2022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C14247-5822-494E-A246-3FBA1863A29E}" type="slidenum">
              <a:rPr lang="en-US" smtClean="0"/>
              <a:t>‹#›</a:t>
            </a:fld>
            <a:endParaRPr lang="en-US"/>
          </a:p>
        </p:txBody>
      </p:sp>
    </p:spTree>
    <p:extLst>
      <p:ext uri="{BB962C8B-B14F-4D97-AF65-F5344CB8AC3E}">
        <p14:creationId xmlns:p14="http://schemas.microsoft.com/office/powerpoint/2010/main" val="2438873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068AA11-0FE8-4F05-ABF7-1D80B0E2C6CF}" type="datetime1">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14247-5822-494E-A246-3FBA1863A29E}" type="slidenum">
              <a:rPr lang="en-US" smtClean="0"/>
              <a:t>‹#›</a:t>
            </a:fld>
            <a:endParaRPr lang="en-US"/>
          </a:p>
        </p:txBody>
      </p:sp>
    </p:spTree>
    <p:extLst>
      <p:ext uri="{BB962C8B-B14F-4D97-AF65-F5344CB8AC3E}">
        <p14:creationId xmlns:p14="http://schemas.microsoft.com/office/powerpoint/2010/main" val="3961725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C66EA5-5582-462D-8389-AF69B660E7E3}" type="datetime1">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C14247-5822-494E-A246-3FBA1863A29E}" type="slidenum">
              <a:rPr lang="en-US" smtClean="0"/>
              <a:t>‹#›</a:t>
            </a:fld>
            <a:endParaRPr lang="en-US"/>
          </a:p>
        </p:txBody>
      </p:sp>
    </p:spTree>
    <p:extLst>
      <p:ext uri="{BB962C8B-B14F-4D97-AF65-F5344CB8AC3E}">
        <p14:creationId xmlns:p14="http://schemas.microsoft.com/office/powerpoint/2010/main" val="1258850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800C59-F597-42A4-9C48-E209AA8D3F7D}" type="datetime1">
              <a:rPr lang="en-US" smtClean="0"/>
              <a:t>9/1/2022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C14247-5822-494E-A246-3FBA1863A29E}" type="slidenum">
              <a:rPr lang="en-US" smtClean="0"/>
              <a:t>‹#›</a:t>
            </a:fld>
            <a:endParaRPr lang="en-US"/>
          </a:p>
        </p:txBody>
      </p:sp>
    </p:spTree>
    <p:extLst>
      <p:ext uri="{BB962C8B-B14F-4D97-AF65-F5344CB8AC3E}">
        <p14:creationId xmlns:p14="http://schemas.microsoft.com/office/powerpoint/2010/main" val="201983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gi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Physical Layer</a:t>
            </a:r>
            <a:endParaRPr lang="en-US" b="1"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42C14247-5822-494E-A246-3FBA1863A29E}" type="slidenum">
              <a:rPr lang="en-US" smtClean="0"/>
              <a:t>1</a:t>
            </a:fld>
            <a:endParaRPr lang="en-US"/>
          </a:p>
        </p:txBody>
      </p:sp>
    </p:spTree>
    <p:extLst>
      <p:ext uri="{BB962C8B-B14F-4D97-AF65-F5344CB8AC3E}">
        <p14:creationId xmlns:p14="http://schemas.microsoft.com/office/powerpoint/2010/main" val="9754444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Medium</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305800" cy="4876800"/>
              </a:xfrm>
            </p:spPr>
            <p:txBody>
              <a:bodyPr>
                <a:normAutofit fontScale="55000" lnSpcReduction="20000"/>
              </a:bodyPr>
              <a:lstStyle/>
              <a:p>
                <a:pPr>
                  <a:lnSpc>
                    <a:spcPct val="170000"/>
                  </a:lnSpc>
                </a:pPr>
                <a:r>
                  <a:rPr lang="en-US" dirty="0" smtClean="0"/>
                  <a:t>Wired (Guided Medium)</a:t>
                </a:r>
              </a:p>
              <a:p>
                <a:pPr lvl="1">
                  <a:lnSpc>
                    <a:spcPct val="170000"/>
                  </a:lnSpc>
                </a:pPr>
                <a:r>
                  <a:rPr lang="en-US" dirty="0" smtClean="0"/>
                  <a:t>Twisted pairs </a:t>
                </a:r>
                <a:r>
                  <a:rPr lang="en-US" dirty="0"/>
                  <a:t>(</a:t>
                </a:r>
                <a14:m>
                  <m:oMath xmlns:m="http://schemas.openxmlformats.org/officeDocument/2006/math">
                    <m:sSup>
                      <m:sSupPr>
                        <m:ctrlPr>
                          <a:rPr lang="en-US" i="1" dirty="0">
                            <a:latin typeface="Cambria Math"/>
                          </a:rPr>
                        </m:ctrlPr>
                      </m:sSupPr>
                      <m:e>
                        <m:r>
                          <a:rPr lang="en-US" i="1" dirty="0">
                            <a:latin typeface="Cambria Math"/>
                          </a:rPr>
                          <m:t>10</m:t>
                        </m:r>
                      </m:e>
                      <m:sup>
                        <m:r>
                          <a:rPr lang="en-US" i="1" dirty="0">
                            <a:latin typeface="Cambria Math"/>
                          </a:rPr>
                          <m:t>4</m:t>
                        </m:r>
                      </m:sup>
                    </m:sSup>
                    <m:r>
                      <a:rPr lang="en-US" i="1" dirty="0">
                        <a:latin typeface="Cambria Math"/>
                      </a:rPr>
                      <m:t>𝑡𝑜</m:t>
                    </m:r>
                    <m:sSup>
                      <m:sSupPr>
                        <m:ctrlPr>
                          <a:rPr lang="en-US" i="1" dirty="0">
                            <a:latin typeface="Cambria Math"/>
                          </a:rPr>
                        </m:ctrlPr>
                      </m:sSupPr>
                      <m:e>
                        <m:r>
                          <a:rPr lang="en-US" i="1" dirty="0">
                            <a:latin typeface="Cambria Math"/>
                          </a:rPr>
                          <m:t>10</m:t>
                        </m:r>
                      </m:e>
                      <m:sup>
                        <m:r>
                          <a:rPr lang="en-US" i="1" dirty="0">
                            <a:latin typeface="Cambria Math"/>
                          </a:rPr>
                          <m:t>8</m:t>
                        </m:r>
                      </m:sup>
                    </m:sSup>
                    <m:r>
                      <a:rPr lang="en-US" i="1" dirty="0">
                        <a:latin typeface="Cambria Math"/>
                      </a:rPr>
                      <m:t>𝐻𝑧</m:t>
                    </m:r>
                    <m:r>
                      <a:rPr lang="en-US" i="1" dirty="0">
                        <a:latin typeface="Cambria Math"/>
                      </a:rPr>
                      <m:t>) (10 </m:t>
                    </m:r>
                    <m:r>
                      <a:rPr lang="en-US" i="1" dirty="0">
                        <a:latin typeface="Cambria Math"/>
                      </a:rPr>
                      <m:t>𝐾𝐻𝑧</m:t>
                    </m:r>
                    <m:r>
                      <a:rPr lang="en-US" i="1" dirty="0">
                        <a:latin typeface="Cambria Math"/>
                      </a:rPr>
                      <m:t> </m:t>
                    </m:r>
                    <m:r>
                      <a:rPr lang="en-US" i="1" dirty="0">
                        <a:latin typeface="Cambria Math"/>
                      </a:rPr>
                      <m:t>𝑡𝑜</m:t>
                    </m:r>
                    <m:r>
                      <a:rPr lang="en-US" i="1" dirty="0">
                        <a:latin typeface="Cambria Math"/>
                      </a:rPr>
                      <m:t> 100 </m:t>
                    </m:r>
                    <m:r>
                      <a:rPr lang="en-US" i="1" dirty="0">
                        <a:latin typeface="Cambria Math"/>
                      </a:rPr>
                      <m:t>𝑀𝐻𝑧</m:t>
                    </m:r>
                    <m:r>
                      <a:rPr lang="en-US" i="1" dirty="0">
                        <a:latin typeface="Cambria Math"/>
                      </a:rPr>
                      <m:t>) </m:t>
                    </m:r>
                  </m:oMath>
                </a14:m>
                <a:r>
                  <a:rPr lang="en-US" dirty="0" smtClean="0"/>
                  <a:t>(Mbps) (~10 </a:t>
                </a:r>
                <a:r>
                  <a:rPr lang="en-US" dirty="0" err="1" smtClean="0"/>
                  <a:t>Kms</a:t>
                </a:r>
                <a:r>
                  <a:rPr lang="en-US" dirty="0" smtClean="0"/>
                  <a:t>)</a:t>
                </a:r>
              </a:p>
              <a:p>
                <a:pPr lvl="1">
                  <a:lnSpc>
                    <a:spcPct val="170000"/>
                  </a:lnSpc>
                </a:pPr>
                <a:r>
                  <a:rPr lang="en-US" dirty="0" smtClean="0"/>
                  <a:t>Unshielded Twisted Pair</a:t>
                </a:r>
                <a:r>
                  <a:rPr lang="en-US" dirty="0"/>
                  <a:t> (</a:t>
                </a:r>
                <a14:m>
                  <m:oMath xmlns:m="http://schemas.openxmlformats.org/officeDocument/2006/math">
                    <m:sSup>
                      <m:sSupPr>
                        <m:ctrlPr>
                          <a:rPr lang="en-US" i="1" dirty="0">
                            <a:latin typeface="Cambria Math"/>
                          </a:rPr>
                        </m:ctrlPr>
                      </m:sSupPr>
                      <m:e>
                        <m:r>
                          <a:rPr lang="en-US" i="1" dirty="0">
                            <a:latin typeface="Cambria Math"/>
                          </a:rPr>
                          <m:t>10</m:t>
                        </m:r>
                      </m:e>
                      <m:sup>
                        <m:r>
                          <a:rPr lang="en-US" i="1" dirty="0">
                            <a:latin typeface="Cambria Math"/>
                          </a:rPr>
                          <m:t>4</m:t>
                        </m:r>
                      </m:sup>
                    </m:sSup>
                    <m:r>
                      <a:rPr lang="en-US" i="1" dirty="0">
                        <a:latin typeface="Cambria Math"/>
                      </a:rPr>
                      <m:t>𝑡𝑜</m:t>
                    </m:r>
                    <m:sSup>
                      <m:sSupPr>
                        <m:ctrlPr>
                          <a:rPr lang="en-US" i="1" dirty="0">
                            <a:latin typeface="Cambria Math"/>
                          </a:rPr>
                        </m:ctrlPr>
                      </m:sSupPr>
                      <m:e>
                        <m:r>
                          <a:rPr lang="en-US" i="1" dirty="0">
                            <a:latin typeface="Cambria Math"/>
                          </a:rPr>
                          <m:t>10</m:t>
                        </m:r>
                      </m:e>
                      <m:sup>
                        <m:r>
                          <a:rPr lang="en-US" i="1" dirty="0">
                            <a:latin typeface="Cambria Math"/>
                          </a:rPr>
                          <m:t>8</m:t>
                        </m:r>
                      </m:sup>
                    </m:sSup>
                    <m:r>
                      <a:rPr lang="en-US" i="1" dirty="0">
                        <a:latin typeface="Cambria Math"/>
                      </a:rPr>
                      <m:t>𝐻𝑧</m:t>
                    </m:r>
                    <m:r>
                      <a:rPr lang="en-US" i="1" dirty="0">
                        <a:latin typeface="Cambria Math"/>
                      </a:rPr>
                      <m:t>) (10 </m:t>
                    </m:r>
                    <m:r>
                      <a:rPr lang="en-US" i="1" dirty="0">
                        <a:latin typeface="Cambria Math"/>
                      </a:rPr>
                      <m:t>𝐾𝐻𝑧</m:t>
                    </m:r>
                    <m:r>
                      <a:rPr lang="en-US" i="1" dirty="0">
                        <a:latin typeface="Cambria Math"/>
                      </a:rPr>
                      <m:t> </m:t>
                    </m:r>
                    <m:r>
                      <a:rPr lang="en-US" i="1" dirty="0">
                        <a:latin typeface="Cambria Math"/>
                      </a:rPr>
                      <m:t>𝑡𝑜</m:t>
                    </m:r>
                    <m:r>
                      <a:rPr lang="en-US" i="1" dirty="0">
                        <a:latin typeface="Cambria Math"/>
                      </a:rPr>
                      <m:t> 100 </m:t>
                    </m:r>
                    <m:r>
                      <a:rPr lang="en-US" i="1" dirty="0">
                        <a:latin typeface="Cambria Math"/>
                      </a:rPr>
                      <m:t>𝑀𝐻𝑧</m:t>
                    </m:r>
                    <m:r>
                      <a:rPr lang="en-US" i="1" dirty="0">
                        <a:latin typeface="Cambria Math"/>
                      </a:rPr>
                      <m:t>)  (</m:t>
                    </m:r>
                    <m:r>
                      <a:rPr lang="en-US" b="0" i="1" dirty="0" smtClean="0">
                        <a:latin typeface="Cambria Math"/>
                      </a:rPr>
                      <m:t>𝐺𝑏𝑝𝑠</m:t>
                    </m:r>
                    <m:r>
                      <a:rPr lang="en-US" b="0" i="1" dirty="0" smtClean="0">
                        <a:latin typeface="Cambria Math"/>
                      </a:rPr>
                      <m:t>)</m:t>
                    </m:r>
                    <m:r>
                      <m:rPr>
                        <m:nor/>
                      </m:rPr>
                      <a:rPr lang="en-US" dirty="0"/>
                      <m:t>(~10 </m:t>
                    </m:r>
                    <m:r>
                      <m:rPr>
                        <m:nor/>
                      </m:rPr>
                      <a:rPr lang="en-US" dirty="0"/>
                      <m:t>Kms</m:t>
                    </m:r>
                    <m:r>
                      <m:rPr>
                        <m:nor/>
                      </m:rPr>
                      <a:rPr lang="en-US" dirty="0"/>
                      <m:t>)</m:t>
                    </m:r>
                  </m:oMath>
                </a14:m>
                <a:endParaRPr lang="en-US" dirty="0" smtClean="0"/>
              </a:p>
              <a:p>
                <a:pPr lvl="1">
                  <a:lnSpc>
                    <a:spcPct val="170000"/>
                  </a:lnSpc>
                </a:pPr>
                <a:r>
                  <a:rPr lang="en-US" dirty="0"/>
                  <a:t>Coaxial cables (</a:t>
                </a:r>
                <a14:m>
                  <m:oMath xmlns:m="http://schemas.openxmlformats.org/officeDocument/2006/math">
                    <m:sSup>
                      <m:sSupPr>
                        <m:ctrlPr>
                          <a:rPr lang="en-US" i="1" dirty="0">
                            <a:latin typeface="Cambria Math"/>
                          </a:rPr>
                        </m:ctrlPr>
                      </m:sSupPr>
                      <m:e>
                        <m:r>
                          <a:rPr lang="en-US" i="1" dirty="0">
                            <a:latin typeface="Cambria Math"/>
                          </a:rPr>
                          <m:t>10</m:t>
                        </m:r>
                      </m:e>
                      <m:sup>
                        <m:r>
                          <a:rPr lang="en-US" b="0" i="1" dirty="0" smtClean="0">
                            <a:latin typeface="Cambria Math"/>
                          </a:rPr>
                          <m:t>5</m:t>
                        </m:r>
                      </m:sup>
                    </m:sSup>
                    <m:r>
                      <a:rPr lang="en-US" i="1" dirty="0">
                        <a:latin typeface="Cambria Math"/>
                      </a:rPr>
                      <m:t>𝑡𝑜</m:t>
                    </m:r>
                    <m:sSup>
                      <m:sSupPr>
                        <m:ctrlPr>
                          <a:rPr lang="en-US" i="1" dirty="0">
                            <a:latin typeface="Cambria Math"/>
                          </a:rPr>
                        </m:ctrlPr>
                      </m:sSupPr>
                      <m:e>
                        <m:r>
                          <a:rPr lang="en-US" i="1" dirty="0">
                            <a:latin typeface="Cambria Math"/>
                          </a:rPr>
                          <m:t>10</m:t>
                        </m:r>
                      </m:e>
                      <m:sup>
                        <m:r>
                          <a:rPr lang="en-US" b="0" i="1" dirty="0" smtClean="0">
                            <a:latin typeface="Cambria Math"/>
                          </a:rPr>
                          <m:t>9</m:t>
                        </m:r>
                      </m:sup>
                    </m:sSup>
                    <m:r>
                      <a:rPr lang="en-US" i="1" dirty="0">
                        <a:latin typeface="Cambria Math"/>
                      </a:rPr>
                      <m:t>𝐻𝑧</m:t>
                    </m:r>
                    <m:r>
                      <a:rPr lang="en-US" i="1" dirty="0">
                        <a:latin typeface="Cambria Math"/>
                      </a:rPr>
                      <m:t>) (100 </m:t>
                    </m:r>
                    <m:r>
                      <a:rPr lang="en-US" i="1" dirty="0">
                        <a:latin typeface="Cambria Math"/>
                      </a:rPr>
                      <m:t>𝐾𝐻𝑧</m:t>
                    </m:r>
                    <m:r>
                      <a:rPr lang="en-US" i="1" dirty="0">
                        <a:latin typeface="Cambria Math"/>
                      </a:rPr>
                      <m:t> </m:t>
                    </m:r>
                    <m:r>
                      <a:rPr lang="en-US" i="1" dirty="0">
                        <a:latin typeface="Cambria Math"/>
                      </a:rPr>
                      <m:t>𝑡𝑜</m:t>
                    </m:r>
                    <m:r>
                      <a:rPr lang="en-US" i="1" dirty="0">
                        <a:latin typeface="Cambria Math"/>
                      </a:rPr>
                      <m:t> 1 </m:t>
                    </m:r>
                    <m:r>
                      <a:rPr lang="en-US" b="0" i="1" dirty="0" smtClean="0">
                        <a:latin typeface="Cambria Math"/>
                      </a:rPr>
                      <m:t>𝐺</m:t>
                    </m:r>
                    <m:r>
                      <a:rPr lang="en-US" i="1" dirty="0">
                        <a:latin typeface="Cambria Math"/>
                      </a:rPr>
                      <m:t>𝐻𝑧</m:t>
                    </m:r>
                    <m:r>
                      <a:rPr lang="en-US" i="1" dirty="0">
                        <a:latin typeface="Cambria Math"/>
                      </a:rPr>
                      <m:t>)  </m:t>
                    </m:r>
                    <m:d>
                      <m:dPr>
                        <m:ctrlPr>
                          <a:rPr lang="en-US" b="0" i="1" dirty="0" smtClean="0">
                            <a:latin typeface="Cambria Math"/>
                          </a:rPr>
                        </m:ctrlPr>
                      </m:dPr>
                      <m:e>
                        <m:r>
                          <a:rPr lang="en-US" b="0" i="1" dirty="0" smtClean="0">
                            <a:latin typeface="Cambria Math"/>
                          </a:rPr>
                          <m:t>𝐺𝑏𝑝𝑠</m:t>
                        </m:r>
                      </m:e>
                    </m:d>
                    <m:r>
                      <m:rPr>
                        <m:nor/>
                      </m:rPr>
                      <a:rPr lang="en-US" dirty="0"/>
                      <m:t>(~10 </m:t>
                    </m:r>
                    <m:r>
                      <m:rPr>
                        <m:nor/>
                      </m:rPr>
                      <a:rPr lang="en-US" dirty="0"/>
                      <m:t>Kms</m:t>
                    </m:r>
                    <m:r>
                      <m:rPr>
                        <m:nor/>
                      </m:rPr>
                      <a:rPr lang="en-US" dirty="0"/>
                      <m:t>)</m:t>
                    </m:r>
                  </m:oMath>
                </a14:m>
                <a:endParaRPr lang="en-US" dirty="0"/>
              </a:p>
              <a:p>
                <a:pPr lvl="1">
                  <a:lnSpc>
                    <a:spcPct val="170000"/>
                  </a:lnSpc>
                </a:pPr>
                <a:r>
                  <a:rPr lang="en-US" dirty="0" smtClean="0"/>
                  <a:t>Fiber Lines</a:t>
                </a:r>
                <a:r>
                  <a:rPr lang="en-US" dirty="0"/>
                  <a:t>Coaxial cables (</a:t>
                </a:r>
                <a14:m>
                  <m:oMath xmlns:m="http://schemas.openxmlformats.org/officeDocument/2006/math">
                    <m:sSup>
                      <m:sSupPr>
                        <m:ctrlPr>
                          <a:rPr lang="en-US" i="1" dirty="0">
                            <a:latin typeface="Cambria Math"/>
                          </a:rPr>
                        </m:ctrlPr>
                      </m:sSupPr>
                      <m:e>
                        <m:r>
                          <a:rPr lang="en-US" i="1" dirty="0">
                            <a:latin typeface="Cambria Math"/>
                          </a:rPr>
                          <m:t>10</m:t>
                        </m:r>
                      </m:e>
                      <m:sup>
                        <m:r>
                          <a:rPr lang="en-US" b="0" i="1" dirty="0" smtClean="0">
                            <a:latin typeface="Cambria Math"/>
                          </a:rPr>
                          <m:t>1</m:t>
                        </m:r>
                        <m:r>
                          <a:rPr lang="en-US" i="1" dirty="0">
                            <a:latin typeface="Cambria Math"/>
                          </a:rPr>
                          <m:t>4</m:t>
                        </m:r>
                      </m:sup>
                    </m:sSup>
                    <m:r>
                      <a:rPr lang="en-US" i="1" dirty="0">
                        <a:latin typeface="Cambria Math"/>
                      </a:rPr>
                      <m:t>𝑡𝑜</m:t>
                    </m:r>
                    <m:sSup>
                      <m:sSupPr>
                        <m:ctrlPr>
                          <a:rPr lang="en-US" i="1" dirty="0">
                            <a:latin typeface="Cambria Math"/>
                          </a:rPr>
                        </m:ctrlPr>
                      </m:sSupPr>
                      <m:e>
                        <m:r>
                          <a:rPr lang="en-US" i="1" dirty="0">
                            <a:latin typeface="Cambria Math"/>
                          </a:rPr>
                          <m:t>10</m:t>
                        </m:r>
                      </m:e>
                      <m:sup>
                        <m:r>
                          <a:rPr lang="en-US" b="0" i="1" dirty="0" smtClean="0">
                            <a:latin typeface="Cambria Math"/>
                          </a:rPr>
                          <m:t>15</m:t>
                        </m:r>
                      </m:sup>
                    </m:sSup>
                    <m:r>
                      <a:rPr lang="en-US" i="1" dirty="0">
                        <a:latin typeface="Cambria Math"/>
                      </a:rPr>
                      <m:t>𝐻𝑧</m:t>
                    </m:r>
                    <m:r>
                      <a:rPr lang="en-US" i="1" dirty="0">
                        <a:latin typeface="Cambria Math"/>
                      </a:rPr>
                      <m:t>) </m:t>
                    </m:r>
                    <m:d>
                      <m:dPr>
                        <m:ctrlPr>
                          <a:rPr lang="en-US" i="1" dirty="0">
                            <a:latin typeface="Cambria Math"/>
                          </a:rPr>
                        </m:ctrlPr>
                      </m:dPr>
                      <m:e>
                        <m:r>
                          <a:rPr lang="en-US" i="1" dirty="0">
                            <a:latin typeface="Cambria Math"/>
                          </a:rPr>
                          <m:t>10</m:t>
                        </m:r>
                        <m:r>
                          <a:rPr lang="en-US" b="0" i="1" dirty="0" smtClean="0">
                            <a:latin typeface="Cambria Math"/>
                          </a:rPr>
                          <m:t>0</m:t>
                        </m:r>
                        <m:r>
                          <a:rPr lang="en-US" i="1" dirty="0">
                            <a:latin typeface="Cambria Math"/>
                          </a:rPr>
                          <m:t> </m:t>
                        </m:r>
                        <m:r>
                          <a:rPr lang="en-US" b="0" i="1" dirty="0" smtClean="0">
                            <a:latin typeface="Cambria Math"/>
                          </a:rPr>
                          <m:t>𝑇</m:t>
                        </m:r>
                        <m:r>
                          <a:rPr lang="en-US" i="1" dirty="0">
                            <a:latin typeface="Cambria Math"/>
                          </a:rPr>
                          <m:t>𝐻𝑧</m:t>
                        </m:r>
                        <m:r>
                          <a:rPr lang="en-US" i="1" dirty="0">
                            <a:latin typeface="Cambria Math"/>
                          </a:rPr>
                          <m:t> </m:t>
                        </m:r>
                        <m:r>
                          <a:rPr lang="en-US" i="1" dirty="0">
                            <a:latin typeface="Cambria Math"/>
                          </a:rPr>
                          <m:t>𝑡𝑜</m:t>
                        </m:r>
                        <m:r>
                          <a:rPr lang="en-US" i="1" dirty="0">
                            <a:latin typeface="Cambria Math"/>
                          </a:rPr>
                          <m:t> 1000 </m:t>
                        </m:r>
                        <m:r>
                          <a:rPr lang="en-US" b="0" i="1" dirty="0" smtClean="0">
                            <a:latin typeface="Cambria Math"/>
                          </a:rPr>
                          <m:t>𝑇</m:t>
                        </m:r>
                        <m:r>
                          <a:rPr lang="en-US" i="1" dirty="0">
                            <a:latin typeface="Cambria Math"/>
                          </a:rPr>
                          <m:t>𝐻𝑧</m:t>
                        </m:r>
                      </m:e>
                    </m:d>
                    <m:r>
                      <a:rPr lang="en-US" b="0" i="1" dirty="0" smtClean="0">
                        <a:latin typeface="Cambria Math"/>
                      </a:rPr>
                      <m:t>(&gt;</m:t>
                    </m:r>
                    <m:r>
                      <a:rPr lang="en-US" b="0" i="1" dirty="0" smtClean="0">
                        <a:latin typeface="Cambria Math"/>
                      </a:rPr>
                      <m:t>𝐺𝑏𝑝𝑠</m:t>
                    </m:r>
                    <m:r>
                      <a:rPr lang="en-US" b="0" i="1" dirty="0" smtClean="0">
                        <a:latin typeface="Cambria Math"/>
                      </a:rPr>
                      <m:t>) </m:t>
                    </m:r>
                  </m:oMath>
                </a14:m>
                <a:r>
                  <a:rPr lang="en-US" dirty="0"/>
                  <a:t>(~</a:t>
                </a:r>
                <a:r>
                  <a:rPr lang="en-US" dirty="0" smtClean="0"/>
                  <a:t>100 </a:t>
                </a:r>
                <a:r>
                  <a:rPr lang="en-US" dirty="0" err="1" smtClean="0"/>
                  <a:t>Kms</a:t>
                </a:r>
                <a:r>
                  <a:rPr lang="en-US" dirty="0"/>
                  <a:t>)</a:t>
                </a:r>
              </a:p>
              <a:p>
                <a:pPr>
                  <a:lnSpc>
                    <a:spcPct val="170000"/>
                  </a:lnSpc>
                </a:pPr>
                <a:r>
                  <a:rPr lang="en-US" dirty="0" smtClean="0"/>
                  <a:t>Wireless (Part of electromagnetic spectrum) (Unguided Medium)</a:t>
                </a:r>
              </a:p>
              <a:p>
                <a:pPr lvl="1">
                  <a:lnSpc>
                    <a:spcPct val="170000"/>
                  </a:lnSpc>
                </a:pPr>
                <a:r>
                  <a:rPr lang="en-US" dirty="0" smtClean="0"/>
                  <a:t>Radio waves</a:t>
                </a:r>
                <a:r>
                  <a:rPr lang="en-US" dirty="0"/>
                  <a:t> (</a:t>
                </a:r>
                <a14:m>
                  <m:oMath xmlns:m="http://schemas.openxmlformats.org/officeDocument/2006/math">
                    <m:sSup>
                      <m:sSupPr>
                        <m:ctrlPr>
                          <a:rPr lang="en-US" i="1" dirty="0">
                            <a:latin typeface="Cambria Math"/>
                          </a:rPr>
                        </m:ctrlPr>
                      </m:sSupPr>
                      <m:e>
                        <m:r>
                          <a:rPr lang="en-US" i="1" dirty="0">
                            <a:latin typeface="Cambria Math"/>
                          </a:rPr>
                          <m:t>10</m:t>
                        </m:r>
                      </m:e>
                      <m:sup>
                        <m:r>
                          <a:rPr lang="en-US" i="1" dirty="0">
                            <a:latin typeface="Cambria Math"/>
                          </a:rPr>
                          <m:t>4</m:t>
                        </m:r>
                      </m:sup>
                    </m:sSup>
                    <m:r>
                      <a:rPr lang="en-US" i="1" dirty="0">
                        <a:latin typeface="Cambria Math"/>
                      </a:rPr>
                      <m:t>𝑡𝑜</m:t>
                    </m:r>
                    <m:sSup>
                      <m:sSupPr>
                        <m:ctrlPr>
                          <a:rPr lang="en-US" i="1" dirty="0">
                            <a:latin typeface="Cambria Math"/>
                          </a:rPr>
                        </m:ctrlPr>
                      </m:sSupPr>
                      <m:e>
                        <m:r>
                          <a:rPr lang="en-US" i="1" dirty="0">
                            <a:latin typeface="Cambria Math"/>
                          </a:rPr>
                          <m:t>10</m:t>
                        </m:r>
                      </m:e>
                      <m:sup>
                        <m:r>
                          <a:rPr lang="en-US" i="1" dirty="0">
                            <a:latin typeface="Cambria Math"/>
                          </a:rPr>
                          <m:t>8</m:t>
                        </m:r>
                      </m:sup>
                    </m:sSup>
                    <m:r>
                      <a:rPr lang="en-US" i="1" dirty="0">
                        <a:latin typeface="Cambria Math"/>
                      </a:rPr>
                      <m:t>𝐻𝑧</m:t>
                    </m:r>
                    <m:r>
                      <a:rPr lang="en-US" i="1" dirty="0">
                        <a:latin typeface="Cambria Math"/>
                      </a:rPr>
                      <m:t>) (10 </m:t>
                    </m:r>
                    <m:r>
                      <a:rPr lang="en-US" i="1" dirty="0">
                        <a:latin typeface="Cambria Math"/>
                      </a:rPr>
                      <m:t>𝐾𝐻𝑧</m:t>
                    </m:r>
                    <m:r>
                      <a:rPr lang="en-US" i="1" dirty="0">
                        <a:latin typeface="Cambria Math"/>
                      </a:rPr>
                      <m:t> </m:t>
                    </m:r>
                    <m:r>
                      <a:rPr lang="en-US" i="1" dirty="0">
                        <a:latin typeface="Cambria Math"/>
                      </a:rPr>
                      <m:t>𝑡𝑜</m:t>
                    </m:r>
                    <m:r>
                      <a:rPr lang="en-US" i="1" dirty="0">
                        <a:latin typeface="Cambria Math"/>
                      </a:rPr>
                      <m:t> 100 </m:t>
                    </m:r>
                    <m:r>
                      <a:rPr lang="en-US" i="1" dirty="0">
                        <a:latin typeface="Cambria Math"/>
                      </a:rPr>
                      <m:t>𝑀𝐻𝑧</m:t>
                    </m:r>
                    <m:r>
                      <a:rPr lang="en-US" i="1" dirty="0">
                        <a:latin typeface="Cambria Math"/>
                      </a:rPr>
                      <m:t>) </m:t>
                    </m:r>
                  </m:oMath>
                </a14:m>
                <a:endParaRPr lang="en-US" dirty="0" smtClean="0"/>
              </a:p>
              <a:p>
                <a:pPr lvl="1">
                  <a:lnSpc>
                    <a:spcPct val="170000"/>
                  </a:lnSpc>
                </a:pPr>
                <a:r>
                  <a:rPr lang="en-US" dirty="0"/>
                  <a:t>Microwaves (</a:t>
                </a:r>
                <a14:m>
                  <m:oMath xmlns:m="http://schemas.openxmlformats.org/officeDocument/2006/math">
                    <m:sSup>
                      <m:sSupPr>
                        <m:ctrlPr>
                          <a:rPr lang="en-US" i="1" dirty="0">
                            <a:latin typeface="Cambria Math"/>
                          </a:rPr>
                        </m:ctrlPr>
                      </m:sSupPr>
                      <m:e>
                        <m:r>
                          <a:rPr lang="en-US" i="1" dirty="0">
                            <a:latin typeface="Cambria Math"/>
                          </a:rPr>
                          <m:t>10</m:t>
                        </m:r>
                      </m:e>
                      <m:sup>
                        <m:r>
                          <a:rPr lang="en-US" b="0" i="1" dirty="0" smtClean="0">
                            <a:latin typeface="Cambria Math"/>
                          </a:rPr>
                          <m:t>8</m:t>
                        </m:r>
                      </m:sup>
                    </m:sSup>
                    <m:r>
                      <a:rPr lang="en-US" i="1" dirty="0">
                        <a:latin typeface="Cambria Math"/>
                      </a:rPr>
                      <m:t>𝑡𝑜</m:t>
                    </m:r>
                    <m:sSup>
                      <m:sSupPr>
                        <m:ctrlPr>
                          <a:rPr lang="en-US" i="1" dirty="0">
                            <a:latin typeface="Cambria Math"/>
                          </a:rPr>
                        </m:ctrlPr>
                      </m:sSupPr>
                      <m:e>
                        <m:r>
                          <a:rPr lang="en-US" i="1" dirty="0">
                            <a:latin typeface="Cambria Math"/>
                          </a:rPr>
                          <m:t>10</m:t>
                        </m:r>
                      </m:e>
                      <m:sup>
                        <m:r>
                          <a:rPr lang="en-US" b="0" i="1" dirty="0" smtClean="0">
                            <a:latin typeface="Cambria Math"/>
                          </a:rPr>
                          <m:t>10</m:t>
                        </m:r>
                      </m:sup>
                    </m:sSup>
                    <m:r>
                      <a:rPr lang="en-US" i="1" dirty="0">
                        <a:latin typeface="Cambria Math"/>
                      </a:rPr>
                      <m:t>𝐻𝑧</m:t>
                    </m:r>
                    <m:r>
                      <a:rPr lang="en-US" i="1" dirty="0">
                        <a:latin typeface="Cambria Math"/>
                      </a:rPr>
                      <m:t>) (100 </m:t>
                    </m:r>
                    <m:r>
                      <a:rPr lang="en-US" i="1" dirty="0">
                        <a:latin typeface="Cambria Math"/>
                      </a:rPr>
                      <m:t>𝑀𝐻𝑧</m:t>
                    </m:r>
                    <m:r>
                      <a:rPr lang="en-US" b="0" i="1" dirty="0" smtClean="0">
                        <a:latin typeface="Cambria Math"/>
                      </a:rPr>
                      <m:t> </m:t>
                    </m:r>
                    <m:r>
                      <a:rPr lang="en-US" b="0" i="1" dirty="0" smtClean="0">
                        <a:latin typeface="Cambria Math"/>
                      </a:rPr>
                      <m:t>𝑡𝑜</m:t>
                    </m:r>
                    <m:r>
                      <a:rPr lang="en-US" b="0" i="1" dirty="0" smtClean="0">
                        <a:latin typeface="Cambria Math"/>
                      </a:rPr>
                      <m:t> 10 </m:t>
                    </m:r>
                    <m:r>
                      <a:rPr lang="en-US" b="0" i="1" dirty="0" smtClean="0">
                        <a:latin typeface="Cambria Math"/>
                      </a:rPr>
                      <m:t>𝐺𝐻𝑧</m:t>
                    </m:r>
                    <m:r>
                      <a:rPr lang="en-US" i="1" dirty="0">
                        <a:latin typeface="Cambria Math"/>
                      </a:rPr>
                      <m:t>) </m:t>
                    </m:r>
                  </m:oMath>
                </a14:m>
                <a:endParaRPr lang="en-US" dirty="0" smtClean="0"/>
              </a:p>
              <a:p>
                <a:pPr lvl="1">
                  <a:lnSpc>
                    <a:spcPct val="170000"/>
                  </a:lnSpc>
                </a:pPr>
                <a:r>
                  <a:rPr lang="en-US" dirty="0" smtClean="0"/>
                  <a:t>Infrared </a:t>
                </a:r>
                <a:r>
                  <a:rPr lang="en-US" dirty="0"/>
                  <a:t>(</a:t>
                </a:r>
                <a14:m>
                  <m:oMath xmlns:m="http://schemas.openxmlformats.org/officeDocument/2006/math">
                    <m:sSup>
                      <m:sSupPr>
                        <m:ctrlPr>
                          <a:rPr lang="en-US" i="1" dirty="0">
                            <a:latin typeface="Cambria Math"/>
                          </a:rPr>
                        </m:ctrlPr>
                      </m:sSupPr>
                      <m:e>
                        <m:r>
                          <a:rPr lang="en-US" i="1" dirty="0">
                            <a:latin typeface="Cambria Math"/>
                          </a:rPr>
                          <m:t>10</m:t>
                        </m:r>
                      </m:e>
                      <m:sup>
                        <m:r>
                          <a:rPr lang="en-US" b="0" i="1" dirty="0" smtClean="0">
                            <a:latin typeface="Cambria Math"/>
                          </a:rPr>
                          <m:t>11</m:t>
                        </m:r>
                      </m:sup>
                    </m:sSup>
                    <m:r>
                      <a:rPr lang="en-US" i="1" dirty="0">
                        <a:latin typeface="Cambria Math"/>
                      </a:rPr>
                      <m:t>𝑡𝑜</m:t>
                    </m:r>
                    <m:sSup>
                      <m:sSupPr>
                        <m:ctrlPr>
                          <a:rPr lang="en-US" i="1" dirty="0">
                            <a:latin typeface="Cambria Math"/>
                          </a:rPr>
                        </m:ctrlPr>
                      </m:sSupPr>
                      <m:e>
                        <m:r>
                          <a:rPr lang="en-US" i="1" dirty="0">
                            <a:latin typeface="Cambria Math"/>
                          </a:rPr>
                          <m:t>10</m:t>
                        </m:r>
                      </m:e>
                      <m:sup>
                        <m:r>
                          <a:rPr lang="en-US" b="0" i="1" dirty="0" smtClean="0">
                            <a:latin typeface="Cambria Math"/>
                          </a:rPr>
                          <m:t>14</m:t>
                        </m:r>
                      </m:sup>
                    </m:sSup>
                    <m:r>
                      <a:rPr lang="en-US" i="1" dirty="0">
                        <a:latin typeface="Cambria Math"/>
                      </a:rPr>
                      <m:t>𝐻𝑧</m:t>
                    </m:r>
                    <m:r>
                      <a:rPr lang="en-US" i="1" dirty="0">
                        <a:latin typeface="Cambria Math"/>
                      </a:rPr>
                      <m:t>) (100 </m:t>
                    </m:r>
                    <m:r>
                      <a:rPr lang="en-US" b="0" i="1" dirty="0" smtClean="0">
                        <a:latin typeface="Cambria Math"/>
                      </a:rPr>
                      <m:t>𝐺𝐻𝑧</m:t>
                    </m:r>
                    <m:r>
                      <a:rPr lang="en-US" i="1" dirty="0">
                        <a:latin typeface="Cambria Math"/>
                      </a:rPr>
                      <m:t> </m:t>
                    </m:r>
                    <m:r>
                      <a:rPr lang="en-US" i="1" dirty="0">
                        <a:latin typeface="Cambria Math"/>
                      </a:rPr>
                      <m:t>𝑡𝑜</m:t>
                    </m:r>
                    <m:r>
                      <a:rPr lang="en-US" i="1" dirty="0">
                        <a:latin typeface="Cambria Math"/>
                      </a:rPr>
                      <m:t> 100 </m:t>
                    </m:r>
                    <m:r>
                      <a:rPr lang="en-US" b="0" i="1" dirty="0" smtClean="0">
                        <a:latin typeface="Cambria Math"/>
                      </a:rPr>
                      <m:t>𝑇𝐻𝑧</m:t>
                    </m:r>
                    <m:r>
                      <a:rPr lang="en-US" i="1" dirty="0">
                        <a:latin typeface="Cambria Math"/>
                      </a:rPr>
                      <m:t>) </m:t>
                    </m:r>
                  </m:oMath>
                </a14:m>
                <a:endParaRPr lang="en-US" dirty="0" smtClean="0"/>
              </a:p>
              <a:p>
                <a:pPr lvl="1">
                  <a:lnSpc>
                    <a:spcPct val="170000"/>
                  </a:lnSpc>
                </a:pPr>
                <a:r>
                  <a:rPr lang="en-US" dirty="0" smtClean="0"/>
                  <a:t>Visible Light</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305800" cy="4876800"/>
              </a:xfrm>
              <a:blipFill rotWithShape="1">
                <a:blip r:embed="rId2"/>
                <a:stretch>
                  <a:fillRect l="-44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2C14247-5822-494E-A246-3FBA1863A29E}" type="slidenum">
              <a:rPr lang="en-US" smtClean="0"/>
              <a:t>10</a:t>
            </a:fld>
            <a:endParaRPr lang="en-US"/>
          </a:p>
        </p:txBody>
      </p:sp>
    </p:spTree>
    <p:extLst>
      <p:ext uri="{BB962C8B-B14F-4D97-AF65-F5344CB8AC3E}">
        <p14:creationId xmlns:p14="http://schemas.microsoft.com/office/powerpoint/2010/main" val="1714986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Frequencies for Communication</a:t>
            </a:r>
            <a:endParaRPr lang="en-US" dirty="0"/>
          </a:p>
        </p:txBody>
      </p:sp>
      <p:pic>
        <p:nvPicPr>
          <p:cNvPr id="61442" name="Picture 2"/>
          <p:cNvPicPr>
            <a:picLocks noGrp="1" noChangeAspect="1" noChangeArrowheads="1"/>
          </p:cNvPicPr>
          <p:nvPr>
            <p:ph idx="1"/>
          </p:nvPr>
        </p:nvPicPr>
        <p:blipFill>
          <a:blip r:embed="rId2" cstate="print"/>
          <a:srcRect/>
          <a:stretch>
            <a:fillRect/>
          </a:stretch>
        </p:blipFill>
        <p:spPr bwMode="auto">
          <a:xfrm>
            <a:off x="405426" y="1447800"/>
            <a:ext cx="8302985" cy="50292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42C14247-5822-494E-A246-3FBA1863A29E}" type="slidenum">
              <a:rPr lang="en-US" smtClean="0"/>
              <a:t>11</a:t>
            </a:fld>
            <a:endParaRPr lang="en-US"/>
          </a:p>
        </p:txBody>
      </p:sp>
    </p:spTree>
    <p:extLst>
      <p:ext uri="{BB962C8B-B14F-4D97-AF65-F5344CB8AC3E}">
        <p14:creationId xmlns:p14="http://schemas.microsoft.com/office/powerpoint/2010/main" val="28273558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Frequencies for Communication</a:t>
            </a:r>
            <a:endParaRPr lang="en-US" dirty="0"/>
          </a:p>
        </p:txBody>
      </p:sp>
      <p:pic>
        <p:nvPicPr>
          <p:cNvPr id="31745" name="Picture 1"/>
          <p:cNvPicPr>
            <a:picLocks noGrp="1" noChangeAspect="1" noChangeArrowheads="1"/>
          </p:cNvPicPr>
          <p:nvPr>
            <p:ph idx="1"/>
          </p:nvPr>
        </p:nvPicPr>
        <p:blipFill>
          <a:blip r:embed="rId2" cstate="print"/>
          <a:srcRect/>
          <a:stretch>
            <a:fillRect/>
          </a:stretch>
        </p:blipFill>
        <p:spPr bwMode="auto">
          <a:xfrm>
            <a:off x="228600" y="1447800"/>
            <a:ext cx="8656820" cy="50292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42C14247-5822-494E-A246-3FBA1863A29E}" type="slidenum">
              <a:rPr lang="en-US" smtClean="0"/>
              <a:t>12</a:t>
            </a:fld>
            <a:endParaRPr lang="en-US"/>
          </a:p>
        </p:txBody>
      </p:sp>
    </p:spTree>
    <p:extLst>
      <p:ext uri="{BB962C8B-B14F-4D97-AF65-F5344CB8AC3E}">
        <p14:creationId xmlns:p14="http://schemas.microsoft.com/office/powerpoint/2010/main" val="30211482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Frequencies for Communication</a:t>
            </a:r>
            <a:endParaRPr lang="en-US" dirty="0"/>
          </a:p>
        </p:txBody>
      </p:sp>
      <p:sp>
        <p:nvSpPr>
          <p:cNvPr id="7" name="Content Placeholder 6"/>
          <p:cNvSpPr>
            <a:spLocks noGrp="1"/>
          </p:cNvSpPr>
          <p:nvPr>
            <p:ph idx="1"/>
          </p:nvPr>
        </p:nvSpPr>
        <p:spPr>
          <a:xfrm>
            <a:off x="457200" y="1295400"/>
            <a:ext cx="8229600" cy="5257800"/>
          </a:xfrm>
        </p:spPr>
        <p:txBody>
          <a:bodyPr>
            <a:normAutofit fontScale="55000" lnSpcReduction="20000"/>
          </a:bodyPr>
          <a:lstStyle/>
          <a:p>
            <a:pPr>
              <a:lnSpc>
                <a:spcPct val="170000"/>
              </a:lnSpc>
            </a:pPr>
            <a:r>
              <a:rPr lang="en-US" dirty="0" smtClean="0"/>
              <a:t>VLF, LF, MF HF not used for wireless </a:t>
            </a:r>
          </a:p>
          <a:p>
            <a:pPr>
              <a:lnSpc>
                <a:spcPct val="170000"/>
              </a:lnSpc>
            </a:pPr>
            <a:r>
              <a:rPr lang="en-US" dirty="0" smtClean="0"/>
              <a:t>VHF-/UHF-ranges for mobile radio </a:t>
            </a:r>
          </a:p>
          <a:p>
            <a:pPr lvl="1">
              <a:lnSpc>
                <a:spcPct val="170000"/>
              </a:lnSpc>
            </a:pPr>
            <a:r>
              <a:rPr lang="en-US" dirty="0" smtClean="0"/>
              <a:t>simple, small antenna for cars</a:t>
            </a:r>
          </a:p>
          <a:p>
            <a:pPr lvl="1">
              <a:lnSpc>
                <a:spcPct val="170000"/>
              </a:lnSpc>
            </a:pPr>
            <a:r>
              <a:rPr lang="en-US" dirty="0" smtClean="0"/>
              <a:t>deterministic propagation characteristics, reliable connections</a:t>
            </a:r>
          </a:p>
          <a:p>
            <a:pPr>
              <a:lnSpc>
                <a:spcPct val="170000"/>
              </a:lnSpc>
            </a:pPr>
            <a:r>
              <a:rPr lang="en-US" dirty="0" smtClean="0"/>
              <a:t>SHF and higher for directed radio links, satellite communication</a:t>
            </a:r>
          </a:p>
          <a:p>
            <a:pPr lvl="1">
              <a:lnSpc>
                <a:spcPct val="170000"/>
              </a:lnSpc>
            </a:pPr>
            <a:r>
              <a:rPr lang="en-US" dirty="0" smtClean="0"/>
              <a:t>small antenna, beam forming</a:t>
            </a:r>
          </a:p>
          <a:p>
            <a:pPr lvl="1">
              <a:lnSpc>
                <a:spcPct val="170000"/>
              </a:lnSpc>
            </a:pPr>
            <a:r>
              <a:rPr lang="en-US" dirty="0" smtClean="0"/>
              <a:t>large bandwidth available</a:t>
            </a:r>
          </a:p>
          <a:p>
            <a:pPr>
              <a:lnSpc>
                <a:spcPct val="170000"/>
              </a:lnSpc>
            </a:pPr>
            <a:r>
              <a:rPr lang="en-US" dirty="0" smtClean="0"/>
              <a:t>Wireless LANs use frequencies in UHF to SHF range</a:t>
            </a:r>
          </a:p>
          <a:p>
            <a:pPr lvl="1">
              <a:lnSpc>
                <a:spcPct val="170000"/>
              </a:lnSpc>
            </a:pPr>
            <a:r>
              <a:rPr lang="en-US" dirty="0" smtClean="0"/>
              <a:t>some systems planned up to EHF</a:t>
            </a:r>
          </a:p>
          <a:p>
            <a:pPr lvl="1">
              <a:lnSpc>
                <a:spcPct val="170000"/>
              </a:lnSpc>
            </a:pPr>
            <a:r>
              <a:rPr lang="en-US" dirty="0" smtClean="0"/>
              <a:t>limitations due to absorption by water and oxygen molecules (resonance frequencies)</a:t>
            </a:r>
          </a:p>
          <a:p>
            <a:pPr lvl="1">
              <a:lnSpc>
                <a:spcPct val="170000"/>
              </a:lnSpc>
            </a:pPr>
            <a:r>
              <a:rPr lang="en-US" dirty="0" smtClean="0"/>
              <a:t>weather </a:t>
            </a:r>
            <a:r>
              <a:rPr lang="en-US" sz="2300" dirty="0" smtClean="0"/>
              <a:t>dependent</a:t>
            </a:r>
            <a:r>
              <a:rPr lang="en-US" dirty="0" smtClean="0"/>
              <a:t> fading. (E.g. signal loss caused by heavy rain)</a:t>
            </a:r>
          </a:p>
          <a:p>
            <a:pPr>
              <a:lnSpc>
                <a:spcPct val="170000"/>
              </a:lnSpc>
            </a:pPr>
            <a:endParaRPr lang="en-US" dirty="0"/>
          </a:p>
        </p:txBody>
      </p:sp>
      <p:sp>
        <p:nvSpPr>
          <p:cNvPr id="3" name="Slide Number Placeholder 2"/>
          <p:cNvSpPr>
            <a:spLocks noGrp="1"/>
          </p:cNvSpPr>
          <p:nvPr>
            <p:ph type="sldNum" sz="quarter" idx="12"/>
          </p:nvPr>
        </p:nvSpPr>
        <p:spPr/>
        <p:txBody>
          <a:bodyPr/>
          <a:lstStyle/>
          <a:p>
            <a:fld id="{42C14247-5822-494E-A246-3FBA1863A29E}" type="slidenum">
              <a:rPr lang="en-US" smtClean="0"/>
              <a:t>13</a:t>
            </a:fld>
            <a:endParaRPr lang="en-US"/>
          </a:p>
        </p:txBody>
      </p:sp>
    </p:spTree>
    <p:extLst>
      <p:ext uri="{BB962C8B-B14F-4D97-AF65-F5344CB8AC3E}">
        <p14:creationId xmlns:p14="http://schemas.microsoft.com/office/powerpoint/2010/main" val="41522359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signal</a:t>
            </a:r>
            <a:endParaRPr lang="en-US" dirty="0"/>
          </a:p>
        </p:txBody>
      </p:sp>
      <p:sp>
        <p:nvSpPr>
          <p:cNvPr id="3" name="Content Placeholder 2"/>
          <p:cNvSpPr>
            <a:spLocks noGrp="1"/>
          </p:cNvSpPr>
          <p:nvPr>
            <p:ph idx="1"/>
          </p:nvPr>
        </p:nvSpPr>
        <p:spPr/>
        <p:txBody>
          <a:bodyPr>
            <a:normAutofit fontScale="70000" lnSpcReduction="20000"/>
          </a:bodyPr>
          <a:lstStyle/>
          <a:p>
            <a:pPr algn="just">
              <a:lnSpc>
                <a:spcPct val="160000"/>
              </a:lnSpc>
            </a:pPr>
            <a:r>
              <a:rPr lang="en-US" dirty="0" smtClean="0"/>
              <a:t>A signal is an electrical and electromagnetic encoding of data.</a:t>
            </a:r>
          </a:p>
          <a:p>
            <a:pPr algn="just">
              <a:lnSpc>
                <a:spcPct val="160000"/>
              </a:lnSpc>
            </a:pPr>
            <a:r>
              <a:rPr lang="en-US" dirty="0" smtClean="0"/>
              <a:t>Signal can be of two types:</a:t>
            </a:r>
          </a:p>
          <a:p>
            <a:pPr lvl="1" algn="just">
              <a:lnSpc>
                <a:spcPct val="160000"/>
              </a:lnSpc>
            </a:pPr>
            <a:r>
              <a:rPr lang="en-US" dirty="0" smtClean="0"/>
              <a:t>Digital Signal (discrete time and discrete values)</a:t>
            </a:r>
          </a:p>
          <a:p>
            <a:pPr lvl="1" algn="just">
              <a:lnSpc>
                <a:spcPct val="160000"/>
              </a:lnSpc>
            </a:pPr>
            <a:r>
              <a:rPr lang="en-US" dirty="0" smtClean="0"/>
              <a:t>Analog Signal (continuous time and continuous values)</a:t>
            </a:r>
          </a:p>
          <a:p>
            <a:pPr algn="just">
              <a:lnSpc>
                <a:spcPct val="160000"/>
              </a:lnSpc>
            </a:pPr>
            <a:r>
              <a:rPr lang="en-US" dirty="0" smtClean="0"/>
              <a:t>Digital signals are generated by the use of encoding techniques.</a:t>
            </a:r>
          </a:p>
          <a:p>
            <a:pPr algn="just">
              <a:lnSpc>
                <a:spcPct val="160000"/>
              </a:lnSpc>
            </a:pPr>
            <a:r>
              <a:rPr lang="en-US" dirty="0" smtClean="0"/>
              <a:t>Analog signals are generated by the use of modulation techniques.</a:t>
            </a:r>
          </a:p>
          <a:p>
            <a:pPr lvl="1" algn="just"/>
            <a:endParaRPr lang="en-US" dirty="0"/>
          </a:p>
        </p:txBody>
      </p:sp>
      <p:sp>
        <p:nvSpPr>
          <p:cNvPr id="4" name="Slide Number Placeholder 3"/>
          <p:cNvSpPr>
            <a:spLocks noGrp="1"/>
          </p:cNvSpPr>
          <p:nvPr>
            <p:ph type="sldNum" sz="quarter" idx="12"/>
          </p:nvPr>
        </p:nvSpPr>
        <p:spPr/>
        <p:txBody>
          <a:bodyPr/>
          <a:lstStyle/>
          <a:p>
            <a:fld id="{42C14247-5822-494E-A246-3FBA1863A29E}" type="slidenum">
              <a:rPr lang="en-US" smtClean="0"/>
              <a:t>14</a:t>
            </a:fld>
            <a:endParaRPr lang="en-US"/>
          </a:p>
        </p:txBody>
      </p:sp>
    </p:spTree>
    <p:extLst>
      <p:ext uri="{BB962C8B-B14F-4D97-AF65-F5344CB8AC3E}">
        <p14:creationId xmlns:p14="http://schemas.microsoft.com/office/powerpoint/2010/main" val="20047752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1517A85-E08B-4972-AD91-035C201BA638}" type="slidenum">
              <a:rPr lang="en-US"/>
              <a:pPr/>
              <a:t>15</a:t>
            </a:fld>
            <a:endParaRPr lang="en-US"/>
          </a:p>
        </p:txBody>
      </p:sp>
      <p:sp>
        <p:nvSpPr>
          <p:cNvPr id="47106" name="Rectangle 2"/>
          <p:cNvSpPr>
            <a:spLocks noGrp="1" noChangeArrowheads="1"/>
          </p:cNvSpPr>
          <p:nvPr>
            <p:ph type="title"/>
          </p:nvPr>
        </p:nvSpPr>
        <p:spPr/>
        <p:txBody>
          <a:bodyPr/>
          <a:lstStyle/>
          <a:p>
            <a:r>
              <a:rPr lang="en-US" sz="3200">
                <a:solidFill>
                  <a:srgbClr val="FF0000"/>
                </a:solidFill>
              </a:rPr>
              <a:t>Analog</a:t>
            </a:r>
            <a:r>
              <a:rPr lang="en-US" sz="3200"/>
              <a:t> and </a:t>
            </a:r>
            <a:r>
              <a:rPr lang="en-US" sz="3200">
                <a:solidFill>
                  <a:schemeClr val="accent2"/>
                </a:solidFill>
              </a:rPr>
              <a:t>Digital</a:t>
            </a:r>
            <a:r>
              <a:rPr lang="en-US" sz="3200"/>
              <a:t> Signaling Comparison</a:t>
            </a:r>
          </a:p>
        </p:txBody>
      </p:sp>
      <p:sp>
        <p:nvSpPr>
          <p:cNvPr id="47107" name="Rectangle 3"/>
          <p:cNvSpPr>
            <a:spLocks noGrp="1" noChangeArrowheads="1"/>
          </p:cNvSpPr>
          <p:nvPr>
            <p:ph type="body" idx="1"/>
          </p:nvPr>
        </p:nvSpPr>
        <p:spPr/>
        <p:txBody>
          <a:bodyPr/>
          <a:lstStyle/>
          <a:p>
            <a:pPr>
              <a:lnSpc>
                <a:spcPct val="200000"/>
              </a:lnSpc>
            </a:pPr>
            <a:r>
              <a:rPr lang="en-US" dirty="0">
                <a:solidFill>
                  <a:schemeClr val="accent2"/>
                </a:solidFill>
              </a:rPr>
              <a:t>Digital signaling</a:t>
            </a:r>
            <a:r>
              <a:rPr lang="en-US" dirty="0"/>
              <a:t> is:</a:t>
            </a:r>
          </a:p>
          <a:p>
            <a:pPr lvl="1">
              <a:lnSpc>
                <a:spcPct val="200000"/>
              </a:lnSpc>
            </a:pPr>
            <a:r>
              <a:rPr lang="en-US" dirty="0"/>
              <a:t>Cheaper</a:t>
            </a:r>
          </a:p>
          <a:p>
            <a:pPr lvl="1">
              <a:lnSpc>
                <a:spcPct val="200000"/>
              </a:lnSpc>
            </a:pPr>
            <a:r>
              <a:rPr lang="en-US" dirty="0"/>
              <a:t>Less susceptible to noise interference</a:t>
            </a:r>
          </a:p>
          <a:p>
            <a:pPr lvl="1">
              <a:lnSpc>
                <a:spcPct val="200000"/>
              </a:lnSpc>
            </a:pPr>
            <a:r>
              <a:rPr lang="en-US" dirty="0"/>
              <a:t>Suffers more attenuation.</a:t>
            </a:r>
          </a:p>
        </p:txBody>
      </p:sp>
    </p:spTree>
    <p:extLst>
      <p:ext uri="{BB962C8B-B14F-4D97-AF65-F5344CB8AC3E}">
        <p14:creationId xmlns:p14="http://schemas.microsoft.com/office/powerpoint/2010/main" val="4714760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5B587519-4BDA-40D9-9BAB-FC375A55E956}" type="slidenum">
              <a:rPr lang="en-US"/>
              <a:pPr/>
              <a:t>16</a:t>
            </a:fld>
            <a:endParaRPr lang="en-US"/>
          </a:p>
        </p:txBody>
      </p:sp>
      <p:sp>
        <p:nvSpPr>
          <p:cNvPr id="53250" name="Rectangle 2"/>
          <p:cNvSpPr>
            <a:spLocks noGrp="1" noChangeArrowheads="1"/>
          </p:cNvSpPr>
          <p:nvPr>
            <p:ph type="title"/>
          </p:nvPr>
        </p:nvSpPr>
        <p:spPr>
          <a:xfrm>
            <a:off x="609600" y="228600"/>
            <a:ext cx="7772400" cy="990600"/>
          </a:xfrm>
        </p:spPr>
        <p:txBody>
          <a:bodyPr/>
          <a:lstStyle/>
          <a:p>
            <a:r>
              <a:rPr lang="en-US" sz="3600">
                <a:solidFill>
                  <a:srgbClr val="FF0000"/>
                </a:solidFill>
              </a:rPr>
              <a:t>Analog</a:t>
            </a:r>
            <a:r>
              <a:rPr lang="en-US" sz="3600"/>
              <a:t> </a:t>
            </a:r>
            <a:r>
              <a:rPr lang="en-US" sz="3600">
                <a:solidFill>
                  <a:srgbClr val="FF0000"/>
                </a:solidFill>
              </a:rPr>
              <a:t>Transmissions</a:t>
            </a:r>
          </a:p>
        </p:txBody>
      </p:sp>
      <p:sp>
        <p:nvSpPr>
          <p:cNvPr id="53251" name="Rectangle 3"/>
          <p:cNvSpPr>
            <a:spLocks noGrp="1" noChangeArrowheads="1"/>
          </p:cNvSpPr>
          <p:nvPr>
            <p:ph type="body" idx="1"/>
          </p:nvPr>
        </p:nvSpPr>
        <p:spPr>
          <a:xfrm>
            <a:off x="685800" y="1295400"/>
            <a:ext cx="7772400" cy="4800600"/>
          </a:xfrm>
        </p:spPr>
        <p:txBody>
          <a:bodyPr>
            <a:normAutofit fontScale="77500" lnSpcReduction="20000"/>
          </a:bodyPr>
          <a:lstStyle/>
          <a:p>
            <a:pPr algn="just">
              <a:lnSpc>
                <a:spcPct val="210000"/>
              </a:lnSpc>
              <a:buFontTx/>
              <a:buNone/>
            </a:pPr>
            <a:r>
              <a:rPr lang="en-US" dirty="0">
                <a:solidFill>
                  <a:srgbClr val="FF0000"/>
                </a:solidFill>
              </a:rPr>
              <a:t>Analog transmission ::</a:t>
            </a:r>
            <a:r>
              <a:rPr lang="en-US" dirty="0"/>
              <a:t> a means of transmitting analog signals </a:t>
            </a:r>
            <a:r>
              <a:rPr lang="en-US" i="1" dirty="0"/>
              <a:t>without regard to their content </a:t>
            </a:r>
            <a:r>
              <a:rPr lang="en-US" dirty="0"/>
              <a:t>(i.e., the signals may represent analog data or digital data).</a:t>
            </a:r>
          </a:p>
          <a:p>
            <a:pPr algn="just">
              <a:lnSpc>
                <a:spcPct val="210000"/>
              </a:lnSpc>
              <a:buFontTx/>
              <a:buNone/>
            </a:pPr>
            <a:r>
              <a:rPr lang="en-US" dirty="0"/>
              <a:t>transmissions are attenuated over distance.</a:t>
            </a:r>
          </a:p>
          <a:p>
            <a:pPr algn="just">
              <a:lnSpc>
                <a:spcPct val="210000"/>
              </a:lnSpc>
              <a:buFontTx/>
              <a:buNone/>
            </a:pPr>
            <a:r>
              <a:rPr lang="en-US" dirty="0">
                <a:solidFill>
                  <a:srgbClr val="FF0000"/>
                </a:solidFill>
              </a:rPr>
              <a:t>Analog signal </a:t>
            </a:r>
            <a:r>
              <a:rPr lang="en-US" dirty="0"/>
              <a:t>– the analog transmission system uses </a:t>
            </a:r>
            <a:r>
              <a:rPr lang="en-US" dirty="0">
                <a:solidFill>
                  <a:srgbClr val="FF9933"/>
                </a:solidFill>
              </a:rPr>
              <a:t>amplifiers</a:t>
            </a:r>
            <a:r>
              <a:rPr lang="en-US" dirty="0"/>
              <a:t> to boost the energy in the signal.</a:t>
            </a:r>
            <a:endParaRPr lang="en-US" dirty="0">
              <a:solidFill>
                <a:srgbClr val="FF9933"/>
              </a:solidFill>
            </a:endParaRPr>
          </a:p>
          <a:p>
            <a:pPr algn="just">
              <a:lnSpc>
                <a:spcPct val="210000"/>
              </a:lnSpc>
              <a:buFontTx/>
              <a:buNone/>
            </a:pPr>
            <a:endParaRPr lang="en-US" dirty="0">
              <a:solidFill>
                <a:srgbClr val="FF9933"/>
              </a:solidFill>
            </a:endParaRPr>
          </a:p>
        </p:txBody>
      </p:sp>
    </p:spTree>
    <p:extLst>
      <p:ext uri="{BB962C8B-B14F-4D97-AF65-F5344CB8AC3E}">
        <p14:creationId xmlns:p14="http://schemas.microsoft.com/office/powerpoint/2010/main" val="3580703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B873FC2F-B91A-4EA8-A0B1-8EC1BD7ACDDC}" type="slidenum">
              <a:rPr lang="en-US"/>
              <a:pPr/>
              <a:t>17</a:t>
            </a:fld>
            <a:endParaRPr lang="en-US"/>
          </a:p>
        </p:txBody>
      </p:sp>
      <p:sp>
        <p:nvSpPr>
          <p:cNvPr id="57346" name="Rectangle 2"/>
          <p:cNvSpPr>
            <a:spLocks noGrp="1" noChangeArrowheads="1"/>
          </p:cNvSpPr>
          <p:nvPr>
            <p:ph type="title"/>
          </p:nvPr>
        </p:nvSpPr>
        <p:spPr>
          <a:xfrm>
            <a:off x="762000" y="457200"/>
            <a:ext cx="7772400" cy="914400"/>
          </a:xfrm>
        </p:spPr>
        <p:txBody>
          <a:bodyPr/>
          <a:lstStyle/>
          <a:p>
            <a:r>
              <a:rPr lang="en-US" sz="3600">
                <a:solidFill>
                  <a:schemeClr val="accent2"/>
                </a:solidFill>
              </a:rPr>
              <a:t>Digital Transmissions</a:t>
            </a:r>
          </a:p>
        </p:txBody>
      </p:sp>
      <p:sp>
        <p:nvSpPr>
          <p:cNvPr id="57347" name="Rectangle 3"/>
          <p:cNvSpPr>
            <a:spLocks noGrp="1" noChangeArrowheads="1"/>
          </p:cNvSpPr>
          <p:nvPr>
            <p:ph type="body" idx="1"/>
          </p:nvPr>
        </p:nvSpPr>
        <p:spPr>
          <a:xfrm>
            <a:off x="685800" y="1600200"/>
            <a:ext cx="7772400" cy="4495800"/>
          </a:xfrm>
        </p:spPr>
        <p:txBody>
          <a:bodyPr>
            <a:normAutofit fontScale="62500" lnSpcReduction="20000"/>
          </a:bodyPr>
          <a:lstStyle/>
          <a:p>
            <a:pPr algn="just">
              <a:lnSpc>
                <a:spcPct val="210000"/>
              </a:lnSpc>
              <a:buFontTx/>
              <a:buNone/>
            </a:pPr>
            <a:r>
              <a:rPr lang="en-US" dirty="0">
                <a:solidFill>
                  <a:schemeClr val="accent2"/>
                </a:solidFill>
              </a:rPr>
              <a:t>Digital transmissions</a:t>
            </a:r>
            <a:r>
              <a:rPr lang="en-US" dirty="0"/>
              <a:t> are concerned with the content of the signal. Attenuation is overcome without amplifying the noise.</a:t>
            </a:r>
          </a:p>
          <a:p>
            <a:pPr algn="just">
              <a:lnSpc>
                <a:spcPct val="210000"/>
              </a:lnSpc>
              <a:buFontTx/>
              <a:buNone/>
            </a:pPr>
            <a:r>
              <a:rPr lang="en-US" dirty="0">
                <a:solidFill>
                  <a:srgbClr val="FF0000"/>
                </a:solidFill>
              </a:rPr>
              <a:t>Analog signals </a:t>
            </a:r>
            <a:r>
              <a:rPr lang="en-US" dirty="0"/>
              <a:t>{</a:t>
            </a:r>
            <a:r>
              <a:rPr lang="en-US" i="1" dirty="0"/>
              <a:t>assumes digital data</a:t>
            </a:r>
            <a:r>
              <a:rPr lang="en-US" dirty="0"/>
              <a:t>}:</a:t>
            </a:r>
          </a:p>
          <a:p>
            <a:pPr algn="just">
              <a:lnSpc>
                <a:spcPct val="210000"/>
              </a:lnSpc>
              <a:buFontTx/>
              <a:buNone/>
            </a:pPr>
            <a:r>
              <a:rPr lang="en-US" dirty="0"/>
              <a:t>With retransmission devices [analog repeater] at appropriate points the device recovers the digital data from the analog signal and generates a </a:t>
            </a:r>
            <a:r>
              <a:rPr lang="en-US" u="sng" dirty="0"/>
              <a:t>new</a:t>
            </a:r>
            <a:r>
              <a:rPr lang="en-US" dirty="0"/>
              <a:t> clean analog signal.</a:t>
            </a:r>
          </a:p>
          <a:p>
            <a:pPr>
              <a:lnSpc>
                <a:spcPct val="210000"/>
              </a:lnSpc>
              <a:buFontTx/>
              <a:buNone/>
            </a:pPr>
            <a:r>
              <a:rPr lang="en-US" dirty="0"/>
              <a:t>		</a:t>
            </a:r>
            <a:r>
              <a:rPr lang="en-US" i="1" dirty="0">
                <a:solidFill>
                  <a:srgbClr val="009900"/>
                </a:solidFill>
              </a:rPr>
              <a:t>the noise is not cumulative!!</a:t>
            </a:r>
            <a:endParaRPr lang="en-US" dirty="0">
              <a:solidFill>
                <a:srgbClr val="009900"/>
              </a:solidFill>
            </a:endParaRPr>
          </a:p>
        </p:txBody>
      </p:sp>
    </p:spTree>
    <p:extLst>
      <p:ext uri="{BB962C8B-B14F-4D97-AF65-F5344CB8AC3E}">
        <p14:creationId xmlns:p14="http://schemas.microsoft.com/office/powerpoint/2010/main" val="920252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27D1B2D-C51C-4275-8FC6-E525A1E763F6}" type="slidenum">
              <a:rPr lang="en-US"/>
              <a:pPr/>
              <a:t>18</a:t>
            </a:fld>
            <a:endParaRPr lang="en-US"/>
          </a:p>
        </p:txBody>
      </p:sp>
      <p:sp>
        <p:nvSpPr>
          <p:cNvPr id="59395" name="Rectangle 3"/>
          <p:cNvSpPr>
            <a:spLocks noGrp="1" noChangeArrowheads="1"/>
          </p:cNvSpPr>
          <p:nvPr>
            <p:ph type="body" idx="1"/>
          </p:nvPr>
        </p:nvSpPr>
        <p:spPr>
          <a:xfrm>
            <a:off x="685800" y="1752600"/>
            <a:ext cx="7772400" cy="4114800"/>
          </a:xfrm>
        </p:spPr>
        <p:txBody>
          <a:bodyPr>
            <a:normAutofit fontScale="62500" lnSpcReduction="20000"/>
          </a:bodyPr>
          <a:lstStyle/>
          <a:p>
            <a:pPr algn="just">
              <a:lnSpc>
                <a:spcPct val="200000"/>
              </a:lnSpc>
              <a:buFontTx/>
              <a:buNone/>
            </a:pPr>
            <a:r>
              <a:rPr lang="en-US" dirty="0">
                <a:solidFill>
                  <a:schemeClr val="accent2"/>
                </a:solidFill>
              </a:rPr>
              <a:t>digital signals </a:t>
            </a:r>
            <a:r>
              <a:rPr lang="en-US" dirty="0"/>
              <a:t>– </a:t>
            </a:r>
            <a:r>
              <a:rPr lang="en-US" b="1" dirty="0">
                <a:solidFill>
                  <a:srgbClr val="CC99FF"/>
                </a:solidFill>
              </a:rPr>
              <a:t>digital repeaters</a:t>
            </a:r>
            <a:r>
              <a:rPr lang="en-US" dirty="0"/>
              <a:t> are used to attain greater distances</a:t>
            </a:r>
            <a:r>
              <a:rPr lang="en-US" dirty="0" smtClean="0"/>
              <a:t>.</a:t>
            </a:r>
          </a:p>
          <a:p>
            <a:pPr algn="just">
              <a:lnSpc>
                <a:spcPct val="200000"/>
              </a:lnSpc>
              <a:buFontTx/>
              <a:buNone/>
            </a:pPr>
            <a:endParaRPr lang="en-US" dirty="0"/>
          </a:p>
          <a:p>
            <a:pPr algn="just">
              <a:lnSpc>
                <a:spcPct val="200000"/>
              </a:lnSpc>
              <a:buFontTx/>
              <a:buNone/>
            </a:pPr>
            <a:r>
              <a:rPr lang="en-US" dirty="0"/>
              <a:t>The </a:t>
            </a:r>
            <a:r>
              <a:rPr lang="en-US" b="1" dirty="0">
                <a:solidFill>
                  <a:srgbClr val="CC99FF"/>
                </a:solidFill>
              </a:rPr>
              <a:t>digital repeater</a:t>
            </a:r>
            <a:r>
              <a:rPr lang="en-US" dirty="0"/>
              <a:t> receives the digital signal, recovers the patterns of 0’s and 1’s and retransmits a </a:t>
            </a:r>
            <a:r>
              <a:rPr lang="en-US" u="sng" dirty="0"/>
              <a:t>new</a:t>
            </a:r>
            <a:r>
              <a:rPr lang="en-US" dirty="0"/>
              <a:t> digital signal</a:t>
            </a:r>
            <a:r>
              <a:rPr lang="en-US" dirty="0" smtClean="0"/>
              <a:t>.</a:t>
            </a:r>
          </a:p>
          <a:p>
            <a:pPr algn="just">
              <a:lnSpc>
                <a:spcPct val="200000"/>
              </a:lnSpc>
              <a:buFontTx/>
              <a:buNone/>
            </a:pPr>
            <a:endParaRPr lang="en-US" dirty="0"/>
          </a:p>
          <a:p>
            <a:pPr algn="just">
              <a:lnSpc>
                <a:spcPct val="200000"/>
              </a:lnSpc>
              <a:buFontTx/>
              <a:buNone/>
            </a:pPr>
            <a:r>
              <a:rPr lang="en-US" dirty="0"/>
              <a:t>The treatment is the same for analog and digital data.</a:t>
            </a:r>
            <a:endParaRPr lang="en-US" dirty="0">
              <a:solidFill>
                <a:schemeClr val="accent2"/>
              </a:solidFill>
            </a:endParaRPr>
          </a:p>
        </p:txBody>
      </p:sp>
      <p:sp>
        <p:nvSpPr>
          <p:cNvPr id="59396" name="Rectangle 4"/>
          <p:cNvSpPr>
            <a:spLocks noGrp="1" noChangeArrowheads="1"/>
          </p:cNvSpPr>
          <p:nvPr>
            <p:ph type="title"/>
          </p:nvPr>
        </p:nvSpPr>
        <p:spPr>
          <a:xfrm>
            <a:off x="609600" y="381000"/>
            <a:ext cx="7772400" cy="990600"/>
          </a:xfrm>
          <a:noFill/>
          <a:ln/>
        </p:spPr>
        <p:txBody>
          <a:bodyPr/>
          <a:lstStyle/>
          <a:p>
            <a:r>
              <a:rPr lang="en-US" sz="3600">
                <a:solidFill>
                  <a:schemeClr val="accent2"/>
                </a:solidFill>
              </a:rPr>
              <a:t>Digital Transmissions</a:t>
            </a:r>
          </a:p>
        </p:txBody>
      </p:sp>
    </p:spTree>
    <p:extLst>
      <p:ext uri="{BB962C8B-B14F-4D97-AF65-F5344CB8AC3E}">
        <p14:creationId xmlns:p14="http://schemas.microsoft.com/office/powerpoint/2010/main" val="1579514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Parameter</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a:lnSpc>
                <a:spcPct val="170000"/>
              </a:lnSpc>
            </a:pPr>
            <a:r>
              <a:rPr lang="en-US" dirty="0" smtClean="0"/>
              <a:t>Parameters of periodic signals:</a:t>
            </a:r>
          </a:p>
          <a:p>
            <a:pPr lvl="1">
              <a:lnSpc>
                <a:spcPct val="170000"/>
              </a:lnSpc>
            </a:pPr>
            <a:r>
              <a:rPr lang="en-US" dirty="0" smtClean="0"/>
              <a:t>period T, </a:t>
            </a:r>
          </a:p>
          <a:p>
            <a:pPr lvl="1">
              <a:lnSpc>
                <a:spcPct val="170000"/>
              </a:lnSpc>
            </a:pPr>
            <a:r>
              <a:rPr lang="en-US" dirty="0" smtClean="0"/>
              <a:t>frequency f=1/T, </a:t>
            </a:r>
          </a:p>
          <a:p>
            <a:pPr lvl="1">
              <a:lnSpc>
                <a:spcPct val="170000"/>
              </a:lnSpc>
            </a:pPr>
            <a:r>
              <a:rPr lang="en-US" dirty="0" smtClean="0"/>
              <a:t>amplitude A, </a:t>
            </a:r>
          </a:p>
          <a:p>
            <a:pPr lvl="1">
              <a:lnSpc>
                <a:spcPct val="170000"/>
              </a:lnSpc>
            </a:pPr>
            <a:r>
              <a:rPr lang="en-US" dirty="0" smtClean="0"/>
              <a:t>phase shift θ</a:t>
            </a:r>
          </a:p>
          <a:p>
            <a:pPr algn="just"/>
            <a:endParaRPr lang="en-US" dirty="0" smtClean="0"/>
          </a:p>
          <a:p>
            <a:endParaRPr lang="en-US" dirty="0"/>
          </a:p>
        </p:txBody>
      </p:sp>
      <p:sp>
        <p:nvSpPr>
          <p:cNvPr id="4" name="Slide Number Placeholder 3"/>
          <p:cNvSpPr>
            <a:spLocks noGrp="1"/>
          </p:cNvSpPr>
          <p:nvPr>
            <p:ph type="sldNum" sz="quarter" idx="12"/>
          </p:nvPr>
        </p:nvSpPr>
        <p:spPr/>
        <p:txBody>
          <a:bodyPr/>
          <a:lstStyle/>
          <a:p>
            <a:fld id="{42C14247-5822-494E-A246-3FBA1863A29E}" type="slidenum">
              <a:rPr lang="en-US" smtClean="0"/>
              <a:t>19</a:t>
            </a:fld>
            <a:endParaRPr lang="en-US"/>
          </a:p>
        </p:txBody>
      </p:sp>
    </p:spTree>
    <p:extLst>
      <p:ext uri="{BB962C8B-B14F-4D97-AF65-F5344CB8AC3E}">
        <p14:creationId xmlns:p14="http://schemas.microsoft.com/office/powerpoint/2010/main" val="945757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Responsibilities and Services</a:t>
            </a:r>
            <a:endParaRPr lang="en-US" dirty="0"/>
          </a:p>
        </p:txBody>
      </p:sp>
      <p:sp>
        <p:nvSpPr>
          <p:cNvPr id="3" name="Content Placeholder 2"/>
          <p:cNvSpPr>
            <a:spLocks noGrp="1"/>
          </p:cNvSpPr>
          <p:nvPr>
            <p:ph idx="1"/>
          </p:nvPr>
        </p:nvSpPr>
        <p:spPr>
          <a:xfrm>
            <a:off x="457200" y="1600200"/>
            <a:ext cx="8382000" cy="4724400"/>
          </a:xfrm>
        </p:spPr>
        <p:txBody>
          <a:bodyPr>
            <a:normAutofit fontScale="62500" lnSpcReduction="20000"/>
          </a:bodyPr>
          <a:lstStyle/>
          <a:p>
            <a:pPr marL="0" indent="0" algn="just">
              <a:lnSpc>
                <a:spcPct val="160000"/>
              </a:lnSpc>
              <a:buNone/>
            </a:pPr>
            <a:r>
              <a:rPr lang="en-US" dirty="0"/>
              <a:t>Provide following services to upper layer protocols:</a:t>
            </a:r>
          </a:p>
          <a:p>
            <a:pPr algn="just">
              <a:lnSpc>
                <a:spcPct val="160000"/>
              </a:lnSpc>
            </a:pPr>
            <a:r>
              <a:rPr lang="en-US" dirty="0" smtClean="0"/>
              <a:t>Define network topology</a:t>
            </a:r>
          </a:p>
          <a:p>
            <a:pPr algn="just">
              <a:lnSpc>
                <a:spcPct val="160000"/>
              </a:lnSpc>
            </a:pPr>
            <a:r>
              <a:rPr lang="en-US" dirty="0" smtClean="0"/>
              <a:t>Converts bit into signal and vice versa. </a:t>
            </a:r>
          </a:p>
          <a:p>
            <a:pPr algn="just">
              <a:lnSpc>
                <a:spcPct val="160000"/>
              </a:lnSpc>
            </a:pPr>
            <a:r>
              <a:rPr lang="en-US" dirty="0" smtClean="0"/>
              <a:t>Defining the medium of communication</a:t>
            </a:r>
          </a:p>
          <a:p>
            <a:pPr lvl="1" algn="just">
              <a:lnSpc>
                <a:spcPct val="160000"/>
              </a:lnSpc>
            </a:pPr>
            <a:r>
              <a:rPr lang="en-US" dirty="0"/>
              <a:t>Guided Medium </a:t>
            </a:r>
            <a:r>
              <a:rPr lang="en-US" dirty="0" smtClean="0"/>
              <a:t> (Wired)</a:t>
            </a:r>
          </a:p>
          <a:p>
            <a:pPr lvl="1" algn="just">
              <a:lnSpc>
                <a:spcPct val="160000"/>
              </a:lnSpc>
            </a:pPr>
            <a:r>
              <a:rPr lang="en-US" dirty="0" smtClean="0"/>
              <a:t>Unguided Medium (Wireless) </a:t>
            </a:r>
          </a:p>
          <a:p>
            <a:pPr algn="just">
              <a:lnSpc>
                <a:spcPct val="160000"/>
              </a:lnSpc>
            </a:pPr>
            <a:r>
              <a:rPr lang="en-US" dirty="0" smtClean="0"/>
              <a:t>Defining interface type</a:t>
            </a:r>
          </a:p>
          <a:p>
            <a:pPr lvl="1" algn="just">
              <a:lnSpc>
                <a:spcPct val="160000"/>
              </a:lnSpc>
            </a:pPr>
            <a:r>
              <a:rPr lang="en-US" dirty="0" smtClean="0"/>
              <a:t>RS232</a:t>
            </a:r>
          </a:p>
          <a:p>
            <a:pPr lvl="1" algn="just">
              <a:lnSpc>
                <a:spcPct val="160000"/>
              </a:lnSpc>
            </a:pPr>
            <a:r>
              <a:rPr lang="en-US" dirty="0" smtClean="0"/>
              <a:t>RJ45 etc.</a:t>
            </a:r>
          </a:p>
          <a:p>
            <a:pPr algn="just">
              <a:lnSpc>
                <a:spcPct val="160000"/>
              </a:lnSpc>
            </a:pPr>
            <a:r>
              <a:rPr lang="en-US" dirty="0" smtClean="0"/>
              <a:t>Facilitate parallel as well as serial communication</a:t>
            </a:r>
          </a:p>
        </p:txBody>
      </p:sp>
      <p:sp>
        <p:nvSpPr>
          <p:cNvPr id="4" name="Slide Number Placeholder 3"/>
          <p:cNvSpPr>
            <a:spLocks noGrp="1"/>
          </p:cNvSpPr>
          <p:nvPr>
            <p:ph type="sldNum" sz="quarter" idx="12"/>
          </p:nvPr>
        </p:nvSpPr>
        <p:spPr/>
        <p:txBody>
          <a:bodyPr/>
          <a:lstStyle/>
          <a:p>
            <a:fld id="{42C14247-5822-494E-A246-3FBA1863A29E}" type="slidenum">
              <a:rPr lang="en-US" smtClean="0"/>
              <a:t>2</a:t>
            </a:fld>
            <a:endParaRPr lang="en-US"/>
          </a:p>
        </p:txBody>
      </p:sp>
    </p:spTree>
    <p:extLst>
      <p:ext uri="{BB962C8B-B14F-4D97-AF65-F5344CB8AC3E}">
        <p14:creationId xmlns:p14="http://schemas.microsoft.com/office/powerpoint/2010/main" val="34734847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Signal Parameter (contd.)</a:t>
            </a:r>
            <a:endParaRPr lang="en-US" dirty="0"/>
          </a:p>
        </p:txBody>
      </p:sp>
      <p:sp>
        <p:nvSpPr>
          <p:cNvPr id="3" name="Content Placeholder 2"/>
          <p:cNvSpPr>
            <a:spLocks noGrp="1"/>
          </p:cNvSpPr>
          <p:nvPr>
            <p:ph idx="1"/>
          </p:nvPr>
        </p:nvSpPr>
        <p:spPr>
          <a:xfrm>
            <a:off x="533400" y="914400"/>
            <a:ext cx="8229600" cy="4525963"/>
          </a:xfrm>
        </p:spPr>
        <p:txBody>
          <a:bodyPr>
            <a:normAutofit/>
          </a:bodyPr>
          <a:lstStyle/>
          <a:p>
            <a:pPr algn="just">
              <a:lnSpc>
                <a:spcPct val="170000"/>
              </a:lnSpc>
              <a:buNone/>
            </a:pPr>
            <a:r>
              <a:rPr lang="en-US" sz="1200" dirty="0" smtClean="0"/>
              <a:t>A sine wave as special periodic signal for a carrier can be represented as:</a:t>
            </a:r>
          </a:p>
          <a:p>
            <a:pPr algn="ctr">
              <a:lnSpc>
                <a:spcPct val="170000"/>
              </a:lnSpc>
              <a:buNone/>
            </a:pPr>
            <a:r>
              <a:rPr lang="en-US" sz="1200" dirty="0" smtClean="0"/>
              <a:t>A Sin(2πft + θ) </a:t>
            </a:r>
          </a:p>
          <a:p>
            <a:pPr>
              <a:lnSpc>
                <a:spcPct val="170000"/>
              </a:lnSpc>
              <a:buNone/>
            </a:pPr>
            <a:r>
              <a:rPr lang="en-US" sz="1200" dirty="0" smtClean="0"/>
              <a:t>A = Amplitude, 	f=Frequency, 	θ= Phase,  		Period T = 1/f, 	</a:t>
            </a:r>
          </a:p>
          <a:p>
            <a:pPr>
              <a:lnSpc>
                <a:spcPct val="170000"/>
              </a:lnSpc>
            </a:pPr>
            <a:r>
              <a:rPr lang="en-US" sz="1200" dirty="0" smtClean="0"/>
              <a:t>Frequency is measured in Cycles/sec or </a:t>
            </a:r>
            <a:r>
              <a:rPr lang="en-US" sz="1200" b="1" dirty="0" smtClean="0"/>
              <a:t>Hertz</a:t>
            </a:r>
          </a:p>
          <a:p>
            <a:endParaRPr lang="en-US" sz="1200" dirty="0"/>
          </a:p>
        </p:txBody>
      </p:sp>
      <p:pic>
        <p:nvPicPr>
          <p:cNvPr id="32770" name="Picture 2"/>
          <p:cNvPicPr>
            <a:picLocks noChangeAspect="1" noChangeArrowheads="1"/>
          </p:cNvPicPr>
          <p:nvPr/>
        </p:nvPicPr>
        <p:blipFill>
          <a:blip r:embed="rId2" cstate="print"/>
          <a:srcRect/>
          <a:stretch>
            <a:fillRect/>
          </a:stretch>
        </p:blipFill>
        <p:spPr bwMode="auto">
          <a:xfrm>
            <a:off x="1905001" y="2466976"/>
            <a:ext cx="5486400" cy="420837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2C14247-5822-494E-A246-3FBA1863A29E}" type="slidenum">
              <a:rPr lang="en-US" smtClean="0"/>
              <a:t>20</a:t>
            </a:fld>
            <a:endParaRPr lang="en-US"/>
          </a:p>
        </p:txBody>
      </p:sp>
    </p:spTree>
    <p:extLst>
      <p:ext uri="{BB962C8B-B14F-4D97-AF65-F5344CB8AC3E}">
        <p14:creationId xmlns:p14="http://schemas.microsoft.com/office/powerpoint/2010/main" val="38317934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Signal Parameter (contd.)</a:t>
            </a:r>
            <a:endParaRPr lang="en-US" dirty="0"/>
          </a:p>
        </p:txBody>
      </p:sp>
      <p:sp>
        <p:nvSpPr>
          <p:cNvPr id="3" name="Content Placeholder 2"/>
          <p:cNvSpPr>
            <a:spLocks noGrp="1"/>
          </p:cNvSpPr>
          <p:nvPr>
            <p:ph idx="1"/>
          </p:nvPr>
        </p:nvSpPr>
        <p:spPr>
          <a:xfrm>
            <a:off x="533400" y="1447800"/>
            <a:ext cx="8229600" cy="3992563"/>
          </a:xfrm>
        </p:spPr>
        <p:txBody>
          <a:bodyPr>
            <a:normAutofit/>
          </a:bodyPr>
          <a:lstStyle/>
          <a:p>
            <a:pPr>
              <a:buNone/>
            </a:pPr>
            <a:r>
              <a:rPr lang="en-US" sz="2000" dirty="0" smtClean="0"/>
              <a:t>Fourier representation of a periodic signal:</a:t>
            </a:r>
          </a:p>
          <a:p>
            <a:endParaRPr lang="en-US" sz="1200" dirty="0"/>
          </a:p>
        </p:txBody>
      </p:sp>
      <p:pic>
        <p:nvPicPr>
          <p:cNvPr id="57348" name="Picture 4"/>
          <p:cNvPicPr>
            <a:picLocks noChangeAspect="1" noChangeArrowheads="1"/>
          </p:cNvPicPr>
          <p:nvPr/>
        </p:nvPicPr>
        <p:blipFill>
          <a:blip r:embed="rId2" cstate="print"/>
          <a:srcRect/>
          <a:stretch>
            <a:fillRect/>
          </a:stretch>
        </p:blipFill>
        <p:spPr bwMode="auto">
          <a:xfrm>
            <a:off x="1447800" y="2362200"/>
            <a:ext cx="5124450" cy="933450"/>
          </a:xfrm>
          <a:prstGeom prst="rect">
            <a:avLst/>
          </a:prstGeom>
          <a:noFill/>
          <a:ln w="9525">
            <a:noFill/>
            <a:miter lim="800000"/>
            <a:headEnd/>
            <a:tailEnd/>
          </a:ln>
        </p:spPr>
      </p:pic>
      <p:pic>
        <p:nvPicPr>
          <p:cNvPr id="57349" name="Picture 5"/>
          <p:cNvPicPr>
            <a:picLocks noChangeAspect="1" noChangeArrowheads="1"/>
          </p:cNvPicPr>
          <p:nvPr/>
        </p:nvPicPr>
        <p:blipFill>
          <a:blip r:embed="rId3" cstate="print"/>
          <a:srcRect/>
          <a:stretch>
            <a:fillRect/>
          </a:stretch>
        </p:blipFill>
        <p:spPr bwMode="auto">
          <a:xfrm>
            <a:off x="533400" y="3810000"/>
            <a:ext cx="7639050" cy="253365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2C14247-5822-494E-A246-3FBA1863A29E}" type="slidenum">
              <a:rPr lang="en-US" smtClean="0"/>
              <a:t>21</a:t>
            </a:fld>
            <a:endParaRPr lang="en-US"/>
          </a:p>
        </p:txBody>
      </p:sp>
    </p:spTree>
    <p:extLst>
      <p:ext uri="{BB962C8B-B14F-4D97-AF65-F5344CB8AC3E}">
        <p14:creationId xmlns:p14="http://schemas.microsoft.com/office/powerpoint/2010/main" val="23332641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Signal Parameter (contd.)</a:t>
            </a:r>
            <a:endParaRPr lang="en-US" dirty="0"/>
          </a:p>
        </p:txBody>
      </p:sp>
      <p:sp>
        <p:nvSpPr>
          <p:cNvPr id="3" name="Content Placeholder 2"/>
          <p:cNvSpPr>
            <a:spLocks noGrp="1"/>
          </p:cNvSpPr>
          <p:nvPr>
            <p:ph idx="1"/>
          </p:nvPr>
        </p:nvSpPr>
        <p:spPr>
          <a:xfrm>
            <a:off x="533400" y="1447800"/>
            <a:ext cx="8229600" cy="3992563"/>
          </a:xfrm>
        </p:spPr>
        <p:txBody>
          <a:bodyPr>
            <a:normAutofit/>
          </a:bodyPr>
          <a:lstStyle/>
          <a:p>
            <a:pPr>
              <a:buNone/>
            </a:pPr>
            <a:r>
              <a:rPr lang="en-US" dirty="0" smtClean="0"/>
              <a:t>Wavelength:</a:t>
            </a:r>
            <a:r>
              <a:rPr lang="en-US" sz="2000" dirty="0" smtClean="0"/>
              <a:t> </a:t>
            </a:r>
          </a:p>
          <a:p>
            <a:pPr algn="just"/>
            <a:r>
              <a:rPr lang="en-US" sz="2000" dirty="0" smtClean="0"/>
              <a:t>Distance occupied by one cycle</a:t>
            </a:r>
          </a:p>
          <a:p>
            <a:pPr algn="just"/>
            <a:r>
              <a:rPr lang="en-US" sz="2000" dirty="0" smtClean="0"/>
              <a:t>Distance between two points of corresponding phase in two consecutive cycles</a:t>
            </a:r>
          </a:p>
          <a:p>
            <a:pPr lvl="1" algn="just"/>
            <a:r>
              <a:rPr lang="en-US" sz="1600" dirty="0" smtClean="0"/>
              <a:t>Wavelength = </a:t>
            </a:r>
            <a:r>
              <a:rPr lang="el-GR" sz="1600" dirty="0" smtClean="0"/>
              <a:t>λ</a:t>
            </a:r>
          </a:p>
          <a:p>
            <a:pPr lvl="1" algn="just"/>
            <a:r>
              <a:rPr lang="en-US" sz="1600" dirty="0" smtClean="0"/>
              <a:t>Assuming signal velocity </a:t>
            </a:r>
            <a:r>
              <a:rPr lang="en-US" sz="1600" i="1" dirty="0" smtClean="0"/>
              <a:t>v</a:t>
            </a:r>
          </a:p>
          <a:p>
            <a:pPr lvl="2" algn="just">
              <a:buNone/>
            </a:pPr>
            <a:r>
              <a:rPr lang="en-US" sz="1200" i="1" dirty="0" smtClean="0"/>
              <a:t>(Wavelength) λ= </a:t>
            </a:r>
            <a:r>
              <a:rPr lang="en-US" sz="1200" i="1" dirty="0" err="1" smtClean="0"/>
              <a:t>vT</a:t>
            </a:r>
            <a:endParaRPr lang="en-US" sz="1200" i="1" dirty="0" smtClean="0"/>
          </a:p>
          <a:p>
            <a:pPr lvl="2" algn="just">
              <a:buNone/>
            </a:pPr>
            <a:r>
              <a:rPr lang="en-US" sz="1200" i="1" dirty="0" smtClean="0"/>
              <a:t>T=1/f</a:t>
            </a:r>
          </a:p>
          <a:p>
            <a:pPr lvl="2" algn="just">
              <a:buNone/>
            </a:pPr>
            <a:r>
              <a:rPr lang="el-GR" sz="1200" dirty="0" smtClean="0"/>
              <a:t>λ</a:t>
            </a:r>
            <a:r>
              <a:rPr lang="en-US" sz="1200" i="1" dirty="0" smtClean="0"/>
              <a:t>f = v</a:t>
            </a:r>
          </a:p>
          <a:p>
            <a:pPr lvl="2" algn="just">
              <a:buNone/>
            </a:pPr>
            <a:r>
              <a:rPr lang="el-GR" sz="1200" dirty="0" smtClean="0"/>
              <a:t>λ</a:t>
            </a:r>
            <a:r>
              <a:rPr lang="en-US" sz="1200" i="1" dirty="0" smtClean="0"/>
              <a:t> = v/f  	=&gt; higher the frequency, lower the wavelength</a:t>
            </a:r>
          </a:p>
          <a:p>
            <a:pPr lvl="2" algn="just">
              <a:buNone/>
            </a:pPr>
            <a:r>
              <a:rPr lang="en-US" sz="1200" i="1" dirty="0" smtClean="0"/>
              <a:t>v</a:t>
            </a:r>
            <a:r>
              <a:rPr lang="en-US" sz="1200" dirty="0" smtClean="0"/>
              <a:t>=c = 3×108 m/s(speed of light in free space) = </a:t>
            </a:r>
            <a:r>
              <a:rPr lang="en-US" sz="1200" i="1" dirty="0" smtClean="0"/>
              <a:t>300 m/</a:t>
            </a:r>
            <a:r>
              <a:rPr lang="en-US" sz="1200" i="1" dirty="0" err="1" smtClean="0"/>
              <a:t>μs</a:t>
            </a:r>
            <a:endParaRPr lang="en-US" sz="1200" i="1" dirty="0" smtClean="0"/>
          </a:p>
          <a:p>
            <a:pPr algn="just"/>
            <a:endParaRPr lang="en-US" sz="2000" dirty="0" smtClean="0"/>
          </a:p>
          <a:p>
            <a:pPr algn="just"/>
            <a:endParaRPr lang="en-US" sz="1200" dirty="0" smtClean="0"/>
          </a:p>
          <a:p>
            <a:pPr algn="just">
              <a:buNone/>
            </a:pPr>
            <a:endParaRPr lang="en-US" sz="1200" dirty="0"/>
          </a:p>
        </p:txBody>
      </p:sp>
      <p:pic>
        <p:nvPicPr>
          <p:cNvPr id="58370" name="Picture 2"/>
          <p:cNvPicPr>
            <a:picLocks noChangeAspect="1" noChangeArrowheads="1"/>
          </p:cNvPicPr>
          <p:nvPr/>
        </p:nvPicPr>
        <p:blipFill>
          <a:blip r:embed="rId2" cstate="print"/>
          <a:srcRect/>
          <a:stretch>
            <a:fillRect/>
          </a:stretch>
        </p:blipFill>
        <p:spPr bwMode="auto">
          <a:xfrm>
            <a:off x="1066800" y="4876800"/>
            <a:ext cx="6667500" cy="174307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2C14247-5822-494E-A246-3FBA1863A29E}" type="slidenum">
              <a:rPr lang="en-US" smtClean="0"/>
              <a:t>22</a:t>
            </a:fld>
            <a:endParaRPr lang="en-US"/>
          </a:p>
        </p:txBody>
      </p:sp>
    </p:spTree>
    <p:extLst>
      <p:ext uri="{BB962C8B-B14F-4D97-AF65-F5344CB8AC3E}">
        <p14:creationId xmlns:p14="http://schemas.microsoft.com/office/powerpoint/2010/main" val="42354741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Frequency = 2.5 GHz</a:t>
            </a:r>
          </a:p>
          <a:p>
            <a:endParaRPr lang="en-US" dirty="0" smtClean="0"/>
          </a:p>
          <a:p>
            <a:endParaRPr lang="en-US" dirty="0"/>
          </a:p>
        </p:txBody>
      </p:sp>
      <p:pic>
        <p:nvPicPr>
          <p:cNvPr id="59394" name="Picture 2"/>
          <p:cNvPicPr>
            <a:picLocks noChangeAspect="1" noChangeArrowheads="1"/>
          </p:cNvPicPr>
          <p:nvPr/>
        </p:nvPicPr>
        <p:blipFill>
          <a:blip r:embed="rId2" cstate="print"/>
          <a:srcRect/>
          <a:stretch>
            <a:fillRect/>
          </a:stretch>
        </p:blipFill>
        <p:spPr bwMode="auto">
          <a:xfrm>
            <a:off x="914400" y="2590800"/>
            <a:ext cx="7162800" cy="26670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42C14247-5822-494E-A246-3FBA1863A29E}" type="slidenum">
              <a:rPr lang="en-US" smtClean="0"/>
              <a:t>23</a:t>
            </a:fld>
            <a:endParaRPr lang="en-US"/>
          </a:p>
        </p:txBody>
      </p:sp>
    </p:spTree>
    <p:extLst>
      <p:ext uri="{BB962C8B-B14F-4D97-AF65-F5344CB8AC3E}">
        <p14:creationId xmlns:p14="http://schemas.microsoft.com/office/powerpoint/2010/main" val="11277251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Time and Frequency Domain Representations</a:t>
            </a:r>
            <a:endParaRPr lang="en-US" dirty="0"/>
          </a:p>
        </p:txBody>
      </p:sp>
      <p:pic>
        <p:nvPicPr>
          <p:cNvPr id="60418" name="Picture 2"/>
          <p:cNvPicPr>
            <a:picLocks noGrp="1" noChangeAspect="1" noChangeArrowheads="1"/>
          </p:cNvPicPr>
          <p:nvPr>
            <p:ph idx="1"/>
          </p:nvPr>
        </p:nvPicPr>
        <p:blipFill>
          <a:blip r:embed="rId2" cstate="print"/>
          <a:srcRect/>
          <a:stretch>
            <a:fillRect/>
          </a:stretch>
        </p:blipFill>
        <p:spPr bwMode="auto">
          <a:xfrm>
            <a:off x="228600" y="1600200"/>
            <a:ext cx="8381999" cy="4876800"/>
          </a:xfrm>
          <a:prstGeom prst="rect">
            <a:avLst/>
          </a:prstGeom>
          <a:noFill/>
          <a:ln w="9525">
            <a:noFill/>
            <a:miter lim="800000"/>
            <a:headEnd/>
            <a:tailEnd/>
          </a:ln>
        </p:spPr>
      </p:pic>
      <p:sp>
        <p:nvSpPr>
          <p:cNvPr id="3" name="Slide Number Placeholder 2"/>
          <p:cNvSpPr>
            <a:spLocks noGrp="1"/>
          </p:cNvSpPr>
          <p:nvPr>
            <p:ph type="sldNum" sz="quarter" idx="12"/>
          </p:nvPr>
        </p:nvSpPr>
        <p:spPr/>
        <p:txBody>
          <a:bodyPr/>
          <a:lstStyle/>
          <a:p>
            <a:fld id="{42C14247-5822-494E-A246-3FBA1863A29E}" type="slidenum">
              <a:rPr lang="en-US" smtClean="0"/>
              <a:t>24</a:t>
            </a:fld>
            <a:endParaRPr lang="en-US"/>
          </a:p>
        </p:txBody>
      </p:sp>
    </p:spTree>
    <p:extLst>
      <p:ext uri="{BB962C8B-B14F-4D97-AF65-F5344CB8AC3E}">
        <p14:creationId xmlns:p14="http://schemas.microsoft.com/office/powerpoint/2010/main" val="27275181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Transmission Impairments</a:t>
            </a:r>
            <a:endParaRPr lang="en-US" dirty="0"/>
          </a:p>
        </p:txBody>
      </p:sp>
      <p:sp>
        <p:nvSpPr>
          <p:cNvPr id="3" name="Content Placeholder 2"/>
          <p:cNvSpPr>
            <a:spLocks noGrp="1"/>
          </p:cNvSpPr>
          <p:nvPr>
            <p:ph idx="1"/>
          </p:nvPr>
        </p:nvSpPr>
        <p:spPr/>
        <p:txBody>
          <a:bodyPr/>
          <a:lstStyle/>
          <a:p>
            <a:r>
              <a:rPr lang="en-US" dirty="0" smtClean="0"/>
              <a:t>Attenuation</a:t>
            </a:r>
          </a:p>
          <a:p>
            <a:r>
              <a:rPr lang="en-US" dirty="0" smtClean="0"/>
              <a:t>Delay distortions (Delay spread)</a:t>
            </a:r>
          </a:p>
          <a:p>
            <a:r>
              <a:rPr lang="en-US" dirty="0" smtClean="0"/>
              <a:t>Noise</a:t>
            </a:r>
          </a:p>
          <a:p>
            <a:r>
              <a:rPr lang="en-US" dirty="0" smtClean="0"/>
              <a:t>Interference</a:t>
            </a:r>
          </a:p>
          <a:p>
            <a:r>
              <a:rPr lang="en-US" dirty="0" smtClean="0"/>
              <a:t>Multipath Fading</a:t>
            </a:r>
            <a:endParaRPr lang="en-US" dirty="0"/>
          </a:p>
        </p:txBody>
      </p:sp>
      <p:sp>
        <p:nvSpPr>
          <p:cNvPr id="4" name="Slide Number Placeholder 3"/>
          <p:cNvSpPr>
            <a:spLocks noGrp="1"/>
          </p:cNvSpPr>
          <p:nvPr>
            <p:ph type="sldNum" sz="quarter" idx="12"/>
          </p:nvPr>
        </p:nvSpPr>
        <p:spPr/>
        <p:txBody>
          <a:bodyPr/>
          <a:lstStyle/>
          <a:p>
            <a:fld id="{42C14247-5822-494E-A246-3FBA1863A29E}" type="slidenum">
              <a:rPr lang="en-US" smtClean="0"/>
              <a:t>25</a:t>
            </a:fld>
            <a:endParaRPr lang="en-US"/>
          </a:p>
        </p:txBody>
      </p:sp>
    </p:spTree>
    <p:extLst>
      <p:ext uri="{BB962C8B-B14F-4D97-AF65-F5344CB8AC3E}">
        <p14:creationId xmlns:p14="http://schemas.microsoft.com/office/powerpoint/2010/main" val="38135863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4512A7F-4BF5-4666-A20E-26D1C1C30649}" type="slidenum">
              <a:rPr lang="en-US"/>
              <a:pPr/>
              <a:t>26</a:t>
            </a:fld>
            <a:endParaRPr lang="en-US"/>
          </a:p>
        </p:txBody>
      </p:sp>
      <p:pic>
        <p:nvPicPr>
          <p:cNvPr id="66562" name="Picture 2" descr="C:\My Documents\My Pictures\Attenuation.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088" y="1862138"/>
            <a:ext cx="7986712" cy="3624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680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fld id="{2FBC8EB6-66C3-45F0-AD0B-80E9EC342F70}" type="slidenum">
              <a:rPr lang="en-US"/>
              <a:pPr/>
              <a:t>27</a:t>
            </a:fld>
            <a:endParaRPr lang="en-US"/>
          </a:p>
        </p:txBody>
      </p:sp>
      <p:sp>
        <p:nvSpPr>
          <p:cNvPr id="63490" name="Rectangle 2"/>
          <p:cNvSpPr>
            <a:spLocks noGrp="1" noChangeArrowheads="1"/>
          </p:cNvSpPr>
          <p:nvPr>
            <p:ph type="body" idx="1"/>
          </p:nvPr>
        </p:nvSpPr>
        <p:spPr>
          <a:xfrm>
            <a:off x="457200" y="228600"/>
            <a:ext cx="8191500" cy="5334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75000"/>
              </a:lnSpc>
              <a:spcBef>
                <a:spcPct val="5000"/>
              </a:spcBef>
              <a:buFontTx/>
              <a:buNone/>
            </a:pPr>
            <a:r>
              <a:rPr lang="en-US" sz="2000"/>
              <a:t>(a) Analog transmission: all details must be reproduced accurately</a:t>
            </a:r>
          </a:p>
        </p:txBody>
      </p:sp>
      <p:sp>
        <p:nvSpPr>
          <p:cNvPr id="63491" name="Line 3"/>
          <p:cNvSpPr>
            <a:spLocks noChangeShapeType="1"/>
          </p:cNvSpPr>
          <p:nvPr/>
        </p:nvSpPr>
        <p:spPr bwMode="auto">
          <a:xfrm>
            <a:off x="5108575" y="930275"/>
            <a:ext cx="0" cy="1130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2" name="Line 4"/>
          <p:cNvSpPr>
            <a:spLocks noChangeShapeType="1"/>
          </p:cNvSpPr>
          <p:nvPr/>
        </p:nvSpPr>
        <p:spPr bwMode="auto">
          <a:xfrm>
            <a:off x="5114925" y="1533525"/>
            <a:ext cx="1739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3" name="Line 5"/>
          <p:cNvSpPr>
            <a:spLocks noChangeShapeType="1"/>
          </p:cNvSpPr>
          <p:nvPr/>
        </p:nvSpPr>
        <p:spPr bwMode="auto">
          <a:xfrm>
            <a:off x="1292225" y="1028700"/>
            <a:ext cx="0" cy="1130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4" name="Line 6"/>
          <p:cNvSpPr>
            <a:spLocks noChangeShapeType="1"/>
          </p:cNvSpPr>
          <p:nvPr/>
        </p:nvSpPr>
        <p:spPr bwMode="auto">
          <a:xfrm>
            <a:off x="1298575" y="1631950"/>
            <a:ext cx="17399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5" name="Freeform 7"/>
          <p:cNvSpPr>
            <a:spLocks/>
          </p:cNvSpPr>
          <p:nvPr/>
        </p:nvSpPr>
        <p:spPr bwMode="auto">
          <a:xfrm>
            <a:off x="1292225" y="1263650"/>
            <a:ext cx="1811338" cy="833438"/>
          </a:xfrm>
          <a:custGeom>
            <a:avLst/>
            <a:gdLst>
              <a:gd name="T0" fmla="*/ 19 w 1141"/>
              <a:gd name="T1" fmla="*/ 221 h 525"/>
              <a:gd name="T2" fmla="*/ 55 w 1141"/>
              <a:gd name="T3" fmla="*/ 184 h 525"/>
              <a:gd name="T4" fmla="*/ 92 w 1141"/>
              <a:gd name="T5" fmla="*/ 156 h 525"/>
              <a:gd name="T6" fmla="*/ 129 w 1141"/>
              <a:gd name="T7" fmla="*/ 129 h 525"/>
              <a:gd name="T8" fmla="*/ 166 w 1141"/>
              <a:gd name="T9" fmla="*/ 101 h 525"/>
              <a:gd name="T10" fmla="*/ 202 w 1141"/>
              <a:gd name="T11" fmla="*/ 74 h 525"/>
              <a:gd name="T12" fmla="*/ 248 w 1141"/>
              <a:gd name="T13" fmla="*/ 64 h 525"/>
              <a:gd name="T14" fmla="*/ 267 w 1141"/>
              <a:gd name="T15" fmla="*/ 28 h 525"/>
              <a:gd name="T16" fmla="*/ 304 w 1141"/>
              <a:gd name="T17" fmla="*/ 37 h 525"/>
              <a:gd name="T18" fmla="*/ 313 w 1141"/>
              <a:gd name="T19" fmla="*/ 74 h 525"/>
              <a:gd name="T20" fmla="*/ 322 w 1141"/>
              <a:gd name="T21" fmla="*/ 110 h 525"/>
              <a:gd name="T22" fmla="*/ 359 w 1141"/>
              <a:gd name="T23" fmla="*/ 129 h 525"/>
              <a:gd name="T24" fmla="*/ 386 w 1141"/>
              <a:gd name="T25" fmla="*/ 101 h 525"/>
              <a:gd name="T26" fmla="*/ 405 w 1141"/>
              <a:gd name="T27" fmla="*/ 64 h 525"/>
              <a:gd name="T28" fmla="*/ 423 w 1141"/>
              <a:gd name="T29" fmla="*/ 37 h 525"/>
              <a:gd name="T30" fmla="*/ 451 w 1141"/>
              <a:gd name="T31" fmla="*/ 18 h 525"/>
              <a:gd name="T32" fmla="*/ 488 w 1141"/>
              <a:gd name="T33" fmla="*/ 0 h 525"/>
              <a:gd name="T34" fmla="*/ 515 w 1141"/>
              <a:gd name="T35" fmla="*/ 18 h 525"/>
              <a:gd name="T36" fmla="*/ 543 w 1141"/>
              <a:gd name="T37" fmla="*/ 55 h 525"/>
              <a:gd name="T38" fmla="*/ 552 w 1141"/>
              <a:gd name="T39" fmla="*/ 92 h 525"/>
              <a:gd name="T40" fmla="*/ 561 w 1141"/>
              <a:gd name="T41" fmla="*/ 129 h 525"/>
              <a:gd name="T42" fmla="*/ 570 w 1141"/>
              <a:gd name="T43" fmla="*/ 175 h 525"/>
              <a:gd name="T44" fmla="*/ 579 w 1141"/>
              <a:gd name="T45" fmla="*/ 212 h 525"/>
              <a:gd name="T46" fmla="*/ 589 w 1141"/>
              <a:gd name="T47" fmla="*/ 258 h 525"/>
              <a:gd name="T48" fmla="*/ 598 w 1141"/>
              <a:gd name="T49" fmla="*/ 294 h 525"/>
              <a:gd name="T50" fmla="*/ 598 w 1141"/>
              <a:gd name="T51" fmla="*/ 331 h 525"/>
              <a:gd name="T52" fmla="*/ 598 w 1141"/>
              <a:gd name="T53" fmla="*/ 377 h 525"/>
              <a:gd name="T54" fmla="*/ 607 w 1141"/>
              <a:gd name="T55" fmla="*/ 414 h 525"/>
              <a:gd name="T56" fmla="*/ 616 w 1141"/>
              <a:gd name="T57" fmla="*/ 451 h 525"/>
              <a:gd name="T58" fmla="*/ 625 w 1141"/>
              <a:gd name="T59" fmla="*/ 487 h 525"/>
              <a:gd name="T60" fmla="*/ 635 w 1141"/>
              <a:gd name="T61" fmla="*/ 524 h 525"/>
              <a:gd name="T62" fmla="*/ 671 w 1141"/>
              <a:gd name="T63" fmla="*/ 506 h 525"/>
              <a:gd name="T64" fmla="*/ 690 w 1141"/>
              <a:gd name="T65" fmla="*/ 469 h 525"/>
              <a:gd name="T66" fmla="*/ 717 w 1141"/>
              <a:gd name="T67" fmla="*/ 423 h 525"/>
              <a:gd name="T68" fmla="*/ 727 w 1141"/>
              <a:gd name="T69" fmla="*/ 368 h 525"/>
              <a:gd name="T70" fmla="*/ 736 w 1141"/>
              <a:gd name="T71" fmla="*/ 313 h 525"/>
              <a:gd name="T72" fmla="*/ 754 w 1141"/>
              <a:gd name="T73" fmla="*/ 267 h 525"/>
              <a:gd name="T74" fmla="*/ 763 w 1141"/>
              <a:gd name="T75" fmla="*/ 212 h 525"/>
              <a:gd name="T76" fmla="*/ 782 w 1141"/>
              <a:gd name="T77" fmla="*/ 166 h 525"/>
              <a:gd name="T78" fmla="*/ 791 w 1141"/>
              <a:gd name="T79" fmla="*/ 129 h 525"/>
              <a:gd name="T80" fmla="*/ 819 w 1141"/>
              <a:gd name="T81" fmla="*/ 92 h 525"/>
              <a:gd name="T82" fmla="*/ 855 w 1141"/>
              <a:gd name="T83" fmla="*/ 92 h 525"/>
              <a:gd name="T84" fmla="*/ 874 w 1141"/>
              <a:gd name="T85" fmla="*/ 129 h 525"/>
              <a:gd name="T86" fmla="*/ 892 w 1141"/>
              <a:gd name="T87" fmla="*/ 166 h 525"/>
              <a:gd name="T88" fmla="*/ 901 w 1141"/>
              <a:gd name="T89" fmla="*/ 202 h 525"/>
              <a:gd name="T90" fmla="*/ 929 w 1141"/>
              <a:gd name="T91" fmla="*/ 175 h 525"/>
              <a:gd name="T92" fmla="*/ 957 w 1141"/>
              <a:gd name="T93" fmla="*/ 138 h 525"/>
              <a:gd name="T94" fmla="*/ 984 w 1141"/>
              <a:gd name="T95" fmla="*/ 138 h 525"/>
              <a:gd name="T96" fmla="*/ 1002 w 1141"/>
              <a:gd name="T97" fmla="*/ 166 h 525"/>
              <a:gd name="T98" fmla="*/ 1039 w 1141"/>
              <a:gd name="T99" fmla="*/ 193 h 525"/>
              <a:gd name="T100" fmla="*/ 1058 w 1141"/>
              <a:gd name="T101" fmla="*/ 156 h 525"/>
              <a:gd name="T102" fmla="*/ 1067 w 1141"/>
              <a:gd name="T103" fmla="*/ 120 h 525"/>
              <a:gd name="T104" fmla="*/ 1094 w 1141"/>
              <a:gd name="T105" fmla="*/ 147 h 525"/>
              <a:gd name="T106" fmla="*/ 1113 w 1141"/>
              <a:gd name="T107" fmla="*/ 184 h 525"/>
              <a:gd name="T108" fmla="*/ 1140 w 1141"/>
              <a:gd name="T109" fmla="*/ 212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141" h="525">
                <a:moveTo>
                  <a:pt x="0" y="232"/>
                </a:moveTo>
                <a:lnTo>
                  <a:pt x="19" y="221"/>
                </a:lnTo>
                <a:lnTo>
                  <a:pt x="46" y="202"/>
                </a:lnTo>
                <a:lnTo>
                  <a:pt x="55" y="184"/>
                </a:lnTo>
                <a:lnTo>
                  <a:pt x="74" y="175"/>
                </a:lnTo>
                <a:lnTo>
                  <a:pt x="92" y="156"/>
                </a:lnTo>
                <a:lnTo>
                  <a:pt x="111" y="147"/>
                </a:lnTo>
                <a:lnTo>
                  <a:pt x="129" y="129"/>
                </a:lnTo>
                <a:lnTo>
                  <a:pt x="147" y="120"/>
                </a:lnTo>
                <a:lnTo>
                  <a:pt x="166" y="101"/>
                </a:lnTo>
                <a:lnTo>
                  <a:pt x="184" y="92"/>
                </a:lnTo>
                <a:lnTo>
                  <a:pt x="202" y="74"/>
                </a:lnTo>
                <a:lnTo>
                  <a:pt x="230" y="64"/>
                </a:lnTo>
                <a:lnTo>
                  <a:pt x="248" y="64"/>
                </a:lnTo>
                <a:lnTo>
                  <a:pt x="258" y="46"/>
                </a:lnTo>
                <a:lnTo>
                  <a:pt x="267" y="28"/>
                </a:lnTo>
                <a:lnTo>
                  <a:pt x="285" y="28"/>
                </a:lnTo>
                <a:lnTo>
                  <a:pt x="304" y="37"/>
                </a:lnTo>
                <a:lnTo>
                  <a:pt x="313" y="55"/>
                </a:lnTo>
                <a:lnTo>
                  <a:pt x="313" y="74"/>
                </a:lnTo>
                <a:lnTo>
                  <a:pt x="322" y="92"/>
                </a:lnTo>
                <a:lnTo>
                  <a:pt x="322" y="110"/>
                </a:lnTo>
                <a:lnTo>
                  <a:pt x="340" y="120"/>
                </a:lnTo>
                <a:lnTo>
                  <a:pt x="359" y="129"/>
                </a:lnTo>
                <a:lnTo>
                  <a:pt x="377" y="120"/>
                </a:lnTo>
                <a:lnTo>
                  <a:pt x="386" y="101"/>
                </a:lnTo>
                <a:lnTo>
                  <a:pt x="396" y="83"/>
                </a:lnTo>
                <a:lnTo>
                  <a:pt x="405" y="64"/>
                </a:lnTo>
                <a:lnTo>
                  <a:pt x="423" y="55"/>
                </a:lnTo>
                <a:lnTo>
                  <a:pt x="423" y="37"/>
                </a:lnTo>
                <a:lnTo>
                  <a:pt x="442" y="37"/>
                </a:lnTo>
                <a:lnTo>
                  <a:pt x="451" y="18"/>
                </a:lnTo>
                <a:lnTo>
                  <a:pt x="469" y="9"/>
                </a:lnTo>
                <a:lnTo>
                  <a:pt x="488" y="0"/>
                </a:lnTo>
                <a:lnTo>
                  <a:pt x="506" y="0"/>
                </a:lnTo>
                <a:lnTo>
                  <a:pt x="515" y="18"/>
                </a:lnTo>
                <a:lnTo>
                  <a:pt x="534" y="37"/>
                </a:lnTo>
                <a:lnTo>
                  <a:pt x="543" y="55"/>
                </a:lnTo>
                <a:lnTo>
                  <a:pt x="543" y="74"/>
                </a:lnTo>
                <a:lnTo>
                  <a:pt x="552" y="92"/>
                </a:lnTo>
                <a:lnTo>
                  <a:pt x="561" y="110"/>
                </a:lnTo>
                <a:lnTo>
                  <a:pt x="561" y="129"/>
                </a:lnTo>
                <a:lnTo>
                  <a:pt x="570" y="147"/>
                </a:lnTo>
                <a:lnTo>
                  <a:pt x="570" y="175"/>
                </a:lnTo>
                <a:lnTo>
                  <a:pt x="579" y="193"/>
                </a:lnTo>
                <a:lnTo>
                  <a:pt x="579" y="212"/>
                </a:lnTo>
                <a:lnTo>
                  <a:pt x="589" y="239"/>
                </a:lnTo>
                <a:lnTo>
                  <a:pt x="589" y="258"/>
                </a:lnTo>
                <a:lnTo>
                  <a:pt x="589" y="276"/>
                </a:lnTo>
                <a:lnTo>
                  <a:pt x="598" y="294"/>
                </a:lnTo>
                <a:lnTo>
                  <a:pt x="598" y="313"/>
                </a:lnTo>
                <a:lnTo>
                  <a:pt x="598" y="331"/>
                </a:lnTo>
                <a:lnTo>
                  <a:pt x="598" y="350"/>
                </a:lnTo>
                <a:lnTo>
                  <a:pt x="598" y="377"/>
                </a:lnTo>
                <a:lnTo>
                  <a:pt x="607" y="395"/>
                </a:lnTo>
                <a:lnTo>
                  <a:pt x="607" y="414"/>
                </a:lnTo>
                <a:lnTo>
                  <a:pt x="607" y="432"/>
                </a:lnTo>
                <a:lnTo>
                  <a:pt x="616" y="451"/>
                </a:lnTo>
                <a:lnTo>
                  <a:pt x="616" y="469"/>
                </a:lnTo>
                <a:lnTo>
                  <a:pt x="625" y="487"/>
                </a:lnTo>
                <a:lnTo>
                  <a:pt x="625" y="506"/>
                </a:lnTo>
                <a:lnTo>
                  <a:pt x="635" y="524"/>
                </a:lnTo>
                <a:lnTo>
                  <a:pt x="653" y="524"/>
                </a:lnTo>
                <a:lnTo>
                  <a:pt x="671" y="506"/>
                </a:lnTo>
                <a:lnTo>
                  <a:pt x="681" y="487"/>
                </a:lnTo>
                <a:lnTo>
                  <a:pt x="690" y="469"/>
                </a:lnTo>
                <a:lnTo>
                  <a:pt x="708" y="451"/>
                </a:lnTo>
                <a:lnTo>
                  <a:pt x="717" y="423"/>
                </a:lnTo>
                <a:lnTo>
                  <a:pt x="717" y="405"/>
                </a:lnTo>
                <a:lnTo>
                  <a:pt x="727" y="368"/>
                </a:lnTo>
                <a:lnTo>
                  <a:pt x="736" y="340"/>
                </a:lnTo>
                <a:lnTo>
                  <a:pt x="736" y="313"/>
                </a:lnTo>
                <a:lnTo>
                  <a:pt x="745" y="294"/>
                </a:lnTo>
                <a:lnTo>
                  <a:pt x="754" y="267"/>
                </a:lnTo>
                <a:lnTo>
                  <a:pt x="763" y="239"/>
                </a:lnTo>
                <a:lnTo>
                  <a:pt x="763" y="212"/>
                </a:lnTo>
                <a:lnTo>
                  <a:pt x="773" y="184"/>
                </a:lnTo>
                <a:lnTo>
                  <a:pt x="782" y="166"/>
                </a:lnTo>
                <a:lnTo>
                  <a:pt x="791" y="147"/>
                </a:lnTo>
                <a:lnTo>
                  <a:pt x="791" y="129"/>
                </a:lnTo>
                <a:lnTo>
                  <a:pt x="800" y="101"/>
                </a:lnTo>
                <a:lnTo>
                  <a:pt x="819" y="92"/>
                </a:lnTo>
                <a:lnTo>
                  <a:pt x="837" y="83"/>
                </a:lnTo>
                <a:lnTo>
                  <a:pt x="855" y="92"/>
                </a:lnTo>
                <a:lnTo>
                  <a:pt x="855" y="110"/>
                </a:lnTo>
                <a:lnTo>
                  <a:pt x="874" y="129"/>
                </a:lnTo>
                <a:lnTo>
                  <a:pt x="874" y="147"/>
                </a:lnTo>
                <a:lnTo>
                  <a:pt x="892" y="166"/>
                </a:lnTo>
                <a:lnTo>
                  <a:pt x="892" y="184"/>
                </a:lnTo>
                <a:lnTo>
                  <a:pt x="901" y="202"/>
                </a:lnTo>
                <a:lnTo>
                  <a:pt x="920" y="193"/>
                </a:lnTo>
                <a:lnTo>
                  <a:pt x="929" y="175"/>
                </a:lnTo>
                <a:lnTo>
                  <a:pt x="938" y="156"/>
                </a:lnTo>
                <a:lnTo>
                  <a:pt x="957" y="138"/>
                </a:lnTo>
                <a:lnTo>
                  <a:pt x="975" y="120"/>
                </a:lnTo>
                <a:lnTo>
                  <a:pt x="984" y="138"/>
                </a:lnTo>
                <a:lnTo>
                  <a:pt x="1002" y="147"/>
                </a:lnTo>
                <a:lnTo>
                  <a:pt x="1002" y="166"/>
                </a:lnTo>
                <a:lnTo>
                  <a:pt x="1021" y="184"/>
                </a:lnTo>
                <a:lnTo>
                  <a:pt x="1039" y="193"/>
                </a:lnTo>
                <a:lnTo>
                  <a:pt x="1048" y="175"/>
                </a:lnTo>
                <a:lnTo>
                  <a:pt x="1058" y="156"/>
                </a:lnTo>
                <a:lnTo>
                  <a:pt x="1058" y="138"/>
                </a:lnTo>
                <a:lnTo>
                  <a:pt x="1067" y="120"/>
                </a:lnTo>
                <a:lnTo>
                  <a:pt x="1085" y="129"/>
                </a:lnTo>
                <a:lnTo>
                  <a:pt x="1094" y="147"/>
                </a:lnTo>
                <a:lnTo>
                  <a:pt x="1104" y="166"/>
                </a:lnTo>
                <a:lnTo>
                  <a:pt x="1113" y="184"/>
                </a:lnTo>
                <a:lnTo>
                  <a:pt x="1122" y="202"/>
                </a:lnTo>
                <a:lnTo>
                  <a:pt x="1140" y="21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6" name="Freeform 8"/>
          <p:cNvSpPr>
            <a:spLocks/>
          </p:cNvSpPr>
          <p:nvPr/>
        </p:nvSpPr>
        <p:spPr bwMode="auto">
          <a:xfrm>
            <a:off x="5232400" y="960438"/>
            <a:ext cx="1417638" cy="863600"/>
          </a:xfrm>
          <a:custGeom>
            <a:avLst/>
            <a:gdLst>
              <a:gd name="T0" fmla="*/ 0 w 893"/>
              <a:gd name="T1" fmla="*/ 359 h 544"/>
              <a:gd name="T2" fmla="*/ 18 w 893"/>
              <a:gd name="T3" fmla="*/ 313 h 544"/>
              <a:gd name="T4" fmla="*/ 27 w 893"/>
              <a:gd name="T5" fmla="*/ 267 h 544"/>
              <a:gd name="T6" fmla="*/ 37 w 893"/>
              <a:gd name="T7" fmla="*/ 230 h 544"/>
              <a:gd name="T8" fmla="*/ 55 w 893"/>
              <a:gd name="T9" fmla="*/ 175 h 544"/>
              <a:gd name="T10" fmla="*/ 64 w 893"/>
              <a:gd name="T11" fmla="*/ 138 h 544"/>
              <a:gd name="T12" fmla="*/ 73 w 893"/>
              <a:gd name="T13" fmla="*/ 92 h 544"/>
              <a:gd name="T14" fmla="*/ 83 w 893"/>
              <a:gd name="T15" fmla="*/ 56 h 544"/>
              <a:gd name="T16" fmla="*/ 119 w 893"/>
              <a:gd name="T17" fmla="*/ 65 h 544"/>
              <a:gd name="T18" fmla="*/ 138 w 893"/>
              <a:gd name="T19" fmla="*/ 102 h 544"/>
              <a:gd name="T20" fmla="*/ 147 w 893"/>
              <a:gd name="T21" fmla="*/ 138 h 544"/>
              <a:gd name="T22" fmla="*/ 184 w 893"/>
              <a:gd name="T23" fmla="*/ 138 h 544"/>
              <a:gd name="T24" fmla="*/ 202 w 893"/>
              <a:gd name="T25" fmla="*/ 102 h 544"/>
              <a:gd name="T26" fmla="*/ 220 w 893"/>
              <a:gd name="T27" fmla="*/ 65 h 544"/>
              <a:gd name="T28" fmla="*/ 257 w 893"/>
              <a:gd name="T29" fmla="*/ 28 h 544"/>
              <a:gd name="T30" fmla="*/ 285 w 893"/>
              <a:gd name="T31" fmla="*/ 0 h 544"/>
              <a:gd name="T32" fmla="*/ 285 w 893"/>
              <a:gd name="T33" fmla="*/ 37 h 544"/>
              <a:gd name="T34" fmla="*/ 294 w 893"/>
              <a:gd name="T35" fmla="*/ 92 h 544"/>
              <a:gd name="T36" fmla="*/ 303 w 893"/>
              <a:gd name="T37" fmla="*/ 129 h 544"/>
              <a:gd name="T38" fmla="*/ 312 w 893"/>
              <a:gd name="T39" fmla="*/ 166 h 544"/>
              <a:gd name="T40" fmla="*/ 322 w 893"/>
              <a:gd name="T41" fmla="*/ 203 h 544"/>
              <a:gd name="T42" fmla="*/ 322 w 893"/>
              <a:gd name="T43" fmla="*/ 239 h 544"/>
              <a:gd name="T44" fmla="*/ 340 w 893"/>
              <a:gd name="T45" fmla="*/ 276 h 544"/>
              <a:gd name="T46" fmla="*/ 349 w 893"/>
              <a:gd name="T47" fmla="*/ 322 h 544"/>
              <a:gd name="T48" fmla="*/ 368 w 893"/>
              <a:gd name="T49" fmla="*/ 368 h 544"/>
              <a:gd name="T50" fmla="*/ 377 w 893"/>
              <a:gd name="T51" fmla="*/ 405 h 544"/>
              <a:gd name="T52" fmla="*/ 395 w 893"/>
              <a:gd name="T53" fmla="*/ 460 h 544"/>
              <a:gd name="T54" fmla="*/ 404 w 893"/>
              <a:gd name="T55" fmla="*/ 506 h 544"/>
              <a:gd name="T56" fmla="*/ 414 w 893"/>
              <a:gd name="T57" fmla="*/ 543 h 544"/>
              <a:gd name="T58" fmla="*/ 441 w 893"/>
              <a:gd name="T59" fmla="*/ 524 h 544"/>
              <a:gd name="T60" fmla="*/ 450 w 893"/>
              <a:gd name="T61" fmla="*/ 488 h 544"/>
              <a:gd name="T62" fmla="*/ 460 w 893"/>
              <a:gd name="T63" fmla="*/ 451 h 544"/>
              <a:gd name="T64" fmla="*/ 469 w 893"/>
              <a:gd name="T65" fmla="*/ 414 h 544"/>
              <a:gd name="T66" fmla="*/ 469 w 893"/>
              <a:gd name="T67" fmla="*/ 368 h 544"/>
              <a:gd name="T68" fmla="*/ 469 w 893"/>
              <a:gd name="T69" fmla="*/ 331 h 544"/>
              <a:gd name="T70" fmla="*/ 478 w 893"/>
              <a:gd name="T71" fmla="*/ 285 h 544"/>
              <a:gd name="T72" fmla="*/ 478 w 893"/>
              <a:gd name="T73" fmla="*/ 249 h 544"/>
              <a:gd name="T74" fmla="*/ 506 w 893"/>
              <a:gd name="T75" fmla="*/ 230 h 544"/>
              <a:gd name="T76" fmla="*/ 515 w 893"/>
              <a:gd name="T77" fmla="*/ 267 h 544"/>
              <a:gd name="T78" fmla="*/ 533 w 893"/>
              <a:gd name="T79" fmla="*/ 304 h 544"/>
              <a:gd name="T80" fmla="*/ 561 w 893"/>
              <a:gd name="T81" fmla="*/ 285 h 544"/>
              <a:gd name="T82" fmla="*/ 588 w 893"/>
              <a:gd name="T83" fmla="*/ 258 h 544"/>
              <a:gd name="T84" fmla="*/ 625 w 893"/>
              <a:gd name="T85" fmla="*/ 239 h 544"/>
              <a:gd name="T86" fmla="*/ 662 w 893"/>
              <a:gd name="T87" fmla="*/ 267 h 544"/>
              <a:gd name="T88" fmla="*/ 680 w 893"/>
              <a:gd name="T89" fmla="*/ 304 h 544"/>
              <a:gd name="T90" fmla="*/ 717 w 893"/>
              <a:gd name="T91" fmla="*/ 285 h 544"/>
              <a:gd name="T92" fmla="*/ 735 w 893"/>
              <a:gd name="T93" fmla="*/ 258 h 544"/>
              <a:gd name="T94" fmla="*/ 781 w 893"/>
              <a:gd name="T95" fmla="*/ 276 h 544"/>
              <a:gd name="T96" fmla="*/ 818 w 893"/>
              <a:gd name="T97" fmla="*/ 304 h 544"/>
              <a:gd name="T98" fmla="*/ 855 w 893"/>
              <a:gd name="T99" fmla="*/ 322 h 544"/>
              <a:gd name="T100" fmla="*/ 892 w 893"/>
              <a:gd name="T101" fmla="*/ 322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93" h="544">
                <a:moveTo>
                  <a:pt x="18" y="361"/>
                </a:moveTo>
                <a:lnTo>
                  <a:pt x="0" y="359"/>
                </a:lnTo>
                <a:lnTo>
                  <a:pt x="9" y="331"/>
                </a:lnTo>
                <a:lnTo>
                  <a:pt x="18" y="313"/>
                </a:lnTo>
                <a:lnTo>
                  <a:pt x="27" y="295"/>
                </a:lnTo>
                <a:lnTo>
                  <a:pt x="27" y="267"/>
                </a:lnTo>
                <a:lnTo>
                  <a:pt x="37" y="249"/>
                </a:lnTo>
                <a:lnTo>
                  <a:pt x="37" y="230"/>
                </a:lnTo>
                <a:lnTo>
                  <a:pt x="46" y="203"/>
                </a:lnTo>
                <a:lnTo>
                  <a:pt x="55" y="175"/>
                </a:lnTo>
                <a:lnTo>
                  <a:pt x="64" y="157"/>
                </a:lnTo>
                <a:lnTo>
                  <a:pt x="64" y="138"/>
                </a:lnTo>
                <a:lnTo>
                  <a:pt x="73" y="111"/>
                </a:lnTo>
                <a:lnTo>
                  <a:pt x="73" y="92"/>
                </a:lnTo>
                <a:lnTo>
                  <a:pt x="83" y="74"/>
                </a:lnTo>
                <a:lnTo>
                  <a:pt x="83" y="56"/>
                </a:lnTo>
                <a:lnTo>
                  <a:pt x="101" y="56"/>
                </a:lnTo>
                <a:lnTo>
                  <a:pt x="119" y="65"/>
                </a:lnTo>
                <a:lnTo>
                  <a:pt x="129" y="83"/>
                </a:lnTo>
                <a:lnTo>
                  <a:pt x="138" y="102"/>
                </a:lnTo>
                <a:lnTo>
                  <a:pt x="138" y="120"/>
                </a:lnTo>
                <a:lnTo>
                  <a:pt x="147" y="138"/>
                </a:lnTo>
                <a:lnTo>
                  <a:pt x="165" y="147"/>
                </a:lnTo>
                <a:lnTo>
                  <a:pt x="184" y="138"/>
                </a:lnTo>
                <a:lnTo>
                  <a:pt x="193" y="120"/>
                </a:lnTo>
                <a:lnTo>
                  <a:pt x="202" y="102"/>
                </a:lnTo>
                <a:lnTo>
                  <a:pt x="211" y="83"/>
                </a:lnTo>
                <a:lnTo>
                  <a:pt x="220" y="65"/>
                </a:lnTo>
                <a:lnTo>
                  <a:pt x="239" y="46"/>
                </a:lnTo>
                <a:lnTo>
                  <a:pt x="257" y="28"/>
                </a:lnTo>
                <a:lnTo>
                  <a:pt x="266" y="10"/>
                </a:lnTo>
                <a:lnTo>
                  <a:pt x="285" y="0"/>
                </a:lnTo>
                <a:lnTo>
                  <a:pt x="285" y="19"/>
                </a:lnTo>
                <a:lnTo>
                  <a:pt x="285" y="37"/>
                </a:lnTo>
                <a:lnTo>
                  <a:pt x="294" y="74"/>
                </a:lnTo>
                <a:lnTo>
                  <a:pt x="294" y="92"/>
                </a:lnTo>
                <a:lnTo>
                  <a:pt x="303" y="111"/>
                </a:lnTo>
                <a:lnTo>
                  <a:pt x="303" y="129"/>
                </a:lnTo>
                <a:lnTo>
                  <a:pt x="312" y="147"/>
                </a:lnTo>
                <a:lnTo>
                  <a:pt x="312" y="166"/>
                </a:lnTo>
                <a:lnTo>
                  <a:pt x="312" y="184"/>
                </a:lnTo>
                <a:lnTo>
                  <a:pt x="322" y="203"/>
                </a:lnTo>
                <a:lnTo>
                  <a:pt x="322" y="221"/>
                </a:lnTo>
                <a:lnTo>
                  <a:pt x="322" y="239"/>
                </a:lnTo>
                <a:lnTo>
                  <a:pt x="340" y="258"/>
                </a:lnTo>
                <a:lnTo>
                  <a:pt x="340" y="276"/>
                </a:lnTo>
                <a:lnTo>
                  <a:pt x="349" y="304"/>
                </a:lnTo>
                <a:lnTo>
                  <a:pt x="349" y="322"/>
                </a:lnTo>
                <a:lnTo>
                  <a:pt x="358" y="350"/>
                </a:lnTo>
                <a:lnTo>
                  <a:pt x="368" y="368"/>
                </a:lnTo>
                <a:lnTo>
                  <a:pt x="368" y="387"/>
                </a:lnTo>
                <a:lnTo>
                  <a:pt x="377" y="405"/>
                </a:lnTo>
                <a:lnTo>
                  <a:pt x="377" y="433"/>
                </a:lnTo>
                <a:lnTo>
                  <a:pt x="395" y="460"/>
                </a:lnTo>
                <a:lnTo>
                  <a:pt x="395" y="479"/>
                </a:lnTo>
                <a:lnTo>
                  <a:pt x="404" y="506"/>
                </a:lnTo>
                <a:lnTo>
                  <a:pt x="414" y="524"/>
                </a:lnTo>
                <a:lnTo>
                  <a:pt x="414" y="543"/>
                </a:lnTo>
                <a:lnTo>
                  <a:pt x="432" y="543"/>
                </a:lnTo>
                <a:lnTo>
                  <a:pt x="441" y="524"/>
                </a:lnTo>
                <a:lnTo>
                  <a:pt x="450" y="506"/>
                </a:lnTo>
                <a:lnTo>
                  <a:pt x="450" y="488"/>
                </a:lnTo>
                <a:lnTo>
                  <a:pt x="460" y="469"/>
                </a:lnTo>
                <a:lnTo>
                  <a:pt x="460" y="451"/>
                </a:lnTo>
                <a:lnTo>
                  <a:pt x="469" y="433"/>
                </a:lnTo>
                <a:lnTo>
                  <a:pt x="469" y="414"/>
                </a:lnTo>
                <a:lnTo>
                  <a:pt x="469" y="396"/>
                </a:lnTo>
                <a:lnTo>
                  <a:pt x="469" y="368"/>
                </a:lnTo>
                <a:lnTo>
                  <a:pt x="469" y="350"/>
                </a:lnTo>
                <a:lnTo>
                  <a:pt x="469" y="331"/>
                </a:lnTo>
                <a:lnTo>
                  <a:pt x="478" y="304"/>
                </a:lnTo>
                <a:lnTo>
                  <a:pt x="478" y="285"/>
                </a:lnTo>
                <a:lnTo>
                  <a:pt x="478" y="267"/>
                </a:lnTo>
                <a:lnTo>
                  <a:pt x="478" y="249"/>
                </a:lnTo>
                <a:lnTo>
                  <a:pt x="487" y="230"/>
                </a:lnTo>
                <a:lnTo>
                  <a:pt x="506" y="230"/>
                </a:lnTo>
                <a:lnTo>
                  <a:pt x="515" y="249"/>
                </a:lnTo>
                <a:lnTo>
                  <a:pt x="515" y="267"/>
                </a:lnTo>
                <a:lnTo>
                  <a:pt x="524" y="285"/>
                </a:lnTo>
                <a:lnTo>
                  <a:pt x="533" y="304"/>
                </a:lnTo>
                <a:lnTo>
                  <a:pt x="552" y="304"/>
                </a:lnTo>
                <a:lnTo>
                  <a:pt x="561" y="285"/>
                </a:lnTo>
                <a:lnTo>
                  <a:pt x="579" y="276"/>
                </a:lnTo>
                <a:lnTo>
                  <a:pt x="588" y="258"/>
                </a:lnTo>
                <a:lnTo>
                  <a:pt x="607" y="249"/>
                </a:lnTo>
                <a:lnTo>
                  <a:pt x="625" y="239"/>
                </a:lnTo>
                <a:lnTo>
                  <a:pt x="643" y="249"/>
                </a:lnTo>
                <a:lnTo>
                  <a:pt x="662" y="267"/>
                </a:lnTo>
                <a:lnTo>
                  <a:pt x="671" y="285"/>
                </a:lnTo>
                <a:lnTo>
                  <a:pt x="680" y="304"/>
                </a:lnTo>
                <a:lnTo>
                  <a:pt x="699" y="313"/>
                </a:lnTo>
                <a:lnTo>
                  <a:pt x="717" y="285"/>
                </a:lnTo>
                <a:lnTo>
                  <a:pt x="717" y="267"/>
                </a:lnTo>
                <a:lnTo>
                  <a:pt x="735" y="258"/>
                </a:lnTo>
                <a:lnTo>
                  <a:pt x="754" y="267"/>
                </a:lnTo>
                <a:lnTo>
                  <a:pt x="781" y="276"/>
                </a:lnTo>
                <a:lnTo>
                  <a:pt x="800" y="295"/>
                </a:lnTo>
                <a:lnTo>
                  <a:pt x="818" y="304"/>
                </a:lnTo>
                <a:lnTo>
                  <a:pt x="837" y="313"/>
                </a:lnTo>
                <a:lnTo>
                  <a:pt x="855" y="322"/>
                </a:lnTo>
                <a:lnTo>
                  <a:pt x="873" y="322"/>
                </a:lnTo>
                <a:lnTo>
                  <a:pt x="892" y="322"/>
                </a:lnTo>
                <a:lnTo>
                  <a:pt x="882" y="313"/>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97" name="Line 9"/>
          <p:cNvSpPr>
            <a:spLocks noChangeShapeType="1"/>
          </p:cNvSpPr>
          <p:nvPr/>
        </p:nvSpPr>
        <p:spPr bwMode="auto">
          <a:xfrm>
            <a:off x="5148263" y="3810000"/>
            <a:ext cx="0" cy="143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8" name="Line 10"/>
          <p:cNvSpPr>
            <a:spLocks noChangeShapeType="1"/>
          </p:cNvSpPr>
          <p:nvPr/>
        </p:nvSpPr>
        <p:spPr bwMode="auto">
          <a:xfrm>
            <a:off x="5208588" y="4489450"/>
            <a:ext cx="18383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499" name="Line 11"/>
          <p:cNvSpPr>
            <a:spLocks noChangeShapeType="1"/>
          </p:cNvSpPr>
          <p:nvPr/>
        </p:nvSpPr>
        <p:spPr bwMode="auto">
          <a:xfrm>
            <a:off x="1282700" y="3886200"/>
            <a:ext cx="0" cy="143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0" name="Line 12"/>
          <p:cNvSpPr>
            <a:spLocks noChangeShapeType="1"/>
          </p:cNvSpPr>
          <p:nvPr/>
        </p:nvSpPr>
        <p:spPr bwMode="auto">
          <a:xfrm>
            <a:off x="1343025" y="4565650"/>
            <a:ext cx="18383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1" name="Line 13"/>
          <p:cNvSpPr>
            <a:spLocks noChangeShapeType="1"/>
          </p:cNvSpPr>
          <p:nvPr/>
        </p:nvSpPr>
        <p:spPr bwMode="auto">
          <a:xfrm>
            <a:off x="1984375" y="4184650"/>
            <a:ext cx="282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2" name="Line 14"/>
          <p:cNvSpPr>
            <a:spLocks noChangeShapeType="1"/>
          </p:cNvSpPr>
          <p:nvPr/>
        </p:nvSpPr>
        <p:spPr bwMode="auto">
          <a:xfrm>
            <a:off x="1968500" y="4191000"/>
            <a:ext cx="0" cy="825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3" name="Line 15"/>
          <p:cNvSpPr>
            <a:spLocks noChangeShapeType="1"/>
          </p:cNvSpPr>
          <p:nvPr/>
        </p:nvSpPr>
        <p:spPr bwMode="auto">
          <a:xfrm>
            <a:off x="1604963" y="5022850"/>
            <a:ext cx="3571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4" name="Line 16"/>
          <p:cNvSpPr>
            <a:spLocks noChangeShapeType="1"/>
          </p:cNvSpPr>
          <p:nvPr/>
        </p:nvSpPr>
        <p:spPr bwMode="auto">
          <a:xfrm>
            <a:off x="1587500" y="4191000"/>
            <a:ext cx="0" cy="825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5" name="Line 17"/>
          <p:cNvSpPr>
            <a:spLocks noChangeShapeType="1"/>
          </p:cNvSpPr>
          <p:nvPr/>
        </p:nvSpPr>
        <p:spPr bwMode="auto">
          <a:xfrm>
            <a:off x="1298575" y="4184650"/>
            <a:ext cx="2825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506" name="Freeform 18"/>
          <p:cNvSpPr>
            <a:spLocks/>
          </p:cNvSpPr>
          <p:nvPr/>
        </p:nvSpPr>
        <p:spPr bwMode="auto">
          <a:xfrm>
            <a:off x="5173663" y="4322763"/>
            <a:ext cx="1720850" cy="439737"/>
          </a:xfrm>
          <a:custGeom>
            <a:avLst/>
            <a:gdLst>
              <a:gd name="T0" fmla="*/ 20 w 1084"/>
              <a:gd name="T1" fmla="*/ 102 h 277"/>
              <a:gd name="T2" fmla="*/ 55 w 1084"/>
              <a:gd name="T3" fmla="*/ 74 h 277"/>
              <a:gd name="T4" fmla="*/ 83 w 1084"/>
              <a:gd name="T5" fmla="*/ 46 h 277"/>
              <a:gd name="T6" fmla="*/ 118 w 1084"/>
              <a:gd name="T7" fmla="*/ 37 h 277"/>
              <a:gd name="T8" fmla="*/ 154 w 1084"/>
              <a:gd name="T9" fmla="*/ 46 h 277"/>
              <a:gd name="T10" fmla="*/ 189 w 1084"/>
              <a:gd name="T11" fmla="*/ 65 h 277"/>
              <a:gd name="T12" fmla="*/ 225 w 1084"/>
              <a:gd name="T13" fmla="*/ 56 h 277"/>
              <a:gd name="T14" fmla="*/ 261 w 1084"/>
              <a:gd name="T15" fmla="*/ 37 h 277"/>
              <a:gd name="T16" fmla="*/ 297 w 1084"/>
              <a:gd name="T17" fmla="*/ 19 h 277"/>
              <a:gd name="T18" fmla="*/ 332 w 1084"/>
              <a:gd name="T19" fmla="*/ 56 h 277"/>
              <a:gd name="T20" fmla="*/ 351 w 1084"/>
              <a:gd name="T21" fmla="*/ 92 h 277"/>
              <a:gd name="T22" fmla="*/ 368 w 1084"/>
              <a:gd name="T23" fmla="*/ 129 h 277"/>
              <a:gd name="T24" fmla="*/ 404 w 1084"/>
              <a:gd name="T25" fmla="*/ 166 h 277"/>
              <a:gd name="T26" fmla="*/ 431 w 1084"/>
              <a:gd name="T27" fmla="*/ 203 h 277"/>
              <a:gd name="T28" fmla="*/ 466 w 1084"/>
              <a:gd name="T29" fmla="*/ 221 h 277"/>
              <a:gd name="T30" fmla="*/ 493 w 1084"/>
              <a:gd name="T31" fmla="*/ 249 h 277"/>
              <a:gd name="T32" fmla="*/ 529 w 1084"/>
              <a:gd name="T33" fmla="*/ 258 h 277"/>
              <a:gd name="T34" fmla="*/ 565 w 1084"/>
              <a:gd name="T35" fmla="*/ 276 h 277"/>
              <a:gd name="T36" fmla="*/ 600 w 1084"/>
              <a:gd name="T37" fmla="*/ 267 h 277"/>
              <a:gd name="T38" fmla="*/ 636 w 1084"/>
              <a:gd name="T39" fmla="*/ 240 h 277"/>
              <a:gd name="T40" fmla="*/ 672 w 1084"/>
              <a:gd name="T41" fmla="*/ 221 h 277"/>
              <a:gd name="T42" fmla="*/ 681 w 1084"/>
              <a:gd name="T43" fmla="*/ 184 h 277"/>
              <a:gd name="T44" fmla="*/ 708 w 1084"/>
              <a:gd name="T45" fmla="*/ 148 h 277"/>
              <a:gd name="T46" fmla="*/ 734 w 1084"/>
              <a:gd name="T47" fmla="*/ 102 h 277"/>
              <a:gd name="T48" fmla="*/ 743 w 1084"/>
              <a:gd name="T49" fmla="*/ 65 h 277"/>
              <a:gd name="T50" fmla="*/ 770 w 1084"/>
              <a:gd name="T51" fmla="*/ 19 h 277"/>
              <a:gd name="T52" fmla="*/ 806 w 1084"/>
              <a:gd name="T53" fmla="*/ 10 h 277"/>
              <a:gd name="T54" fmla="*/ 842 w 1084"/>
              <a:gd name="T55" fmla="*/ 10 h 277"/>
              <a:gd name="T56" fmla="*/ 877 w 1084"/>
              <a:gd name="T57" fmla="*/ 28 h 277"/>
              <a:gd name="T58" fmla="*/ 913 w 1084"/>
              <a:gd name="T59" fmla="*/ 28 h 277"/>
              <a:gd name="T60" fmla="*/ 949 w 1084"/>
              <a:gd name="T61" fmla="*/ 10 h 277"/>
              <a:gd name="T62" fmla="*/ 985 w 1084"/>
              <a:gd name="T63" fmla="*/ 0 h 277"/>
              <a:gd name="T64" fmla="*/ 1011 w 1084"/>
              <a:gd name="T65" fmla="*/ 19 h 277"/>
              <a:gd name="T66" fmla="*/ 1047 w 1084"/>
              <a:gd name="T67" fmla="*/ 28 h 277"/>
              <a:gd name="T68" fmla="*/ 1083 w 1084"/>
              <a:gd name="T69" fmla="*/ 19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84" h="277">
                <a:moveTo>
                  <a:pt x="0" y="97"/>
                </a:moveTo>
                <a:lnTo>
                  <a:pt x="20" y="102"/>
                </a:lnTo>
                <a:lnTo>
                  <a:pt x="38" y="92"/>
                </a:lnTo>
                <a:lnTo>
                  <a:pt x="55" y="74"/>
                </a:lnTo>
                <a:lnTo>
                  <a:pt x="74" y="65"/>
                </a:lnTo>
                <a:lnTo>
                  <a:pt x="83" y="46"/>
                </a:lnTo>
                <a:lnTo>
                  <a:pt x="100" y="37"/>
                </a:lnTo>
                <a:lnTo>
                  <a:pt x="118" y="37"/>
                </a:lnTo>
                <a:lnTo>
                  <a:pt x="136" y="37"/>
                </a:lnTo>
                <a:lnTo>
                  <a:pt x="154" y="46"/>
                </a:lnTo>
                <a:lnTo>
                  <a:pt x="172" y="56"/>
                </a:lnTo>
                <a:lnTo>
                  <a:pt x="189" y="65"/>
                </a:lnTo>
                <a:lnTo>
                  <a:pt x="208" y="65"/>
                </a:lnTo>
                <a:lnTo>
                  <a:pt x="225" y="56"/>
                </a:lnTo>
                <a:lnTo>
                  <a:pt x="243" y="46"/>
                </a:lnTo>
                <a:lnTo>
                  <a:pt x="261" y="37"/>
                </a:lnTo>
                <a:lnTo>
                  <a:pt x="279" y="28"/>
                </a:lnTo>
                <a:lnTo>
                  <a:pt x="297" y="19"/>
                </a:lnTo>
                <a:lnTo>
                  <a:pt x="315" y="37"/>
                </a:lnTo>
                <a:lnTo>
                  <a:pt x="332" y="56"/>
                </a:lnTo>
                <a:lnTo>
                  <a:pt x="351" y="74"/>
                </a:lnTo>
                <a:lnTo>
                  <a:pt x="351" y="92"/>
                </a:lnTo>
                <a:lnTo>
                  <a:pt x="359" y="111"/>
                </a:lnTo>
                <a:lnTo>
                  <a:pt x="368" y="129"/>
                </a:lnTo>
                <a:lnTo>
                  <a:pt x="387" y="157"/>
                </a:lnTo>
                <a:lnTo>
                  <a:pt x="404" y="166"/>
                </a:lnTo>
                <a:lnTo>
                  <a:pt x="413" y="184"/>
                </a:lnTo>
                <a:lnTo>
                  <a:pt x="431" y="203"/>
                </a:lnTo>
                <a:lnTo>
                  <a:pt x="449" y="212"/>
                </a:lnTo>
                <a:lnTo>
                  <a:pt x="466" y="221"/>
                </a:lnTo>
                <a:lnTo>
                  <a:pt x="476" y="240"/>
                </a:lnTo>
                <a:lnTo>
                  <a:pt x="493" y="249"/>
                </a:lnTo>
                <a:lnTo>
                  <a:pt x="511" y="258"/>
                </a:lnTo>
                <a:lnTo>
                  <a:pt x="529" y="258"/>
                </a:lnTo>
                <a:lnTo>
                  <a:pt x="547" y="267"/>
                </a:lnTo>
                <a:lnTo>
                  <a:pt x="565" y="276"/>
                </a:lnTo>
                <a:lnTo>
                  <a:pt x="583" y="276"/>
                </a:lnTo>
                <a:lnTo>
                  <a:pt x="600" y="267"/>
                </a:lnTo>
                <a:lnTo>
                  <a:pt x="619" y="258"/>
                </a:lnTo>
                <a:lnTo>
                  <a:pt x="636" y="240"/>
                </a:lnTo>
                <a:lnTo>
                  <a:pt x="654" y="240"/>
                </a:lnTo>
                <a:lnTo>
                  <a:pt x="672" y="221"/>
                </a:lnTo>
                <a:lnTo>
                  <a:pt x="672" y="203"/>
                </a:lnTo>
                <a:lnTo>
                  <a:pt x="681" y="184"/>
                </a:lnTo>
                <a:lnTo>
                  <a:pt x="690" y="166"/>
                </a:lnTo>
                <a:lnTo>
                  <a:pt x="708" y="148"/>
                </a:lnTo>
                <a:lnTo>
                  <a:pt x="717" y="129"/>
                </a:lnTo>
                <a:lnTo>
                  <a:pt x="734" y="102"/>
                </a:lnTo>
                <a:lnTo>
                  <a:pt x="734" y="83"/>
                </a:lnTo>
                <a:lnTo>
                  <a:pt x="743" y="65"/>
                </a:lnTo>
                <a:lnTo>
                  <a:pt x="761" y="37"/>
                </a:lnTo>
                <a:lnTo>
                  <a:pt x="770" y="19"/>
                </a:lnTo>
                <a:lnTo>
                  <a:pt x="788" y="10"/>
                </a:lnTo>
                <a:lnTo>
                  <a:pt x="806" y="10"/>
                </a:lnTo>
                <a:lnTo>
                  <a:pt x="824" y="10"/>
                </a:lnTo>
                <a:lnTo>
                  <a:pt x="842" y="10"/>
                </a:lnTo>
                <a:lnTo>
                  <a:pt x="860" y="19"/>
                </a:lnTo>
                <a:lnTo>
                  <a:pt x="877" y="28"/>
                </a:lnTo>
                <a:lnTo>
                  <a:pt x="896" y="28"/>
                </a:lnTo>
                <a:lnTo>
                  <a:pt x="913" y="28"/>
                </a:lnTo>
                <a:lnTo>
                  <a:pt x="931" y="19"/>
                </a:lnTo>
                <a:lnTo>
                  <a:pt x="949" y="10"/>
                </a:lnTo>
                <a:lnTo>
                  <a:pt x="966" y="0"/>
                </a:lnTo>
                <a:lnTo>
                  <a:pt x="985" y="0"/>
                </a:lnTo>
                <a:lnTo>
                  <a:pt x="1002" y="0"/>
                </a:lnTo>
                <a:lnTo>
                  <a:pt x="1011" y="19"/>
                </a:lnTo>
                <a:lnTo>
                  <a:pt x="1030" y="19"/>
                </a:lnTo>
                <a:lnTo>
                  <a:pt x="1047" y="28"/>
                </a:lnTo>
                <a:lnTo>
                  <a:pt x="1065" y="28"/>
                </a:lnTo>
                <a:lnTo>
                  <a:pt x="1083" y="19"/>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07" name="Rectangle 19"/>
          <p:cNvSpPr>
            <a:spLocks noChangeArrowheads="1"/>
          </p:cNvSpPr>
          <p:nvPr/>
        </p:nvSpPr>
        <p:spPr bwMode="auto">
          <a:xfrm>
            <a:off x="544513" y="960438"/>
            <a:ext cx="542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Sent</a:t>
            </a:r>
          </a:p>
        </p:txBody>
      </p:sp>
      <p:sp>
        <p:nvSpPr>
          <p:cNvPr id="63508" name="Rectangle 20"/>
          <p:cNvSpPr>
            <a:spLocks noChangeArrowheads="1"/>
          </p:cNvSpPr>
          <p:nvPr/>
        </p:nvSpPr>
        <p:spPr bwMode="auto">
          <a:xfrm>
            <a:off x="633413" y="3989388"/>
            <a:ext cx="796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Sent</a:t>
            </a:r>
          </a:p>
        </p:txBody>
      </p:sp>
      <p:sp>
        <p:nvSpPr>
          <p:cNvPr id="63509" name="Rectangle 21"/>
          <p:cNvSpPr>
            <a:spLocks noChangeArrowheads="1"/>
          </p:cNvSpPr>
          <p:nvPr/>
        </p:nvSpPr>
        <p:spPr bwMode="auto">
          <a:xfrm>
            <a:off x="4170363" y="869950"/>
            <a:ext cx="9382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Received</a:t>
            </a:r>
          </a:p>
        </p:txBody>
      </p:sp>
      <p:sp>
        <p:nvSpPr>
          <p:cNvPr id="63510" name="Rectangle 22"/>
          <p:cNvSpPr>
            <a:spLocks noChangeArrowheads="1"/>
          </p:cNvSpPr>
          <p:nvPr/>
        </p:nvSpPr>
        <p:spPr bwMode="auto">
          <a:xfrm>
            <a:off x="4170363" y="3949700"/>
            <a:ext cx="11668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600"/>
              <a:t>Received</a:t>
            </a:r>
          </a:p>
        </p:txBody>
      </p:sp>
      <p:sp>
        <p:nvSpPr>
          <p:cNvPr id="63511" name="Rectangle 23"/>
          <p:cNvSpPr>
            <a:spLocks noChangeArrowheads="1"/>
          </p:cNvSpPr>
          <p:nvPr/>
        </p:nvSpPr>
        <p:spPr bwMode="auto">
          <a:xfrm>
            <a:off x="1087438" y="5246688"/>
            <a:ext cx="6232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bg2"/>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lvl="1">
              <a:buFontTx/>
              <a:buChar char="•"/>
            </a:pPr>
            <a:r>
              <a:rPr lang="en-US" sz="2000"/>
              <a:t>  e.g digital telephone, CD Audio</a:t>
            </a:r>
          </a:p>
        </p:txBody>
      </p:sp>
      <p:sp>
        <p:nvSpPr>
          <p:cNvPr id="63512" name="Rectangle 24"/>
          <p:cNvSpPr>
            <a:spLocks noChangeArrowheads="1"/>
          </p:cNvSpPr>
          <p:nvPr/>
        </p:nvSpPr>
        <p:spPr bwMode="auto">
          <a:xfrm>
            <a:off x="457200" y="2971800"/>
            <a:ext cx="8458200" cy="757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lstStyle/>
          <a:p>
            <a:pPr marL="342900" indent="-342900">
              <a:lnSpc>
                <a:spcPct val="75000"/>
              </a:lnSpc>
              <a:spcBef>
                <a:spcPct val="5000"/>
              </a:spcBef>
            </a:pPr>
            <a:endParaRPr lang="en-US"/>
          </a:p>
          <a:p>
            <a:pPr marL="342900" indent="-342900">
              <a:lnSpc>
                <a:spcPct val="75000"/>
              </a:lnSpc>
              <a:spcBef>
                <a:spcPct val="20000"/>
              </a:spcBef>
            </a:pPr>
            <a:r>
              <a:rPr lang="en-US"/>
              <a:t>(</a:t>
            </a:r>
            <a:r>
              <a:rPr lang="en-US" sz="2000"/>
              <a:t>b) Digital transmission: only discrete levels need to be reproduced</a:t>
            </a:r>
          </a:p>
        </p:txBody>
      </p:sp>
      <p:sp>
        <p:nvSpPr>
          <p:cNvPr id="63513" name="Rectangle 25"/>
          <p:cNvSpPr>
            <a:spLocks noChangeArrowheads="1"/>
          </p:cNvSpPr>
          <p:nvPr/>
        </p:nvSpPr>
        <p:spPr bwMode="auto">
          <a:xfrm>
            <a:off x="1087438" y="2590800"/>
            <a:ext cx="62325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bg2"/>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marL="190500" lvl="1">
              <a:buFontTx/>
              <a:buChar char="•"/>
            </a:pPr>
            <a:r>
              <a:rPr lang="en-US" sz="1800"/>
              <a:t> </a:t>
            </a:r>
            <a:r>
              <a:rPr lang="en-US" sz="2000"/>
              <a:t>e.g. AM, FM, TV transmission</a:t>
            </a:r>
            <a:endParaRPr lang="en-US"/>
          </a:p>
        </p:txBody>
      </p:sp>
      <p:sp>
        <p:nvSpPr>
          <p:cNvPr id="63514" name="Text Box 26"/>
          <p:cNvSpPr txBox="1">
            <a:spLocks noChangeArrowheads="1"/>
          </p:cNvSpPr>
          <p:nvPr/>
        </p:nvSpPr>
        <p:spPr bwMode="auto">
          <a:xfrm>
            <a:off x="7808913" y="5867400"/>
            <a:ext cx="7064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spcBef>
                <a:spcPct val="50000"/>
              </a:spcBef>
            </a:pPr>
            <a:r>
              <a:rPr lang="en-US" sz="1000"/>
              <a:t>Figure 3.6</a:t>
            </a:r>
          </a:p>
        </p:txBody>
      </p:sp>
      <p:sp>
        <p:nvSpPr>
          <p:cNvPr id="63515" name="Text Box 27"/>
          <p:cNvSpPr txBox="1">
            <a:spLocks noChangeArrowheads="1"/>
          </p:cNvSpPr>
          <p:nvPr/>
        </p:nvSpPr>
        <p:spPr bwMode="auto">
          <a:xfrm>
            <a:off x="203200" y="5867400"/>
            <a:ext cx="26289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000"/>
              <a:t>Copyright ©2000 The McGraw Hill Companies</a:t>
            </a:r>
          </a:p>
        </p:txBody>
      </p:sp>
      <p:sp>
        <p:nvSpPr>
          <p:cNvPr id="63516" name="Text Box 28"/>
          <p:cNvSpPr txBox="1">
            <a:spLocks noChangeArrowheads="1"/>
          </p:cNvSpPr>
          <p:nvPr/>
        </p:nvSpPr>
        <p:spPr bwMode="auto">
          <a:xfrm>
            <a:off x="3671888" y="5867400"/>
            <a:ext cx="2816225"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sz="1000"/>
              <a:t>Leon-Garcia &amp; Widjaja:  </a:t>
            </a:r>
            <a:r>
              <a:rPr lang="en-US" sz="1000" i="1"/>
              <a:t>Communication Networks</a:t>
            </a:r>
          </a:p>
        </p:txBody>
      </p:sp>
    </p:spTree>
    <p:extLst>
      <p:ext uri="{BB962C8B-B14F-4D97-AF65-F5344CB8AC3E}">
        <p14:creationId xmlns:p14="http://schemas.microsoft.com/office/powerpoint/2010/main" val="257912119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81E31B7-22DA-4FD8-94BA-96B82BABEEAD}" type="slidenum">
              <a:rPr lang="en-US"/>
              <a:pPr/>
              <a:t>28</a:t>
            </a:fld>
            <a:endParaRPr lang="en-US"/>
          </a:p>
        </p:txBody>
      </p:sp>
      <p:sp>
        <p:nvSpPr>
          <p:cNvPr id="3074" name="Rectangle 2"/>
          <p:cNvSpPr>
            <a:spLocks noGrp="1" noChangeArrowheads="1"/>
          </p:cNvSpPr>
          <p:nvPr>
            <p:ph type="title"/>
          </p:nvPr>
        </p:nvSpPr>
        <p:spPr>
          <a:xfrm>
            <a:off x="685800" y="228600"/>
            <a:ext cx="7772400" cy="1143000"/>
          </a:xfrm>
        </p:spPr>
        <p:txBody>
          <a:bodyPr>
            <a:normAutofit fontScale="90000"/>
          </a:bodyPr>
          <a:lstStyle/>
          <a:p>
            <a:r>
              <a:rPr lang="en-US"/>
              <a:t>Nyquist Theorem </a:t>
            </a:r>
            <a:br>
              <a:rPr lang="en-US"/>
            </a:br>
            <a:r>
              <a:rPr lang="en-US" sz="2800"/>
              <a:t>{assume a noiseless channel}</a:t>
            </a:r>
          </a:p>
        </p:txBody>
      </p:sp>
      <p:sp>
        <p:nvSpPr>
          <p:cNvPr id="3075" name="Rectangle 3"/>
          <p:cNvSpPr>
            <a:spLocks noGrp="1" noChangeArrowheads="1"/>
          </p:cNvSpPr>
          <p:nvPr>
            <p:ph type="body" idx="1"/>
          </p:nvPr>
        </p:nvSpPr>
        <p:spPr>
          <a:xfrm>
            <a:off x="533400" y="1447800"/>
            <a:ext cx="7772400" cy="4724400"/>
          </a:xfrm>
          <a:solidFill>
            <a:schemeClr val="bg1"/>
          </a:solidFill>
        </p:spPr>
        <p:txBody>
          <a:bodyPr>
            <a:normAutofit fontScale="62500" lnSpcReduction="20000"/>
          </a:bodyPr>
          <a:lstStyle/>
          <a:p>
            <a:pPr algn="just">
              <a:lnSpc>
                <a:spcPct val="160000"/>
              </a:lnSpc>
              <a:buFontTx/>
              <a:buNone/>
            </a:pPr>
            <a:r>
              <a:rPr lang="en-US" sz="2800" dirty="0"/>
              <a:t>If an arbitrary signal is run through a </a:t>
            </a:r>
            <a:r>
              <a:rPr lang="en-US" sz="2800" dirty="0" smtClean="0"/>
              <a:t>channel of </a:t>
            </a:r>
            <a:r>
              <a:rPr lang="en-US" sz="2800" dirty="0"/>
              <a:t>bandwidth </a:t>
            </a:r>
            <a:r>
              <a:rPr lang="en-US" sz="2800" b="1" dirty="0">
                <a:solidFill>
                  <a:srgbClr val="FF0000"/>
                </a:solidFill>
              </a:rPr>
              <a:t>H</a:t>
            </a:r>
            <a:r>
              <a:rPr lang="en-US" sz="2800" b="1" dirty="0"/>
              <a:t>, </a:t>
            </a:r>
            <a:r>
              <a:rPr lang="en-US" sz="2800" b="1" dirty="0" smtClean="0"/>
              <a:t>the </a:t>
            </a:r>
            <a:r>
              <a:rPr lang="en-US" sz="2800" dirty="0" smtClean="0"/>
              <a:t>signal occupy </a:t>
            </a:r>
            <a:r>
              <a:rPr lang="en-US" sz="2800" b="1" dirty="0" smtClean="0">
                <a:solidFill>
                  <a:srgbClr val="FF0066"/>
                </a:solidFill>
              </a:rPr>
              <a:t>V</a:t>
            </a:r>
            <a:r>
              <a:rPr lang="en-US" sz="2800" b="1" dirty="0" smtClean="0"/>
              <a:t> </a:t>
            </a:r>
            <a:r>
              <a:rPr lang="en-US" sz="2800" dirty="0"/>
              <a:t>discrete levels</a:t>
            </a:r>
            <a:r>
              <a:rPr lang="en-US" sz="2800" dirty="0" smtClean="0"/>
              <a:t>, then the maximum data rate obtained over the channel can be computed as </a:t>
            </a:r>
            <a:endParaRPr lang="en-US" sz="2800" dirty="0"/>
          </a:p>
          <a:p>
            <a:pPr algn="just">
              <a:lnSpc>
                <a:spcPct val="160000"/>
              </a:lnSpc>
              <a:buFontTx/>
              <a:buNone/>
            </a:pPr>
            <a:endParaRPr lang="en-US" sz="2800" dirty="0"/>
          </a:p>
          <a:p>
            <a:pPr algn="just">
              <a:lnSpc>
                <a:spcPct val="160000"/>
              </a:lnSpc>
              <a:buFontTx/>
              <a:buNone/>
            </a:pPr>
            <a:endParaRPr lang="en-US" sz="2800" dirty="0"/>
          </a:p>
          <a:p>
            <a:pPr algn="just">
              <a:lnSpc>
                <a:spcPct val="160000"/>
              </a:lnSpc>
              <a:buFontTx/>
              <a:buNone/>
            </a:pPr>
            <a:endParaRPr lang="en-US" sz="2800" dirty="0"/>
          </a:p>
          <a:p>
            <a:pPr algn="just">
              <a:lnSpc>
                <a:spcPct val="160000"/>
              </a:lnSpc>
              <a:buFontTx/>
              <a:buNone/>
            </a:pPr>
            <a:endParaRPr lang="en-US" sz="2800" dirty="0" smtClean="0"/>
          </a:p>
          <a:p>
            <a:pPr algn="just">
              <a:lnSpc>
                <a:spcPct val="160000"/>
              </a:lnSpc>
              <a:buFontTx/>
              <a:buNone/>
            </a:pPr>
            <a:r>
              <a:rPr lang="en-US" sz="2800" dirty="0" smtClean="0"/>
              <a:t>The </a:t>
            </a:r>
            <a:r>
              <a:rPr lang="en-US" sz="2800" dirty="0" err="1" smtClean="0"/>
              <a:t>Nyquist</a:t>
            </a:r>
            <a:r>
              <a:rPr lang="en-US" sz="2800" dirty="0" smtClean="0"/>
              <a:t> theorem says that the signal </a:t>
            </a:r>
            <a:r>
              <a:rPr lang="en-US" sz="2800" dirty="0"/>
              <a:t>can be </a:t>
            </a:r>
            <a:r>
              <a:rPr lang="en-US" sz="2800" i="1" dirty="0"/>
              <a:t>completely</a:t>
            </a:r>
            <a:r>
              <a:rPr lang="en-US" sz="2800" dirty="0"/>
              <a:t> reconstructed by making </a:t>
            </a:r>
            <a:r>
              <a:rPr lang="en-US" sz="2800" b="1" dirty="0">
                <a:solidFill>
                  <a:srgbClr val="FF0066"/>
                </a:solidFill>
              </a:rPr>
              <a:t>2H</a:t>
            </a:r>
            <a:r>
              <a:rPr lang="en-US" sz="2800" b="1" dirty="0"/>
              <a:t> </a:t>
            </a:r>
            <a:r>
              <a:rPr lang="en-US" sz="2800" dirty="0"/>
              <a:t>samples/sec.</a:t>
            </a:r>
            <a:endParaRPr lang="en-US" sz="2800" dirty="0" smtClean="0"/>
          </a:p>
          <a:p>
            <a:pPr algn="just">
              <a:lnSpc>
                <a:spcPct val="160000"/>
              </a:lnSpc>
              <a:buFontTx/>
              <a:buNone/>
            </a:pPr>
            <a:r>
              <a:rPr lang="en-US" sz="2800" dirty="0" smtClean="0"/>
              <a:t>Note </a:t>
            </a:r>
            <a:r>
              <a:rPr lang="en-US" sz="2800" dirty="0"/>
              <a:t>– a higher sampling rate is pointless because higher frequency signals have been filtered out.</a:t>
            </a:r>
          </a:p>
        </p:txBody>
      </p:sp>
      <p:sp>
        <p:nvSpPr>
          <p:cNvPr id="3076" name="Rectangle 4"/>
          <p:cNvSpPr>
            <a:spLocks noChangeArrowheads="1"/>
          </p:cNvSpPr>
          <p:nvPr/>
        </p:nvSpPr>
        <p:spPr bwMode="auto">
          <a:xfrm>
            <a:off x="624590" y="2895600"/>
            <a:ext cx="7924800" cy="9906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sz="3200" dirty="0"/>
              <a:t>Max. data rate ::  </a:t>
            </a:r>
            <a:r>
              <a:rPr lang="en-US" sz="3200" b="1" dirty="0">
                <a:solidFill>
                  <a:srgbClr val="FF0066"/>
                </a:solidFill>
              </a:rPr>
              <a:t>C</a:t>
            </a:r>
            <a:r>
              <a:rPr lang="en-US" sz="3200" dirty="0">
                <a:solidFill>
                  <a:srgbClr val="FF0066"/>
                </a:solidFill>
              </a:rPr>
              <a:t>  =  2</a:t>
            </a:r>
            <a:r>
              <a:rPr lang="en-US" sz="3200" b="1" dirty="0">
                <a:solidFill>
                  <a:srgbClr val="FF0066"/>
                </a:solidFill>
              </a:rPr>
              <a:t>H</a:t>
            </a:r>
            <a:r>
              <a:rPr lang="en-US" sz="3200" dirty="0">
                <a:solidFill>
                  <a:srgbClr val="FF0066"/>
                </a:solidFill>
              </a:rPr>
              <a:t> log </a:t>
            </a:r>
            <a:r>
              <a:rPr lang="en-US" sz="3200" baseline="-25000" dirty="0">
                <a:solidFill>
                  <a:srgbClr val="FF0066"/>
                </a:solidFill>
              </a:rPr>
              <a:t>2</a:t>
            </a:r>
            <a:r>
              <a:rPr lang="en-US" sz="3200" dirty="0">
                <a:solidFill>
                  <a:srgbClr val="FF0066"/>
                </a:solidFill>
              </a:rPr>
              <a:t> (</a:t>
            </a:r>
            <a:r>
              <a:rPr lang="en-US" sz="3200" b="1" dirty="0">
                <a:solidFill>
                  <a:srgbClr val="FF0066"/>
                </a:solidFill>
              </a:rPr>
              <a:t>V)</a:t>
            </a:r>
            <a:r>
              <a:rPr lang="en-US" sz="3200" dirty="0"/>
              <a:t> bits/sec.</a:t>
            </a:r>
            <a:endParaRPr lang="en-US" dirty="0"/>
          </a:p>
        </p:txBody>
      </p:sp>
    </p:spTree>
    <p:extLst>
      <p:ext uri="{BB962C8B-B14F-4D97-AF65-F5344CB8AC3E}">
        <p14:creationId xmlns:p14="http://schemas.microsoft.com/office/powerpoint/2010/main" val="2700294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D45490B-5428-48EE-A7EF-F742F54DAB69}" type="slidenum">
              <a:rPr lang="en-US"/>
              <a:pPr/>
              <a:t>29</a:t>
            </a:fld>
            <a:endParaRPr lang="en-US"/>
          </a:p>
        </p:txBody>
      </p:sp>
      <p:sp>
        <p:nvSpPr>
          <p:cNvPr id="38914" name="Rectangle 2"/>
          <p:cNvSpPr>
            <a:spLocks noGrp="1" noChangeArrowheads="1"/>
          </p:cNvSpPr>
          <p:nvPr>
            <p:ph type="title"/>
          </p:nvPr>
        </p:nvSpPr>
        <p:spPr>
          <a:xfrm>
            <a:off x="685800" y="228600"/>
            <a:ext cx="7772400" cy="990600"/>
          </a:xfrm>
        </p:spPr>
        <p:txBody>
          <a:bodyPr/>
          <a:lstStyle/>
          <a:p>
            <a:r>
              <a:rPr lang="en-US"/>
              <a:t>Voice-grade phone line</a:t>
            </a:r>
          </a:p>
        </p:txBody>
      </p:sp>
      <p:sp>
        <p:nvSpPr>
          <p:cNvPr id="38915" name="Rectangle 3"/>
          <p:cNvSpPr>
            <a:spLocks noGrp="1" noChangeArrowheads="1"/>
          </p:cNvSpPr>
          <p:nvPr>
            <p:ph type="body" idx="1"/>
          </p:nvPr>
        </p:nvSpPr>
        <p:spPr>
          <a:xfrm>
            <a:off x="685800" y="1295400"/>
            <a:ext cx="7772400" cy="4648200"/>
          </a:xfrm>
          <a:ln>
            <a:solidFill>
              <a:schemeClr val="tx1"/>
            </a:solidFill>
            <a:miter lim="800000"/>
            <a:headEnd/>
            <a:tailEnd/>
          </a:ln>
        </p:spPr>
        <p:txBody>
          <a:bodyPr>
            <a:normAutofit lnSpcReduction="10000"/>
          </a:bodyPr>
          <a:lstStyle/>
          <a:p>
            <a:pPr marL="609600" indent="-609600">
              <a:lnSpc>
                <a:spcPct val="90000"/>
              </a:lnSpc>
              <a:buFontTx/>
              <a:buNone/>
            </a:pPr>
            <a:r>
              <a:rPr lang="en-US" sz="2800">
                <a:solidFill>
                  <a:schemeClr val="accent1"/>
                </a:solidFill>
              </a:rPr>
              <a:t>Example 1.  {sampling rate}</a:t>
            </a:r>
          </a:p>
          <a:p>
            <a:pPr marL="609600" indent="-609600">
              <a:lnSpc>
                <a:spcPct val="90000"/>
              </a:lnSpc>
              <a:buFontTx/>
              <a:buNone/>
            </a:pPr>
            <a:r>
              <a:rPr lang="en-US" sz="2800"/>
              <a:t>    H   =  </a:t>
            </a:r>
            <a:r>
              <a:rPr lang="en-US" sz="2800">
                <a:solidFill>
                  <a:srgbClr val="FF0000"/>
                </a:solidFill>
              </a:rPr>
              <a:t>4000 Hz</a:t>
            </a:r>
          </a:p>
          <a:p>
            <a:pPr marL="609600" indent="-609600">
              <a:lnSpc>
                <a:spcPct val="90000"/>
              </a:lnSpc>
              <a:buFontTx/>
              <a:buNone/>
            </a:pPr>
            <a:r>
              <a:rPr lang="en-US" sz="2800">
                <a:solidFill>
                  <a:schemeClr val="tx2"/>
                </a:solidFill>
              </a:rPr>
              <a:t>    2H =  </a:t>
            </a:r>
            <a:r>
              <a:rPr lang="en-US" sz="2800">
                <a:solidFill>
                  <a:srgbClr val="FF0000"/>
                </a:solidFill>
              </a:rPr>
              <a:t>8000 samples/sec.</a:t>
            </a:r>
          </a:p>
          <a:p>
            <a:pPr marL="609600" indent="-609600">
              <a:lnSpc>
                <a:spcPct val="90000"/>
              </a:lnSpc>
              <a:buFontTx/>
              <a:buNone/>
            </a:pPr>
            <a:r>
              <a:rPr lang="en-US" sz="2800">
                <a:solidFill>
                  <a:srgbClr val="FFFF00"/>
                </a:solidFill>
              </a:rPr>
              <a:t>  </a:t>
            </a:r>
            <a:r>
              <a:rPr lang="en-US" sz="2800">
                <a:solidFill>
                  <a:schemeClr val="accent2"/>
                </a:solidFill>
                <a:sym typeface="Wingdings" pitchFamily="2" charset="2"/>
              </a:rPr>
              <a:t> sample every 125 microseconds!!</a:t>
            </a:r>
          </a:p>
          <a:p>
            <a:pPr marL="609600" indent="-609600">
              <a:lnSpc>
                <a:spcPct val="90000"/>
              </a:lnSpc>
              <a:buFontTx/>
              <a:buNone/>
            </a:pPr>
            <a:endParaRPr lang="en-US" sz="2800">
              <a:solidFill>
                <a:schemeClr val="accent2"/>
              </a:solidFill>
              <a:sym typeface="Wingdings" pitchFamily="2" charset="2"/>
            </a:endParaRPr>
          </a:p>
          <a:p>
            <a:pPr marL="609600" indent="-609600">
              <a:lnSpc>
                <a:spcPct val="90000"/>
              </a:lnSpc>
              <a:buFontTx/>
              <a:buNone/>
            </a:pPr>
            <a:r>
              <a:rPr lang="en-US" sz="2800">
                <a:solidFill>
                  <a:schemeClr val="accent1"/>
                </a:solidFill>
              </a:rPr>
              <a:t>Example 2.  {noiseless capacity}</a:t>
            </a:r>
          </a:p>
          <a:p>
            <a:pPr marL="609600" indent="-609600">
              <a:lnSpc>
                <a:spcPct val="90000"/>
              </a:lnSpc>
              <a:buFontTx/>
              <a:buNone/>
            </a:pPr>
            <a:r>
              <a:rPr lang="en-US" sz="2800">
                <a:solidFill>
                  <a:schemeClr val="accent1"/>
                </a:solidFill>
              </a:rPr>
              <a:t>       </a:t>
            </a:r>
            <a:r>
              <a:rPr lang="en-US" sz="2800"/>
              <a:t>D   =   </a:t>
            </a:r>
            <a:r>
              <a:rPr lang="en-US" sz="2800">
                <a:solidFill>
                  <a:srgbClr val="FF0000"/>
                </a:solidFill>
              </a:rPr>
              <a:t>2400 baud  </a:t>
            </a:r>
            <a:r>
              <a:rPr lang="en-US" sz="2800"/>
              <a:t>{note D = 2H}</a:t>
            </a:r>
            <a:endParaRPr lang="en-US" sz="2800">
              <a:solidFill>
                <a:srgbClr val="FF0000"/>
              </a:solidFill>
            </a:endParaRPr>
          </a:p>
          <a:p>
            <a:pPr marL="609600" indent="-609600">
              <a:lnSpc>
                <a:spcPct val="90000"/>
              </a:lnSpc>
              <a:buFontTx/>
              <a:buNone/>
            </a:pPr>
            <a:r>
              <a:rPr lang="en-US" sz="2800">
                <a:solidFill>
                  <a:schemeClr val="accent1"/>
                </a:solidFill>
              </a:rPr>
              <a:t>	</a:t>
            </a:r>
            <a:r>
              <a:rPr lang="en-US" sz="2800"/>
              <a:t>V   =  each pulse encodes </a:t>
            </a:r>
            <a:r>
              <a:rPr lang="en-US" sz="2800">
                <a:solidFill>
                  <a:srgbClr val="FF0000"/>
                </a:solidFill>
              </a:rPr>
              <a:t>16 levels</a:t>
            </a:r>
          </a:p>
          <a:p>
            <a:pPr marL="609600" indent="-609600">
              <a:lnSpc>
                <a:spcPct val="90000"/>
              </a:lnSpc>
              <a:buFontTx/>
              <a:buNone/>
            </a:pPr>
            <a:r>
              <a:rPr lang="en-US" sz="2800">
                <a:solidFill>
                  <a:srgbClr val="FF0000"/>
                </a:solidFill>
              </a:rPr>
              <a:t>       </a:t>
            </a:r>
            <a:r>
              <a:rPr lang="en-US" sz="2800"/>
              <a:t>C   =  2H log </a:t>
            </a:r>
            <a:r>
              <a:rPr lang="en-US" sz="2800" baseline="-25000"/>
              <a:t>2</a:t>
            </a:r>
            <a:r>
              <a:rPr lang="en-US" sz="2800"/>
              <a:t> (V) = D x log </a:t>
            </a:r>
            <a:r>
              <a:rPr lang="en-US" sz="2800" baseline="-25000"/>
              <a:t>2</a:t>
            </a:r>
            <a:r>
              <a:rPr lang="en-US" sz="2800"/>
              <a:t> (V)</a:t>
            </a:r>
          </a:p>
          <a:p>
            <a:pPr marL="609600" indent="-609600">
              <a:lnSpc>
                <a:spcPct val="90000"/>
              </a:lnSpc>
              <a:buFontTx/>
              <a:buNone/>
            </a:pPr>
            <a:r>
              <a:rPr lang="en-US" sz="2800">
                <a:solidFill>
                  <a:schemeClr val="accent1"/>
                </a:solidFill>
              </a:rPr>
              <a:t>            </a:t>
            </a:r>
            <a:r>
              <a:rPr lang="en-US" sz="2800"/>
              <a:t>=  2400 x 4  =  9600 bps.</a:t>
            </a:r>
            <a:endParaRPr lang="en-US" sz="2800">
              <a:solidFill>
                <a:schemeClr val="accent1"/>
              </a:solidFill>
            </a:endParaRPr>
          </a:p>
        </p:txBody>
      </p:sp>
    </p:spTree>
    <p:extLst>
      <p:ext uri="{BB962C8B-B14F-4D97-AF65-F5344CB8AC3E}">
        <p14:creationId xmlns:p14="http://schemas.microsoft.com/office/powerpoint/2010/main" val="482570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Topology</a:t>
            </a:r>
            <a:endParaRPr lang="en-US" dirty="0"/>
          </a:p>
        </p:txBody>
      </p:sp>
      <p:sp>
        <p:nvSpPr>
          <p:cNvPr id="3" name="Content Placeholder 2"/>
          <p:cNvSpPr>
            <a:spLocks noGrp="1"/>
          </p:cNvSpPr>
          <p:nvPr>
            <p:ph idx="1"/>
          </p:nvPr>
        </p:nvSpPr>
        <p:spPr/>
        <p:txBody>
          <a:bodyPr>
            <a:normAutofit/>
          </a:bodyPr>
          <a:lstStyle/>
          <a:p>
            <a:r>
              <a:rPr lang="en-US" sz="2000" dirty="0" smtClean="0"/>
              <a:t>Bus</a:t>
            </a:r>
          </a:p>
          <a:p>
            <a:r>
              <a:rPr lang="en-US" sz="2000" dirty="0" smtClean="0"/>
              <a:t>Ring</a:t>
            </a:r>
          </a:p>
          <a:p>
            <a:r>
              <a:rPr lang="en-US" sz="2000" dirty="0" smtClean="0"/>
              <a:t>Star</a:t>
            </a:r>
          </a:p>
          <a:p>
            <a:r>
              <a:rPr lang="en-US" sz="2000" dirty="0" smtClean="0"/>
              <a:t>tree</a:t>
            </a:r>
          </a:p>
          <a:p>
            <a:r>
              <a:rPr lang="en-US" sz="2000" dirty="0" smtClean="0"/>
              <a:t>Mesh</a:t>
            </a:r>
          </a:p>
          <a:p>
            <a:r>
              <a:rPr lang="en-US" sz="2000" dirty="0" smtClean="0"/>
              <a:t>Combination of above all</a:t>
            </a:r>
          </a:p>
          <a:p>
            <a:endParaRPr lang="en-US" sz="2000" dirty="0"/>
          </a:p>
        </p:txBody>
      </p:sp>
      <p:pic>
        <p:nvPicPr>
          <p:cNvPr id="4" name="Picture 3" descr="What-is-Bus-Topology-with-example.jpg"/>
          <p:cNvPicPr>
            <a:picLocks noChangeAspect="1"/>
          </p:cNvPicPr>
          <p:nvPr/>
        </p:nvPicPr>
        <p:blipFill>
          <a:blip r:embed="rId2" cstate="print"/>
          <a:stretch>
            <a:fillRect/>
          </a:stretch>
        </p:blipFill>
        <p:spPr>
          <a:xfrm>
            <a:off x="2971800" y="1371600"/>
            <a:ext cx="2706624" cy="2057400"/>
          </a:xfrm>
          <a:prstGeom prst="rect">
            <a:avLst/>
          </a:prstGeom>
        </p:spPr>
      </p:pic>
      <p:pic>
        <p:nvPicPr>
          <p:cNvPr id="6" name="Picture 5" descr="Mesh-Topology.jpg"/>
          <p:cNvPicPr>
            <a:picLocks noChangeAspect="1"/>
          </p:cNvPicPr>
          <p:nvPr/>
        </p:nvPicPr>
        <p:blipFill>
          <a:blip r:embed="rId3" cstate="print"/>
          <a:stretch>
            <a:fillRect/>
          </a:stretch>
        </p:blipFill>
        <p:spPr>
          <a:xfrm>
            <a:off x="304800" y="4800600"/>
            <a:ext cx="2676567" cy="1338284"/>
          </a:xfrm>
          <a:prstGeom prst="rect">
            <a:avLst/>
          </a:prstGeom>
        </p:spPr>
      </p:pic>
      <p:pic>
        <p:nvPicPr>
          <p:cNvPr id="7" name="Picture 6" descr="ring.gif"/>
          <p:cNvPicPr>
            <a:picLocks noChangeAspect="1"/>
          </p:cNvPicPr>
          <p:nvPr/>
        </p:nvPicPr>
        <p:blipFill>
          <a:blip r:embed="rId4" cstate="print"/>
          <a:stretch>
            <a:fillRect/>
          </a:stretch>
        </p:blipFill>
        <p:spPr>
          <a:xfrm>
            <a:off x="6096000" y="1295400"/>
            <a:ext cx="2514600" cy="2197289"/>
          </a:xfrm>
          <a:prstGeom prst="rect">
            <a:avLst/>
          </a:prstGeom>
        </p:spPr>
      </p:pic>
      <p:pic>
        <p:nvPicPr>
          <p:cNvPr id="8" name="Picture 7" descr="Star-topology.png"/>
          <p:cNvPicPr>
            <a:picLocks noChangeAspect="1"/>
          </p:cNvPicPr>
          <p:nvPr/>
        </p:nvPicPr>
        <p:blipFill>
          <a:blip r:embed="rId5" cstate="print"/>
          <a:stretch>
            <a:fillRect/>
          </a:stretch>
        </p:blipFill>
        <p:spPr>
          <a:xfrm>
            <a:off x="5791200" y="3810000"/>
            <a:ext cx="2838302" cy="2503776"/>
          </a:xfrm>
          <a:prstGeom prst="rect">
            <a:avLst/>
          </a:prstGeom>
        </p:spPr>
      </p:pic>
      <p:pic>
        <p:nvPicPr>
          <p:cNvPr id="9" name="Picture 8" descr="tree_topology_Diagram.JPG"/>
          <p:cNvPicPr>
            <a:picLocks noChangeAspect="1"/>
          </p:cNvPicPr>
          <p:nvPr/>
        </p:nvPicPr>
        <p:blipFill>
          <a:blip r:embed="rId6" cstate="print"/>
          <a:stretch>
            <a:fillRect/>
          </a:stretch>
        </p:blipFill>
        <p:spPr>
          <a:xfrm>
            <a:off x="2895600" y="4060070"/>
            <a:ext cx="2438400" cy="2288344"/>
          </a:xfrm>
          <a:prstGeom prst="rect">
            <a:avLst/>
          </a:prstGeom>
        </p:spPr>
      </p:pic>
      <p:sp>
        <p:nvSpPr>
          <p:cNvPr id="5" name="Slide Number Placeholder 4"/>
          <p:cNvSpPr>
            <a:spLocks noGrp="1"/>
          </p:cNvSpPr>
          <p:nvPr>
            <p:ph type="sldNum" sz="quarter" idx="12"/>
          </p:nvPr>
        </p:nvSpPr>
        <p:spPr/>
        <p:txBody>
          <a:bodyPr/>
          <a:lstStyle/>
          <a:p>
            <a:fld id="{42C14247-5822-494E-A246-3FBA1863A29E}" type="slidenum">
              <a:rPr lang="en-US" smtClean="0"/>
              <a:t>3</a:t>
            </a:fld>
            <a:endParaRPr lang="en-US"/>
          </a:p>
        </p:txBody>
      </p:sp>
    </p:spTree>
    <p:extLst>
      <p:ext uri="{BB962C8B-B14F-4D97-AF65-F5344CB8AC3E}">
        <p14:creationId xmlns:p14="http://schemas.microsoft.com/office/powerpoint/2010/main" val="17669596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963C3DDC-7739-4D5E-82A2-47073E70836C}" type="slidenum">
              <a:rPr lang="en-US"/>
              <a:pPr/>
              <a:t>30</a:t>
            </a:fld>
            <a:endParaRPr lang="en-US"/>
          </a:p>
        </p:txBody>
      </p:sp>
      <p:sp>
        <p:nvSpPr>
          <p:cNvPr id="4098" name="Rectangle 2"/>
          <p:cNvSpPr>
            <a:spLocks noGrp="1" noChangeArrowheads="1"/>
          </p:cNvSpPr>
          <p:nvPr>
            <p:ph type="title"/>
          </p:nvPr>
        </p:nvSpPr>
        <p:spPr>
          <a:xfrm>
            <a:off x="457200" y="457200"/>
            <a:ext cx="8153400" cy="1066800"/>
          </a:xfrm>
        </p:spPr>
        <p:txBody>
          <a:bodyPr>
            <a:normAutofit fontScale="90000"/>
          </a:bodyPr>
          <a:lstStyle/>
          <a:p>
            <a:r>
              <a:rPr lang="en-US" sz="4000"/>
              <a:t>Shannon’s Channel Capacity Result</a:t>
            </a:r>
            <a:r>
              <a:rPr lang="en-US"/>
              <a:t/>
            </a:r>
            <a:br>
              <a:rPr lang="en-US"/>
            </a:br>
            <a:r>
              <a:rPr lang="en-US" sz="3200"/>
              <a:t>{assuming only thermal noise}</a:t>
            </a:r>
            <a:endParaRPr lang="en-US"/>
          </a:p>
        </p:txBody>
      </p:sp>
      <p:sp>
        <p:nvSpPr>
          <p:cNvPr id="4099" name="Rectangle 3"/>
          <p:cNvSpPr>
            <a:spLocks noGrp="1" noChangeArrowheads="1"/>
          </p:cNvSpPr>
          <p:nvPr>
            <p:ph type="body" idx="1"/>
          </p:nvPr>
        </p:nvSpPr>
        <p:spPr/>
        <p:txBody>
          <a:bodyPr>
            <a:normAutofit fontScale="85000" lnSpcReduction="10000"/>
          </a:bodyPr>
          <a:lstStyle/>
          <a:p>
            <a:pPr algn="just">
              <a:lnSpc>
                <a:spcPct val="150000"/>
              </a:lnSpc>
              <a:buFontTx/>
              <a:buNone/>
            </a:pPr>
            <a:r>
              <a:rPr lang="en-US" dirty="0"/>
              <a:t>For a noisy channel of bandwidth </a:t>
            </a:r>
            <a:r>
              <a:rPr lang="en-US" b="1" dirty="0">
                <a:solidFill>
                  <a:srgbClr val="FF0066"/>
                </a:solidFill>
              </a:rPr>
              <a:t>H</a:t>
            </a:r>
            <a:r>
              <a:rPr lang="en-US" b="1" dirty="0"/>
              <a:t> </a:t>
            </a:r>
            <a:r>
              <a:rPr lang="en-US" dirty="0"/>
              <a:t>Hz. and a signal-to-noise ratio </a:t>
            </a:r>
            <a:r>
              <a:rPr lang="en-US" b="1" dirty="0">
                <a:solidFill>
                  <a:srgbClr val="FF0066"/>
                </a:solidFill>
              </a:rPr>
              <a:t>SNR</a:t>
            </a:r>
            <a:r>
              <a:rPr lang="en-US" b="1" dirty="0"/>
              <a:t>, </a:t>
            </a:r>
            <a:r>
              <a:rPr lang="en-US" dirty="0"/>
              <a:t>the max. data rate</a:t>
            </a:r>
            <a:r>
              <a:rPr lang="en-US" dirty="0" smtClean="0"/>
              <a:t>:</a:t>
            </a:r>
            <a:endParaRPr lang="en-US" dirty="0"/>
          </a:p>
          <a:p>
            <a:pPr>
              <a:lnSpc>
                <a:spcPct val="150000"/>
              </a:lnSpc>
              <a:buFontTx/>
              <a:buNone/>
            </a:pPr>
            <a:endParaRPr lang="en-US" dirty="0"/>
          </a:p>
          <a:p>
            <a:pPr>
              <a:lnSpc>
                <a:spcPct val="150000"/>
              </a:lnSpc>
              <a:buFontTx/>
              <a:buNone/>
            </a:pPr>
            <a:endParaRPr lang="en-US" b="1" dirty="0"/>
          </a:p>
          <a:p>
            <a:pPr>
              <a:lnSpc>
                <a:spcPct val="150000"/>
              </a:lnSpc>
              <a:buFontTx/>
              <a:buNone/>
            </a:pPr>
            <a:endParaRPr lang="en-US" dirty="0" smtClean="0"/>
          </a:p>
          <a:p>
            <a:pPr algn="just">
              <a:lnSpc>
                <a:spcPct val="150000"/>
              </a:lnSpc>
              <a:buFontTx/>
              <a:buNone/>
            </a:pPr>
            <a:r>
              <a:rPr lang="en-US" dirty="0" smtClean="0"/>
              <a:t>Regardless </a:t>
            </a:r>
            <a:r>
              <a:rPr lang="en-US" dirty="0"/>
              <a:t>of the number of signal levels used and the frequency of the sampling.</a:t>
            </a:r>
          </a:p>
        </p:txBody>
      </p:sp>
      <p:sp>
        <p:nvSpPr>
          <p:cNvPr id="4100" name="Rectangle 4"/>
          <p:cNvSpPr>
            <a:spLocks noChangeArrowheads="1"/>
          </p:cNvSpPr>
          <p:nvPr/>
        </p:nvSpPr>
        <p:spPr bwMode="auto">
          <a:xfrm>
            <a:off x="762000" y="3162300"/>
            <a:ext cx="7924800" cy="9906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20000"/>
              </a:spcBef>
            </a:pPr>
            <a:r>
              <a:rPr lang="en-US" sz="3200" b="1" dirty="0">
                <a:solidFill>
                  <a:srgbClr val="FF0066"/>
                </a:solidFill>
              </a:rPr>
              <a:t>C </a:t>
            </a:r>
            <a:r>
              <a:rPr lang="en-US" sz="3200" dirty="0">
                <a:solidFill>
                  <a:srgbClr val="FF0066"/>
                </a:solidFill>
              </a:rPr>
              <a:t>= </a:t>
            </a:r>
            <a:r>
              <a:rPr lang="en-US" sz="3200" b="1" dirty="0">
                <a:solidFill>
                  <a:srgbClr val="FF0066"/>
                </a:solidFill>
              </a:rPr>
              <a:t>H </a:t>
            </a:r>
            <a:r>
              <a:rPr lang="en-US" sz="3200" dirty="0">
                <a:solidFill>
                  <a:srgbClr val="FF0066"/>
                </a:solidFill>
              </a:rPr>
              <a:t>log </a:t>
            </a:r>
            <a:r>
              <a:rPr lang="en-US" sz="3200" baseline="-25000" dirty="0">
                <a:solidFill>
                  <a:srgbClr val="FF0066"/>
                </a:solidFill>
              </a:rPr>
              <a:t>2</a:t>
            </a:r>
            <a:r>
              <a:rPr lang="en-US" sz="3200" dirty="0">
                <a:solidFill>
                  <a:srgbClr val="FF0066"/>
                </a:solidFill>
              </a:rPr>
              <a:t> (1 + </a:t>
            </a:r>
            <a:r>
              <a:rPr lang="en-US" sz="3200" b="1" dirty="0">
                <a:solidFill>
                  <a:srgbClr val="FF0066"/>
                </a:solidFill>
              </a:rPr>
              <a:t>SNR</a:t>
            </a:r>
            <a:r>
              <a:rPr lang="en-US" sz="3200" dirty="0">
                <a:solidFill>
                  <a:srgbClr val="FF0066"/>
                </a:solidFill>
              </a:rPr>
              <a:t>)</a:t>
            </a:r>
            <a:endParaRPr lang="en-US" dirty="0"/>
          </a:p>
        </p:txBody>
      </p:sp>
    </p:spTree>
    <p:extLst>
      <p:ext uri="{BB962C8B-B14F-4D97-AF65-F5344CB8AC3E}">
        <p14:creationId xmlns:p14="http://schemas.microsoft.com/office/powerpoint/2010/main" val="1477664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to Noise Ratio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endParaRPr lang="en-US" b="0" i="1" dirty="0" smtClean="0">
                  <a:latin typeface="Cambria Math"/>
                </a:endParaRPr>
              </a:p>
              <a:p>
                <a:pPr marL="0" indent="0">
                  <a:buNone/>
                </a:pPr>
                <a:endParaRPr lang="en-US" b="0" i="1" dirty="0" smtClean="0">
                  <a:latin typeface="Cambria Math"/>
                </a:endParaRPr>
              </a:p>
              <a:p>
                <a:pPr marL="0" indent="0">
                  <a:buNone/>
                </a:pPr>
                <a:endParaRPr lang="en-US" b="0" i="1"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𝑆𝑁𝑅</m:t>
                          </m:r>
                        </m:e>
                        <m:sub>
                          <m:r>
                            <a:rPr lang="en-US" b="0" i="1" smtClean="0">
                              <a:latin typeface="Cambria Math"/>
                            </a:rPr>
                            <m:t>𝑑𝐵</m:t>
                          </m:r>
                        </m:sub>
                      </m:sSub>
                      <m:r>
                        <a:rPr lang="en-US" i="1">
                          <a:latin typeface="Cambria Math"/>
                        </a:rPr>
                        <m:t>=10</m:t>
                      </m:r>
                      <m:func>
                        <m:funcPr>
                          <m:ctrlPr>
                            <a:rPr lang="en-US" i="1">
                              <a:latin typeface="Cambria Math"/>
                            </a:rPr>
                          </m:ctrlPr>
                        </m:funcPr>
                        <m:fName>
                          <m:sSub>
                            <m:sSubPr>
                              <m:ctrlPr>
                                <a:rPr lang="en-US" i="1">
                                  <a:latin typeface="Cambria Math"/>
                                </a:rPr>
                              </m:ctrlPr>
                            </m:sSubPr>
                            <m:e>
                              <m:r>
                                <m:rPr>
                                  <m:sty m:val="p"/>
                                </m:rPr>
                                <a:rPr lang="en-US">
                                  <a:latin typeface="Cambria Math"/>
                                </a:rPr>
                                <m:t>log</m:t>
                              </m:r>
                            </m:e>
                            <m:sub>
                              <m:r>
                                <a:rPr lang="en-US" i="1">
                                  <a:latin typeface="Cambria Math"/>
                                </a:rPr>
                                <m:t>10</m:t>
                              </m:r>
                            </m:sub>
                          </m:sSub>
                        </m:fName>
                        <m:e>
                          <m:f>
                            <m:fPr>
                              <m:ctrlPr>
                                <a:rPr lang="en-US" i="1">
                                  <a:latin typeface="Cambria Math"/>
                                </a:rPr>
                              </m:ctrlPr>
                            </m:fPr>
                            <m:num>
                              <m:r>
                                <a:rPr lang="en-US" i="1">
                                  <a:latin typeface="Cambria Math"/>
                                </a:rPr>
                                <m:t>𝑆𝑖𝑔𝑛𝑎𝑙𝑃𝑜𝑤𝑒𝑟</m:t>
                              </m:r>
                            </m:num>
                            <m:den>
                              <m:r>
                                <a:rPr lang="en-US" i="1">
                                  <a:latin typeface="Cambria Math"/>
                                </a:rPr>
                                <m:t>𝑁𝑜𝑖𝑠𝑒𝑃𝑜𝑤𝑒𝑟</m:t>
                              </m:r>
                            </m:den>
                          </m:f>
                        </m:e>
                      </m:func>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2C14247-5822-494E-A246-3FBA1863A29E}" type="slidenum">
              <a:rPr lang="en-US" smtClean="0"/>
              <a:t>31</a:t>
            </a:fld>
            <a:endParaRPr lang="en-US"/>
          </a:p>
        </p:txBody>
      </p:sp>
    </p:spTree>
    <p:extLst>
      <p:ext uri="{BB962C8B-B14F-4D97-AF65-F5344CB8AC3E}">
        <p14:creationId xmlns:p14="http://schemas.microsoft.com/office/powerpoint/2010/main" val="3143575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28E2702D-2F7B-4504-B858-1D471C922B64}" type="slidenum">
              <a:rPr lang="en-US"/>
              <a:pPr/>
              <a:t>32</a:t>
            </a:fld>
            <a:endParaRPr lang="en-US"/>
          </a:p>
        </p:txBody>
      </p:sp>
      <p:sp>
        <p:nvSpPr>
          <p:cNvPr id="25602" name="Rectangle 2"/>
          <p:cNvSpPr>
            <a:spLocks noGrp="1" noChangeArrowheads="1"/>
          </p:cNvSpPr>
          <p:nvPr>
            <p:ph type="title"/>
          </p:nvPr>
        </p:nvSpPr>
        <p:spPr>
          <a:xfrm>
            <a:off x="457200" y="381000"/>
            <a:ext cx="8305800" cy="1371600"/>
          </a:xfrm>
        </p:spPr>
        <p:txBody>
          <a:bodyPr>
            <a:normAutofit/>
          </a:bodyPr>
          <a:lstStyle/>
          <a:p>
            <a:r>
              <a:rPr lang="en-US"/>
              <a:t>Shannon Example – Noisy Channel  </a:t>
            </a:r>
            <a:r>
              <a:rPr lang="en-US" sz="2800">
                <a:solidFill>
                  <a:schemeClr val="accent1"/>
                </a:solidFill>
              </a:rPr>
              <a:t>[LG&amp;W p. 110]</a:t>
            </a:r>
            <a:endParaRPr lang="en-US" sz="2800"/>
          </a:p>
        </p:txBody>
      </p:sp>
      <p:sp>
        <p:nvSpPr>
          <p:cNvPr id="25603" name="Rectangle 3"/>
          <p:cNvSpPr>
            <a:spLocks noGrp="1" noChangeArrowheads="1"/>
          </p:cNvSpPr>
          <p:nvPr>
            <p:ph type="body" idx="1"/>
          </p:nvPr>
        </p:nvSpPr>
        <p:spPr/>
        <p:txBody>
          <a:bodyPr/>
          <a:lstStyle/>
          <a:p>
            <a:pPr>
              <a:buFontTx/>
              <a:buNone/>
            </a:pPr>
            <a:r>
              <a:rPr lang="en-US"/>
              <a:t>Telephone channel (3400 Hz) at 40 dB SNR</a:t>
            </a:r>
          </a:p>
          <a:p>
            <a:pPr>
              <a:buFontTx/>
              <a:buNone/>
            </a:pPr>
            <a:r>
              <a:rPr lang="en-US"/>
              <a:t>C = H log </a:t>
            </a:r>
            <a:r>
              <a:rPr lang="en-US" baseline="-25000"/>
              <a:t>2</a:t>
            </a:r>
            <a:r>
              <a:rPr lang="en-US"/>
              <a:t> (1+SNR) b/s</a:t>
            </a:r>
          </a:p>
          <a:p>
            <a:pPr>
              <a:buFontTx/>
              <a:buNone/>
            </a:pPr>
            <a:r>
              <a:rPr lang="en-US"/>
              <a:t>SNR =40 dB ; 40 =10 log </a:t>
            </a:r>
            <a:r>
              <a:rPr lang="en-US" baseline="-25000"/>
              <a:t>10</a:t>
            </a:r>
            <a:r>
              <a:rPr lang="en-US"/>
              <a:t> (SNR) ; </a:t>
            </a:r>
          </a:p>
          <a:p>
            <a:pPr>
              <a:buFontTx/>
              <a:buNone/>
            </a:pPr>
            <a:r>
              <a:rPr lang="en-US"/>
              <a:t>4 = log </a:t>
            </a:r>
            <a:r>
              <a:rPr lang="en-US" baseline="-25000"/>
              <a:t>10</a:t>
            </a:r>
            <a:r>
              <a:rPr lang="en-US"/>
              <a:t> (SNR) ;   SNR =10,000</a:t>
            </a:r>
          </a:p>
          <a:p>
            <a:pPr>
              <a:buFontTx/>
              <a:buNone/>
            </a:pPr>
            <a:endParaRPr lang="en-US"/>
          </a:p>
          <a:p>
            <a:pPr>
              <a:buFontTx/>
              <a:buNone/>
            </a:pPr>
            <a:r>
              <a:rPr lang="en-US"/>
              <a:t>C = 3400 log </a:t>
            </a:r>
            <a:r>
              <a:rPr lang="en-US" baseline="-25000"/>
              <a:t>2</a:t>
            </a:r>
            <a:r>
              <a:rPr lang="en-US"/>
              <a:t> (10001)  = 44.8 kbps</a:t>
            </a:r>
          </a:p>
        </p:txBody>
      </p:sp>
    </p:spTree>
    <p:extLst>
      <p:ext uri="{BB962C8B-B14F-4D97-AF65-F5344CB8AC3E}">
        <p14:creationId xmlns:p14="http://schemas.microsoft.com/office/powerpoint/2010/main" val="3388938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1" lang="en-GB" altLang="en-US" dirty="0"/>
              <a:t>Internet Architecture</a:t>
            </a:r>
            <a:endParaRPr lang="en-US" dirty="0"/>
          </a:p>
        </p:txBody>
      </p:sp>
      <p:pic>
        <p:nvPicPr>
          <p:cNvPr id="4" name="Picture 6" descr="&#10;Internet View                                                  002827FF  Mnementh                      BEAE7A2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9265" b="13898"/>
          <a:stretch>
            <a:fillRect/>
          </a:stretch>
        </p:blipFill>
        <p:spPr bwMode="auto">
          <a:xfrm>
            <a:off x="760601" y="1600200"/>
            <a:ext cx="7622797" cy="4525963"/>
          </a:xfrm>
          <a:prstGeom prst="rect">
            <a:avLst/>
          </a:prstGeom>
          <a:noFill/>
          <a:extLst>
            <a:ext uri="{909E8E84-426E-40DD-AFC4-6F175D3DCCD1}">
              <a14:hiddenFill xmlns:a14="http://schemas.microsoft.com/office/drawing/2010/main">
                <a:solidFill>
                  <a:srgbClr val="FFFFFF">
                    <a:alpha val="70000"/>
                  </a:srgbClr>
                </a:solidFill>
              </a14:hiddenFill>
            </a:ext>
          </a:extLst>
        </p:spPr>
      </p:pic>
      <p:sp>
        <p:nvSpPr>
          <p:cNvPr id="3" name="Slide Number Placeholder 2"/>
          <p:cNvSpPr>
            <a:spLocks noGrp="1"/>
          </p:cNvSpPr>
          <p:nvPr>
            <p:ph type="sldNum" sz="quarter" idx="12"/>
          </p:nvPr>
        </p:nvSpPr>
        <p:spPr/>
        <p:txBody>
          <a:bodyPr/>
          <a:lstStyle/>
          <a:p>
            <a:fld id="{42C14247-5822-494E-A246-3FBA1863A29E}" type="slidenum">
              <a:rPr lang="en-US" smtClean="0"/>
              <a:t>33</a:t>
            </a:fld>
            <a:endParaRPr lang="en-US"/>
          </a:p>
        </p:txBody>
      </p:sp>
    </p:spTree>
    <p:extLst>
      <p:ext uri="{BB962C8B-B14F-4D97-AF65-F5344CB8AC3E}">
        <p14:creationId xmlns:p14="http://schemas.microsoft.com/office/powerpoint/2010/main" val="517241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kumimoji="1" lang="en-US" altLang="en-US"/>
              <a:t>Signal Encoding Techniques</a:t>
            </a:r>
          </a:p>
        </p:txBody>
      </p:sp>
      <p:pic>
        <p:nvPicPr>
          <p:cNvPr id="5125" name="Picture 5" descr="Encoding-Modulation                                            00282837  Mnementh                      BEAE7A2F:"/>
          <p:cNvPicPr>
            <a:picLocks noChangeAspect="1" noChangeArrowheads="1"/>
          </p:cNvPicPr>
          <p:nvPr/>
        </p:nvPicPr>
        <p:blipFill>
          <a:blip r:embed="rId3">
            <a:extLst>
              <a:ext uri="{28A0092B-C50C-407E-A947-70E740481C1C}">
                <a14:useLocalDpi xmlns:a14="http://schemas.microsoft.com/office/drawing/2010/main" val="0"/>
              </a:ext>
            </a:extLst>
          </a:blip>
          <a:srcRect t="9265" b="9265"/>
          <a:stretch>
            <a:fillRect/>
          </a:stretch>
        </p:blipFill>
        <p:spPr bwMode="auto">
          <a:xfrm>
            <a:off x="609600" y="1719263"/>
            <a:ext cx="8043863" cy="5064125"/>
          </a:xfrm>
          <a:prstGeom prst="rect">
            <a:avLst/>
          </a:prstGeom>
          <a:noFill/>
          <a:extLst>
            <a:ext uri="{909E8E84-426E-40DD-AFC4-6F175D3DCCD1}">
              <a14:hiddenFill xmlns:a14="http://schemas.microsoft.com/office/drawing/2010/main">
                <a:solidFill>
                  <a:srgbClr val="FFFFFF">
                    <a:alpha val="70000"/>
                  </a:srgbClr>
                </a:solidFill>
              </a14:hiddenFill>
            </a:ext>
          </a:extLst>
        </p:spPr>
      </p:pic>
      <p:sp>
        <p:nvSpPr>
          <p:cNvPr id="2" name="Slide Number Placeholder 1"/>
          <p:cNvSpPr>
            <a:spLocks noGrp="1"/>
          </p:cNvSpPr>
          <p:nvPr>
            <p:ph type="sldNum" sz="quarter" idx="12"/>
          </p:nvPr>
        </p:nvSpPr>
        <p:spPr/>
        <p:txBody>
          <a:bodyPr/>
          <a:lstStyle/>
          <a:p>
            <a:fld id="{42C14247-5822-494E-A246-3FBA1863A29E}" type="slidenum">
              <a:rPr lang="en-US" smtClean="0"/>
              <a:t>34</a:t>
            </a:fld>
            <a:endParaRPr lang="en-US"/>
          </a:p>
        </p:txBody>
      </p:sp>
    </p:spTree>
    <p:extLst>
      <p:ext uri="{BB962C8B-B14F-4D97-AF65-F5344CB8AC3E}">
        <p14:creationId xmlns:p14="http://schemas.microsoft.com/office/powerpoint/2010/main" val="24091911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kumimoji="1" lang="en-US" altLang="en-US"/>
              <a:t>Digital Data, Digital Signal</a:t>
            </a:r>
          </a:p>
        </p:txBody>
      </p:sp>
      <p:sp>
        <p:nvSpPr>
          <p:cNvPr id="7171" name="Rectangle 3"/>
          <p:cNvSpPr>
            <a:spLocks noGrp="1" noChangeArrowheads="1"/>
          </p:cNvSpPr>
          <p:nvPr>
            <p:ph idx="1"/>
          </p:nvPr>
        </p:nvSpPr>
        <p:spPr/>
        <p:txBody>
          <a:bodyPr/>
          <a:lstStyle/>
          <a:p>
            <a:r>
              <a:rPr kumimoji="1" lang="en-US" altLang="en-US"/>
              <a:t>Digital signal</a:t>
            </a:r>
          </a:p>
          <a:p>
            <a:pPr lvl="1"/>
            <a:r>
              <a:rPr kumimoji="1" lang="en-US" altLang="en-US"/>
              <a:t>discrete, discontinuous voltage pulses</a:t>
            </a:r>
          </a:p>
          <a:p>
            <a:pPr lvl="1"/>
            <a:r>
              <a:rPr kumimoji="1" lang="en-US" altLang="en-US"/>
              <a:t>each pulse is a signal element</a:t>
            </a:r>
          </a:p>
          <a:p>
            <a:pPr lvl="1"/>
            <a:r>
              <a:rPr kumimoji="1" lang="en-US" altLang="en-US"/>
              <a:t>binary data encoded into signal elements</a:t>
            </a:r>
          </a:p>
          <a:p>
            <a:endParaRPr kumimoji="1" lang="en-US" altLang="en-US"/>
          </a:p>
        </p:txBody>
      </p:sp>
      <p:pic>
        <p:nvPicPr>
          <p:cNvPr id="7172" name="Picture 4"/>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b="48979"/>
          <a:stretch>
            <a:fillRect/>
          </a:stretch>
        </p:blipFill>
        <p:spPr bwMode="auto">
          <a:xfrm>
            <a:off x="533400" y="4267200"/>
            <a:ext cx="8231188" cy="2185988"/>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2C14247-5822-494E-A246-3FBA1863A29E}" type="slidenum">
              <a:rPr lang="en-US" smtClean="0"/>
              <a:t>35</a:t>
            </a:fld>
            <a:endParaRPr lang="en-US"/>
          </a:p>
        </p:txBody>
      </p:sp>
    </p:spTree>
    <p:extLst>
      <p:ext uri="{BB962C8B-B14F-4D97-AF65-F5344CB8AC3E}">
        <p14:creationId xmlns:p14="http://schemas.microsoft.com/office/powerpoint/2010/main" val="25221905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kumimoji="1" lang="en-US" altLang="en-US"/>
              <a:t>Comparison of Encoding Schemes</a:t>
            </a:r>
          </a:p>
        </p:txBody>
      </p:sp>
      <p:sp>
        <p:nvSpPr>
          <p:cNvPr id="11267" name="Rectangle 3"/>
          <p:cNvSpPr>
            <a:spLocks noGrp="1" noChangeArrowheads="1"/>
          </p:cNvSpPr>
          <p:nvPr>
            <p:ph idx="1"/>
          </p:nvPr>
        </p:nvSpPr>
        <p:spPr>
          <a:xfrm>
            <a:off x="457200" y="1905000"/>
            <a:ext cx="8229600" cy="4454525"/>
          </a:xfrm>
        </p:spPr>
        <p:txBody>
          <a:bodyPr/>
          <a:lstStyle/>
          <a:p>
            <a:r>
              <a:rPr kumimoji="1" lang="en-US" altLang="en-US" dirty="0" smtClean="0"/>
              <a:t>clocking</a:t>
            </a:r>
            <a:endParaRPr kumimoji="1" lang="en-US" altLang="en-US" dirty="0"/>
          </a:p>
          <a:p>
            <a:r>
              <a:rPr kumimoji="1" lang="en-US" altLang="en-US" dirty="0"/>
              <a:t>error detection</a:t>
            </a:r>
          </a:p>
          <a:p>
            <a:r>
              <a:rPr kumimoji="1" lang="en-US" altLang="en-US" dirty="0"/>
              <a:t>signal interference and noise </a:t>
            </a:r>
            <a:r>
              <a:rPr kumimoji="1" lang="en-US" altLang="en-US" dirty="0" smtClean="0"/>
              <a:t>immunity (BER)</a:t>
            </a:r>
            <a:endParaRPr kumimoji="1" lang="en-US" altLang="en-US" dirty="0"/>
          </a:p>
          <a:p>
            <a:pPr algn="just"/>
            <a:r>
              <a:rPr kumimoji="1" lang="en-US" altLang="en-US" dirty="0"/>
              <a:t>cost and </a:t>
            </a:r>
            <a:r>
              <a:rPr kumimoji="1" lang="en-US" altLang="en-US" dirty="0" smtClean="0"/>
              <a:t>complexity (Hardware implementation and no. of signals required to represent 1 bit information)</a:t>
            </a:r>
          </a:p>
          <a:p>
            <a:r>
              <a:rPr kumimoji="1" lang="en-US" altLang="en-US" dirty="0" smtClean="0"/>
              <a:t>Net DC Component present in the signal</a:t>
            </a:r>
            <a:endParaRPr kumimoji="1" lang="en-US" altLang="en-US" dirty="0"/>
          </a:p>
        </p:txBody>
      </p:sp>
      <p:sp>
        <p:nvSpPr>
          <p:cNvPr id="2" name="Slide Number Placeholder 1"/>
          <p:cNvSpPr>
            <a:spLocks noGrp="1"/>
          </p:cNvSpPr>
          <p:nvPr>
            <p:ph type="sldNum" sz="quarter" idx="12"/>
          </p:nvPr>
        </p:nvSpPr>
        <p:spPr/>
        <p:txBody>
          <a:bodyPr/>
          <a:lstStyle/>
          <a:p>
            <a:fld id="{42C14247-5822-494E-A246-3FBA1863A29E}" type="slidenum">
              <a:rPr lang="en-US" smtClean="0"/>
              <a:t>36</a:t>
            </a:fld>
            <a:endParaRPr lang="en-US"/>
          </a:p>
        </p:txBody>
      </p:sp>
    </p:spTree>
    <p:extLst>
      <p:ext uri="{BB962C8B-B14F-4D97-AF65-F5344CB8AC3E}">
        <p14:creationId xmlns:p14="http://schemas.microsoft.com/office/powerpoint/2010/main" val="27203994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152400"/>
            <a:ext cx="8229600" cy="1139825"/>
          </a:xfrm>
        </p:spPr>
        <p:txBody>
          <a:bodyPr/>
          <a:lstStyle/>
          <a:p>
            <a:r>
              <a:rPr kumimoji="1" lang="en-US" altLang="en-US"/>
              <a:t>Encoding Schemes</a:t>
            </a:r>
          </a:p>
        </p:txBody>
      </p:sp>
      <p:pic>
        <p:nvPicPr>
          <p:cNvPr id="13316" name="Picture 4" descr="Signal Formats                                                 00282837  Mnementh                      BEAE7A2F:"/>
          <p:cNvPicPr>
            <a:picLocks noChangeAspect="1" noChangeArrowheads="1"/>
          </p:cNvPicPr>
          <p:nvPr/>
        </p:nvPicPr>
        <p:blipFill>
          <a:blip r:embed="rId3">
            <a:extLst>
              <a:ext uri="{28A0092B-C50C-407E-A947-70E740481C1C}">
                <a14:useLocalDpi xmlns:a14="http://schemas.microsoft.com/office/drawing/2010/main" val="0"/>
              </a:ext>
            </a:extLst>
          </a:blip>
          <a:srcRect t="14319" b="10739"/>
          <a:stretch>
            <a:fillRect/>
          </a:stretch>
        </p:blipFill>
        <p:spPr bwMode="auto">
          <a:xfrm>
            <a:off x="1524000" y="1208088"/>
            <a:ext cx="5826125" cy="5649912"/>
          </a:xfrm>
          <a:prstGeom prst="rect">
            <a:avLst/>
          </a:prstGeom>
          <a:noFill/>
          <a:extLst>
            <a:ext uri="{909E8E84-426E-40DD-AFC4-6F175D3DCCD1}">
              <a14:hiddenFill xmlns:a14="http://schemas.microsoft.com/office/drawing/2010/main">
                <a:solidFill>
                  <a:srgbClr val="FFFFFF">
                    <a:alpha val="70000"/>
                  </a:srgbClr>
                </a:solidFill>
              </a14:hiddenFill>
            </a:ext>
          </a:extLst>
        </p:spPr>
      </p:pic>
      <p:sp>
        <p:nvSpPr>
          <p:cNvPr id="2" name="Slide Number Placeholder 1"/>
          <p:cNvSpPr>
            <a:spLocks noGrp="1"/>
          </p:cNvSpPr>
          <p:nvPr>
            <p:ph type="sldNum" sz="quarter" idx="12"/>
          </p:nvPr>
        </p:nvSpPr>
        <p:spPr/>
        <p:txBody>
          <a:bodyPr/>
          <a:lstStyle/>
          <a:p>
            <a:fld id="{42C14247-5822-494E-A246-3FBA1863A29E}" type="slidenum">
              <a:rPr lang="en-US" smtClean="0"/>
              <a:t>37</a:t>
            </a:fld>
            <a:endParaRPr lang="en-US"/>
          </a:p>
        </p:txBody>
      </p:sp>
    </p:spTree>
    <p:extLst>
      <p:ext uri="{BB962C8B-B14F-4D97-AF65-F5344CB8AC3E}">
        <p14:creationId xmlns:p14="http://schemas.microsoft.com/office/powerpoint/2010/main" val="1071420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r>
              <a:rPr kumimoji="1" lang="en-US" altLang="en-US"/>
              <a:t>Nonreturn to Zero-Level</a:t>
            </a:r>
            <a:br>
              <a:rPr kumimoji="1" lang="en-US" altLang="en-US"/>
            </a:br>
            <a:r>
              <a:rPr kumimoji="1" lang="en-US" altLang="en-US"/>
              <a:t>(NRZ-L)</a:t>
            </a:r>
          </a:p>
        </p:txBody>
      </p:sp>
      <p:sp>
        <p:nvSpPr>
          <p:cNvPr id="14339" name="Rectangle 3"/>
          <p:cNvSpPr>
            <a:spLocks noGrp="1" noChangeArrowheads="1"/>
          </p:cNvSpPr>
          <p:nvPr>
            <p:ph idx="1"/>
          </p:nvPr>
        </p:nvSpPr>
        <p:spPr/>
        <p:txBody>
          <a:bodyPr/>
          <a:lstStyle/>
          <a:p>
            <a:r>
              <a:rPr kumimoji="1" lang="en-US" altLang="en-US" dirty="0"/>
              <a:t>two different voltages for 0 and 1 </a:t>
            </a:r>
            <a:r>
              <a:rPr kumimoji="1" lang="en-US" altLang="en-US" dirty="0" smtClean="0"/>
              <a:t>bits</a:t>
            </a:r>
          </a:p>
          <a:p>
            <a:pPr marL="0" indent="0">
              <a:buNone/>
            </a:pPr>
            <a:r>
              <a:rPr kumimoji="1" lang="en-US" altLang="en-US" dirty="0" smtClean="0"/>
              <a:t>Rule </a:t>
            </a:r>
          </a:p>
          <a:p>
            <a:pPr marL="0" indent="0">
              <a:buNone/>
            </a:pPr>
            <a:r>
              <a:rPr kumimoji="1" lang="en-US" altLang="en-US" dirty="0" smtClean="0"/>
              <a:t>0: High voltage level</a:t>
            </a:r>
          </a:p>
          <a:p>
            <a:pPr marL="0" indent="0">
              <a:buNone/>
            </a:pPr>
            <a:r>
              <a:rPr kumimoji="1" lang="en-US" altLang="en-US" dirty="0" smtClean="0"/>
              <a:t>1: Low voltage level</a:t>
            </a:r>
          </a:p>
          <a:p>
            <a:pPr marL="0" indent="0">
              <a:buNone/>
            </a:pPr>
            <a:endParaRPr kumimoji="1" lang="en-US" altLang="en-US" dirty="0"/>
          </a:p>
          <a:p>
            <a:pPr marL="0" indent="0">
              <a:buNone/>
            </a:pPr>
            <a:r>
              <a:rPr kumimoji="1" lang="en-US" altLang="en-US" dirty="0" smtClean="0"/>
              <a:t>Data stream: 0 0 0 0 1 0 1 0 1 1 1 0 1 0 </a:t>
            </a:r>
            <a:endParaRPr kumimoji="1" lang="en-US" altLang="en-US" dirty="0"/>
          </a:p>
        </p:txBody>
      </p:sp>
      <p:sp>
        <p:nvSpPr>
          <p:cNvPr id="2" name="Slide Number Placeholder 1"/>
          <p:cNvSpPr>
            <a:spLocks noGrp="1"/>
          </p:cNvSpPr>
          <p:nvPr>
            <p:ph type="sldNum" sz="quarter" idx="12"/>
          </p:nvPr>
        </p:nvSpPr>
        <p:spPr/>
        <p:txBody>
          <a:bodyPr/>
          <a:lstStyle/>
          <a:p>
            <a:fld id="{42C14247-5822-494E-A246-3FBA1863A29E}" type="slidenum">
              <a:rPr lang="en-US" smtClean="0"/>
              <a:t>38</a:t>
            </a:fld>
            <a:endParaRPr lang="en-US"/>
          </a:p>
        </p:txBody>
      </p:sp>
    </p:spTree>
    <p:extLst>
      <p:ext uri="{BB962C8B-B14F-4D97-AF65-F5344CB8AC3E}">
        <p14:creationId xmlns:p14="http://schemas.microsoft.com/office/powerpoint/2010/main" val="244303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kumimoji="1" lang="en-US" altLang="en-US" dirty="0" smtClean="0"/>
              <a:t>No </a:t>
            </a:r>
            <a:r>
              <a:rPr kumimoji="1" lang="en-US" altLang="en-US" dirty="0"/>
              <a:t>R</a:t>
            </a:r>
            <a:r>
              <a:rPr kumimoji="1" lang="en-US" altLang="en-US" dirty="0" smtClean="0"/>
              <a:t>eturn </a:t>
            </a:r>
            <a:r>
              <a:rPr kumimoji="1" lang="en-US" altLang="en-US" dirty="0"/>
              <a:t>to Zero </a:t>
            </a:r>
            <a:r>
              <a:rPr kumimoji="1" lang="en-US" altLang="en-US" dirty="0" smtClean="0"/>
              <a:t>Inverted (Differential Encoding)</a:t>
            </a:r>
            <a:endParaRPr kumimoji="1" lang="en-US" altLang="en-US" dirty="0"/>
          </a:p>
        </p:txBody>
      </p:sp>
      <p:sp>
        <p:nvSpPr>
          <p:cNvPr id="15363" name="Rectangle 3"/>
          <p:cNvSpPr>
            <a:spLocks noGrp="1" noChangeArrowheads="1"/>
          </p:cNvSpPr>
          <p:nvPr>
            <p:ph idx="1"/>
          </p:nvPr>
        </p:nvSpPr>
        <p:spPr/>
        <p:txBody>
          <a:bodyPr>
            <a:normAutofit lnSpcReduction="10000"/>
          </a:bodyPr>
          <a:lstStyle/>
          <a:p>
            <a:pPr>
              <a:lnSpc>
                <a:spcPct val="90000"/>
              </a:lnSpc>
            </a:pPr>
            <a:r>
              <a:rPr kumimoji="1" lang="en-US" altLang="en-US" sz="2800" dirty="0" smtClean="0"/>
              <a:t>no return </a:t>
            </a:r>
            <a:r>
              <a:rPr kumimoji="1" lang="en-US" altLang="en-US" sz="2800" dirty="0" smtClean="0"/>
              <a:t>to zero inverted on ones</a:t>
            </a:r>
          </a:p>
          <a:p>
            <a:pPr>
              <a:lnSpc>
                <a:spcPct val="90000"/>
              </a:lnSpc>
            </a:pPr>
            <a:r>
              <a:rPr kumimoji="1" lang="en-US" altLang="en-US" sz="2800" dirty="0" smtClean="0"/>
              <a:t>constant voltage pulse for duration of bit</a:t>
            </a:r>
          </a:p>
          <a:p>
            <a:pPr algn="just">
              <a:lnSpc>
                <a:spcPct val="90000"/>
              </a:lnSpc>
            </a:pPr>
            <a:r>
              <a:rPr kumimoji="1" lang="en-US" altLang="en-US" sz="2800" dirty="0" smtClean="0"/>
              <a:t>data encoded as presence or absence of signal transition at beginning of bit time</a:t>
            </a:r>
          </a:p>
          <a:p>
            <a:pPr marL="457200" lvl="1" indent="0">
              <a:lnSpc>
                <a:spcPct val="90000"/>
              </a:lnSpc>
              <a:buNone/>
            </a:pPr>
            <a:r>
              <a:rPr kumimoji="1" lang="en-US" altLang="en-US" sz="2400" dirty="0" smtClean="0"/>
              <a:t>	</a:t>
            </a:r>
          </a:p>
          <a:p>
            <a:pPr marL="457200" lvl="1" indent="0">
              <a:lnSpc>
                <a:spcPct val="90000"/>
              </a:lnSpc>
              <a:buNone/>
            </a:pPr>
            <a:r>
              <a:rPr kumimoji="1" lang="en-US" altLang="en-US" sz="2400" dirty="0" smtClean="0"/>
              <a:t>1: transition (low to high or high to low) at the start of the bit interval</a:t>
            </a:r>
          </a:p>
          <a:p>
            <a:pPr marL="457200" lvl="1" indent="0">
              <a:lnSpc>
                <a:spcPct val="90000"/>
              </a:lnSpc>
              <a:buNone/>
            </a:pPr>
            <a:r>
              <a:rPr kumimoji="1" lang="en-US" altLang="en-US" sz="2400" dirty="0" smtClean="0"/>
              <a:t>	</a:t>
            </a:r>
          </a:p>
          <a:p>
            <a:pPr marL="457200" lvl="1" indent="0">
              <a:lnSpc>
                <a:spcPct val="90000"/>
              </a:lnSpc>
              <a:buNone/>
            </a:pPr>
            <a:r>
              <a:rPr kumimoji="1" lang="en-US" altLang="en-US" sz="2400" dirty="0" smtClean="0"/>
              <a:t>0:no transition at </a:t>
            </a:r>
            <a:r>
              <a:rPr kumimoji="1" lang="en-US" altLang="en-US" sz="2400" dirty="0"/>
              <a:t>the start of the bit interval</a:t>
            </a:r>
          </a:p>
          <a:p>
            <a:pPr marL="457200" lvl="1" indent="0">
              <a:lnSpc>
                <a:spcPct val="90000"/>
              </a:lnSpc>
              <a:buNone/>
            </a:pPr>
            <a:endParaRPr kumimoji="1" lang="en-US" altLang="en-US" sz="2400" dirty="0" smtClean="0"/>
          </a:p>
          <a:p>
            <a:pPr marL="457200" lvl="1" indent="0">
              <a:lnSpc>
                <a:spcPct val="90000"/>
              </a:lnSpc>
              <a:buNone/>
            </a:pPr>
            <a:r>
              <a:rPr kumimoji="1" lang="en-US" altLang="en-US" sz="2400" dirty="0" smtClean="0"/>
              <a:t>Data </a:t>
            </a:r>
            <a:r>
              <a:rPr kumimoji="1" lang="en-US" altLang="en-US" sz="2400" dirty="0"/>
              <a:t>stream: 0 0 0 0 1 0 1 0 1 1 1 0 1 0 </a:t>
            </a:r>
          </a:p>
          <a:p>
            <a:pPr marL="457200" lvl="1" indent="0">
              <a:lnSpc>
                <a:spcPct val="90000"/>
              </a:lnSpc>
              <a:buNone/>
            </a:pPr>
            <a:endParaRPr kumimoji="1" lang="en-US" altLang="en-US" sz="2400" dirty="0"/>
          </a:p>
          <a:p>
            <a:pPr lvl="1">
              <a:lnSpc>
                <a:spcPct val="90000"/>
              </a:lnSpc>
            </a:pPr>
            <a:endParaRPr kumimoji="1" lang="en-US" altLang="en-US" sz="2400" dirty="0"/>
          </a:p>
        </p:txBody>
      </p:sp>
      <p:sp>
        <p:nvSpPr>
          <p:cNvPr id="2" name="Slide Number Placeholder 1"/>
          <p:cNvSpPr>
            <a:spLocks noGrp="1"/>
          </p:cNvSpPr>
          <p:nvPr>
            <p:ph type="sldNum" sz="quarter" idx="12"/>
          </p:nvPr>
        </p:nvSpPr>
        <p:spPr/>
        <p:txBody>
          <a:bodyPr/>
          <a:lstStyle/>
          <a:p>
            <a:fld id="{42C14247-5822-494E-A246-3FBA1863A29E}" type="slidenum">
              <a:rPr lang="en-US" smtClean="0"/>
              <a:t>39</a:t>
            </a:fld>
            <a:endParaRPr lang="en-US"/>
          </a:p>
        </p:txBody>
      </p:sp>
    </p:spTree>
    <p:extLst>
      <p:ext uri="{BB962C8B-B14F-4D97-AF65-F5344CB8AC3E}">
        <p14:creationId xmlns:p14="http://schemas.microsoft.com/office/powerpoint/2010/main" val="3993257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Basics </a:t>
            </a:r>
            <a:endParaRPr lang="en-US" dirty="0"/>
          </a:p>
        </p:txBody>
      </p:sp>
      <p:sp>
        <p:nvSpPr>
          <p:cNvPr id="3" name="Content Placeholder 2"/>
          <p:cNvSpPr>
            <a:spLocks noGrp="1"/>
          </p:cNvSpPr>
          <p:nvPr>
            <p:ph idx="1"/>
          </p:nvPr>
        </p:nvSpPr>
        <p:spPr>
          <a:xfrm>
            <a:off x="457200" y="3810000"/>
            <a:ext cx="8305800" cy="2819400"/>
          </a:xfrm>
        </p:spPr>
        <p:txBody>
          <a:bodyPr>
            <a:noAutofit/>
          </a:bodyPr>
          <a:lstStyle/>
          <a:p>
            <a:pPr algn="just">
              <a:lnSpc>
                <a:spcPct val="150000"/>
              </a:lnSpc>
            </a:pPr>
            <a:r>
              <a:rPr lang="en-US" sz="2000" dirty="0" smtClean="0"/>
              <a:t>Communication means transfer of data from one place to another.</a:t>
            </a:r>
          </a:p>
          <a:p>
            <a:pPr algn="just">
              <a:lnSpc>
                <a:spcPct val="150000"/>
              </a:lnSpc>
            </a:pPr>
            <a:r>
              <a:rPr lang="en-US" sz="2000" dirty="0" smtClean="0"/>
              <a:t>To transfer the data, signals are sent from one place to another over either wired medium or wireless medium.</a:t>
            </a:r>
          </a:p>
          <a:p>
            <a:pPr algn="just">
              <a:lnSpc>
                <a:spcPct val="150000"/>
              </a:lnSpc>
            </a:pPr>
            <a:r>
              <a:rPr lang="en-US" sz="2000" dirty="0" smtClean="0"/>
              <a:t>A signal is a physical representation of data which will be a function of time and space. </a:t>
            </a:r>
            <a:endParaRPr lang="en-US" sz="2000" dirty="0"/>
          </a:p>
        </p:txBody>
      </p:sp>
      <p:pic>
        <p:nvPicPr>
          <p:cNvPr id="4" name="Picture 3" descr="block-diagram-communication-system.jpg"/>
          <p:cNvPicPr>
            <a:picLocks noChangeAspect="1"/>
          </p:cNvPicPr>
          <p:nvPr/>
        </p:nvPicPr>
        <p:blipFill>
          <a:blip r:embed="rId2" cstate="print"/>
          <a:stretch>
            <a:fillRect/>
          </a:stretch>
        </p:blipFill>
        <p:spPr>
          <a:xfrm>
            <a:off x="304800" y="1143000"/>
            <a:ext cx="8458200" cy="2438400"/>
          </a:xfrm>
          <a:prstGeom prst="rect">
            <a:avLst/>
          </a:prstGeom>
        </p:spPr>
      </p:pic>
      <p:sp>
        <p:nvSpPr>
          <p:cNvPr id="5" name="Slide Number Placeholder 4"/>
          <p:cNvSpPr>
            <a:spLocks noGrp="1"/>
          </p:cNvSpPr>
          <p:nvPr>
            <p:ph type="sldNum" sz="quarter" idx="12"/>
          </p:nvPr>
        </p:nvSpPr>
        <p:spPr/>
        <p:txBody>
          <a:bodyPr/>
          <a:lstStyle/>
          <a:p>
            <a:fld id="{42C14247-5822-494E-A246-3FBA1863A29E}" type="slidenum">
              <a:rPr lang="en-US" smtClean="0"/>
              <a:t>4</a:t>
            </a:fld>
            <a:endParaRPr lang="en-US"/>
          </a:p>
        </p:txBody>
      </p:sp>
    </p:spTree>
    <p:extLst>
      <p:ext uri="{BB962C8B-B14F-4D97-AF65-F5344CB8AC3E}">
        <p14:creationId xmlns:p14="http://schemas.microsoft.com/office/powerpoint/2010/main" val="12510822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kumimoji="1" lang="en-US" altLang="en-US"/>
              <a:t>NRZ Pros &amp; Cons</a:t>
            </a:r>
          </a:p>
        </p:txBody>
      </p:sp>
      <p:sp>
        <p:nvSpPr>
          <p:cNvPr id="18435" name="Rectangle 3"/>
          <p:cNvSpPr>
            <a:spLocks noGrp="1" noChangeArrowheads="1"/>
          </p:cNvSpPr>
          <p:nvPr>
            <p:ph idx="1"/>
          </p:nvPr>
        </p:nvSpPr>
        <p:spPr/>
        <p:txBody>
          <a:bodyPr/>
          <a:lstStyle/>
          <a:p>
            <a:r>
              <a:rPr kumimoji="1" lang="en-US" altLang="en-US"/>
              <a:t>Pros</a:t>
            </a:r>
          </a:p>
          <a:p>
            <a:pPr lvl="1"/>
            <a:r>
              <a:rPr kumimoji="1" lang="en-US" altLang="en-US"/>
              <a:t>easy to engineer</a:t>
            </a:r>
          </a:p>
          <a:p>
            <a:pPr lvl="1"/>
            <a:r>
              <a:rPr kumimoji="1" lang="en-US" altLang="en-US"/>
              <a:t>make good use of bandwidth</a:t>
            </a:r>
          </a:p>
          <a:p>
            <a:r>
              <a:rPr kumimoji="1" lang="en-US" altLang="en-US"/>
              <a:t>Cons</a:t>
            </a:r>
          </a:p>
          <a:p>
            <a:pPr lvl="1"/>
            <a:r>
              <a:rPr kumimoji="1" lang="en-US" altLang="en-US"/>
              <a:t>dc component</a:t>
            </a:r>
          </a:p>
          <a:p>
            <a:pPr lvl="1"/>
            <a:r>
              <a:rPr kumimoji="1" lang="en-US" altLang="en-US"/>
              <a:t>lack of synchronization capability</a:t>
            </a:r>
          </a:p>
          <a:p>
            <a:r>
              <a:rPr kumimoji="1" lang="en-US" altLang="en-US"/>
              <a:t>used for magnetic recording</a:t>
            </a:r>
          </a:p>
          <a:p>
            <a:r>
              <a:rPr kumimoji="1" lang="en-US" altLang="en-US"/>
              <a:t>not often used for signal transmission</a:t>
            </a:r>
          </a:p>
        </p:txBody>
      </p:sp>
      <p:sp>
        <p:nvSpPr>
          <p:cNvPr id="2" name="Slide Number Placeholder 1"/>
          <p:cNvSpPr>
            <a:spLocks noGrp="1"/>
          </p:cNvSpPr>
          <p:nvPr>
            <p:ph type="sldNum" sz="quarter" idx="12"/>
          </p:nvPr>
        </p:nvSpPr>
        <p:spPr/>
        <p:txBody>
          <a:bodyPr/>
          <a:lstStyle/>
          <a:p>
            <a:fld id="{42C14247-5822-494E-A246-3FBA1863A29E}" type="slidenum">
              <a:rPr lang="en-US" smtClean="0"/>
              <a:t>40</a:t>
            </a:fld>
            <a:endParaRPr lang="en-US"/>
          </a:p>
        </p:txBody>
      </p:sp>
    </p:spTree>
    <p:extLst>
      <p:ext uri="{BB962C8B-B14F-4D97-AF65-F5344CB8AC3E}">
        <p14:creationId xmlns:p14="http://schemas.microsoft.com/office/powerpoint/2010/main" val="4220279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kumimoji="1" lang="en-US" altLang="en-US"/>
              <a:t>Multilevel Binary</a:t>
            </a:r>
            <a:br>
              <a:rPr kumimoji="1" lang="en-US" altLang="en-US"/>
            </a:br>
            <a:r>
              <a:rPr kumimoji="1" lang="en-US" altLang="en-US"/>
              <a:t>Bipolar-AMI</a:t>
            </a:r>
          </a:p>
        </p:txBody>
      </p:sp>
      <p:sp>
        <p:nvSpPr>
          <p:cNvPr id="20483" name="Rectangle 3"/>
          <p:cNvSpPr>
            <a:spLocks noGrp="1" noChangeArrowheads="1"/>
          </p:cNvSpPr>
          <p:nvPr>
            <p:ph idx="1"/>
          </p:nvPr>
        </p:nvSpPr>
        <p:spPr>
          <a:xfrm>
            <a:off x="457200" y="1676400"/>
            <a:ext cx="8229600" cy="5029200"/>
          </a:xfrm>
        </p:spPr>
        <p:txBody>
          <a:bodyPr>
            <a:normAutofit fontScale="85000" lnSpcReduction="20000"/>
          </a:bodyPr>
          <a:lstStyle/>
          <a:p>
            <a:pPr>
              <a:lnSpc>
                <a:spcPct val="90000"/>
              </a:lnSpc>
            </a:pPr>
            <a:r>
              <a:rPr kumimoji="1" lang="en-US" altLang="en-US" dirty="0"/>
              <a:t>Use more than two levels</a:t>
            </a:r>
          </a:p>
          <a:p>
            <a:pPr>
              <a:lnSpc>
                <a:spcPct val="90000"/>
              </a:lnSpc>
            </a:pPr>
            <a:r>
              <a:rPr kumimoji="1" lang="en-US" altLang="en-US" dirty="0"/>
              <a:t>Bipolar-AMI</a:t>
            </a:r>
          </a:p>
          <a:p>
            <a:pPr marL="457200" lvl="1" indent="0">
              <a:lnSpc>
                <a:spcPct val="90000"/>
              </a:lnSpc>
              <a:buNone/>
            </a:pPr>
            <a:r>
              <a:rPr kumimoji="1" lang="en-US" altLang="en-US" dirty="0" smtClean="0"/>
              <a:t>	</a:t>
            </a:r>
          </a:p>
          <a:p>
            <a:pPr marL="457200" lvl="1" indent="0">
              <a:lnSpc>
                <a:spcPct val="90000"/>
              </a:lnSpc>
              <a:buNone/>
            </a:pPr>
            <a:r>
              <a:rPr kumimoji="1" lang="en-US" altLang="en-US" dirty="0" smtClean="0"/>
              <a:t>0: represented </a:t>
            </a:r>
            <a:r>
              <a:rPr kumimoji="1" lang="en-US" altLang="en-US" dirty="0"/>
              <a:t>by no line </a:t>
            </a:r>
            <a:r>
              <a:rPr kumimoji="1" lang="en-US" altLang="en-US" dirty="0" smtClean="0"/>
              <a:t>signal (0 Voltage)</a:t>
            </a:r>
            <a:endParaRPr kumimoji="1" lang="en-US" altLang="en-US" dirty="0"/>
          </a:p>
          <a:p>
            <a:pPr marL="457200" lvl="1" indent="0">
              <a:lnSpc>
                <a:spcPct val="90000"/>
              </a:lnSpc>
              <a:buNone/>
            </a:pPr>
            <a:r>
              <a:rPr kumimoji="1" lang="en-US" altLang="en-US" dirty="0" smtClean="0"/>
              <a:t>1: one </a:t>
            </a:r>
            <a:r>
              <a:rPr kumimoji="1" lang="en-US" altLang="en-US" dirty="0"/>
              <a:t>represented by </a:t>
            </a:r>
            <a:r>
              <a:rPr kumimoji="1" lang="en-US" altLang="en-US" dirty="0" smtClean="0"/>
              <a:t>alternate positive and </a:t>
            </a:r>
            <a:r>
              <a:rPr kumimoji="1" lang="en-US" altLang="en-US" dirty="0"/>
              <a:t>negative pulse</a:t>
            </a:r>
          </a:p>
          <a:p>
            <a:pPr lvl="1">
              <a:lnSpc>
                <a:spcPct val="90000"/>
              </a:lnSpc>
            </a:pPr>
            <a:endParaRPr kumimoji="1" lang="en-US" altLang="en-US" dirty="0"/>
          </a:p>
          <a:p>
            <a:pPr lvl="1">
              <a:lnSpc>
                <a:spcPct val="90000"/>
              </a:lnSpc>
            </a:pPr>
            <a:r>
              <a:rPr kumimoji="1" lang="en-US" altLang="en-US" dirty="0"/>
              <a:t>Data stream: 0 0 0 0 1 0 1 0 1 1 1 0 </a:t>
            </a:r>
            <a:r>
              <a:rPr kumimoji="1" lang="en-US" altLang="en-US" dirty="0" smtClean="0"/>
              <a:t>0 </a:t>
            </a:r>
            <a:r>
              <a:rPr kumimoji="1" lang="en-US" altLang="en-US" dirty="0"/>
              <a:t>0 </a:t>
            </a:r>
            <a:r>
              <a:rPr kumimoji="1" lang="en-US" altLang="en-US" dirty="0" smtClean="0"/>
              <a:t>0 0 0 0 0 0 0 0</a:t>
            </a:r>
            <a:endParaRPr kumimoji="1" lang="en-US" altLang="en-US" dirty="0"/>
          </a:p>
          <a:p>
            <a:pPr lvl="1">
              <a:lnSpc>
                <a:spcPct val="90000"/>
              </a:lnSpc>
            </a:pPr>
            <a:endParaRPr kumimoji="1" lang="en-US" altLang="en-US" dirty="0" smtClean="0"/>
          </a:p>
          <a:p>
            <a:pPr>
              <a:lnSpc>
                <a:spcPct val="90000"/>
              </a:lnSpc>
            </a:pPr>
            <a:r>
              <a:rPr kumimoji="1" lang="en-US" altLang="en-US" dirty="0" smtClean="0"/>
              <a:t>Pros:</a:t>
            </a:r>
            <a:endParaRPr kumimoji="1" lang="en-US" altLang="en-US" dirty="0"/>
          </a:p>
          <a:p>
            <a:pPr lvl="1">
              <a:lnSpc>
                <a:spcPct val="90000"/>
              </a:lnSpc>
            </a:pPr>
            <a:r>
              <a:rPr kumimoji="1" lang="en-US" altLang="en-US" dirty="0" smtClean="0"/>
              <a:t>no </a:t>
            </a:r>
            <a:r>
              <a:rPr kumimoji="1" lang="en-US" altLang="en-US" dirty="0"/>
              <a:t>loss of sync if a long string of ones</a:t>
            </a:r>
          </a:p>
          <a:p>
            <a:pPr lvl="1">
              <a:lnSpc>
                <a:spcPct val="90000"/>
              </a:lnSpc>
            </a:pPr>
            <a:r>
              <a:rPr kumimoji="1" lang="en-US" altLang="en-US" dirty="0"/>
              <a:t>long runs of zeros still a problem</a:t>
            </a:r>
          </a:p>
          <a:p>
            <a:pPr lvl="1">
              <a:lnSpc>
                <a:spcPct val="90000"/>
              </a:lnSpc>
            </a:pPr>
            <a:r>
              <a:rPr kumimoji="1" lang="en-US" altLang="en-US" dirty="0"/>
              <a:t>no net dc component</a:t>
            </a:r>
          </a:p>
          <a:p>
            <a:pPr lvl="1">
              <a:lnSpc>
                <a:spcPct val="90000"/>
              </a:lnSpc>
            </a:pPr>
            <a:r>
              <a:rPr kumimoji="1" lang="en-US" altLang="en-US" dirty="0"/>
              <a:t>lower bandwidth</a:t>
            </a:r>
          </a:p>
          <a:p>
            <a:pPr lvl="1">
              <a:lnSpc>
                <a:spcPct val="90000"/>
              </a:lnSpc>
            </a:pPr>
            <a:r>
              <a:rPr kumimoji="1" lang="en-US" altLang="en-US" dirty="0"/>
              <a:t>easy error detection</a:t>
            </a:r>
          </a:p>
        </p:txBody>
      </p:sp>
      <p:sp>
        <p:nvSpPr>
          <p:cNvPr id="2" name="Slide Number Placeholder 1"/>
          <p:cNvSpPr>
            <a:spLocks noGrp="1"/>
          </p:cNvSpPr>
          <p:nvPr>
            <p:ph type="sldNum" sz="quarter" idx="12"/>
          </p:nvPr>
        </p:nvSpPr>
        <p:spPr/>
        <p:txBody>
          <a:bodyPr/>
          <a:lstStyle/>
          <a:p>
            <a:fld id="{42C14247-5822-494E-A246-3FBA1863A29E}" type="slidenum">
              <a:rPr lang="en-US" smtClean="0"/>
              <a:t>41</a:t>
            </a:fld>
            <a:endParaRPr lang="en-US"/>
          </a:p>
        </p:txBody>
      </p:sp>
    </p:spTree>
    <p:extLst>
      <p:ext uri="{BB962C8B-B14F-4D97-AF65-F5344CB8AC3E}">
        <p14:creationId xmlns:p14="http://schemas.microsoft.com/office/powerpoint/2010/main" val="3897261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kumimoji="1" lang="en-US" altLang="en-US" dirty="0"/>
              <a:t>Multilevel Binary</a:t>
            </a:r>
            <a:br>
              <a:rPr kumimoji="1" lang="en-US" altLang="en-US" dirty="0"/>
            </a:br>
            <a:r>
              <a:rPr kumimoji="1" lang="en-US" altLang="en-US" dirty="0"/>
              <a:t>Pseudoternary</a:t>
            </a:r>
          </a:p>
        </p:txBody>
      </p:sp>
      <p:sp>
        <p:nvSpPr>
          <p:cNvPr id="22531" name="Rectangle 3"/>
          <p:cNvSpPr>
            <a:spLocks noGrp="1" noChangeArrowheads="1"/>
          </p:cNvSpPr>
          <p:nvPr>
            <p:ph idx="1"/>
          </p:nvPr>
        </p:nvSpPr>
        <p:spPr/>
        <p:txBody>
          <a:bodyPr>
            <a:normAutofit fontScale="92500" lnSpcReduction="10000"/>
          </a:bodyPr>
          <a:lstStyle/>
          <a:p>
            <a:r>
              <a:rPr kumimoji="1" lang="en-US" altLang="en-US" dirty="0" smtClean="0"/>
              <a:t>Same as Bipolar – AMI</a:t>
            </a:r>
          </a:p>
          <a:p>
            <a:pPr marL="457200" lvl="1" indent="0">
              <a:lnSpc>
                <a:spcPct val="90000"/>
              </a:lnSpc>
              <a:buNone/>
            </a:pPr>
            <a:endParaRPr kumimoji="1" lang="en-US" altLang="en-US" dirty="0" smtClean="0"/>
          </a:p>
          <a:p>
            <a:pPr marL="457200" lvl="1" indent="0">
              <a:lnSpc>
                <a:spcPct val="90000"/>
              </a:lnSpc>
              <a:buNone/>
            </a:pPr>
            <a:r>
              <a:rPr kumimoji="1" lang="en-US" altLang="en-US" dirty="0" smtClean="0"/>
              <a:t>1: </a:t>
            </a:r>
            <a:r>
              <a:rPr kumimoji="1" lang="en-US" altLang="en-US" dirty="0"/>
              <a:t>represented by no line signal (0 Voltage)</a:t>
            </a:r>
          </a:p>
          <a:p>
            <a:pPr marL="457200" lvl="1" indent="0">
              <a:lnSpc>
                <a:spcPct val="90000"/>
              </a:lnSpc>
              <a:buNone/>
            </a:pPr>
            <a:r>
              <a:rPr kumimoji="1" lang="en-US" altLang="en-US" dirty="0" smtClean="0"/>
              <a:t>0: </a:t>
            </a:r>
            <a:r>
              <a:rPr kumimoji="1" lang="en-US" altLang="en-US" dirty="0"/>
              <a:t>one represented by alternate positive and negative pulse</a:t>
            </a:r>
          </a:p>
          <a:p>
            <a:pPr marL="342900" lvl="1" indent="-342900">
              <a:buFont typeface="Arial" panose="020B0604020202020204" pitchFamily="34" charset="0"/>
              <a:buChar char="•"/>
            </a:pPr>
            <a:endParaRPr kumimoji="1" lang="en-US" altLang="en-US" dirty="0" smtClean="0"/>
          </a:p>
          <a:p>
            <a:pPr marL="342900" lvl="1" indent="-342900">
              <a:buFont typeface="Arial" panose="020B0604020202020204" pitchFamily="34" charset="0"/>
              <a:buChar char="•"/>
            </a:pPr>
            <a:r>
              <a:rPr kumimoji="1" lang="en-US" altLang="en-US" dirty="0" smtClean="0"/>
              <a:t>Data </a:t>
            </a:r>
            <a:r>
              <a:rPr kumimoji="1" lang="en-US" altLang="en-US" dirty="0"/>
              <a:t>stream: 0 0 0 0 1 0 1 0 1 1 1 0 0 0 0 0 0 0 0 0 0 0</a:t>
            </a:r>
          </a:p>
          <a:p>
            <a:endParaRPr kumimoji="1" lang="en-US" altLang="en-US" dirty="0" smtClean="0"/>
          </a:p>
          <a:p>
            <a:pPr algn="just"/>
            <a:r>
              <a:rPr kumimoji="1" lang="en-US" altLang="en-US" dirty="0" smtClean="0"/>
              <a:t>Both Bipolar AMI and Pseudoternary used </a:t>
            </a:r>
            <a:r>
              <a:rPr kumimoji="1" lang="en-US" altLang="en-US" dirty="0"/>
              <a:t>in some </a:t>
            </a:r>
            <a:r>
              <a:rPr kumimoji="1" lang="en-US" altLang="en-US" dirty="0" smtClean="0"/>
              <a:t>applications.</a:t>
            </a:r>
            <a:endParaRPr kumimoji="1" lang="en-US" altLang="en-US" dirty="0"/>
          </a:p>
          <a:p>
            <a:endParaRPr kumimoji="1" lang="en-US" altLang="en-US" dirty="0"/>
          </a:p>
        </p:txBody>
      </p:sp>
      <p:sp>
        <p:nvSpPr>
          <p:cNvPr id="2" name="Slide Number Placeholder 1"/>
          <p:cNvSpPr>
            <a:spLocks noGrp="1"/>
          </p:cNvSpPr>
          <p:nvPr>
            <p:ph type="sldNum" sz="quarter" idx="12"/>
          </p:nvPr>
        </p:nvSpPr>
        <p:spPr/>
        <p:txBody>
          <a:bodyPr/>
          <a:lstStyle/>
          <a:p>
            <a:fld id="{42C14247-5822-494E-A246-3FBA1863A29E}" type="slidenum">
              <a:rPr lang="en-US" smtClean="0"/>
              <a:t>42</a:t>
            </a:fld>
            <a:endParaRPr lang="en-US"/>
          </a:p>
        </p:txBody>
      </p:sp>
    </p:spTree>
    <p:extLst>
      <p:ext uri="{BB962C8B-B14F-4D97-AF65-F5344CB8AC3E}">
        <p14:creationId xmlns:p14="http://schemas.microsoft.com/office/powerpoint/2010/main" val="16678546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kumimoji="1" lang="en-US" altLang="en-US"/>
              <a:t>Multilevel Binary Issues</a:t>
            </a:r>
          </a:p>
        </p:txBody>
      </p:sp>
      <p:sp>
        <p:nvSpPr>
          <p:cNvPr id="24579" name="Rectangle 3"/>
          <p:cNvSpPr>
            <a:spLocks noGrp="1" noChangeArrowheads="1"/>
          </p:cNvSpPr>
          <p:nvPr>
            <p:ph idx="1"/>
          </p:nvPr>
        </p:nvSpPr>
        <p:spPr>
          <a:xfrm>
            <a:off x="457200" y="1676400"/>
            <a:ext cx="8229600" cy="4876800"/>
          </a:xfrm>
        </p:spPr>
        <p:txBody>
          <a:bodyPr/>
          <a:lstStyle/>
          <a:p>
            <a:r>
              <a:rPr kumimoji="1" lang="en-US" altLang="en-US" sz="2800" dirty="0"/>
              <a:t>synchronization with long runs of 0’s or 1’s</a:t>
            </a:r>
          </a:p>
          <a:p>
            <a:r>
              <a:rPr kumimoji="1" lang="en-US" altLang="en-US" sz="2800" dirty="0" smtClean="0"/>
              <a:t>not as efficient as NRZ</a:t>
            </a:r>
          </a:p>
          <a:p>
            <a:pPr lvl="1"/>
            <a:r>
              <a:rPr kumimoji="1" lang="en-US" altLang="en-US" sz="2400" dirty="0" smtClean="0"/>
              <a:t>each </a:t>
            </a:r>
            <a:r>
              <a:rPr kumimoji="1" lang="en-US" altLang="en-US" sz="2400" dirty="0"/>
              <a:t>signal element only represents one bit</a:t>
            </a:r>
          </a:p>
          <a:p>
            <a:pPr lvl="2"/>
            <a:r>
              <a:rPr kumimoji="1" lang="en-US" altLang="en-US" sz="2000" dirty="0"/>
              <a:t>receiver distinguishes between three levels: +A, -A, 0</a:t>
            </a:r>
          </a:p>
          <a:p>
            <a:pPr lvl="1"/>
            <a:r>
              <a:rPr kumimoji="1" lang="en-US" altLang="en-US" sz="2400" dirty="0"/>
              <a:t>a 3 level system could represent log</a:t>
            </a:r>
            <a:r>
              <a:rPr kumimoji="1" lang="en-US" altLang="en-US" sz="2400" baseline="-25000" dirty="0"/>
              <a:t>2</a:t>
            </a:r>
            <a:r>
              <a:rPr kumimoji="1" lang="en-US" altLang="en-US" sz="2400" dirty="0"/>
              <a:t>3 = 1.58 bits</a:t>
            </a:r>
          </a:p>
          <a:p>
            <a:pPr lvl="1" algn="just"/>
            <a:r>
              <a:rPr kumimoji="1" lang="en-US" altLang="en-US" sz="2400" dirty="0"/>
              <a:t>requires approx. 3dB more signal power for same probability of bit </a:t>
            </a:r>
            <a:r>
              <a:rPr kumimoji="1" lang="en-US" altLang="en-US" sz="2400" dirty="0" smtClean="0"/>
              <a:t>error</a:t>
            </a:r>
          </a:p>
          <a:p>
            <a:pPr algn="just"/>
            <a:r>
              <a:rPr kumimoji="1" lang="en-US" altLang="en-US" dirty="0" smtClean="0"/>
              <a:t>Examples:</a:t>
            </a:r>
          </a:p>
          <a:p>
            <a:pPr lvl="1" algn="just"/>
            <a:r>
              <a:rPr kumimoji="1" lang="en-US" altLang="en-US" dirty="0" smtClean="0"/>
              <a:t>Manchester and</a:t>
            </a:r>
          </a:p>
          <a:p>
            <a:pPr lvl="1" algn="just"/>
            <a:r>
              <a:rPr kumimoji="1" lang="en-US" altLang="en-US" dirty="0" smtClean="0"/>
              <a:t>Differential Manchester Encoding</a:t>
            </a:r>
          </a:p>
          <a:p>
            <a:pPr lvl="1" algn="just"/>
            <a:endParaRPr kumimoji="1" lang="en-US" altLang="en-US" dirty="0" smtClean="0"/>
          </a:p>
          <a:p>
            <a:pPr lvl="1" algn="just"/>
            <a:endParaRPr kumimoji="1" lang="en-US" altLang="en-US" sz="2400" dirty="0" smtClean="0"/>
          </a:p>
        </p:txBody>
      </p:sp>
      <p:sp>
        <p:nvSpPr>
          <p:cNvPr id="2" name="Slide Number Placeholder 1"/>
          <p:cNvSpPr>
            <a:spLocks noGrp="1"/>
          </p:cNvSpPr>
          <p:nvPr>
            <p:ph type="sldNum" sz="quarter" idx="12"/>
          </p:nvPr>
        </p:nvSpPr>
        <p:spPr/>
        <p:txBody>
          <a:bodyPr/>
          <a:lstStyle/>
          <a:p>
            <a:fld id="{42C14247-5822-494E-A246-3FBA1863A29E}" type="slidenum">
              <a:rPr lang="en-US" smtClean="0"/>
              <a:t>43</a:t>
            </a:fld>
            <a:endParaRPr lang="en-US"/>
          </a:p>
        </p:txBody>
      </p:sp>
    </p:spTree>
    <p:extLst>
      <p:ext uri="{BB962C8B-B14F-4D97-AF65-F5344CB8AC3E}">
        <p14:creationId xmlns:p14="http://schemas.microsoft.com/office/powerpoint/2010/main" val="6940968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152400"/>
            <a:ext cx="8229600" cy="1139825"/>
          </a:xfrm>
        </p:spPr>
        <p:txBody>
          <a:bodyPr/>
          <a:lstStyle/>
          <a:p>
            <a:r>
              <a:rPr kumimoji="1" lang="en-GB" altLang="en-US"/>
              <a:t>Manchester Encoding</a:t>
            </a:r>
          </a:p>
        </p:txBody>
      </p:sp>
      <p:sp>
        <p:nvSpPr>
          <p:cNvPr id="60421" name="Rectangle 5"/>
          <p:cNvSpPr>
            <a:spLocks noGrp="1" noChangeArrowheads="1"/>
          </p:cNvSpPr>
          <p:nvPr>
            <p:ph idx="1"/>
          </p:nvPr>
        </p:nvSpPr>
        <p:spPr>
          <a:xfrm>
            <a:off x="457200" y="1295400"/>
            <a:ext cx="8229600" cy="2590800"/>
          </a:xfrm>
          <a:noFill/>
          <a:ln/>
        </p:spPr>
        <p:txBody>
          <a:bodyPr>
            <a:normAutofit fontScale="92500" lnSpcReduction="10000"/>
          </a:bodyPr>
          <a:lstStyle/>
          <a:p>
            <a:pPr marL="0" indent="0">
              <a:lnSpc>
                <a:spcPct val="90000"/>
              </a:lnSpc>
              <a:buNone/>
            </a:pPr>
            <a:r>
              <a:rPr kumimoji="1" lang="en-US" altLang="en-US" sz="2800" dirty="0" smtClean="0"/>
              <a:t>Rule</a:t>
            </a:r>
          </a:p>
          <a:p>
            <a:pPr>
              <a:lnSpc>
                <a:spcPct val="90000"/>
              </a:lnSpc>
            </a:pPr>
            <a:r>
              <a:rPr kumimoji="1" lang="en-US" altLang="en-US" sz="2800" dirty="0" smtClean="0"/>
              <a:t>has </a:t>
            </a:r>
            <a:r>
              <a:rPr kumimoji="1" lang="en-US" altLang="en-US" sz="2800" dirty="0"/>
              <a:t>transition in middle of each bit period</a:t>
            </a:r>
          </a:p>
          <a:p>
            <a:pPr>
              <a:lnSpc>
                <a:spcPct val="90000"/>
              </a:lnSpc>
            </a:pPr>
            <a:r>
              <a:rPr kumimoji="1" lang="en-US" altLang="en-US" sz="2800" dirty="0"/>
              <a:t>transition serves as clock and data</a:t>
            </a:r>
          </a:p>
          <a:p>
            <a:pPr>
              <a:lnSpc>
                <a:spcPct val="90000"/>
              </a:lnSpc>
            </a:pPr>
            <a:r>
              <a:rPr kumimoji="1" lang="en-US" altLang="en-US" sz="2800" dirty="0" smtClean="0"/>
              <a:t>1: Low </a:t>
            </a:r>
            <a:r>
              <a:rPr kumimoji="1" lang="en-US" altLang="en-US" sz="2800" dirty="0"/>
              <a:t>to </a:t>
            </a:r>
            <a:r>
              <a:rPr kumimoji="1" lang="en-US" altLang="en-US" sz="2800" dirty="0" smtClean="0"/>
              <a:t>high transition at the middle of the bit interval</a:t>
            </a:r>
            <a:endParaRPr kumimoji="1" lang="en-US" altLang="en-US" sz="2800" dirty="0"/>
          </a:p>
          <a:p>
            <a:pPr>
              <a:lnSpc>
                <a:spcPct val="90000"/>
              </a:lnSpc>
            </a:pPr>
            <a:r>
              <a:rPr kumimoji="1" lang="en-US" altLang="en-US" sz="2800" dirty="0" smtClean="0"/>
              <a:t>0: High </a:t>
            </a:r>
            <a:r>
              <a:rPr kumimoji="1" lang="en-US" altLang="en-US" sz="2800" dirty="0"/>
              <a:t>to low </a:t>
            </a:r>
            <a:r>
              <a:rPr kumimoji="1" lang="en-US" altLang="en-US" sz="2800" dirty="0" smtClean="0"/>
              <a:t>transition </a:t>
            </a:r>
            <a:r>
              <a:rPr kumimoji="1" lang="en-US" altLang="en-US" sz="2800" dirty="0"/>
              <a:t>at the middle of the bit interval</a:t>
            </a:r>
          </a:p>
          <a:p>
            <a:pPr>
              <a:lnSpc>
                <a:spcPct val="90000"/>
              </a:lnSpc>
            </a:pPr>
            <a:r>
              <a:rPr kumimoji="1" lang="en-US" altLang="en-US" sz="2800" dirty="0" smtClean="0"/>
              <a:t>used </a:t>
            </a:r>
            <a:r>
              <a:rPr kumimoji="1" lang="en-US" altLang="en-US" sz="2800" dirty="0"/>
              <a:t>by IEEE </a:t>
            </a:r>
            <a:r>
              <a:rPr kumimoji="1" lang="en-US" altLang="en-US" sz="2800" dirty="0" smtClean="0"/>
              <a:t>802.3 (Ethernet)</a:t>
            </a:r>
            <a:endParaRPr kumimoji="1" lang="en-US" altLang="en-US" sz="2800" dirty="0"/>
          </a:p>
        </p:txBody>
      </p:sp>
      <p:pic>
        <p:nvPicPr>
          <p:cNvPr id="60420" name="Picture 4" descr="D:\cd_chpt_03\LN2E0328.jpg"/>
          <p:cNvPicPr>
            <a:picLocks noChangeAspect="1" noChangeArrowheads="1"/>
          </p:cNvPicPr>
          <p:nvPr/>
        </p:nvPicPr>
        <p:blipFill>
          <a:blip r:embed="rId3">
            <a:extLst>
              <a:ext uri="{28A0092B-C50C-407E-A947-70E740481C1C}">
                <a14:useLocalDpi xmlns:a14="http://schemas.microsoft.com/office/drawing/2010/main" val="0"/>
              </a:ext>
            </a:extLst>
          </a:blip>
          <a:srcRect b="58260"/>
          <a:stretch>
            <a:fillRect/>
          </a:stretch>
        </p:blipFill>
        <p:spPr bwMode="auto">
          <a:xfrm>
            <a:off x="838200" y="3962400"/>
            <a:ext cx="7259638" cy="2543175"/>
          </a:xfrm>
          <a:prstGeom prst="rect">
            <a:avLst/>
          </a:prstGeom>
          <a:noFill/>
          <a:extLst>
            <a:ext uri="{909E8E84-426E-40DD-AFC4-6F175D3DCCD1}">
              <a14:hiddenFill xmlns:a14="http://schemas.microsoft.com/office/drawing/2010/main">
                <a:solidFill>
                  <a:srgbClr val="FFFFFF">
                    <a:alpha val="70000"/>
                  </a:srgbClr>
                </a:solidFill>
              </a14:hiddenFill>
            </a:ext>
          </a:extLst>
        </p:spPr>
      </p:pic>
      <p:sp>
        <p:nvSpPr>
          <p:cNvPr id="2" name="Slide Number Placeholder 1"/>
          <p:cNvSpPr>
            <a:spLocks noGrp="1"/>
          </p:cNvSpPr>
          <p:nvPr>
            <p:ph type="sldNum" sz="quarter" idx="12"/>
          </p:nvPr>
        </p:nvSpPr>
        <p:spPr/>
        <p:txBody>
          <a:bodyPr/>
          <a:lstStyle/>
          <a:p>
            <a:fld id="{42C14247-5822-494E-A246-3FBA1863A29E}" type="slidenum">
              <a:rPr lang="en-US" smtClean="0"/>
              <a:t>44</a:t>
            </a:fld>
            <a:endParaRPr lang="en-US"/>
          </a:p>
        </p:txBody>
      </p:sp>
    </p:spTree>
    <p:extLst>
      <p:ext uri="{BB962C8B-B14F-4D97-AF65-F5344CB8AC3E}">
        <p14:creationId xmlns:p14="http://schemas.microsoft.com/office/powerpoint/2010/main" val="38421422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457200" y="152400"/>
            <a:ext cx="8229600" cy="1139825"/>
          </a:xfrm>
        </p:spPr>
        <p:txBody>
          <a:bodyPr/>
          <a:lstStyle/>
          <a:p>
            <a:r>
              <a:rPr kumimoji="1" lang="en-GB" altLang="en-US"/>
              <a:t>Differential Manchester Encoding</a:t>
            </a:r>
          </a:p>
        </p:txBody>
      </p:sp>
      <p:sp>
        <p:nvSpPr>
          <p:cNvPr id="61445" name="Rectangle 5"/>
          <p:cNvSpPr>
            <a:spLocks noGrp="1" noChangeArrowheads="1"/>
          </p:cNvSpPr>
          <p:nvPr>
            <p:ph idx="1"/>
          </p:nvPr>
        </p:nvSpPr>
        <p:spPr>
          <a:xfrm>
            <a:off x="457200" y="1524000"/>
            <a:ext cx="8229600" cy="2667000"/>
          </a:xfrm>
          <a:noFill/>
          <a:ln/>
        </p:spPr>
        <p:txBody>
          <a:bodyPr>
            <a:normAutofit fontScale="85000" lnSpcReduction="20000"/>
          </a:bodyPr>
          <a:lstStyle/>
          <a:p>
            <a:pPr marL="0" indent="0">
              <a:lnSpc>
                <a:spcPct val="90000"/>
              </a:lnSpc>
              <a:buNone/>
            </a:pPr>
            <a:r>
              <a:rPr kumimoji="1" lang="en-US" altLang="en-US" sz="2800" dirty="0" smtClean="0"/>
              <a:t>Rule</a:t>
            </a:r>
          </a:p>
          <a:p>
            <a:pPr>
              <a:lnSpc>
                <a:spcPct val="90000"/>
              </a:lnSpc>
            </a:pPr>
            <a:endParaRPr kumimoji="1" lang="en-US" altLang="en-US" sz="2800" dirty="0" smtClean="0"/>
          </a:p>
          <a:p>
            <a:pPr>
              <a:lnSpc>
                <a:spcPct val="90000"/>
              </a:lnSpc>
            </a:pPr>
            <a:r>
              <a:rPr kumimoji="1" lang="en-US" altLang="en-US" sz="2800" dirty="0" smtClean="0"/>
              <a:t>0: transition </a:t>
            </a:r>
            <a:r>
              <a:rPr kumimoji="1" lang="en-US" altLang="en-US" sz="2800" dirty="0"/>
              <a:t>at start of bit </a:t>
            </a:r>
            <a:r>
              <a:rPr kumimoji="1" lang="en-US" altLang="en-US" sz="2800" dirty="0" smtClean="0"/>
              <a:t>period</a:t>
            </a:r>
            <a:endParaRPr kumimoji="1" lang="en-US" altLang="en-US" sz="2800" dirty="0"/>
          </a:p>
          <a:p>
            <a:pPr>
              <a:lnSpc>
                <a:spcPct val="90000"/>
              </a:lnSpc>
            </a:pPr>
            <a:r>
              <a:rPr kumimoji="1" lang="en-US" altLang="en-US" sz="2800" dirty="0" smtClean="0"/>
              <a:t>1: no </a:t>
            </a:r>
            <a:r>
              <a:rPr kumimoji="1" lang="en-US" altLang="en-US" sz="2800" dirty="0"/>
              <a:t>transition at start of bit </a:t>
            </a:r>
            <a:r>
              <a:rPr kumimoji="1" lang="en-US" altLang="en-US" sz="2800" dirty="0" smtClean="0"/>
              <a:t>period</a:t>
            </a:r>
          </a:p>
          <a:p>
            <a:pPr>
              <a:lnSpc>
                <a:spcPct val="90000"/>
              </a:lnSpc>
            </a:pPr>
            <a:r>
              <a:rPr kumimoji="1" lang="en-US" altLang="en-US" sz="2800" dirty="0" smtClean="0"/>
              <a:t>Always a transition at the middle of bit interval </a:t>
            </a:r>
            <a:r>
              <a:rPr kumimoji="1" lang="en-US" altLang="en-US" sz="2800" dirty="0"/>
              <a:t>is clocking only</a:t>
            </a:r>
          </a:p>
          <a:p>
            <a:pPr lvl="1">
              <a:lnSpc>
                <a:spcPct val="90000"/>
              </a:lnSpc>
            </a:pPr>
            <a:endParaRPr kumimoji="1" lang="en-US" altLang="en-US" sz="2400" dirty="0" smtClean="0"/>
          </a:p>
          <a:p>
            <a:pPr lvl="1">
              <a:lnSpc>
                <a:spcPct val="90000"/>
              </a:lnSpc>
            </a:pPr>
            <a:r>
              <a:rPr kumimoji="1" lang="en-US" altLang="en-US" sz="2400" dirty="0" smtClean="0"/>
              <a:t>this </a:t>
            </a:r>
            <a:r>
              <a:rPr kumimoji="1" lang="en-US" altLang="en-US" sz="2400" dirty="0"/>
              <a:t>is a differential encoding scheme</a:t>
            </a:r>
          </a:p>
          <a:p>
            <a:pPr lvl="1">
              <a:lnSpc>
                <a:spcPct val="90000"/>
              </a:lnSpc>
            </a:pPr>
            <a:r>
              <a:rPr kumimoji="1" lang="en-US" altLang="en-US" sz="2400" dirty="0"/>
              <a:t>used by IEEE 802.5 </a:t>
            </a:r>
          </a:p>
        </p:txBody>
      </p:sp>
      <p:pic>
        <p:nvPicPr>
          <p:cNvPr id="61444" name="Picture 4" descr="D:\cd_chpt_03\LN2E0328.jpg"/>
          <p:cNvPicPr>
            <a:picLocks noChangeAspect="1" noChangeArrowheads="1"/>
          </p:cNvPicPr>
          <p:nvPr/>
        </p:nvPicPr>
        <p:blipFill>
          <a:blip r:embed="rId3">
            <a:extLst>
              <a:ext uri="{28A0092B-C50C-407E-A947-70E740481C1C}">
                <a14:useLocalDpi xmlns:a14="http://schemas.microsoft.com/office/drawing/2010/main" val="0"/>
              </a:ext>
            </a:extLst>
          </a:blip>
          <a:srcRect t="44995" b="13264"/>
          <a:stretch>
            <a:fillRect/>
          </a:stretch>
        </p:blipFill>
        <p:spPr bwMode="auto">
          <a:xfrm>
            <a:off x="914400" y="4114800"/>
            <a:ext cx="7265988" cy="2544763"/>
          </a:xfrm>
          <a:prstGeom prst="rect">
            <a:avLst/>
          </a:prstGeom>
          <a:noFill/>
          <a:extLst>
            <a:ext uri="{909E8E84-426E-40DD-AFC4-6F175D3DCCD1}">
              <a14:hiddenFill xmlns:a14="http://schemas.microsoft.com/office/drawing/2010/main">
                <a:solidFill>
                  <a:srgbClr val="FFFFFF">
                    <a:alpha val="70000"/>
                  </a:srgbClr>
                </a:solidFill>
              </a14:hiddenFill>
            </a:ext>
          </a:extLst>
        </p:spPr>
      </p:pic>
      <p:sp>
        <p:nvSpPr>
          <p:cNvPr id="2" name="Slide Number Placeholder 1"/>
          <p:cNvSpPr>
            <a:spLocks noGrp="1"/>
          </p:cNvSpPr>
          <p:nvPr>
            <p:ph type="sldNum" sz="quarter" idx="12"/>
          </p:nvPr>
        </p:nvSpPr>
        <p:spPr/>
        <p:txBody>
          <a:bodyPr/>
          <a:lstStyle/>
          <a:p>
            <a:fld id="{42C14247-5822-494E-A246-3FBA1863A29E}" type="slidenum">
              <a:rPr lang="en-US" smtClean="0"/>
              <a:t>45</a:t>
            </a:fld>
            <a:endParaRPr lang="en-US"/>
          </a:p>
        </p:txBody>
      </p:sp>
    </p:spTree>
    <p:extLst>
      <p:ext uri="{BB962C8B-B14F-4D97-AF65-F5344CB8AC3E}">
        <p14:creationId xmlns:p14="http://schemas.microsoft.com/office/powerpoint/2010/main" val="6713029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kumimoji="1" lang="en-US" altLang="en-US"/>
              <a:t>Biphase Pros and Cons</a:t>
            </a:r>
          </a:p>
        </p:txBody>
      </p:sp>
      <p:sp>
        <p:nvSpPr>
          <p:cNvPr id="26627" name="Rectangle 3"/>
          <p:cNvSpPr>
            <a:spLocks noGrp="1" noChangeArrowheads="1"/>
          </p:cNvSpPr>
          <p:nvPr>
            <p:ph idx="1"/>
          </p:nvPr>
        </p:nvSpPr>
        <p:spPr/>
        <p:txBody>
          <a:bodyPr/>
          <a:lstStyle/>
          <a:p>
            <a:r>
              <a:rPr kumimoji="1" lang="en-US" altLang="en-US" sz="2800"/>
              <a:t>Con</a:t>
            </a:r>
          </a:p>
          <a:p>
            <a:pPr lvl="1"/>
            <a:r>
              <a:rPr kumimoji="1" lang="en-US" altLang="en-US" sz="2400"/>
              <a:t>at least one transition per bit time and possibly two</a:t>
            </a:r>
          </a:p>
          <a:p>
            <a:pPr lvl="1"/>
            <a:r>
              <a:rPr kumimoji="1" lang="en-US" altLang="en-US" sz="2400"/>
              <a:t>maximum modulation rate is twice NRZ</a:t>
            </a:r>
          </a:p>
          <a:p>
            <a:pPr lvl="1"/>
            <a:r>
              <a:rPr kumimoji="1" lang="en-US" altLang="en-US" sz="2400"/>
              <a:t>requires more bandwidth</a:t>
            </a:r>
          </a:p>
          <a:p>
            <a:r>
              <a:rPr kumimoji="1" lang="en-US" altLang="en-US" sz="2800"/>
              <a:t>Pros</a:t>
            </a:r>
          </a:p>
          <a:p>
            <a:pPr lvl="1"/>
            <a:r>
              <a:rPr kumimoji="1" lang="en-US" altLang="en-US" sz="2400"/>
              <a:t>synchronization on mid bit transition (self clocking)</a:t>
            </a:r>
          </a:p>
          <a:p>
            <a:pPr lvl="1"/>
            <a:r>
              <a:rPr kumimoji="1" lang="en-US" altLang="en-US" sz="2400"/>
              <a:t>has no dc component</a:t>
            </a:r>
          </a:p>
          <a:p>
            <a:pPr lvl="1"/>
            <a:r>
              <a:rPr kumimoji="1" lang="en-US" altLang="en-US" sz="2400"/>
              <a:t>has error detection</a:t>
            </a:r>
          </a:p>
          <a:p>
            <a:pPr lvl="1"/>
            <a:endParaRPr kumimoji="1" lang="en-US" altLang="en-US" sz="2400"/>
          </a:p>
        </p:txBody>
      </p:sp>
      <p:sp>
        <p:nvSpPr>
          <p:cNvPr id="2" name="Slide Number Placeholder 1"/>
          <p:cNvSpPr>
            <a:spLocks noGrp="1"/>
          </p:cNvSpPr>
          <p:nvPr>
            <p:ph type="sldNum" sz="quarter" idx="12"/>
          </p:nvPr>
        </p:nvSpPr>
        <p:spPr/>
        <p:txBody>
          <a:bodyPr/>
          <a:lstStyle/>
          <a:p>
            <a:fld id="{42C14247-5822-494E-A246-3FBA1863A29E}" type="slidenum">
              <a:rPr lang="en-US" smtClean="0"/>
              <a:t>46</a:t>
            </a:fld>
            <a:endParaRPr lang="en-US"/>
          </a:p>
        </p:txBody>
      </p:sp>
    </p:spTree>
    <p:extLst>
      <p:ext uri="{BB962C8B-B14F-4D97-AF65-F5344CB8AC3E}">
        <p14:creationId xmlns:p14="http://schemas.microsoft.com/office/powerpoint/2010/main" val="4859541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kumimoji="1" lang="en-US" altLang="en-US"/>
              <a:t>Modulation Rate</a:t>
            </a:r>
          </a:p>
        </p:txBody>
      </p:sp>
      <p:pic>
        <p:nvPicPr>
          <p:cNvPr id="29700" name="Picture 4"/>
          <p:cNvPicPr>
            <a:picLocks noChangeAspect="1" noChangeArrowheads="1"/>
          </p:cNvPicPr>
          <p:nvPr/>
        </p:nvPicPr>
        <p:blipFill>
          <a:blip r:embed="rId3">
            <a:extLst>
              <a:ext uri="{28A0092B-C50C-407E-A947-70E740481C1C}">
                <a14:useLocalDpi xmlns:a14="http://schemas.microsoft.com/office/drawing/2010/main" val="0"/>
              </a:ext>
            </a:extLst>
          </a:blip>
          <a:srcRect b="23637"/>
          <a:stretch>
            <a:fillRect/>
          </a:stretch>
        </p:blipFill>
        <p:spPr bwMode="auto">
          <a:xfrm>
            <a:off x="1752600" y="1447800"/>
            <a:ext cx="5624513" cy="4857750"/>
          </a:xfrm>
          <a:prstGeom prst="rect">
            <a:avLst/>
          </a:prstGeom>
          <a:noFill/>
          <a:ln>
            <a:noFill/>
          </a:ln>
          <a:effectLst/>
          <a:extLst>
            <a:ext uri="{909E8E84-426E-40DD-AFC4-6F175D3DCCD1}">
              <a14:hiddenFill xmlns:a14="http://schemas.microsoft.com/office/drawing/2010/main">
                <a:solidFill>
                  <a:schemeClr val="accent1">
                    <a:alpha val="7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2"/>
          </p:nvPr>
        </p:nvSpPr>
        <p:spPr/>
        <p:txBody>
          <a:bodyPr/>
          <a:lstStyle/>
          <a:p>
            <a:fld id="{42C14247-5822-494E-A246-3FBA1863A29E}" type="slidenum">
              <a:rPr lang="en-US" smtClean="0"/>
              <a:t>47</a:t>
            </a:fld>
            <a:endParaRPr lang="en-US"/>
          </a:p>
        </p:txBody>
      </p:sp>
    </p:spTree>
    <p:extLst>
      <p:ext uri="{BB962C8B-B14F-4D97-AF65-F5344CB8AC3E}">
        <p14:creationId xmlns:p14="http://schemas.microsoft.com/office/powerpoint/2010/main" val="38868030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For long distance digital transmission</a:t>
            </a:r>
            <a:endParaRPr lang="en-US" dirty="0"/>
          </a:p>
        </p:txBody>
      </p:sp>
      <p:sp>
        <p:nvSpPr>
          <p:cNvPr id="3" name="Content Placeholder 2"/>
          <p:cNvSpPr>
            <a:spLocks noGrp="1"/>
          </p:cNvSpPr>
          <p:nvPr>
            <p:ph idx="1"/>
          </p:nvPr>
        </p:nvSpPr>
        <p:spPr/>
        <p:txBody>
          <a:bodyPr/>
          <a:lstStyle/>
          <a:p>
            <a:endParaRPr lang="en-US" dirty="0" smtClean="0"/>
          </a:p>
          <a:p>
            <a:r>
              <a:rPr lang="en-US" dirty="0" smtClean="0"/>
              <a:t>Bipolar AMI with 8 zero substitution (B8ZS)</a:t>
            </a:r>
          </a:p>
          <a:p>
            <a:endParaRPr lang="en-US" dirty="0" smtClean="0"/>
          </a:p>
          <a:p>
            <a:r>
              <a:rPr lang="en-US" dirty="0" smtClean="0"/>
              <a:t>High Density Bipolar with 4 zero substitution (HDB3)</a:t>
            </a:r>
          </a:p>
          <a:p>
            <a:endParaRPr lang="en-US" dirty="0"/>
          </a:p>
        </p:txBody>
      </p:sp>
      <p:sp>
        <p:nvSpPr>
          <p:cNvPr id="4" name="Slide Number Placeholder 3"/>
          <p:cNvSpPr>
            <a:spLocks noGrp="1"/>
          </p:cNvSpPr>
          <p:nvPr>
            <p:ph type="sldNum" sz="quarter" idx="12"/>
          </p:nvPr>
        </p:nvSpPr>
        <p:spPr/>
        <p:txBody>
          <a:bodyPr/>
          <a:lstStyle/>
          <a:p>
            <a:fld id="{42C14247-5822-494E-A246-3FBA1863A29E}" type="slidenum">
              <a:rPr lang="en-US" smtClean="0"/>
              <a:t>48</a:t>
            </a:fld>
            <a:endParaRPr lang="en-US"/>
          </a:p>
        </p:txBody>
      </p:sp>
    </p:spTree>
    <p:extLst>
      <p:ext uri="{BB962C8B-B14F-4D97-AF65-F5344CB8AC3E}">
        <p14:creationId xmlns:p14="http://schemas.microsoft.com/office/powerpoint/2010/main" val="360413541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B8ZS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62500" lnSpcReduction="20000"/>
              </a:bodyPr>
              <a:lstStyle/>
              <a:p>
                <a:pPr marL="0" indent="0">
                  <a:buNone/>
                </a:pPr>
                <a:r>
                  <a:rPr lang="en-US" dirty="0" smtClean="0"/>
                  <a:t>Rule:</a:t>
                </a:r>
              </a:p>
              <a:p>
                <a:pPr algn="just">
                  <a:lnSpc>
                    <a:spcPct val="170000"/>
                  </a:lnSpc>
                </a:pPr>
                <a:r>
                  <a:rPr lang="en-US" dirty="0" smtClean="0"/>
                  <a:t>Encoding takes place as per Bipolar –AMI but every sequence of 8 zeros will be replaced by the following rules:</a:t>
                </a:r>
              </a:p>
              <a:p>
                <a:pPr lvl="1" algn="just">
                  <a:lnSpc>
                    <a:spcPct val="170000"/>
                  </a:lnSpc>
                </a:pPr>
                <a:r>
                  <a:rPr lang="en-US" dirty="0" smtClean="0"/>
                  <a:t>If last voltage pulse preceding 8 zeros was positive then</a:t>
                </a:r>
              </a:p>
              <a:p>
                <a:pPr lvl="2">
                  <a:lnSpc>
                    <a:spcPct val="170000"/>
                  </a:lnSpc>
                </a:pPr>
                <a14:m>
                  <m:oMath xmlns:m="http://schemas.openxmlformats.org/officeDocument/2006/math">
                    <m:r>
                      <a:rPr lang="en-US" i="1" dirty="0" smtClean="0">
                        <a:latin typeface="Cambria Math"/>
                      </a:rPr>
                      <m:t>000+−0−+ </m:t>
                    </m:r>
                  </m:oMath>
                </a14:m>
                <a:endParaRPr lang="en-US" dirty="0" smtClean="0"/>
              </a:p>
              <a:p>
                <a:pPr lvl="1">
                  <a:lnSpc>
                    <a:spcPct val="170000"/>
                  </a:lnSpc>
                </a:pPr>
                <a:r>
                  <a:rPr lang="en-US" dirty="0"/>
                  <a:t>If last voltage pulse preceding 8 zeros was </a:t>
                </a:r>
                <a:r>
                  <a:rPr lang="en-US" dirty="0" smtClean="0"/>
                  <a:t>negative then</a:t>
                </a:r>
              </a:p>
              <a:p>
                <a:pPr lvl="2">
                  <a:lnSpc>
                    <a:spcPct val="170000"/>
                  </a:lnSpc>
                </a:pPr>
                <a14:m>
                  <m:oMath xmlns:m="http://schemas.openxmlformats.org/officeDocument/2006/math">
                    <m:r>
                      <a:rPr lang="en-US" i="1" dirty="0" smtClean="0">
                        <a:latin typeface="Cambria Math"/>
                      </a:rPr>
                      <m:t>000−+0+− </m:t>
                    </m:r>
                  </m:oMath>
                </a14:m>
                <a:endParaRPr lang="en-US" dirty="0" smtClean="0"/>
              </a:p>
              <a:p>
                <a:pPr>
                  <a:lnSpc>
                    <a:spcPct val="170000"/>
                  </a:lnSpc>
                </a:pPr>
                <a:r>
                  <a:rPr lang="en-US" dirty="0" smtClean="0"/>
                  <a:t>Cause two code violations in Bipolar AMI code.</a:t>
                </a:r>
              </a:p>
              <a:p>
                <a:pPr marL="342900" lvl="1" indent="-342900">
                  <a:lnSpc>
                    <a:spcPct val="170000"/>
                  </a:lnSpc>
                  <a:buFont typeface="Arial" panose="020B0604020202020204" pitchFamily="34" charset="0"/>
                  <a:buChar char="•"/>
                </a:pPr>
                <a:r>
                  <a:rPr kumimoji="1" lang="en-US" altLang="en-US" dirty="0"/>
                  <a:t>Data stream: 0 0 0 0 1 0 1 0 1 1 1 0 0 0 0 0 0 0 0 0 0 0</a:t>
                </a:r>
              </a:p>
              <a:p>
                <a:endParaRPr lang="en-US" dirty="0"/>
              </a:p>
              <a:p>
                <a:pPr lvl="1"/>
                <a:endParaRPr lang="en-US" dirty="0" smtClean="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741" t="-1887" r="-1407" b="-1253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2C14247-5822-494E-A246-3FBA1863A29E}" type="slidenum">
              <a:rPr lang="en-US" smtClean="0"/>
              <a:t>49</a:t>
            </a:fld>
            <a:endParaRPr lang="en-US"/>
          </a:p>
        </p:txBody>
      </p:sp>
    </p:spTree>
    <p:extLst>
      <p:ext uri="{BB962C8B-B14F-4D97-AF65-F5344CB8AC3E}">
        <p14:creationId xmlns:p14="http://schemas.microsoft.com/office/powerpoint/2010/main" val="1929245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229600" cy="1143000"/>
          </a:xfrm>
        </p:spPr>
        <p:txBody>
          <a:bodyPr/>
          <a:lstStyle/>
          <a:p>
            <a:r>
              <a:rPr lang="en-US" dirty="0" smtClean="0"/>
              <a:t>Communication Basics </a:t>
            </a:r>
            <a:endParaRPr lang="en-US" dirty="0"/>
          </a:p>
        </p:txBody>
      </p:sp>
      <p:sp>
        <p:nvSpPr>
          <p:cNvPr id="5" name="Rectangle 15"/>
          <p:cNvSpPr>
            <a:spLocks noChangeArrowheads="1"/>
          </p:cNvSpPr>
          <p:nvPr/>
        </p:nvSpPr>
        <p:spPr bwMode="auto">
          <a:xfrm>
            <a:off x="6747668" y="5203825"/>
            <a:ext cx="155813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cmpd="dbl">
                <a:solidFill>
                  <a:schemeClr val="bg2"/>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19"/>
          <p:cNvSpPr>
            <a:spLocks noChangeArrowheads="1"/>
          </p:cNvSpPr>
          <p:nvPr/>
        </p:nvSpPr>
        <p:spPr bwMode="auto">
          <a:xfrm>
            <a:off x="3282950" y="2879725"/>
            <a:ext cx="9017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20"/>
          <p:cNvSpPr>
            <a:spLocks noChangeArrowheads="1"/>
          </p:cNvSpPr>
          <p:nvPr/>
        </p:nvSpPr>
        <p:spPr bwMode="auto">
          <a:xfrm>
            <a:off x="5111750" y="2879725"/>
            <a:ext cx="9017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21"/>
          <p:cNvSpPr>
            <a:spLocks noChangeArrowheads="1"/>
          </p:cNvSpPr>
          <p:nvPr/>
        </p:nvSpPr>
        <p:spPr bwMode="auto">
          <a:xfrm>
            <a:off x="7029450" y="2854325"/>
            <a:ext cx="127635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22"/>
          <p:cNvSpPr>
            <a:spLocks noChangeArrowheads="1"/>
          </p:cNvSpPr>
          <p:nvPr/>
        </p:nvSpPr>
        <p:spPr bwMode="auto">
          <a:xfrm>
            <a:off x="1454150" y="2879725"/>
            <a:ext cx="9017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Line 23"/>
          <p:cNvSpPr>
            <a:spLocks noChangeShapeType="1"/>
          </p:cNvSpPr>
          <p:nvPr/>
        </p:nvSpPr>
        <p:spPr bwMode="auto">
          <a:xfrm>
            <a:off x="4210050" y="3101975"/>
            <a:ext cx="8763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24"/>
          <p:cNvSpPr>
            <a:spLocks noChangeShapeType="1"/>
          </p:cNvSpPr>
          <p:nvPr/>
        </p:nvSpPr>
        <p:spPr bwMode="auto">
          <a:xfrm>
            <a:off x="6038850" y="3101975"/>
            <a:ext cx="9525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25"/>
          <p:cNvSpPr>
            <a:spLocks noChangeShapeType="1"/>
          </p:cNvSpPr>
          <p:nvPr/>
        </p:nvSpPr>
        <p:spPr bwMode="auto">
          <a:xfrm>
            <a:off x="2381250" y="3101975"/>
            <a:ext cx="8763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26"/>
          <p:cNvSpPr>
            <a:spLocks noChangeArrowheads="1"/>
          </p:cNvSpPr>
          <p:nvPr/>
        </p:nvSpPr>
        <p:spPr bwMode="auto">
          <a:xfrm>
            <a:off x="1585913" y="2949575"/>
            <a:ext cx="796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Source </a:t>
            </a:r>
          </a:p>
        </p:txBody>
      </p:sp>
      <p:sp>
        <p:nvSpPr>
          <p:cNvPr id="14" name="Rectangle 27"/>
          <p:cNvSpPr>
            <a:spLocks noChangeArrowheads="1"/>
          </p:cNvSpPr>
          <p:nvPr/>
        </p:nvSpPr>
        <p:spPr bwMode="auto">
          <a:xfrm>
            <a:off x="5091113" y="2949575"/>
            <a:ext cx="881062" cy="301625"/>
          </a:xfrm>
          <a:prstGeom prst="rect">
            <a:avLst/>
          </a:prstGeom>
          <a:solidFill>
            <a:srgbClr val="FF9900">
              <a:alpha val="50000"/>
            </a:srgbClr>
          </a:solidFill>
          <a:ln>
            <a:noFill/>
          </a:ln>
          <a:effectLst/>
          <a:extLst>
            <a:ext uri="{91240B29-F687-4F45-9708-019B960494DF}">
              <a14:hiddenLine xmlns:a14="http://schemas.microsoft.com/office/drawing/2010/main" w="12700">
                <a:solidFill>
                  <a:schemeClr val="bg2"/>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400" dirty="0"/>
              <a:t>Amplifier</a:t>
            </a:r>
          </a:p>
        </p:txBody>
      </p:sp>
      <p:sp>
        <p:nvSpPr>
          <p:cNvPr id="15" name="Rectangle 28"/>
          <p:cNvSpPr>
            <a:spLocks noChangeArrowheads="1"/>
          </p:cNvSpPr>
          <p:nvPr/>
        </p:nvSpPr>
        <p:spPr bwMode="auto">
          <a:xfrm>
            <a:off x="6970713" y="2924175"/>
            <a:ext cx="1120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Destination</a:t>
            </a:r>
          </a:p>
        </p:txBody>
      </p:sp>
      <p:sp>
        <p:nvSpPr>
          <p:cNvPr id="16" name="Rectangle 29"/>
          <p:cNvSpPr>
            <a:spLocks noChangeArrowheads="1"/>
          </p:cNvSpPr>
          <p:nvPr/>
        </p:nvSpPr>
        <p:spPr bwMode="auto">
          <a:xfrm>
            <a:off x="3309938" y="2974975"/>
            <a:ext cx="881062" cy="301625"/>
          </a:xfrm>
          <a:prstGeom prst="rect">
            <a:avLst/>
          </a:prstGeom>
          <a:solidFill>
            <a:srgbClr val="FF9900">
              <a:alpha val="50000"/>
            </a:srgbClr>
          </a:solidFill>
          <a:ln>
            <a:noFill/>
          </a:ln>
          <a:effectLst/>
          <a:extLst>
            <a:ext uri="{91240B29-F687-4F45-9708-019B960494DF}">
              <a14:hiddenLine xmlns:a14="http://schemas.microsoft.com/office/drawing/2010/main" w="12700">
                <a:solidFill>
                  <a:schemeClr val="bg2"/>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400" dirty="0"/>
              <a:t>Amplifier</a:t>
            </a:r>
          </a:p>
        </p:txBody>
      </p:sp>
      <p:sp>
        <p:nvSpPr>
          <p:cNvPr id="17" name="Line 30"/>
          <p:cNvSpPr>
            <a:spLocks noChangeShapeType="1"/>
          </p:cNvSpPr>
          <p:nvPr/>
        </p:nvSpPr>
        <p:spPr bwMode="auto">
          <a:xfrm flipH="1">
            <a:off x="2774950" y="2651125"/>
            <a:ext cx="114300" cy="330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31"/>
          <p:cNvSpPr>
            <a:spLocks noChangeArrowheads="1"/>
          </p:cNvSpPr>
          <p:nvPr/>
        </p:nvSpPr>
        <p:spPr bwMode="auto">
          <a:xfrm>
            <a:off x="1841500" y="2278062"/>
            <a:ext cx="21431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Analog Transmission</a:t>
            </a:r>
          </a:p>
        </p:txBody>
      </p:sp>
      <p:sp>
        <p:nvSpPr>
          <p:cNvPr id="19" name="Rectangle 32"/>
          <p:cNvSpPr>
            <a:spLocks noChangeArrowheads="1"/>
          </p:cNvSpPr>
          <p:nvPr/>
        </p:nvSpPr>
        <p:spPr bwMode="auto">
          <a:xfrm>
            <a:off x="3251200" y="5235575"/>
            <a:ext cx="9398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Rectangle 33"/>
          <p:cNvSpPr>
            <a:spLocks noChangeArrowheads="1"/>
          </p:cNvSpPr>
          <p:nvPr/>
        </p:nvSpPr>
        <p:spPr bwMode="auto">
          <a:xfrm>
            <a:off x="5080000" y="5235575"/>
            <a:ext cx="9017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Rectangle 34"/>
          <p:cNvSpPr>
            <a:spLocks noChangeArrowheads="1"/>
          </p:cNvSpPr>
          <p:nvPr/>
        </p:nvSpPr>
        <p:spPr bwMode="auto">
          <a:xfrm>
            <a:off x="6997700" y="5210175"/>
            <a:ext cx="13081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Rectangle 35"/>
          <p:cNvSpPr>
            <a:spLocks noChangeArrowheads="1"/>
          </p:cNvSpPr>
          <p:nvPr/>
        </p:nvSpPr>
        <p:spPr bwMode="auto">
          <a:xfrm>
            <a:off x="1422400" y="5235575"/>
            <a:ext cx="901700" cy="4445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36"/>
          <p:cNvSpPr>
            <a:spLocks noChangeShapeType="1"/>
          </p:cNvSpPr>
          <p:nvPr/>
        </p:nvSpPr>
        <p:spPr bwMode="auto">
          <a:xfrm>
            <a:off x="4178300" y="5457825"/>
            <a:ext cx="8763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37"/>
          <p:cNvSpPr>
            <a:spLocks noChangeShapeType="1"/>
          </p:cNvSpPr>
          <p:nvPr/>
        </p:nvSpPr>
        <p:spPr bwMode="auto">
          <a:xfrm>
            <a:off x="6007100" y="5457825"/>
            <a:ext cx="9525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38"/>
          <p:cNvSpPr>
            <a:spLocks noChangeShapeType="1"/>
          </p:cNvSpPr>
          <p:nvPr/>
        </p:nvSpPr>
        <p:spPr bwMode="auto">
          <a:xfrm>
            <a:off x="2349500" y="5457825"/>
            <a:ext cx="876300" cy="0"/>
          </a:xfrm>
          <a:prstGeom prst="line">
            <a:avLst/>
          </a:prstGeom>
          <a:noFill/>
          <a:ln w="38100" cmpd="dbl">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39"/>
          <p:cNvSpPr>
            <a:spLocks noChangeArrowheads="1"/>
          </p:cNvSpPr>
          <p:nvPr/>
        </p:nvSpPr>
        <p:spPr bwMode="auto">
          <a:xfrm>
            <a:off x="1554163" y="5305425"/>
            <a:ext cx="796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a:t>Source </a:t>
            </a:r>
          </a:p>
        </p:txBody>
      </p:sp>
      <p:sp>
        <p:nvSpPr>
          <p:cNvPr id="27" name="Rectangle 40"/>
          <p:cNvSpPr>
            <a:spLocks noChangeArrowheads="1"/>
          </p:cNvSpPr>
          <p:nvPr/>
        </p:nvSpPr>
        <p:spPr bwMode="auto">
          <a:xfrm>
            <a:off x="5029200" y="5305425"/>
            <a:ext cx="914400" cy="305212"/>
          </a:xfrm>
          <a:prstGeom prst="rect">
            <a:avLst/>
          </a:prstGeom>
          <a:solidFill>
            <a:srgbClr val="CC99FF"/>
          </a:solidFill>
          <a:ln>
            <a:noFill/>
          </a:ln>
          <a:effectLst/>
          <a:extLst>
            <a:ext uri="{91240B29-F687-4F45-9708-019B960494DF}">
              <a14:hiddenLine xmlns:a14="http://schemas.microsoft.com/office/drawing/2010/main" w="12700">
                <a:solidFill>
                  <a:schemeClr val="bg2"/>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400" dirty="0"/>
              <a:t>Repeater</a:t>
            </a:r>
            <a:endParaRPr lang="en-US" sz="1600" dirty="0"/>
          </a:p>
        </p:txBody>
      </p:sp>
      <p:sp>
        <p:nvSpPr>
          <p:cNvPr id="28" name="Rectangle 41"/>
          <p:cNvSpPr>
            <a:spLocks noChangeArrowheads="1"/>
          </p:cNvSpPr>
          <p:nvPr/>
        </p:nvSpPr>
        <p:spPr bwMode="auto">
          <a:xfrm>
            <a:off x="6938963" y="5280025"/>
            <a:ext cx="1120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600" dirty="0"/>
              <a:t>Destination</a:t>
            </a:r>
          </a:p>
        </p:txBody>
      </p:sp>
      <p:sp>
        <p:nvSpPr>
          <p:cNvPr id="29" name="Rectangle 42"/>
          <p:cNvSpPr>
            <a:spLocks noChangeArrowheads="1"/>
          </p:cNvSpPr>
          <p:nvPr/>
        </p:nvSpPr>
        <p:spPr bwMode="auto">
          <a:xfrm>
            <a:off x="3276600" y="5305425"/>
            <a:ext cx="935038" cy="274434"/>
          </a:xfrm>
          <a:prstGeom prst="rect">
            <a:avLst/>
          </a:prstGeom>
          <a:solidFill>
            <a:srgbClr val="CC99FF"/>
          </a:solidFill>
          <a:ln>
            <a:noFill/>
          </a:ln>
          <a:effectLst/>
          <a:extLst>
            <a:ext uri="{91240B29-F687-4F45-9708-019B960494DF}">
              <a14:hiddenLine xmlns:a14="http://schemas.microsoft.com/office/drawing/2010/main" w="12700">
                <a:solidFill>
                  <a:schemeClr val="bg2"/>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r>
              <a:rPr lang="en-US" sz="1200" dirty="0"/>
              <a:t>Repeater</a:t>
            </a:r>
          </a:p>
        </p:txBody>
      </p:sp>
      <p:sp>
        <p:nvSpPr>
          <p:cNvPr id="30" name="Line 43"/>
          <p:cNvSpPr>
            <a:spLocks noChangeShapeType="1"/>
          </p:cNvSpPr>
          <p:nvPr/>
        </p:nvSpPr>
        <p:spPr bwMode="auto">
          <a:xfrm flipH="1">
            <a:off x="2743200" y="5006975"/>
            <a:ext cx="114300" cy="330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Rectangle 44"/>
          <p:cNvSpPr>
            <a:spLocks noChangeArrowheads="1"/>
          </p:cNvSpPr>
          <p:nvPr/>
        </p:nvSpPr>
        <p:spPr bwMode="auto">
          <a:xfrm>
            <a:off x="1809750" y="4633912"/>
            <a:ext cx="2105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2"/>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sz="1800"/>
              <a:t>Digital Transmission</a:t>
            </a:r>
          </a:p>
        </p:txBody>
      </p:sp>
      <p:sp>
        <p:nvSpPr>
          <p:cNvPr id="3" name="Slide Number Placeholder 2"/>
          <p:cNvSpPr>
            <a:spLocks noGrp="1"/>
          </p:cNvSpPr>
          <p:nvPr>
            <p:ph type="sldNum" sz="quarter" idx="12"/>
          </p:nvPr>
        </p:nvSpPr>
        <p:spPr/>
        <p:txBody>
          <a:bodyPr/>
          <a:lstStyle/>
          <a:p>
            <a:fld id="{42C14247-5822-494E-A246-3FBA1863A29E}" type="slidenum">
              <a:rPr lang="en-US" smtClean="0"/>
              <a:t>5</a:t>
            </a:fld>
            <a:endParaRPr lang="en-US"/>
          </a:p>
        </p:txBody>
      </p:sp>
    </p:spTree>
    <p:extLst>
      <p:ext uri="{BB962C8B-B14F-4D97-AF65-F5344CB8AC3E}">
        <p14:creationId xmlns:p14="http://schemas.microsoft.com/office/powerpoint/2010/main" val="33632524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HDB3</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Rule:</a:t>
            </a:r>
          </a:p>
          <a:p>
            <a:pPr algn="just">
              <a:lnSpc>
                <a:spcPct val="170000"/>
              </a:lnSpc>
            </a:pPr>
            <a:r>
              <a:rPr lang="en-US" dirty="0"/>
              <a:t>Encoding takes place as per Bipolar –AMI but every sequence of </a:t>
            </a:r>
            <a:r>
              <a:rPr lang="en-US" dirty="0" smtClean="0"/>
              <a:t>4 </a:t>
            </a:r>
            <a:r>
              <a:rPr lang="en-US" dirty="0"/>
              <a:t>zeros will be replaced by the following rules</a:t>
            </a:r>
            <a:r>
              <a:rPr lang="en-US" dirty="0" smtClean="0"/>
              <a:t>:</a:t>
            </a:r>
          </a:p>
          <a:p>
            <a:pPr algn="just">
              <a:lnSpc>
                <a:spcPct val="170000"/>
              </a:lnSpc>
            </a:pPr>
            <a:endParaRPr lang="en-US" dirty="0"/>
          </a:p>
          <a:p>
            <a:pPr algn="just">
              <a:lnSpc>
                <a:spcPct val="170000"/>
              </a:lnSpc>
            </a:pPr>
            <a:endParaRPr lang="en-US" dirty="0" smtClean="0"/>
          </a:p>
          <a:p>
            <a:pPr algn="just">
              <a:lnSpc>
                <a:spcPct val="170000"/>
              </a:lnSpc>
            </a:pPr>
            <a:endParaRPr lang="en-US" dirty="0" smtClean="0"/>
          </a:p>
          <a:p>
            <a:pPr algn="just">
              <a:lnSpc>
                <a:spcPct val="170000"/>
              </a:lnSpc>
            </a:pPr>
            <a:endParaRPr lang="en-US" dirty="0"/>
          </a:p>
          <a:p>
            <a:pPr>
              <a:lnSpc>
                <a:spcPct val="170000"/>
              </a:lnSpc>
            </a:pPr>
            <a:r>
              <a:rPr lang="en-US" dirty="0" smtClean="0"/>
              <a:t>Cause one </a:t>
            </a:r>
            <a:r>
              <a:rPr lang="en-US" dirty="0"/>
              <a:t>code violations in Bipolar AMI code</a:t>
            </a:r>
            <a:r>
              <a:rPr lang="en-US" dirty="0" smtClean="0"/>
              <a:t>.</a:t>
            </a:r>
          </a:p>
          <a:p>
            <a:pPr marL="342900" lvl="1" indent="-342900">
              <a:lnSpc>
                <a:spcPct val="170000"/>
              </a:lnSpc>
              <a:buFont typeface="Arial" panose="020B0604020202020204" pitchFamily="34" charset="0"/>
              <a:buChar char="•"/>
            </a:pPr>
            <a:r>
              <a:rPr kumimoji="1" lang="en-US" altLang="en-US" dirty="0"/>
              <a:t>Data stream: 0 0 0 0 1 0 1 0 1 1 1 0 0 0 0 0 0 0 0 0 0 0</a:t>
            </a:r>
          </a:p>
          <a:p>
            <a:pPr>
              <a:lnSpc>
                <a:spcPct val="170000"/>
              </a:lnSpc>
            </a:pPr>
            <a:endParaRPr lang="en-US" dirty="0"/>
          </a:p>
          <a:p>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3551646348"/>
                  </p:ext>
                </p:extLst>
              </p:nvPr>
            </p:nvGraphicFramePr>
            <p:xfrm>
              <a:off x="1447800" y="2895600"/>
              <a:ext cx="6096000" cy="1965960"/>
            </p:xfrm>
            <a:graphic>
              <a:graphicData uri="http://schemas.openxmlformats.org/drawingml/2006/table">
                <a:tbl>
                  <a:tblPr firstRow="1" bandRow="1">
                    <a:tableStyleId>{5C22544A-7EE6-4342-B048-85BDC9FD1C3A}</a:tableStyleId>
                  </a:tblPr>
                  <a:tblGrid>
                    <a:gridCol w="2209800"/>
                    <a:gridCol w="1854200"/>
                    <a:gridCol w="2032000"/>
                  </a:tblGrid>
                  <a:tr h="868680">
                    <a:tc>
                      <a:txBody>
                        <a:bodyPr/>
                        <a:lstStyle/>
                        <a:p>
                          <a:pPr algn="ctr"/>
                          <a:r>
                            <a:rPr lang="en-US" dirty="0" smtClean="0"/>
                            <a:t>Polarity of the previous pulse</a:t>
                          </a:r>
                          <a:endParaRPr lang="en-US" dirty="0"/>
                        </a:p>
                      </a:txBody>
                      <a:tcPr/>
                    </a:tc>
                    <a:tc gridSpan="2">
                      <a:txBody>
                        <a:bodyPr/>
                        <a:lstStyle/>
                        <a:p>
                          <a:pPr algn="ctr"/>
                          <a:r>
                            <a:rPr lang="en-US" dirty="0" smtClean="0"/>
                            <a:t>Number of bits since last</a:t>
                          </a:r>
                          <a:r>
                            <a:rPr lang="en-US" baseline="0" dirty="0" smtClean="0"/>
                            <a:t> substitution</a:t>
                          </a:r>
                          <a:endParaRPr lang="en-US" dirty="0"/>
                        </a:p>
                      </a:txBody>
                      <a:tcPr/>
                    </a:tc>
                    <a:tc hMerge="1">
                      <a:txBody>
                        <a:bodyPr/>
                        <a:lstStyle/>
                        <a:p>
                          <a:endParaRPr lang="en-US" dirty="0"/>
                        </a:p>
                      </a:txBody>
                      <a:tcPr/>
                    </a:tc>
                  </a:tr>
                  <a:tr h="0">
                    <a:tc>
                      <a:txBody>
                        <a:bodyPr/>
                        <a:lstStyle/>
                        <a:p>
                          <a:pPr algn="ctr"/>
                          <a:endParaRPr lang="en-US"/>
                        </a:p>
                      </a:txBody>
                      <a:tcPr/>
                    </a:tc>
                    <a:tc>
                      <a:txBody>
                        <a:bodyPr/>
                        <a:lstStyle/>
                        <a:p>
                          <a:pPr algn="ctr"/>
                          <a:r>
                            <a:rPr lang="en-US" dirty="0" smtClean="0"/>
                            <a:t>Even</a:t>
                          </a:r>
                          <a:endParaRPr lang="en-US" dirty="0"/>
                        </a:p>
                      </a:txBody>
                      <a:tcPr/>
                    </a:tc>
                    <a:tc>
                      <a:txBody>
                        <a:bodyPr/>
                        <a:lstStyle/>
                        <a:p>
                          <a:pPr algn="ctr"/>
                          <a:r>
                            <a:rPr lang="en-US" dirty="0" smtClean="0"/>
                            <a:t>Odd</a:t>
                          </a:r>
                          <a:endParaRPr lang="en-US" dirty="0"/>
                        </a:p>
                      </a:txBody>
                      <a:tcPr/>
                    </a:tc>
                  </a:tr>
                  <a:tr h="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a:rPr>
                                  <m:t>000−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a:rPr>
                                  <m:t>+00+</m:t>
                                </m:r>
                              </m:oMath>
                            </m:oMathPara>
                          </a14:m>
                          <a:endParaRPr lang="en-US" dirty="0"/>
                        </a:p>
                      </a:txBody>
                      <a:tcPr/>
                    </a:tc>
                  </a:tr>
                  <a:tr h="0">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a:rPr>
                                  <m:t>000+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a:rPr>
                                  <m:t>−00−</m:t>
                                </m:r>
                              </m:oMath>
                            </m:oMathPara>
                          </a14:m>
                          <a:endParaRPr lang="en-US"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3551646348"/>
                  </p:ext>
                </p:extLst>
              </p:nvPr>
            </p:nvGraphicFramePr>
            <p:xfrm>
              <a:off x="1447800" y="2895600"/>
              <a:ext cx="6096000" cy="1965960"/>
            </p:xfrm>
            <a:graphic>
              <a:graphicData uri="http://schemas.openxmlformats.org/drawingml/2006/table">
                <a:tbl>
                  <a:tblPr firstRow="1" bandRow="1">
                    <a:tableStyleId>{5C22544A-7EE6-4342-B048-85BDC9FD1C3A}</a:tableStyleId>
                  </a:tblPr>
                  <a:tblGrid>
                    <a:gridCol w="2209800"/>
                    <a:gridCol w="1854200"/>
                    <a:gridCol w="2032000"/>
                  </a:tblGrid>
                  <a:tr h="868680">
                    <a:tc>
                      <a:txBody>
                        <a:bodyPr/>
                        <a:lstStyle/>
                        <a:p>
                          <a:pPr algn="ctr"/>
                          <a:r>
                            <a:rPr lang="en-US" dirty="0" smtClean="0"/>
                            <a:t>Polarity of the previous pulse</a:t>
                          </a:r>
                          <a:endParaRPr lang="en-US" dirty="0"/>
                        </a:p>
                      </a:txBody>
                      <a:tcPr/>
                    </a:tc>
                    <a:tc gridSpan="2">
                      <a:txBody>
                        <a:bodyPr/>
                        <a:lstStyle/>
                        <a:p>
                          <a:pPr algn="ctr"/>
                          <a:r>
                            <a:rPr lang="en-US" dirty="0" smtClean="0"/>
                            <a:t>Number of bits since last</a:t>
                          </a:r>
                          <a:r>
                            <a:rPr lang="en-US" baseline="0" dirty="0" smtClean="0"/>
                            <a:t> substitution</a:t>
                          </a:r>
                          <a:endParaRPr lang="en-US" dirty="0"/>
                        </a:p>
                      </a:txBody>
                      <a:tcPr/>
                    </a:tc>
                    <a:tc hMerge="1">
                      <a:txBody>
                        <a:bodyPr/>
                        <a:lstStyle/>
                        <a:p>
                          <a:endParaRPr lang="en-US" dirty="0"/>
                        </a:p>
                      </a:txBody>
                      <a:tcPr/>
                    </a:tc>
                  </a:tr>
                  <a:tr h="365760">
                    <a:tc>
                      <a:txBody>
                        <a:bodyPr/>
                        <a:lstStyle/>
                        <a:p>
                          <a:pPr algn="ctr"/>
                          <a:endParaRPr lang="en-US"/>
                        </a:p>
                      </a:txBody>
                      <a:tcPr/>
                    </a:tc>
                    <a:tc>
                      <a:txBody>
                        <a:bodyPr/>
                        <a:lstStyle/>
                        <a:p>
                          <a:pPr algn="ctr"/>
                          <a:r>
                            <a:rPr lang="en-US" dirty="0" smtClean="0"/>
                            <a:t>Even</a:t>
                          </a:r>
                          <a:endParaRPr lang="en-US" dirty="0"/>
                        </a:p>
                      </a:txBody>
                      <a:tcPr/>
                    </a:tc>
                    <a:tc>
                      <a:txBody>
                        <a:bodyPr/>
                        <a:lstStyle/>
                        <a:p>
                          <a:pPr algn="ctr"/>
                          <a:r>
                            <a:rPr lang="en-US" dirty="0" smtClean="0"/>
                            <a:t>Odd</a:t>
                          </a:r>
                          <a:endParaRPr lang="en-US" dirty="0"/>
                        </a:p>
                      </a:txBody>
                      <a:tcPr/>
                    </a:tc>
                  </a:tr>
                  <a:tr h="365760">
                    <a:tc>
                      <a:txBody>
                        <a:bodyPr/>
                        <a:lstStyle/>
                        <a:p>
                          <a:endParaRPr lang="en-US"/>
                        </a:p>
                      </a:txBody>
                      <a:tcPr>
                        <a:blipFill rotWithShape="1">
                          <a:blip r:embed="rId2"/>
                          <a:stretch>
                            <a:fillRect l="-275" t="-346667" r="-175482" b="-100000"/>
                          </a:stretch>
                        </a:blipFill>
                      </a:tcPr>
                    </a:tc>
                    <a:tc>
                      <a:txBody>
                        <a:bodyPr/>
                        <a:lstStyle/>
                        <a:p>
                          <a:endParaRPr lang="en-US"/>
                        </a:p>
                      </a:txBody>
                      <a:tcPr>
                        <a:blipFill rotWithShape="1">
                          <a:blip r:embed="rId2"/>
                          <a:stretch>
                            <a:fillRect l="-119737" t="-346667" r="-109539" b="-100000"/>
                          </a:stretch>
                        </a:blipFill>
                      </a:tcPr>
                    </a:tc>
                    <a:tc>
                      <a:txBody>
                        <a:bodyPr/>
                        <a:lstStyle/>
                        <a:p>
                          <a:endParaRPr lang="en-US"/>
                        </a:p>
                      </a:txBody>
                      <a:tcPr>
                        <a:blipFill rotWithShape="1">
                          <a:blip r:embed="rId2"/>
                          <a:stretch>
                            <a:fillRect l="-200601" t="-346667" b="-100000"/>
                          </a:stretch>
                        </a:blipFill>
                      </a:tcPr>
                    </a:tc>
                  </a:tr>
                  <a:tr h="365760">
                    <a:tc>
                      <a:txBody>
                        <a:bodyPr/>
                        <a:lstStyle/>
                        <a:p>
                          <a:endParaRPr lang="en-US"/>
                        </a:p>
                      </a:txBody>
                      <a:tcPr>
                        <a:blipFill rotWithShape="1">
                          <a:blip r:embed="rId2"/>
                          <a:stretch>
                            <a:fillRect l="-275" t="-446667" r="-175482"/>
                          </a:stretch>
                        </a:blipFill>
                      </a:tcPr>
                    </a:tc>
                    <a:tc>
                      <a:txBody>
                        <a:bodyPr/>
                        <a:lstStyle/>
                        <a:p>
                          <a:endParaRPr lang="en-US"/>
                        </a:p>
                      </a:txBody>
                      <a:tcPr>
                        <a:blipFill rotWithShape="1">
                          <a:blip r:embed="rId2"/>
                          <a:stretch>
                            <a:fillRect l="-119737" t="-446667" r="-109539"/>
                          </a:stretch>
                        </a:blipFill>
                      </a:tcPr>
                    </a:tc>
                    <a:tc>
                      <a:txBody>
                        <a:bodyPr/>
                        <a:lstStyle/>
                        <a:p>
                          <a:endParaRPr lang="en-US"/>
                        </a:p>
                      </a:txBody>
                      <a:tcPr>
                        <a:blipFill rotWithShape="1">
                          <a:blip r:embed="rId2"/>
                          <a:stretch>
                            <a:fillRect l="-200601" t="-446667"/>
                          </a:stretch>
                        </a:blipFill>
                      </a:tcPr>
                    </a:tc>
                  </a:tr>
                </a:tbl>
              </a:graphicData>
            </a:graphic>
          </p:graphicFrame>
        </mc:Fallback>
      </mc:AlternateContent>
      <p:sp>
        <p:nvSpPr>
          <p:cNvPr id="5" name="Slide Number Placeholder 4"/>
          <p:cNvSpPr>
            <a:spLocks noGrp="1"/>
          </p:cNvSpPr>
          <p:nvPr>
            <p:ph type="sldNum" sz="quarter" idx="12"/>
          </p:nvPr>
        </p:nvSpPr>
        <p:spPr/>
        <p:txBody>
          <a:bodyPr/>
          <a:lstStyle/>
          <a:p>
            <a:fld id="{42C14247-5822-494E-A246-3FBA1863A29E}" type="slidenum">
              <a:rPr lang="en-US" smtClean="0"/>
              <a:t>50</a:t>
            </a:fld>
            <a:endParaRPr lang="en-US"/>
          </a:p>
        </p:txBody>
      </p:sp>
    </p:spTree>
    <p:extLst>
      <p:ext uri="{BB962C8B-B14F-4D97-AF65-F5344CB8AC3E}">
        <p14:creationId xmlns:p14="http://schemas.microsoft.com/office/powerpoint/2010/main" val="16934593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kumimoji="1" lang="en-US" altLang="en-US"/>
              <a:t>B8ZS and HDB3</a:t>
            </a:r>
          </a:p>
        </p:txBody>
      </p:sp>
      <p:pic>
        <p:nvPicPr>
          <p:cNvPr id="33797" name="Picture 5" descr=" B8ZS-HDB3                                                      00282837  Mnementh                      BEAE7A2F:"/>
          <p:cNvPicPr>
            <a:picLocks noChangeAspect="1" noChangeArrowheads="1"/>
          </p:cNvPicPr>
          <p:nvPr/>
        </p:nvPicPr>
        <p:blipFill>
          <a:blip r:embed="rId3">
            <a:extLst>
              <a:ext uri="{28A0092B-C50C-407E-A947-70E740481C1C}">
                <a14:useLocalDpi xmlns:a14="http://schemas.microsoft.com/office/drawing/2010/main" val="0"/>
              </a:ext>
            </a:extLst>
          </a:blip>
          <a:srcRect l="3580" t="4633" r="3580" b="13898"/>
          <a:stretch>
            <a:fillRect/>
          </a:stretch>
        </p:blipFill>
        <p:spPr bwMode="auto">
          <a:xfrm>
            <a:off x="838200" y="1371600"/>
            <a:ext cx="7469188" cy="5065713"/>
          </a:xfrm>
          <a:prstGeom prst="rect">
            <a:avLst/>
          </a:prstGeom>
          <a:noFill/>
          <a:extLst>
            <a:ext uri="{909E8E84-426E-40DD-AFC4-6F175D3DCCD1}">
              <a14:hiddenFill xmlns:a14="http://schemas.microsoft.com/office/drawing/2010/main">
                <a:solidFill>
                  <a:srgbClr val="FFFFFF">
                    <a:alpha val="70000"/>
                  </a:srgbClr>
                </a:solidFill>
              </a14:hiddenFill>
            </a:ext>
          </a:extLst>
        </p:spPr>
      </p:pic>
      <p:sp>
        <p:nvSpPr>
          <p:cNvPr id="2" name="Slide Number Placeholder 1"/>
          <p:cNvSpPr>
            <a:spLocks noGrp="1"/>
          </p:cNvSpPr>
          <p:nvPr>
            <p:ph type="sldNum" sz="quarter" idx="12"/>
          </p:nvPr>
        </p:nvSpPr>
        <p:spPr/>
        <p:txBody>
          <a:bodyPr/>
          <a:lstStyle/>
          <a:p>
            <a:fld id="{42C14247-5822-494E-A246-3FBA1863A29E}" type="slidenum">
              <a:rPr lang="en-US" smtClean="0"/>
              <a:t>51</a:t>
            </a:fld>
            <a:endParaRPr lang="en-US"/>
          </a:p>
        </p:txBody>
      </p:sp>
    </p:spTree>
    <p:extLst>
      <p:ext uri="{BB962C8B-B14F-4D97-AF65-F5344CB8AC3E}">
        <p14:creationId xmlns:p14="http://schemas.microsoft.com/office/powerpoint/2010/main" val="39532328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Encoding</a:t>
            </a:r>
            <a:endParaRPr lang="en-US" dirty="0"/>
          </a:p>
        </p:txBody>
      </p:sp>
      <p:sp>
        <p:nvSpPr>
          <p:cNvPr id="3" name="Content Placeholder 2"/>
          <p:cNvSpPr>
            <a:spLocks noGrp="1"/>
          </p:cNvSpPr>
          <p:nvPr>
            <p:ph idx="1"/>
          </p:nvPr>
        </p:nvSpPr>
        <p:spPr/>
        <p:txBody>
          <a:bodyPr>
            <a:normAutofit fontScale="70000" lnSpcReduction="20000"/>
          </a:bodyPr>
          <a:lstStyle/>
          <a:p>
            <a:pPr>
              <a:lnSpc>
                <a:spcPct val="160000"/>
              </a:lnSpc>
            </a:pPr>
            <a:r>
              <a:rPr lang="en-US" dirty="0" smtClean="0"/>
              <a:t>4B/5B similarly 8B/10B</a:t>
            </a:r>
          </a:p>
          <a:p>
            <a:pPr>
              <a:lnSpc>
                <a:spcPct val="160000"/>
              </a:lnSpc>
            </a:pPr>
            <a:r>
              <a:rPr lang="en-US" dirty="0" smtClean="0"/>
              <a:t>Rule</a:t>
            </a:r>
          </a:p>
          <a:p>
            <a:pPr lvl="1" algn="just">
              <a:lnSpc>
                <a:spcPct val="160000"/>
              </a:lnSpc>
            </a:pPr>
            <a:r>
              <a:rPr lang="en-US" dirty="0" smtClean="0"/>
              <a:t>Every 4 bit data is encoded in 5 bit code.</a:t>
            </a:r>
          </a:p>
          <a:p>
            <a:pPr lvl="1" algn="just">
              <a:lnSpc>
                <a:spcPct val="160000"/>
              </a:lnSpc>
            </a:pPr>
            <a:r>
              <a:rPr lang="en-US" dirty="0" smtClean="0"/>
              <a:t>5 bit codes are selected such that it do not have no more than one leading 0 and no more then two trailing 0s.</a:t>
            </a:r>
          </a:p>
          <a:p>
            <a:pPr lvl="1" algn="just">
              <a:lnSpc>
                <a:spcPct val="160000"/>
              </a:lnSpc>
            </a:pPr>
            <a:r>
              <a:rPr lang="en-US" dirty="0" smtClean="0"/>
              <a:t>Therefore the code will never have three consecutive 0s. </a:t>
            </a:r>
          </a:p>
          <a:p>
            <a:pPr lvl="1" algn="just">
              <a:lnSpc>
                <a:spcPct val="160000"/>
              </a:lnSpc>
            </a:pPr>
            <a:r>
              <a:rPr lang="en-US" dirty="0" smtClean="0"/>
              <a:t>Resulted code is transmitted using NRZI.</a:t>
            </a:r>
          </a:p>
          <a:p>
            <a:pPr lvl="1" algn="just">
              <a:lnSpc>
                <a:spcPct val="160000"/>
              </a:lnSpc>
            </a:pPr>
            <a:r>
              <a:rPr lang="en-US" dirty="0" smtClean="0"/>
              <a:t>Provide 80% of bandwidth utilization.</a:t>
            </a:r>
          </a:p>
          <a:p>
            <a:pPr algn="just">
              <a:lnSpc>
                <a:spcPct val="160000"/>
              </a:lnSpc>
            </a:pPr>
            <a:r>
              <a:rPr lang="en-US" dirty="0" smtClean="0"/>
              <a:t>8B/10B is used over </a:t>
            </a:r>
            <a:r>
              <a:rPr lang="en-US" dirty="0" err="1" smtClean="0"/>
              <a:t>Fibre</a:t>
            </a:r>
            <a:r>
              <a:rPr lang="en-US" dirty="0" smtClean="0"/>
              <a:t> Channel and Gigabit Ethernet etc.</a:t>
            </a:r>
            <a:endParaRPr lang="en-US" dirty="0"/>
          </a:p>
          <a:p>
            <a:pPr lvl="1" algn="just"/>
            <a:endParaRPr lang="en-US" dirty="0"/>
          </a:p>
        </p:txBody>
      </p:sp>
      <p:sp>
        <p:nvSpPr>
          <p:cNvPr id="4" name="Slide Number Placeholder 3"/>
          <p:cNvSpPr>
            <a:spLocks noGrp="1"/>
          </p:cNvSpPr>
          <p:nvPr>
            <p:ph type="sldNum" sz="quarter" idx="12"/>
          </p:nvPr>
        </p:nvSpPr>
        <p:spPr/>
        <p:txBody>
          <a:bodyPr/>
          <a:lstStyle/>
          <a:p>
            <a:fld id="{42C14247-5822-494E-A246-3FBA1863A29E}" type="slidenum">
              <a:rPr lang="en-US" smtClean="0"/>
              <a:t>52</a:t>
            </a:fld>
            <a:endParaRPr lang="en-US"/>
          </a:p>
        </p:txBody>
      </p:sp>
    </p:spTree>
    <p:extLst>
      <p:ext uri="{BB962C8B-B14F-4D97-AF65-F5344CB8AC3E}">
        <p14:creationId xmlns:p14="http://schemas.microsoft.com/office/powerpoint/2010/main" val="3729555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Signal </a:t>
            </a:r>
            <a:r>
              <a:rPr lang="en-US" dirty="0" smtClean="0"/>
              <a:t>Modulation Criteria</a:t>
            </a:r>
            <a:endParaRPr lang="en-US" dirty="0"/>
          </a:p>
        </p:txBody>
      </p:sp>
      <p:sp>
        <p:nvSpPr>
          <p:cNvPr id="3" name="Content Placeholder 2"/>
          <p:cNvSpPr>
            <a:spLocks noGrp="1"/>
          </p:cNvSpPr>
          <p:nvPr>
            <p:ph idx="1"/>
          </p:nvPr>
        </p:nvSpPr>
        <p:spPr/>
        <p:txBody>
          <a:bodyPr>
            <a:normAutofit fontScale="70000" lnSpcReduction="20000"/>
          </a:bodyPr>
          <a:lstStyle/>
          <a:p>
            <a:pPr algn="just">
              <a:lnSpc>
                <a:spcPct val="160000"/>
              </a:lnSpc>
            </a:pPr>
            <a:r>
              <a:rPr lang="en-US" dirty="0" smtClean="0"/>
              <a:t>The factor which </a:t>
            </a:r>
            <a:r>
              <a:rPr lang="en-US" dirty="0"/>
              <a:t>determines how successful a receiver will be </a:t>
            </a:r>
            <a:r>
              <a:rPr lang="en-US" dirty="0" smtClean="0"/>
              <a:t>in interpreting </a:t>
            </a:r>
            <a:r>
              <a:rPr lang="en-US" dirty="0"/>
              <a:t>an incoming </a:t>
            </a:r>
            <a:r>
              <a:rPr lang="en-US" dirty="0" smtClean="0"/>
              <a:t>signal depends on</a:t>
            </a:r>
            <a:endParaRPr lang="en-US" dirty="0"/>
          </a:p>
          <a:p>
            <a:pPr lvl="1" algn="just">
              <a:lnSpc>
                <a:spcPct val="160000"/>
              </a:lnSpc>
            </a:pPr>
            <a:r>
              <a:rPr lang="en-US" dirty="0" smtClean="0"/>
              <a:t>Signal-to-noise </a:t>
            </a:r>
            <a:r>
              <a:rPr lang="en-US" dirty="0"/>
              <a:t>ratio</a:t>
            </a:r>
          </a:p>
          <a:p>
            <a:pPr lvl="1" algn="just">
              <a:lnSpc>
                <a:spcPct val="160000"/>
              </a:lnSpc>
            </a:pPr>
            <a:r>
              <a:rPr lang="en-US" dirty="0" smtClean="0"/>
              <a:t>Data </a:t>
            </a:r>
            <a:r>
              <a:rPr lang="en-US" dirty="0"/>
              <a:t>rate</a:t>
            </a:r>
          </a:p>
          <a:p>
            <a:pPr lvl="1" algn="just">
              <a:lnSpc>
                <a:spcPct val="160000"/>
              </a:lnSpc>
            </a:pPr>
            <a:r>
              <a:rPr lang="en-US" dirty="0" smtClean="0"/>
              <a:t>Bandwidth</a:t>
            </a:r>
            <a:endParaRPr lang="en-US" dirty="0"/>
          </a:p>
          <a:p>
            <a:pPr algn="just">
              <a:lnSpc>
                <a:spcPct val="160000"/>
              </a:lnSpc>
            </a:pPr>
            <a:r>
              <a:rPr lang="en-US" dirty="0" smtClean="0"/>
              <a:t>An </a:t>
            </a:r>
            <a:r>
              <a:rPr lang="en-US" dirty="0"/>
              <a:t>increase in data rate increases bit error </a:t>
            </a:r>
            <a:r>
              <a:rPr lang="en-US" dirty="0" smtClean="0"/>
              <a:t>rate.</a:t>
            </a:r>
            <a:endParaRPr lang="en-US" dirty="0"/>
          </a:p>
          <a:p>
            <a:pPr algn="just">
              <a:lnSpc>
                <a:spcPct val="160000"/>
              </a:lnSpc>
            </a:pPr>
            <a:r>
              <a:rPr lang="en-US" dirty="0" smtClean="0"/>
              <a:t>An </a:t>
            </a:r>
            <a:r>
              <a:rPr lang="en-US" dirty="0"/>
              <a:t>increase in SNR decreases bit error </a:t>
            </a:r>
            <a:r>
              <a:rPr lang="en-US" dirty="0" smtClean="0"/>
              <a:t>rate.</a:t>
            </a:r>
            <a:endParaRPr lang="en-US" dirty="0"/>
          </a:p>
          <a:p>
            <a:pPr algn="just">
              <a:lnSpc>
                <a:spcPct val="160000"/>
              </a:lnSpc>
            </a:pPr>
            <a:r>
              <a:rPr lang="en-US" dirty="0" smtClean="0"/>
              <a:t>An </a:t>
            </a:r>
            <a:r>
              <a:rPr lang="en-US" dirty="0"/>
              <a:t>increase in bandwidth allows an increase in </a:t>
            </a:r>
            <a:r>
              <a:rPr lang="en-US" dirty="0" smtClean="0"/>
              <a:t>data rate.</a:t>
            </a:r>
            <a:endParaRPr lang="en-US" dirty="0"/>
          </a:p>
          <a:p>
            <a:endParaRPr lang="en-US" dirty="0"/>
          </a:p>
        </p:txBody>
      </p:sp>
      <p:sp>
        <p:nvSpPr>
          <p:cNvPr id="4" name="Slide Number Placeholder 3"/>
          <p:cNvSpPr>
            <a:spLocks noGrp="1"/>
          </p:cNvSpPr>
          <p:nvPr>
            <p:ph type="sldNum" sz="quarter" idx="12"/>
          </p:nvPr>
        </p:nvSpPr>
        <p:spPr/>
        <p:txBody>
          <a:bodyPr/>
          <a:lstStyle/>
          <a:p>
            <a:fld id="{42C14247-5822-494E-A246-3FBA1863A29E}" type="slidenum">
              <a:rPr lang="en-US" smtClean="0"/>
              <a:t>53</a:t>
            </a:fld>
            <a:endParaRPr lang="en-US"/>
          </a:p>
        </p:txBody>
      </p:sp>
    </p:spTree>
    <p:extLst>
      <p:ext uri="{BB962C8B-B14F-4D97-AF65-F5344CB8AC3E}">
        <p14:creationId xmlns:p14="http://schemas.microsoft.com/office/powerpoint/2010/main" val="195191256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Basic </a:t>
            </a:r>
            <a:r>
              <a:rPr lang="en-US" dirty="0" smtClean="0"/>
              <a:t>Modulation </a:t>
            </a:r>
            <a:r>
              <a:rPr lang="en-US" dirty="0"/>
              <a:t>Techniques</a:t>
            </a:r>
          </a:p>
        </p:txBody>
      </p:sp>
      <p:sp>
        <p:nvSpPr>
          <p:cNvPr id="3" name="Content Placeholder 2"/>
          <p:cNvSpPr>
            <a:spLocks noGrp="1"/>
          </p:cNvSpPr>
          <p:nvPr>
            <p:ph idx="1"/>
          </p:nvPr>
        </p:nvSpPr>
        <p:spPr/>
        <p:txBody>
          <a:bodyPr>
            <a:normAutofit fontScale="92500"/>
          </a:bodyPr>
          <a:lstStyle/>
          <a:p>
            <a:pPr algn="just">
              <a:lnSpc>
                <a:spcPct val="150000"/>
              </a:lnSpc>
            </a:pPr>
            <a:r>
              <a:rPr lang="en-US" dirty="0"/>
              <a:t>Digital data to analog signal</a:t>
            </a:r>
          </a:p>
          <a:p>
            <a:pPr marL="400050" lvl="1" indent="0" algn="just">
              <a:lnSpc>
                <a:spcPct val="150000"/>
              </a:lnSpc>
              <a:buNone/>
            </a:pPr>
            <a:r>
              <a:rPr lang="en-US" dirty="0"/>
              <a:t>– Amplitude-shift keying (ASK)</a:t>
            </a:r>
          </a:p>
          <a:p>
            <a:pPr marL="800100" lvl="2" indent="0" algn="just">
              <a:lnSpc>
                <a:spcPct val="150000"/>
              </a:lnSpc>
              <a:buNone/>
            </a:pPr>
            <a:r>
              <a:rPr lang="en-US" dirty="0"/>
              <a:t>• Amplitude difference of carrier frequency</a:t>
            </a:r>
          </a:p>
          <a:p>
            <a:pPr marL="400050" lvl="1" indent="0" algn="just">
              <a:lnSpc>
                <a:spcPct val="150000"/>
              </a:lnSpc>
              <a:buNone/>
            </a:pPr>
            <a:r>
              <a:rPr lang="en-US" dirty="0"/>
              <a:t>– Frequency-shift keying (FSK)</a:t>
            </a:r>
          </a:p>
          <a:p>
            <a:pPr marL="800100" lvl="2" indent="0" algn="just">
              <a:lnSpc>
                <a:spcPct val="150000"/>
              </a:lnSpc>
              <a:buNone/>
            </a:pPr>
            <a:r>
              <a:rPr lang="en-US" dirty="0"/>
              <a:t>• Frequency difference near carrier frequency</a:t>
            </a:r>
          </a:p>
          <a:p>
            <a:pPr marL="400050" lvl="1" indent="0" algn="just">
              <a:lnSpc>
                <a:spcPct val="150000"/>
              </a:lnSpc>
              <a:buNone/>
            </a:pPr>
            <a:r>
              <a:rPr lang="en-US" dirty="0"/>
              <a:t>– Phase-shift keying (PSK)</a:t>
            </a:r>
          </a:p>
          <a:p>
            <a:pPr marL="800100" lvl="2" indent="0" algn="just">
              <a:lnSpc>
                <a:spcPct val="150000"/>
              </a:lnSpc>
              <a:buNone/>
            </a:pPr>
            <a:r>
              <a:rPr lang="en-US" dirty="0"/>
              <a:t>• Phase of carrier signal </a:t>
            </a:r>
            <a:r>
              <a:rPr lang="en-US" dirty="0" smtClean="0"/>
              <a:t>shifted</a:t>
            </a:r>
            <a:endParaRPr lang="en-US" dirty="0"/>
          </a:p>
        </p:txBody>
      </p:sp>
      <p:sp>
        <p:nvSpPr>
          <p:cNvPr id="4" name="Slide Number Placeholder 3"/>
          <p:cNvSpPr>
            <a:spLocks noGrp="1"/>
          </p:cNvSpPr>
          <p:nvPr>
            <p:ph type="sldNum" sz="quarter" idx="12"/>
          </p:nvPr>
        </p:nvSpPr>
        <p:spPr/>
        <p:txBody>
          <a:bodyPr/>
          <a:lstStyle/>
          <a:p>
            <a:fld id="{42C14247-5822-494E-A246-3FBA1863A29E}" type="slidenum">
              <a:rPr lang="en-US" smtClean="0"/>
              <a:t>54</a:t>
            </a:fld>
            <a:endParaRPr lang="en-US"/>
          </a:p>
        </p:txBody>
      </p:sp>
    </p:spTree>
    <p:extLst>
      <p:ext uri="{BB962C8B-B14F-4D97-AF65-F5344CB8AC3E}">
        <p14:creationId xmlns:p14="http://schemas.microsoft.com/office/powerpoint/2010/main" val="301758887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Amplitude-Shift </a:t>
            </a:r>
            <a:r>
              <a:rPr lang="en-US" dirty="0" smtClean="0"/>
              <a:t>Keying</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lgn="just"/>
                <a:r>
                  <a:rPr lang="en-US" dirty="0" smtClean="0"/>
                  <a:t>One binary digit represented by presence of carrier, at constant </a:t>
                </a:r>
                <a:r>
                  <a:rPr lang="en-US" dirty="0"/>
                  <a:t>amplitude</a:t>
                </a:r>
              </a:p>
              <a:p>
                <a:pPr algn="just"/>
                <a:r>
                  <a:rPr lang="en-US" dirty="0" smtClean="0"/>
                  <a:t>Other </a:t>
                </a:r>
                <a:r>
                  <a:rPr lang="en-US" dirty="0"/>
                  <a:t>binary digit represented by absence of carrier</a:t>
                </a:r>
              </a:p>
              <a:p>
                <a:pPr algn="just"/>
                <a:endParaRPr lang="en-US" dirty="0" smtClean="0"/>
              </a:p>
              <a:p>
                <a:pPr algn="just"/>
                <a:endParaRPr lang="en-US" dirty="0"/>
              </a:p>
              <a:p>
                <a:pPr algn="just"/>
                <a:endParaRPr lang="en-US" dirty="0" smtClean="0"/>
              </a:p>
              <a:p>
                <a:pPr algn="just"/>
                <a:r>
                  <a:rPr lang="en-US" dirty="0" smtClean="0"/>
                  <a:t>where </a:t>
                </a:r>
                <a:r>
                  <a:rPr lang="en-US" dirty="0"/>
                  <a:t>the carrier signal is </a:t>
                </a:r>
                <a:r>
                  <a:rPr lang="en-US" i="1" dirty="0" err="1"/>
                  <a:t>A</a:t>
                </a:r>
                <a:r>
                  <a:rPr lang="en-US" dirty="0" err="1"/>
                  <a:t>cos</a:t>
                </a:r>
                <a:r>
                  <a:rPr lang="en-US" dirty="0"/>
                  <a:t>(2π</a:t>
                </a:r>
                <a14:m>
                  <m:oMath xmlns:m="http://schemas.openxmlformats.org/officeDocument/2006/math">
                    <m:sSub>
                      <m:sSubPr>
                        <m:ctrlPr>
                          <a:rPr lang="en-US" i="1" dirty="0" smtClean="0">
                            <a:latin typeface="Cambria Math"/>
                          </a:rPr>
                        </m:ctrlPr>
                      </m:sSubPr>
                      <m:e>
                        <m:r>
                          <a:rPr lang="en-US" b="0" i="1" dirty="0" smtClean="0">
                            <a:latin typeface="Cambria Math"/>
                          </a:rPr>
                          <m:t>𝑓</m:t>
                        </m:r>
                      </m:e>
                      <m:sub>
                        <m:r>
                          <a:rPr lang="en-US" b="0" i="1" dirty="0" smtClean="0">
                            <a:latin typeface="Cambria Math"/>
                          </a:rPr>
                          <m:t>𝑐</m:t>
                        </m:r>
                      </m:sub>
                    </m:sSub>
                  </m:oMath>
                </a14:m>
                <a:r>
                  <a:rPr lang="en-US" i="1" dirty="0"/>
                  <a:t>t</a:t>
                </a:r>
                <a:r>
                  <a:rPr lang="en-US" dirty="0" smtClean="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r="-3037" b="-3504"/>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886199"/>
            <a:ext cx="4752975" cy="1419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42C14247-5822-494E-A246-3FBA1863A29E}" type="slidenum">
              <a:rPr lang="en-US" smtClean="0"/>
              <a:t>55</a:t>
            </a:fld>
            <a:endParaRPr lang="en-US"/>
          </a:p>
        </p:txBody>
      </p:sp>
    </p:spTree>
    <p:extLst>
      <p:ext uri="{BB962C8B-B14F-4D97-AF65-F5344CB8AC3E}">
        <p14:creationId xmlns:p14="http://schemas.microsoft.com/office/powerpoint/2010/main" val="25659616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Amplitude-Shift </a:t>
            </a:r>
            <a:r>
              <a:rPr lang="en-US" dirty="0" smtClean="0"/>
              <a:t>Keying</a:t>
            </a:r>
            <a:endParaRPr lang="en-US" dirty="0"/>
          </a:p>
        </p:txBody>
      </p:sp>
      <p:sp>
        <p:nvSpPr>
          <p:cNvPr id="3" name="Content Placeholder 2"/>
          <p:cNvSpPr>
            <a:spLocks noGrp="1"/>
          </p:cNvSpPr>
          <p:nvPr>
            <p:ph idx="1"/>
          </p:nvPr>
        </p:nvSpPr>
        <p:spPr/>
        <p:txBody>
          <a:bodyPr/>
          <a:lstStyle/>
          <a:p>
            <a:pPr algn="just"/>
            <a:r>
              <a:rPr lang="en-US" dirty="0" smtClean="0"/>
              <a:t>Inefficient </a:t>
            </a:r>
            <a:r>
              <a:rPr lang="en-US" dirty="0"/>
              <a:t>modulation </a:t>
            </a:r>
            <a:r>
              <a:rPr lang="en-US" dirty="0" smtClean="0"/>
              <a:t>technique</a:t>
            </a:r>
          </a:p>
          <a:p>
            <a:pPr algn="just"/>
            <a:endParaRPr lang="en-US" dirty="0"/>
          </a:p>
          <a:p>
            <a:pPr algn="just"/>
            <a:r>
              <a:rPr lang="en-US" dirty="0" smtClean="0"/>
              <a:t>On </a:t>
            </a:r>
            <a:r>
              <a:rPr lang="en-US" dirty="0"/>
              <a:t>voice-grade lines, used up to 1200 bps</a:t>
            </a:r>
          </a:p>
          <a:p>
            <a:pPr algn="just"/>
            <a:endParaRPr lang="en-US" dirty="0" smtClean="0"/>
          </a:p>
          <a:p>
            <a:pPr algn="just"/>
            <a:r>
              <a:rPr lang="en-US" dirty="0" smtClean="0"/>
              <a:t>Used </a:t>
            </a:r>
            <a:r>
              <a:rPr lang="en-US" dirty="0"/>
              <a:t>to transmit digital data over optical fiber</a:t>
            </a:r>
          </a:p>
          <a:p>
            <a:pPr algn="just"/>
            <a:endParaRPr lang="en-US" dirty="0"/>
          </a:p>
        </p:txBody>
      </p:sp>
      <p:sp>
        <p:nvSpPr>
          <p:cNvPr id="4" name="Slide Number Placeholder 3"/>
          <p:cNvSpPr>
            <a:spLocks noGrp="1"/>
          </p:cNvSpPr>
          <p:nvPr>
            <p:ph type="sldNum" sz="quarter" idx="12"/>
          </p:nvPr>
        </p:nvSpPr>
        <p:spPr/>
        <p:txBody>
          <a:bodyPr/>
          <a:lstStyle/>
          <a:p>
            <a:fld id="{42C14247-5822-494E-A246-3FBA1863A29E}" type="slidenum">
              <a:rPr lang="en-US" smtClean="0"/>
              <a:t>56</a:t>
            </a:fld>
            <a:endParaRPr lang="en-US"/>
          </a:p>
        </p:txBody>
      </p:sp>
    </p:spTree>
    <p:extLst>
      <p:ext uri="{BB962C8B-B14F-4D97-AF65-F5344CB8AC3E}">
        <p14:creationId xmlns:p14="http://schemas.microsoft.com/office/powerpoint/2010/main" val="3563566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Frequency-Shift </a:t>
            </a:r>
            <a:r>
              <a:rPr lang="en-US" dirty="0" smtClean="0"/>
              <a:t>Keying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algn="just">
                  <a:lnSpc>
                    <a:spcPct val="170000"/>
                  </a:lnSpc>
                </a:pPr>
                <a:r>
                  <a:rPr lang="en-US" dirty="0" smtClean="0"/>
                  <a:t>Two binary digits represented by two different frequencies </a:t>
                </a:r>
                <a:r>
                  <a:rPr lang="en-US" dirty="0"/>
                  <a:t>near the carrier frequency</a:t>
                </a:r>
              </a:p>
              <a:p>
                <a:endParaRPr lang="en-US" dirty="0" smtClean="0"/>
              </a:p>
              <a:p>
                <a:endParaRPr lang="en-US" dirty="0"/>
              </a:p>
              <a:p>
                <a:endParaRPr lang="en-US" dirty="0" smtClean="0"/>
              </a:p>
              <a:p>
                <a:endParaRPr lang="en-US" dirty="0"/>
              </a:p>
              <a:p>
                <a:endParaRPr lang="en-US" dirty="0" smtClean="0"/>
              </a:p>
              <a:p>
                <a:pPr>
                  <a:lnSpc>
                    <a:spcPct val="160000"/>
                  </a:lnSpc>
                </a:pPr>
                <a:r>
                  <a:rPr lang="en-US" dirty="0" smtClean="0"/>
                  <a:t>where </a:t>
                </a:r>
                <a14:m>
                  <m:oMath xmlns:m="http://schemas.openxmlformats.org/officeDocument/2006/math">
                    <m:sSub>
                      <m:sSubPr>
                        <m:ctrlPr>
                          <a:rPr lang="en-US" i="1" dirty="0" smtClean="0">
                            <a:latin typeface="Cambria Math"/>
                          </a:rPr>
                        </m:ctrlPr>
                      </m:sSubPr>
                      <m:e>
                        <m:r>
                          <a:rPr lang="en-US" b="0" i="1" dirty="0" smtClean="0">
                            <a:latin typeface="Cambria Math"/>
                          </a:rPr>
                          <m:t>𝑓</m:t>
                        </m:r>
                      </m:e>
                      <m:sub>
                        <m:r>
                          <a:rPr lang="en-US" b="0" i="1" dirty="0" smtClean="0">
                            <a:latin typeface="Cambria Math"/>
                          </a:rPr>
                          <m:t>1</m:t>
                        </m:r>
                      </m:sub>
                    </m:sSub>
                  </m:oMath>
                </a14:m>
                <a:r>
                  <a:rPr lang="en-US" dirty="0"/>
                  <a:t> and </a:t>
                </a:r>
                <a14:m>
                  <m:oMath xmlns:m="http://schemas.openxmlformats.org/officeDocument/2006/math">
                    <m:sSub>
                      <m:sSubPr>
                        <m:ctrlPr>
                          <a:rPr lang="en-US" i="1" dirty="0" smtClean="0">
                            <a:latin typeface="Cambria Math"/>
                          </a:rPr>
                        </m:ctrlPr>
                      </m:sSubPr>
                      <m:e>
                        <m:r>
                          <a:rPr lang="en-US" b="0" i="1" dirty="0" smtClean="0">
                            <a:latin typeface="Cambria Math"/>
                          </a:rPr>
                          <m:t>𝑓</m:t>
                        </m:r>
                      </m:e>
                      <m:sub>
                        <m:r>
                          <a:rPr lang="en-US" b="0" i="1" dirty="0" smtClean="0">
                            <a:latin typeface="Cambria Math"/>
                          </a:rPr>
                          <m:t>2</m:t>
                        </m:r>
                      </m:sub>
                    </m:sSub>
                  </m:oMath>
                </a14:m>
                <a:r>
                  <a:rPr lang="en-US" dirty="0"/>
                  <a:t> are offset from carrier frequency </a:t>
                </a:r>
                <a14:m>
                  <m:oMath xmlns:m="http://schemas.openxmlformats.org/officeDocument/2006/math">
                    <m:sSub>
                      <m:sSubPr>
                        <m:ctrlPr>
                          <a:rPr lang="en-US" i="1" dirty="0" smtClean="0">
                            <a:latin typeface="Cambria Math"/>
                          </a:rPr>
                        </m:ctrlPr>
                      </m:sSubPr>
                      <m:e>
                        <m:r>
                          <a:rPr lang="en-US" b="0" i="1" dirty="0" smtClean="0">
                            <a:latin typeface="Cambria Math"/>
                          </a:rPr>
                          <m:t>𝑓</m:t>
                        </m:r>
                      </m:e>
                      <m:sub>
                        <m:r>
                          <a:rPr lang="en-US" b="0" i="1" dirty="0" smtClean="0">
                            <a:latin typeface="Cambria Math"/>
                          </a:rPr>
                          <m:t>𝑐</m:t>
                        </m:r>
                      </m:sub>
                    </m:sSub>
                  </m:oMath>
                </a14:m>
                <a:r>
                  <a:rPr lang="en-US" i="1" dirty="0"/>
                  <a:t> </a:t>
                </a:r>
                <a:r>
                  <a:rPr lang="en-US" dirty="0" smtClean="0"/>
                  <a:t>by equal </a:t>
                </a:r>
                <a:r>
                  <a:rPr lang="en-US" dirty="0"/>
                  <a:t>but opposite amounts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037" r="-1185"/>
                </a:stretch>
              </a:blipFill>
            </p:spPr>
            <p:txBody>
              <a:bodyPr/>
              <a:lstStyle/>
              <a:p>
                <a:r>
                  <a:rPr lang="en-US">
                    <a:noFill/>
                  </a:rPr>
                  <a:t> </a:t>
                </a:r>
              </a:p>
            </p:txBody>
          </p:sp>
        </mc:Fallback>
      </mc:AlternateContent>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0263" y="3048000"/>
            <a:ext cx="4943475" cy="1485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42C14247-5822-494E-A246-3FBA1863A29E}" type="slidenum">
              <a:rPr lang="en-US" smtClean="0"/>
              <a:t>57</a:t>
            </a:fld>
            <a:endParaRPr lang="en-US"/>
          </a:p>
        </p:txBody>
      </p:sp>
    </p:spTree>
    <p:extLst>
      <p:ext uri="{BB962C8B-B14F-4D97-AF65-F5344CB8AC3E}">
        <p14:creationId xmlns:p14="http://schemas.microsoft.com/office/powerpoint/2010/main" val="347435853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Frequency-Shift </a:t>
            </a:r>
            <a:r>
              <a:rPr lang="en-US" dirty="0" smtClean="0"/>
              <a:t>Keying</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dirty="0"/>
              <a:t>Less susceptible to error than </a:t>
            </a:r>
            <a:r>
              <a:rPr lang="en-US" dirty="0" smtClean="0"/>
              <a:t>ASK.</a:t>
            </a:r>
            <a:endParaRPr lang="en-US" dirty="0"/>
          </a:p>
          <a:p>
            <a:pPr algn="just"/>
            <a:endParaRPr lang="en-US" dirty="0" smtClean="0"/>
          </a:p>
          <a:p>
            <a:pPr algn="just"/>
            <a:r>
              <a:rPr lang="en-US" dirty="0" smtClean="0"/>
              <a:t>On </a:t>
            </a:r>
            <a:r>
              <a:rPr lang="en-US" dirty="0"/>
              <a:t>voice-grade lines, used up to </a:t>
            </a:r>
            <a:r>
              <a:rPr lang="en-US" dirty="0" smtClean="0"/>
              <a:t>1200 bps</a:t>
            </a:r>
            <a:endParaRPr lang="en-US" dirty="0"/>
          </a:p>
          <a:p>
            <a:pPr algn="just"/>
            <a:endParaRPr lang="en-US" dirty="0" smtClean="0"/>
          </a:p>
          <a:p>
            <a:pPr algn="just"/>
            <a:r>
              <a:rPr lang="en-US" dirty="0" smtClean="0"/>
              <a:t>Used </a:t>
            </a:r>
            <a:r>
              <a:rPr lang="en-US" dirty="0"/>
              <a:t>for high-frequency (3 to 30 MHz) </a:t>
            </a:r>
            <a:r>
              <a:rPr lang="en-US" dirty="0" smtClean="0"/>
              <a:t>radio transmission</a:t>
            </a:r>
            <a:endParaRPr lang="en-US" dirty="0"/>
          </a:p>
          <a:p>
            <a:pPr algn="just"/>
            <a:endParaRPr lang="en-US" dirty="0" smtClean="0"/>
          </a:p>
          <a:p>
            <a:pPr algn="just"/>
            <a:r>
              <a:rPr lang="en-US" dirty="0" smtClean="0"/>
              <a:t>Can </a:t>
            </a:r>
            <a:r>
              <a:rPr lang="en-US" dirty="0"/>
              <a:t>be used at higher frequencies on </a:t>
            </a:r>
            <a:r>
              <a:rPr lang="en-US" dirty="0" smtClean="0"/>
              <a:t>LANs that </a:t>
            </a:r>
            <a:r>
              <a:rPr lang="en-US" dirty="0"/>
              <a:t>use coaxial </a:t>
            </a:r>
            <a:r>
              <a:rPr lang="en-US" dirty="0" smtClean="0"/>
              <a:t>cable</a:t>
            </a:r>
          </a:p>
          <a:p>
            <a:pPr algn="just"/>
            <a:endParaRPr lang="en-US" dirty="0" smtClean="0"/>
          </a:p>
          <a:p>
            <a:pPr algn="just"/>
            <a:r>
              <a:rPr lang="en-US" dirty="0" smtClean="0"/>
              <a:t>Inefficient to utilize full channel capacity</a:t>
            </a:r>
            <a:r>
              <a:rPr lang="en-US" dirty="0" smtClean="0"/>
              <a:t>.</a:t>
            </a:r>
            <a:endParaRPr lang="en-US" dirty="0"/>
          </a:p>
        </p:txBody>
      </p:sp>
      <p:sp>
        <p:nvSpPr>
          <p:cNvPr id="4" name="Slide Number Placeholder 3"/>
          <p:cNvSpPr>
            <a:spLocks noGrp="1"/>
          </p:cNvSpPr>
          <p:nvPr>
            <p:ph type="sldNum" sz="quarter" idx="12"/>
          </p:nvPr>
        </p:nvSpPr>
        <p:spPr/>
        <p:txBody>
          <a:bodyPr/>
          <a:lstStyle/>
          <a:p>
            <a:fld id="{42C14247-5822-494E-A246-3FBA1863A29E}" type="slidenum">
              <a:rPr lang="en-US" smtClean="0"/>
              <a:t>58</a:t>
            </a:fld>
            <a:endParaRPr lang="en-US"/>
          </a:p>
        </p:txBody>
      </p:sp>
    </p:spTree>
    <p:extLst>
      <p:ext uri="{BB962C8B-B14F-4D97-AF65-F5344CB8AC3E}">
        <p14:creationId xmlns:p14="http://schemas.microsoft.com/office/powerpoint/2010/main" val="20897532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Frequency-Shift </a:t>
            </a:r>
            <a:r>
              <a:rPr lang="en-US" dirty="0" smtClean="0"/>
              <a:t>Keying</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24400"/>
              </a:xfrm>
            </p:spPr>
            <p:txBody>
              <a:bodyPr>
                <a:normAutofit fontScale="70000" lnSpcReduction="20000"/>
              </a:bodyPr>
              <a:lstStyle/>
              <a:p>
                <a:pPr algn="just">
                  <a:lnSpc>
                    <a:spcPct val="220000"/>
                  </a:lnSpc>
                </a:pPr>
                <a:r>
                  <a:rPr lang="en-US" dirty="0" smtClean="0"/>
                  <a:t>More than two frequencies are used</a:t>
                </a:r>
              </a:p>
              <a:p>
                <a:pPr algn="just">
                  <a:lnSpc>
                    <a:spcPct val="220000"/>
                  </a:lnSpc>
                </a:pPr>
                <a:r>
                  <a:rPr lang="en-US" dirty="0" smtClean="0"/>
                  <a:t>More </a:t>
                </a:r>
                <a:r>
                  <a:rPr lang="en-US" dirty="0"/>
                  <a:t>bandwidth efficient but more </a:t>
                </a:r>
                <a:r>
                  <a:rPr lang="en-US" dirty="0" smtClean="0"/>
                  <a:t>susceptible to error</a:t>
                </a:r>
                <a:endParaRPr lang="en-US" dirty="0"/>
              </a:p>
              <a:p>
                <a:endParaRPr lang="nn-NO" i="1" dirty="0" smtClean="0"/>
              </a:p>
              <a:p>
                <a:endParaRPr lang="nn-NO" i="1" dirty="0"/>
              </a:p>
              <a:p>
                <a:pPr marL="2171700" lvl="5" indent="0">
                  <a:lnSpc>
                    <a:spcPct val="170000"/>
                  </a:lnSpc>
                  <a:buNone/>
                </a:pPr>
                <a14:m>
                  <m:oMathPara xmlns:m="http://schemas.openxmlformats.org/officeDocument/2006/math">
                    <m:oMathParaPr>
                      <m:jc m:val="centerGroup"/>
                    </m:oMathParaPr>
                    <m:oMath xmlns:m="http://schemas.openxmlformats.org/officeDocument/2006/math">
                      <m:sSub>
                        <m:sSubPr>
                          <m:ctrlPr>
                            <a:rPr lang="nn-NO" sz="2600" i="1" dirty="0" smtClean="0">
                              <a:latin typeface="Cambria Math"/>
                            </a:rPr>
                          </m:ctrlPr>
                        </m:sSubPr>
                        <m:e>
                          <m:r>
                            <a:rPr lang="en-US" sz="2600" b="0" i="1" dirty="0" smtClean="0">
                              <a:latin typeface="Cambria Math"/>
                            </a:rPr>
                            <m:t>𝑓</m:t>
                          </m:r>
                        </m:e>
                        <m:sub>
                          <m:r>
                            <a:rPr lang="en-US" sz="2600" b="0" i="1" dirty="0" smtClean="0">
                              <a:latin typeface="Cambria Math"/>
                            </a:rPr>
                            <m:t>𝑖</m:t>
                          </m:r>
                        </m:sub>
                      </m:sSub>
                      <m:r>
                        <a:rPr lang="nn-NO" sz="2600" i="1" dirty="0" smtClean="0">
                          <a:latin typeface="Cambria Math"/>
                        </a:rPr>
                        <m:t> </m:t>
                      </m:r>
                      <m:r>
                        <a:rPr lang="nn-NO" sz="2600" i="1" dirty="0">
                          <a:latin typeface="Cambria Math"/>
                        </a:rPr>
                        <m:t>=</m:t>
                      </m:r>
                      <m:sSub>
                        <m:sSubPr>
                          <m:ctrlPr>
                            <a:rPr lang="nn-NO" sz="2600" i="1" dirty="0" smtClean="0">
                              <a:latin typeface="Cambria Math"/>
                            </a:rPr>
                          </m:ctrlPr>
                        </m:sSubPr>
                        <m:e>
                          <m:r>
                            <a:rPr lang="en-US" sz="2600" b="0" i="1" dirty="0" smtClean="0">
                              <a:latin typeface="Cambria Math"/>
                            </a:rPr>
                            <m:t>𝑓</m:t>
                          </m:r>
                        </m:e>
                        <m:sub>
                          <m:r>
                            <a:rPr lang="en-US" sz="2600" b="0" i="1" dirty="0" smtClean="0">
                              <a:latin typeface="Cambria Math"/>
                            </a:rPr>
                            <m:t>𝑐</m:t>
                          </m:r>
                        </m:sub>
                      </m:sSub>
                      <m:r>
                        <a:rPr lang="nn-NO" sz="2600" i="1" dirty="0">
                          <a:latin typeface="Cambria Math"/>
                        </a:rPr>
                        <m:t>+ </m:t>
                      </m:r>
                      <m:d>
                        <m:dPr>
                          <m:ctrlPr>
                            <a:rPr lang="nn-NO" sz="2600" i="1" dirty="0">
                              <a:latin typeface="Cambria Math"/>
                            </a:rPr>
                          </m:ctrlPr>
                        </m:dPr>
                        <m:e>
                          <m:r>
                            <a:rPr lang="nn-NO" sz="2600" i="1" dirty="0">
                              <a:latin typeface="Cambria Math"/>
                            </a:rPr>
                            <m:t>2</m:t>
                          </m:r>
                          <m:r>
                            <a:rPr lang="nn-NO" sz="2600" i="1" dirty="0">
                              <a:latin typeface="Cambria Math"/>
                            </a:rPr>
                            <m:t>𝑖</m:t>
                          </m:r>
                          <m:r>
                            <a:rPr lang="nn-NO" sz="2600" i="1" dirty="0">
                              <a:latin typeface="Cambria Math"/>
                            </a:rPr>
                            <m:t> – 1 – </m:t>
                          </m:r>
                          <m:r>
                            <a:rPr lang="nn-NO" sz="2600" i="1" dirty="0">
                              <a:latin typeface="Cambria Math"/>
                            </a:rPr>
                            <m:t>𝑀</m:t>
                          </m:r>
                        </m:e>
                      </m:d>
                      <m:sSub>
                        <m:sSubPr>
                          <m:ctrlPr>
                            <a:rPr lang="nn-NO" sz="2600" i="1" dirty="0" smtClean="0">
                              <a:latin typeface="Cambria Math"/>
                            </a:rPr>
                          </m:ctrlPr>
                        </m:sSubPr>
                        <m:e>
                          <m:r>
                            <a:rPr lang="en-US" sz="2600" b="0" i="1" dirty="0" smtClean="0">
                              <a:latin typeface="Cambria Math"/>
                            </a:rPr>
                            <m:t>𝑓</m:t>
                          </m:r>
                        </m:e>
                        <m:sub>
                          <m:r>
                            <a:rPr lang="en-US" sz="2600" b="0" i="1" dirty="0" smtClean="0">
                              <a:latin typeface="Cambria Math"/>
                            </a:rPr>
                            <m:t>𝑑</m:t>
                          </m:r>
                        </m:sub>
                      </m:sSub>
                    </m:oMath>
                  </m:oMathPara>
                </a14:m>
                <a:endParaRPr lang="en-US" sz="2600" b="0" i="1" dirty="0" smtClean="0">
                  <a:latin typeface="Cambria Math"/>
                </a:endParaRPr>
              </a:p>
              <a:p>
                <a:pPr marL="2171700" lvl="5" indent="0">
                  <a:lnSpc>
                    <a:spcPct val="170000"/>
                  </a:lnSpc>
                  <a:buNone/>
                </a:pPr>
                <a14:m>
                  <m:oMathPara xmlns:m="http://schemas.openxmlformats.org/officeDocument/2006/math">
                    <m:oMathParaPr>
                      <m:jc m:val="centerGroup"/>
                    </m:oMathParaPr>
                    <m:oMath xmlns:m="http://schemas.openxmlformats.org/officeDocument/2006/math">
                      <m:sSub>
                        <m:sSubPr>
                          <m:ctrlPr>
                            <a:rPr lang="nn-NO" sz="2600" i="1" dirty="0" smtClean="0">
                              <a:latin typeface="Cambria Math"/>
                            </a:rPr>
                          </m:ctrlPr>
                        </m:sSubPr>
                        <m:e>
                          <m:r>
                            <a:rPr lang="en-US" sz="2600" b="0" i="1" dirty="0" smtClean="0">
                              <a:latin typeface="Cambria Math"/>
                            </a:rPr>
                            <m:t>𝑓</m:t>
                          </m:r>
                        </m:e>
                        <m:sub>
                          <m:r>
                            <a:rPr lang="en-US" sz="2600" b="0" i="1" dirty="0" smtClean="0">
                              <a:latin typeface="Cambria Math"/>
                            </a:rPr>
                            <m:t>𝑐</m:t>
                          </m:r>
                        </m:sub>
                      </m:sSub>
                      <m:r>
                        <a:rPr lang="en-US" sz="2600" i="1" dirty="0">
                          <a:latin typeface="Cambria Math"/>
                        </a:rPr>
                        <m:t>= </m:t>
                      </m:r>
                      <m:r>
                        <a:rPr lang="en-US" sz="2600" i="1" dirty="0">
                          <a:latin typeface="Cambria Math"/>
                        </a:rPr>
                        <m:t>𝑡h𝑒</m:t>
                      </m:r>
                      <m:r>
                        <a:rPr lang="en-US" sz="2600" i="1" dirty="0">
                          <a:latin typeface="Cambria Math"/>
                        </a:rPr>
                        <m:t> </m:t>
                      </m:r>
                      <m:r>
                        <a:rPr lang="en-US" sz="2600" i="1" dirty="0">
                          <a:latin typeface="Cambria Math"/>
                        </a:rPr>
                        <m:t>𝑐𝑎𝑟𝑟𝑖𝑒𝑟</m:t>
                      </m:r>
                      <m:r>
                        <a:rPr lang="en-US" sz="2600" i="1" dirty="0">
                          <a:latin typeface="Cambria Math"/>
                        </a:rPr>
                        <m:t> </m:t>
                      </m:r>
                      <m:r>
                        <a:rPr lang="en-US" sz="2600" i="1" dirty="0">
                          <a:latin typeface="Cambria Math"/>
                        </a:rPr>
                        <m:t>𝑓𝑟𝑒𝑞𝑢𝑒𝑛𝑐𝑦</m:t>
                      </m:r>
                    </m:oMath>
                  </m:oMathPara>
                </a14:m>
                <a:endParaRPr lang="en-US" sz="2600" dirty="0"/>
              </a:p>
              <a:p>
                <a:pPr marL="2171700" lvl="5" indent="0">
                  <a:lnSpc>
                    <a:spcPct val="170000"/>
                  </a:lnSpc>
                  <a:buNone/>
                </a:pPr>
                <a14:m>
                  <m:oMathPara xmlns:m="http://schemas.openxmlformats.org/officeDocument/2006/math">
                    <m:oMathParaPr>
                      <m:jc m:val="centerGroup"/>
                    </m:oMathParaPr>
                    <m:oMath xmlns:m="http://schemas.openxmlformats.org/officeDocument/2006/math">
                      <m:sSub>
                        <m:sSubPr>
                          <m:ctrlPr>
                            <a:rPr lang="nn-NO" sz="2600" i="1" dirty="0" smtClean="0">
                              <a:latin typeface="Cambria Math"/>
                            </a:rPr>
                          </m:ctrlPr>
                        </m:sSubPr>
                        <m:e>
                          <m:r>
                            <a:rPr lang="en-US" sz="2600" b="0" i="1" dirty="0" smtClean="0">
                              <a:latin typeface="Cambria Math"/>
                            </a:rPr>
                            <m:t>𝑓</m:t>
                          </m:r>
                        </m:e>
                        <m:sub>
                          <m:r>
                            <a:rPr lang="en-US" sz="2600" b="0" i="1" dirty="0" smtClean="0">
                              <a:latin typeface="Cambria Math"/>
                            </a:rPr>
                            <m:t>𝑑</m:t>
                          </m:r>
                        </m:sub>
                      </m:sSub>
                      <m:r>
                        <a:rPr lang="en-US" sz="2600" i="1" dirty="0">
                          <a:latin typeface="Cambria Math"/>
                        </a:rPr>
                        <m:t>= </m:t>
                      </m:r>
                      <m:r>
                        <a:rPr lang="en-US" sz="2600" i="1" dirty="0">
                          <a:latin typeface="Cambria Math"/>
                        </a:rPr>
                        <m:t>𝑡h𝑒</m:t>
                      </m:r>
                      <m:r>
                        <a:rPr lang="en-US" sz="2600" i="1" dirty="0">
                          <a:latin typeface="Cambria Math"/>
                        </a:rPr>
                        <m:t> </m:t>
                      </m:r>
                      <m:r>
                        <a:rPr lang="en-US" sz="2600" i="1" dirty="0">
                          <a:latin typeface="Cambria Math"/>
                        </a:rPr>
                        <m:t>𝑑𝑖𝑓𝑓𝑒𝑟𝑒𝑛𝑐𝑒</m:t>
                      </m:r>
                      <m:r>
                        <a:rPr lang="en-US" sz="2600" i="1" dirty="0">
                          <a:latin typeface="Cambria Math"/>
                        </a:rPr>
                        <m:t> </m:t>
                      </m:r>
                      <m:r>
                        <a:rPr lang="en-US" sz="2600" i="1" dirty="0">
                          <a:latin typeface="Cambria Math"/>
                        </a:rPr>
                        <m:t>𝑓𝑟𝑒𝑞𝑢𝑒𝑛𝑐𝑦</m:t>
                      </m:r>
                    </m:oMath>
                  </m:oMathPara>
                </a14:m>
                <a:endParaRPr lang="en-US" sz="2600" dirty="0"/>
              </a:p>
              <a:p>
                <a:pPr marL="2171700" lvl="5" indent="0">
                  <a:lnSpc>
                    <a:spcPct val="170000"/>
                  </a:lnSpc>
                  <a:buNone/>
                </a:pPr>
                <a14:m>
                  <m:oMathPara xmlns:m="http://schemas.openxmlformats.org/officeDocument/2006/math">
                    <m:oMathParaPr>
                      <m:jc m:val="centerGroup"/>
                    </m:oMathParaPr>
                    <m:oMath xmlns:m="http://schemas.openxmlformats.org/officeDocument/2006/math">
                      <m:r>
                        <a:rPr lang="en-US" sz="2600" i="1" dirty="0" smtClean="0">
                          <a:latin typeface="Cambria Math"/>
                        </a:rPr>
                        <m:t>𝑀</m:t>
                      </m:r>
                      <m:r>
                        <a:rPr lang="en-US" sz="2600" i="1" dirty="0" smtClean="0">
                          <a:latin typeface="Cambria Math"/>
                        </a:rPr>
                        <m:t> = </m:t>
                      </m:r>
                      <m:r>
                        <a:rPr lang="en-US" sz="2600" i="1" dirty="0">
                          <a:latin typeface="Cambria Math"/>
                        </a:rPr>
                        <m:t>𝑛𝑢𝑚𝑏𝑒𝑟</m:t>
                      </m:r>
                      <m:r>
                        <a:rPr lang="en-US" sz="2600" i="1" dirty="0">
                          <a:latin typeface="Cambria Math"/>
                        </a:rPr>
                        <m:t> </m:t>
                      </m:r>
                      <m:r>
                        <a:rPr lang="en-US" sz="2600" i="1" dirty="0">
                          <a:latin typeface="Cambria Math"/>
                        </a:rPr>
                        <m:t>𝑜𝑓</m:t>
                      </m:r>
                      <m:r>
                        <a:rPr lang="en-US" sz="2600" i="1" dirty="0">
                          <a:latin typeface="Cambria Math"/>
                        </a:rPr>
                        <m:t> </m:t>
                      </m:r>
                      <m:r>
                        <a:rPr lang="en-US" sz="2600" i="1" dirty="0">
                          <a:latin typeface="Cambria Math"/>
                        </a:rPr>
                        <m:t>𝑑𝑖𝑓𝑓𝑒𝑟𝑒𝑛𝑡</m:t>
                      </m:r>
                      <m:r>
                        <a:rPr lang="en-US" sz="2600" i="1" dirty="0">
                          <a:latin typeface="Cambria Math"/>
                        </a:rPr>
                        <m:t> </m:t>
                      </m:r>
                      <m:r>
                        <a:rPr lang="en-US" sz="2600" i="1" dirty="0">
                          <a:latin typeface="Cambria Math"/>
                        </a:rPr>
                        <m:t>𝑠𝑖𝑔𝑛𝑎𝑙</m:t>
                      </m:r>
                      <m:r>
                        <a:rPr lang="en-US" sz="2600" i="1" dirty="0">
                          <a:latin typeface="Cambria Math"/>
                        </a:rPr>
                        <m:t> </m:t>
                      </m:r>
                      <m:r>
                        <a:rPr lang="en-US" sz="2600" i="1" dirty="0">
                          <a:latin typeface="Cambria Math"/>
                        </a:rPr>
                        <m:t>𝑒𝑙𝑒𝑚𝑒𝑛𝑡𝑠</m:t>
                      </m:r>
                      <m:r>
                        <a:rPr lang="en-US" sz="2600" i="1" dirty="0">
                          <a:latin typeface="Cambria Math"/>
                        </a:rPr>
                        <m:t> = </m:t>
                      </m:r>
                      <m:sSup>
                        <m:sSupPr>
                          <m:ctrlPr>
                            <a:rPr lang="en-US" sz="2600" i="1" dirty="0" smtClean="0">
                              <a:latin typeface="Cambria Math"/>
                            </a:rPr>
                          </m:ctrlPr>
                        </m:sSupPr>
                        <m:e>
                          <m:r>
                            <a:rPr lang="en-US" sz="2600" b="0" i="1" dirty="0" smtClean="0">
                              <a:latin typeface="Cambria Math"/>
                            </a:rPr>
                            <m:t>2</m:t>
                          </m:r>
                        </m:e>
                        <m:sup>
                          <m:r>
                            <a:rPr lang="en-US" sz="2600" b="0" i="1" dirty="0" smtClean="0">
                              <a:latin typeface="Cambria Math"/>
                            </a:rPr>
                            <m:t>𝐿</m:t>
                          </m:r>
                        </m:sup>
                      </m:sSup>
                    </m:oMath>
                  </m:oMathPara>
                </a14:m>
                <a:endParaRPr lang="en-US" sz="2600" i="1" dirty="0" smtClean="0">
                  <a:latin typeface="Cambria Math"/>
                </a:endParaRPr>
              </a:p>
              <a:p>
                <a:pPr marL="2171700" lvl="5" indent="0">
                  <a:lnSpc>
                    <a:spcPct val="170000"/>
                  </a:lnSpc>
                  <a:buNone/>
                </a:pPr>
                <a14:m>
                  <m:oMathPara xmlns:m="http://schemas.openxmlformats.org/officeDocument/2006/math">
                    <m:oMathParaPr>
                      <m:jc m:val="centerGroup"/>
                    </m:oMathParaPr>
                    <m:oMath xmlns:m="http://schemas.openxmlformats.org/officeDocument/2006/math">
                      <m:r>
                        <a:rPr lang="en-US" sz="2600" i="1" dirty="0" smtClean="0">
                          <a:latin typeface="Cambria Math"/>
                        </a:rPr>
                        <m:t>𝐿</m:t>
                      </m:r>
                      <m:r>
                        <a:rPr lang="en-US" sz="2600" i="1" dirty="0" smtClean="0">
                          <a:latin typeface="Cambria Math"/>
                        </a:rPr>
                        <m:t> = </m:t>
                      </m:r>
                      <m:r>
                        <a:rPr lang="en-US" sz="2600" i="1" dirty="0">
                          <a:latin typeface="Cambria Math"/>
                        </a:rPr>
                        <m:t>𝑛𝑢𝑚𝑏𝑒𝑟</m:t>
                      </m:r>
                      <m:r>
                        <a:rPr lang="en-US" sz="2600" i="1" dirty="0">
                          <a:latin typeface="Cambria Math"/>
                        </a:rPr>
                        <m:t> </m:t>
                      </m:r>
                      <m:r>
                        <a:rPr lang="en-US" sz="2600" i="1" dirty="0">
                          <a:latin typeface="Cambria Math"/>
                        </a:rPr>
                        <m:t>𝑜𝑓</m:t>
                      </m:r>
                      <m:r>
                        <a:rPr lang="en-US" sz="2600" i="1" dirty="0">
                          <a:latin typeface="Cambria Math"/>
                        </a:rPr>
                        <m:t> </m:t>
                      </m:r>
                      <m:r>
                        <a:rPr lang="en-US" sz="2600" i="1" dirty="0">
                          <a:latin typeface="Cambria Math"/>
                        </a:rPr>
                        <m:t>𝑏𝑖𝑡𝑠</m:t>
                      </m:r>
                      <m:r>
                        <a:rPr lang="en-US" sz="2600" i="1" dirty="0">
                          <a:latin typeface="Cambria Math"/>
                        </a:rPr>
                        <m:t> </m:t>
                      </m:r>
                      <m:r>
                        <a:rPr lang="en-US" sz="2600" i="1" dirty="0">
                          <a:latin typeface="Cambria Math"/>
                        </a:rPr>
                        <m:t>𝑝𝑒𝑟</m:t>
                      </m:r>
                      <m:r>
                        <a:rPr lang="en-US" sz="2600" i="1" dirty="0">
                          <a:latin typeface="Cambria Math"/>
                        </a:rPr>
                        <m:t> </m:t>
                      </m:r>
                      <m:r>
                        <a:rPr lang="en-US" sz="2600" i="1" dirty="0">
                          <a:latin typeface="Cambria Math"/>
                        </a:rPr>
                        <m:t>𝑠𝑖𝑔𝑛𝑎𝑙</m:t>
                      </m:r>
                      <m:r>
                        <a:rPr lang="en-US" sz="2600" i="1" dirty="0">
                          <a:latin typeface="Cambria Math"/>
                        </a:rPr>
                        <m:t> </m:t>
                      </m:r>
                      <m:r>
                        <a:rPr lang="en-US" sz="2600" i="1" dirty="0">
                          <a:latin typeface="Cambria Math"/>
                        </a:rPr>
                        <m:t>𝑒𝑙𝑒𝑚𝑒𝑛𝑡</m:t>
                      </m:r>
                    </m:oMath>
                  </m:oMathPara>
                </a14:m>
                <a:endParaRPr lang="en-US" sz="26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24400"/>
              </a:xfrm>
              <a:blipFill rotWithShape="1">
                <a:blip r:embed="rId2"/>
                <a:stretch>
                  <a:fillRect l="-815"/>
                </a:stretch>
              </a:blipFill>
            </p:spPr>
            <p:txBody>
              <a:bodyPr/>
              <a:lstStyle/>
              <a:p>
                <a:r>
                  <a:rPr lang="en-US">
                    <a:noFill/>
                  </a:rPr>
                  <a:t> </a:t>
                </a:r>
              </a:p>
            </p:txBody>
          </p:sp>
        </mc:Fallback>
      </mc:AlternateContent>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971800"/>
            <a:ext cx="2971800" cy="765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42C14247-5822-494E-A246-3FBA1863A29E}" type="slidenum">
              <a:rPr lang="en-US" smtClean="0"/>
              <a:t>59</a:t>
            </a:fld>
            <a:endParaRPr lang="en-US"/>
          </a:p>
        </p:txBody>
      </p:sp>
    </p:spTree>
    <p:extLst>
      <p:ext uri="{BB962C8B-B14F-4D97-AF65-F5344CB8AC3E}">
        <p14:creationId xmlns:p14="http://schemas.microsoft.com/office/powerpoint/2010/main" val="352358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Communication Channel</a:t>
            </a:r>
            <a:endParaRPr lang="en-US" dirty="0"/>
          </a:p>
        </p:txBody>
      </p:sp>
      <p:sp>
        <p:nvSpPr>
          <p:cNvPr id="3" name="Content Placeholder 2"/>
          <p:cNvSpPr>
            <a:spLocks noGrp="1"/>
          </p:cNvSpPr>
          <p:nvPr>
            <p:ph idx="1"/>
          </p:nvPr>
        </p:nvSpPr>
        <p:spPr>
          <a:xfrm>
            <a:off x="457200" y="1600200"/>
            <a:ext cx="8382000" cy="4724400"/>
          </a:xfrm>
        </p:spPr>
        <p:txBody>
          <a:bodyPr>
            <a:normAutofit fontScale="62500" lnSpcReduction="20000"/>
          </a:bodyPr>
          <a:lstStyle/>
          <a:p>
            <a:pPr algn="just">
              <a:lnSpc>
                <a:spcPct val="160000"/>
              </a:lnSpc>
            </a:pPr>
            <a:r>
              <a:rPr lang="en-US" dirty="0" smtClean="0"/>
              <a:t>A logical point to point connection between source and destination.</a:t>
            </a:r>
          </a:p>
          <a:p>
            <a:pPr algn="just">
              <a:lnSpc>
                <a:spcPct val="160000"/>
              </a:lnSpc>
            </a:pPr>
            <a:r>
              <a:rPr lang="en-US" dirty="0" smtClean="0"/>
              <a:t>So far we have assumed one channel per connection.</a:t>
            </a:r>
          </a:p>
          <a:p>
            <a:pPr algn="just">
              <a:lnSpc>
                <a:spcPct val="160000"/>
              </a:lnSpc>
            </a:pPr>
            <a:r>
              <a:rPr lang="en-US" dirty="0" smtClean="0"/>
              <a:t>What if there is more bandwidth available than that required by a single user then we can create more than one channel from the available bandwidth by the use of multiplexing techniques for example:</a:t>
            </a:r>
          </a:p>
          <a:p>
            <a:pPr lvl="1" algn="just">
              <a:lnSpc>
                <a:spcPct val="160000"/>
              </a:lnSpc>
            </a:pPr>
            <a:r>
              <a:rPr lang="en-US" dirty="0" smtClean="0"/>
              <a:t>Frequency division multiplexing (FDM)</a:t>
            </a:r>
          </a:p>
          <a:p>
            <a:pPr lvl="1" algn="just">
              <a:lnSpc>
                <a:spcPct val="160000"/>
              </a:lnSpc>
            </a:pPr>
            <a:r>
              <a:rPr lang="en-US" dirty="0" smtClean="0"/>
              <a:t>Time division multiplexing (TDM)</a:t>
            </a:r>
          </a:p>
          <a:p>
            <a:pPr lvl="1" algn="just">
              <a:lnSpc>
                <a:spcPct val="160000"/>
              </a:lnSpc>
            </a:pPr>
            <a:r>
              <a:rPr lang="en-US" dirty="0" smtClean="0"/>
              <a:t>Code division multiplexing (CDMA)</a:t>
            </a:r>
          </a:p>
          <a:p>
            <a:pPr lvl="1" algn="just">
              <a:lnSpc>
                <a:spcPct val="160000"/>
              </a:lnSpc>
            </a:pPr>
            <a:r>
              <a:rPr lang="en-US" dirty="0" smtClean="0"/>
              <a:t>Orthogonal frequency division multiplexing (OFDM) etc.</a:t>
            </a:r>
            <a:endParaRPr lang="en-US" dirty="0"/>
          </a:p>
        </p:txBody>
      </p:sp>
      <p:sp>
        <p:nvSpPr>
          <p:cNvPr id="4" name="Slide Number Placeholder 3"/>
          <p:cNvSpPr>
            <a:spLocks noGrp="1"/>
          </p:cNvSpPr>
          <p:nvPr>
            <p:ph type="sldNum" sz="quarter" idx="12"/>
          </p:nvPr>
        </p:nvSpPr>
        <p:spPr/>
        <p:txBody>
          <a:bodyPr/>
          <a:lstStyle/>
          <a:p>
            <a:fld id="{42C14247-5822-494E-A246-3FBA1863A29E}" type="slidenum">
              <a:rPr lang="en-US" smtClean="0"/>
              <a:t>6</a:t>
            </a:fld>
            <a:endParaRPr lang="en-US"/>
          </a:p>
        </p:txBody>
      </p:sp>
    </p:spTree>
    <p:extLst>
      <p:ext uri="{BB962C8B-B14F-4D97-AF65-F5344CB8AC3E}">
        <p14:creationId xmlns:p14="http://schemas.microsoft.com/office/powerpoint/2010/main" val="33841096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Phase-Shift </a:t>
            </a:r>
            <a:r>
              <a:rPr lang="en-US" dirty="0" smtClean="0"/>
              <a:t>Keying</a:t>
            </a:r>
            <a:endParaRPr lang="en-US" dirty="0"/>
          </a:p>
        </p:txBody>
      </p:sp>
      <p:sp>
        <p:nvSpPr>
          <p:cNvPr id="3" name="Content Placeholder 2"/>
          <p:cNvSpPr>
            <a:spLocks noGrp="1"/>
          </p:cNvSpPr>
          <p:nvPr>
            <p:ph idx="1"/>
          </p:nvPr>
        </p:nvSpPr>
        <p:spPr/>
        <p:txBody>
          <a:bodyPr/>
          <a:lstStyle/>
          <a:p>
            <a:r>
              <a:rPr lang="en-US" dirty="0"/>
              <a:t>Two-level PSK (BPSK)</a:t>
            </a:r>
          </a:p>
          <a:p>
            <a:pPr marL="0" indent="0">
              <a:buNone/>
            </a:pPr>
            <a:r>
              <a:rPr lang="en-US" dirty="0" smtClean="0"/>
              <a:t>	– </a:t>
            </a:r>
            <a:r>
              <a:rPr lang="en-US" sz="2800" dirty="0"/>
              <a:t>Uses two phases to represent binary digits</a:t>
            </a:r>
          </a:p>
          <a:p>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124200"/>
            <a:ext cx="5048250" cy="2428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42C14247-5822-494E-A246-3FBA1863A29E}" type="slidenum">
              <a:rPr lang="en-US" smtClean="0"/>
              <a:t>60</a:t>
            </a:fld>
            <a:endParaRPr lang="en-US"/>
          </a:p>
        </p:txBody>
      </p:sp>
    </p:spTree>
    <p:extLst>
      <p:ext uri="{BB962C8B-B14F-4D97-AF65-F5344CB8AC3E}">
        <p14:creationId xmlns:p14="http://schemas.microsoft.com/office/powerpoint/2010/main" val="162711915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Differential PSK (DPSK</a:t>
            </a:r>
            <a:r>
              <a:rPr lang="en-US" dirty="0" smtClean="0"/>
              <a:t>)</a:t>
            </a:r>
            <a:endParaRPr lang="en-US" dirty="0"/>
          </a:p>
        </p:txBody>
      </p:sp>
      <p:sp>
        <p:nvSpPr>
          <p:cNvPr id="3" name="Content Placeholder 2"/>
          <p:cNvSpPr>
            <a:spLocks noGrp="1"/>
          </p:cNvSpPr>
          <p:nvPr>
            <p:ph idx="1"/>
          </p:nvPr>
        </p:nvSpPr>
        <p:spPr/>
        <p:txBody>
          <a:bodyPr>
            <a:normAutofit fontScale="92500" lnSpcReduction="10000"/>
          </a:bodyPr>
          <a:lstStyle/>
          <a:p>
            <a:pPr>
              <a:lnSpc>
                <a:spcPct val="150000"/>
              </a:lnSpc>
            </a:pPr>
            <a:r>
              <a:rPr lang="en-US" dirty="0"/>
              <a:t>Phase shift with reference to previous bit</a:t>
            </a:r>
          </a:p>
          <a:p>
            <a:pPr lvl="1">
              <a:lnSpc>
                <a:spcPct val="150000"/>
              </a:lnSpc>
            </a:pPr>
            <a:endParaRPr lang="en-US" dirty="0" smtClean="0"/>
          </a:p>
          <a:p>
            <a:pPr lvl="1" algn="just">
              <a:lnSpc>
                <a:spcPct val="150000"/>
              </a:lnSpc>
            </a:pPr>
            <a:r>
              <a:rPr lang="en-US" dirty="0" smtClean="0"/>
              <a:t>Binary </a:t>
            </a:r>
            <a:r>
              <a:rPr lang="en-US" dirty="0"/>
              <a:t>0 – signal burst of same phase as previous </a:t>
            </a:r>
            <a:r>
              <a:rPr lang="en-US" dirty="0" smtClean="0"/>
              <a:t>signal burst</a:t>
            </a:r>
            <a:endParaRPr lang="en-US" dirty="0"/>
          </a:p>
          <a:p>
            <a:pPr lvl="1" algn="just">
              <a:lnSpc>
                <a:spcPct val="150000"/>
              </a:lnSpc>
            </a:pPr>
            <a:endParaRPr lang="en-US" dirty="0" smtClean="0"/>
          </a:p>
          <a:p>
            <a:pPr lvl="1" algn="just">
              <a:lnSpc>
                <a:spcPct val="150000"/>
              </a:lnSpc>
            </a:pPr>
            <a:r>
              <a:rPr lang="en-US" dirty="0" smtClean="0"/>
              <a:t>Binary </a:t>
            </a:r>
            <a:r>
              <a:rPr lang="en-US" dirty="0"/>
              <a:t>1 – signal burst of opposite phase to </a:t>
            </a:r>
            <a:r>
              <a:rPr lang="en-US" dirty="0" smtClean="0"/>
              <a:t>previous signal </a:t>
            </a:r>
            <a:r>
              <a:rPr lang="en-US" dirty="0"/>
              <a:t>burst</a:t>
            </a:r>
          </a:p>
          <a:p>
            <a:endParaRPr lang="en-US" dirty="0"/>
          </a:p>
        </p:txBody>
      </p:sp>
      <p:sp>
        <p:nvSpPr>
          <p:cNvPr id="4" name="Slide Number Placeholder 3"/>
          <p:cNvSpPr>
            <a:spLocks noGrp="1"/>
          </p:cNvSpPr>
          <p:nvPr>
            <p:ph type="sldNum" sz="quarter" idx="12"/>
          </p:nvPr>
        </p:nvSpPr>
        <p:spPr/>
        <p:txBody>
          <a:bodyPr/>
          <a:lstStyle/>
          <a:p>
            <a:fld id="{42C14247-5822-494E-A246-3FBA1863A29E}" type="slidenum">
              <a:rPr lang="en-US" smtClean="0"/>
              <a:t>61</a:t>
            </a:fld>
            <a:endParaRPr lang="en-US"/>
          </a:p>
        </p:txBody>
      </p:sp>
    </p:spTree>
    <p:extLst>
      <p:ext uri="{BB962C8B-B14F-4D97-AF65-F5344CB8AC3E}">
        <p14:creationId xmlns:p14="http://schemas.microsoft.com/office/powerpoint/2010/main" val="24296147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Four-level PSK (QPSK</a:t>
            </a:r>
            <a:r>
              <a:rPr lang="en-US" dirty="0" smtClean="0"/>
              <a:t>)</a:t>
            </a:r>
            <a:endParaRPr lang="en-US" dirty="0"/>
          </a:p>
        </p:txBody>
      </p:sp>
      <p:sp>
        <p:nvSpPr>
          <p:cNvPr id="3" name="Content Placeholder 2"/>
          <p:cNvSpPr>
            <a:spLocks noGrp="1"/>
          </p:cNvSpPr>
          <p:nvPr>
            <p:ph idx="1"/>
          </p:nvPr>
        </p:nvSpPr>
        <p:spPr/>
        <p:txBody>
          <a:bodyPr/>
          <a:lstStyle/>
          <a:p>
            <a:r>
              <a:rPr lang="en-US" dirty="0"/>
              <a:t>Each element represents more than one bit</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667000"/>
            <a:ext cx="5972175"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42C14247-5822-494E-A246-3FBA1863A29E}" type="slidenum">
              <a:rPr lang="en-US" smtClean="0"/>
              <a:t>62</a:t>
            </a:fld>
            <a:endParaRPr lang="en-US"/>
          </a:p>
        </p:txBody>
      </p:sp>
    </p:spTree>
    <p:extLst>
      <p:ext uri="{BB962C8B-B14F-4D97-AF65-F5344CB8AC3E}">
        <p14:creationId xmlns:p14="http://schemas.microsoft.com/office/powerpoint/2010/main" val="246279423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of ASK, FSK and PSK </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400" y="2186780"/>
            <a:ext cx="3962400" cy="3528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760233" y="2569964"/>
            <a:ext cx="654346" cy="369332"/>
          </a:xfrm>
          <a:prstGeom prst="rect">
            <a:avLst/>
          </a:prstGeom>
          <a:noFill/>
        </p:spPr>
        <p:txBody>
          <a:bodyPr wrap="none" rtlCol="0">
            <a:spAutoFit/>
          </a:bodyPr>
          <a:lstStyle/>
          <a:p>
            <a:r>
              <a:rPr lang="en-US" dirty="0" smtClean="0"/>
              <a:t>ASK</a:t>
            </a:r>
            <a:endParaRPr lang="en-US" dirty="0"/>
          </a:p>
        </p:txBody>
      </p:sp>
      <p:sp>
        <p:nvSpPr>
          <p:cNvPr id="6" name="TextBox 5"/>
          <p:cNvSpPr txBox="1"/>
          <p:nvPr/>
        </p:nvSpPr>
        <p:spPr>
          <a:xfrm>
            <a:off x="5760233" y="3810000"/>
            <a:ext cx="603050" cy="369332"/>
          </a:xfrm>
          <a:prstGeom prst="rect">
            <a:avLst/>
          </a:prstGeom>
          <a:noFill/>
        </p:spPr>
        <p:txBody>
          <a:bodyPr wrap="none" rtlCol="0">
            <a:spAutoFit/>
          </a:bodyPr>
          <a:lstStyle/>
          <a:p>
            <a:r>
              <a:rPr lang="en-US" dirty="0" smtClean="0"/>
              <a:t>FSK</a:t>
            </a:r>
            <a:endParaRPr lang="en-US" dirty="0"/>
          </a:p>
        </p:txBody>
      </p:sp>
      <p:sp>
        <p:nvSpPr>
          <p:cNvPr id="7" name="TextBox 6"/>
          <p:cNvSpPr txBox="1"/>
          <p:nvPr/>
        </p:nvSpPr>
        <p:spPr>
          <a:xfrm>
            <a:off x="5760233" y="4876800"/>
            <a:ext cx="614271" cy="369332"/>
          </a:xfrm>
          <a:prstGeom prst="rect">
            <a:avLst/>
          </a:prstGeom>
          <a:noFill/>
        </p:spPr>
        <p:txBody>
          <a:bodyPr wrap="none" rtlCol="0">
            <a:spAutoFit/>
          </a:bodyPr>
          <a:lstStyle/>
          <a:p>
            <a:r>
              <a:rPr lang="en-US" dirty="0"/>
              <a:t>P</a:t>
            </a:r>
            <a:r>
              <a:rPr lang="en-US" dirty="0" smtClean="0"/>
              <a:t>SK</a:t>
            </a:r>
            <a:endParaRPr lang="en-US" dirty="0"/>
          </a:p>
        </p:txBody>
      </p:sp>
      <p:sp>
        <p:nvSpPr>
          <p:cNvPr id="3" name="Slide Number Placeholder 2"/>
          <p:cNvSpPr>
            <a:spLocks noGrp="1"/>
          </p:cNvSpPr>
          <p:nvPr>
            <p:ph type="sldNum" sz="quarter" idx="12"/>
          </p:nvPr>
        </p:nvSpPr>
        <p:spPr/>
        <p:txBody>
          <a:bodyPr/>
          <a:lstStyle/>
          <a:p>
            <a:fld id="{42C14247-5822-494E-A246-3FBA1863A29E}" type="slidenum">
              <a:rPr lang="en-US" smtClean="0"/>
              <a:t>63</a:t>
            </a:fld>
            <a:endParaRPr lang="en-US"/>
          </a:p>
        </p:txBody>
      </p:sp>
    </p:spTree>
    <p:extLst>
      <p:ext uri="{BB962C8B-B14F-4D97-AF65-F5344CB8AC3E}">
        <p14:creationId xmlns:p14="http://schemas.microsoft.com/office/powerpoint/2010/main" val="76100433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Quadrature Amplitude </a:t>
            </a:r>
            <a:r>
              <a:rPr lang="en-US" dirty="0" smtClean="0"/>
              <a:t>Modulation</a:t>
            </a:r>
            <a:endParaRPr lang="en-US" dirty="0"/>
          </a:p>
        </p:txBody>
      </p:sp>
      <p:sp>
        <p:nvSpPr>
          <p:cNvPr id="3" name="Content Placeholder 2"/>
          <p:cNvSpPr>
            <a:spLocks noGrp="1"/>
          </p:cNvSpPr>
          <p:nvPr>
            <p:ph idx="1"/>
          </p:nvPr>
        </p:nvSpPr>
        <p:spPr/>
        <p:txBody>
          <a:bodyPr>
            <a:normAutofit fontScale="77500" lnSpcReduction="20000"/>
          </a:bodyPr>
          <a:lstStyle/>
          <a:p>
            <a:pPr algn="just">
              <a:lnSpc>
                <a:spcPct val="160000"/>
              </a:lnSpc>
            </a:pPr>
            <a:r>
              <a:rPr lang="en-US" dirty="0" smtClean="0"/>
              <a:t>QAM </a:t>
            </a:r>
            <a:r>
              <a:rPr lang="en-US" dirty="0"/>
              <a:t>is a combination of ASK and PSK</a:t>
            </a:r>
          </a:p>
          <a:p>
            <a:pPr marL="457200" lvl="1" indent="0" algn="just">
              <a:lnSpc>
                <a:spcPct val="160000"/>
              </a:lnSpc>
              <a:buNone/>
            </a:pPr>
            <a:r>
              <a:rPr lang="en-US" dirty="0" smtClean="0"/>
              <a:t>	– </a:t>
            </a:r>
            <a:r>
              <a:rPr lang="en-US" dirty="0"/>
              <a:t>Two different signals sent simultaneously on </a:t>
            </a:r>
            <a:r>
              <a:rPr lang="en-US" dirty="0" smtClean="0"/>
              <a:t>the same </a:t>
            </a:r>
            <a:r>
              <a:rPr lang="en-US" dirty="0"/>
              <a:t>carrier </a:t>
            </a:r>
            <a:r>
              <a:rPr lang="en-US" dirty="0" smtClean="0"/>
              <a:t>frequency</a:t>
            </a:r>
          </a:p>
          <a:p>
            <a:pPr marL="457200" lvl="1" indent="0" algn="just">
              <a:lnSpc>
                <a:spcPct val="160000"/>
              </a:lnSpc>
              <a:buNone/>
            </a:pPr>
            <a:endParaRPr lang="en-US" dirty="0"/>
          </a:p>
          <a:p>
            <a:pPr marL="457200" lvl="1" indent="0" algn="just">
              <a:lnSpc>
                <a:spcPct val="160000"/>
              </a:lnSpc>
              <a:buNone/>
            </a:pPr>
            <a:endParaRPr lang="en-US" dirty="0" smtClean="0"/>
          </a:p>
          <a:p>
            <a:pPr algn="just">
              <a:lnSpc>
                <a:spcPct val="160000"/>
              </a:lnSpc>
            </a:pPr>
            <a:endParaRPr lang="en-US" dirty="0" smtClean="0"/>
          </a:p>
          <a:p>
            <a:pPr algn="just">
              <a:lnSpc>
                <a:spcPct val="160000"/>
              </a:lnSpc>
            </a:pPr>
            <a:r>
              <a:rPr lang="en-US" dirty="0" smtClean="0"/>
              <a:t>Multiple amplitude and multiple phases are used in the signal to represent data.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381375"/>
            <a:ext cx="4838700"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42C14247-5822-494E-A246-3FBA1863A29E}" type="slidenum">
              <a:rPr lang="en-US" smtClean="0"/>
              <a:t>64</a:t>
            </a:fld>
            <a:endParaRPr lang="en-US"/>
          </a:p>
        </p:txBody>
      </p:sp>
    </p:spTree>
    <p:extLst>
      <p:ext uri="{BB962C8B-B14F-4D97-AF65-F5344CB8AC3E}">
        <p14:creationId xmlns:p14="http://schemas.microsoft.com/office/powerpoint/2010/main" val="26462612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Quadrature Amplitude </a:t>
            </a:r>
            <a:r>
              <a:rPr lang="en-US" dirty="0" smtClean="0"/>
              <a:t>Modulation</a:t>
            </a:r>
            <a:endParaRPr lang="en-US" dirty="0"/>
          </a:p>
        </p:txBody>
      </p:sp>
      <p:sp>
        <p:nvSpPr>
          <p:cNvPr id="3" name="Content Placeholder 2"/>
          <p:cNvSpPr>
            <a:spLocks noGrp="1"/>
          </p:cNvSpPr>
          <p:nvPr>
            <p:ph idx="1"/>
          </p:nvPr>
        </p:nvSpPr>
        <p:spPr>
          <a:xfrm>
            <a:off x="381000" y="1524001"/>
            <a:ext cx="8229600" cy="1828800"/>
          </a:xfrm>
        </p:spPr>
        <p:txBody>
          <a:bodyPr>
            <a:normAutofit fontScale="70000" lnSpcReduction="20000"/>
          </a:bodyPr>
          <a:lstStyle/>
          <a:p>
            <a:pPr algn="just">
              <a:lnSpc>
                <a:spcPct val="160000"/>
              </a:lnSpc>
            </a:pPr>
            <a:r>
              <a:rPr lang="en-US" dirty="0"/>
              <a:t>It is possible to code n bits using one symbol</a:t>
            </a:r>
          </a:p>
          <a:p>
            <a:pPr algn="just">
              <a:lnSpc>
                <a:spcPct val="160000"/>
              </a:lnSpc>
            </a:pPr>
            <a:r>
              <a:rPr lang="en-US" dirty="0"/>
              <a:t>For example with 2 amplitude and 4 phases the scheme will be 8-QAM and so on like 16-QAM, 32-QAM, 64-QAM, 256-QAM</a:t>
            </a:r>
            <a:r>
              <a:rPr lang="en-US" dirty="0" smtClean="0"/>
              <a:t>…</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1170" y="3505200"/>
            <a:ext cx="5391150"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819400" y="5867400"/>
            <a:ext cx="2601994" cy="369332"/>
          </a:xfrm>
          <a:prstGeom prst="rect">
            <a:avLst/>
          </a:prstGeom>
        </p:spPr>
        <p:txBody>
          <a:bodyPr wrap="none">
            <a:spAutoFit/>
          </a:bodyPr>
          <a:lstStyle/>
          <a:p>
            <a:pPr algn="ctr"/>
            <a:r>
              <a:rPr lang="en-US" altLang="en-US" dirty="0" smtClean="0"/>
              <a:t>Constellations Diagram</a:t>
            </a:r>
            <a:endParaRPr lang="en-US" altLang="en-US" dirty="0"/>
          </a:p>
        </p:txBody>
      </p:sp>
      <p:sp>
        <p:nvSpPr>
          <p:cNvPr id="5" name="Slide Number Placeholder 4"/>
          <p:cNvSpPr>
            <a:spLocks noGrp="1"/>
          </p:cNvSpPr>
          <p:nvPr>
            <p:ph type="sldNum" sz="quarter" idx="12"/>
          </p:nvPr>
        </p:nvSpPr>
        <p:spPr/>
        <p:txBody>
          <a:bodyPr/>
          <a:lstStyle/>
          <a:p>
            <a:fld id="{42C14247-5822-494E-A246-3FBA1863A29E}" type="slidenum">
              <a:rPr lang="en-US" smtClean="0"/>
              <a:t>65</a:t>
            </a:fld>
            <a:endParaRPr lang="en-US"/>
          </a:p>
        </p:txBody>
      </p:sp>
    </p:spTree>
    <p:extLst>
      <p:ext uri="{BB962C8B-B14F-4D97-AF65-F5344CB8AC3E}">
        <p14:creationId xmlns:p14="http://schemas.microsoft.com/office/powerpoint/2010/main" val="10332627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Shift Keying (MSK)</a:t>
            </a:r>
            <a:endParaRPr lang="en-US" dirty="0"/>
          </a:p>
        </p:txBody>
      </p:sp>
      <p:sp>
        <p:nvSpPr>
          <p:cNvPr id="3" name="Content Placeholder 2"/>
          <p:cNvSpPr>
            <a:spLocks noGrp="1"/>
          </p:cNvSpPr>
          <p:nvPr>
            <p:ph idx="1"/>
          </p:nvPr>
        </p:nvSpPr>
        <p:spPr>
          <a:xfrm>
            <a:off x="457200" y="1600200"/>
            <a:ext cx="8382000" cy="4876800"/>
          </a:xfrm>
        </p:spPr>
        <p:txBody>
          <a:bodyPr>
            <a:normAutofit fontScale="25000" lnSpcReduction="20000"/>
          </a:bodyPr>
          <a:lstStyle/>
          <a:p>
            <a:pPr algn="just">
              <a:lnSpc>
                <a:spcPct val="170000"/>
              </a:lnSpc>
            </a:pPr>
            <a:r>
              <a:rPr lang="en-US" sz="7200" dirty="0" smtClean="0"/>
              <a:t>Bandwidth </a:t>
            </a:r>
            <a:r>
              <a:rPr lang="en-US" sz="7200" dirty="0"/>
              <a:t>needed for FSK depends on the distance </a:t>
            </a:r>
            <a:r>
              <a:rPr lang="en-US" sz="7200" dirty="0" smtClean="0"/>
              <a:t>between the </a:t>
            </a:r>
            <a:r>
              <a:rPr lang="en-US" sz="7200" dirty="0"/>
              <a:t>carrier </a:t>
            </a:r>
            <a:r>
              <a:rPr lang="en-US" sz="7200" dirty="0" smtClean="0"/>
              <a:t>frequencies.</a:t>
            </a:r>
            <a:endParaRPr lang="en-US" sz="7200" dirty="0"/>
          </a:p>
          <a:p>
            <a:pPr algn="just">
              <a:lnSpc>
                <a:spcPct val="170000"/>
              </a:lnSpc>
            </a:pPr>
            <a:r>
              <a:rPr lang="en-US" sz="7200" dirty="0" smtClean="0"/>
              <a:t>Special </a:t>
            </a:r>
            <a:r>
              <a:rPr lang="en-US" sz="7200" dirty="0"/>
              <a:t>pre-computation avoids sudden phase </a:t>
            </a:r>
            <a:r>
              <a:rPr lang="en-US" sz="7200" dirty="0" smtClean="0"/>
              <a:t>shifts </a:t>
            </a:r>
            <a:r>
              <a:rPr lang="en-US" sz="7200" dirty="0" smtClean="0">
                <a:latin typeface="Calibri"/>
                <a:cs typeface="Calibri"/>
              </a:rPr>
              <a:t>→</a:t>
            </a:r>
            <a:r>
              <a:rPr lang="en-US" sz="7200" dirty="0" smtClean="0"/>
              <a:t> </a:t>
            </a:r>
            <a:r>
              <a:rPr lang="en-US" sz="7200" dirty="0"/>
              <a:t>MSK (Minimum Shift Keying)</a:t>
            </a:r>
          </a:p>
          <a:p>
            <a:pPr algn="just">
              <a:lnSpc>
                <a:spcPct val="170000"/>
              </a:lnSpc>
            </a:pPr>
            <a:r>
              <a:rPr lang="en-US" sz="7200" dirty="0" smtClean="0"/>
              <a:t>Bits are separated </a:t>
            </a:r>
            <a:r>
              <a:rPr lang="en-US" sz="7200" dirty="0"/>
              <a:t>into even and odd bits, the duration of each bit </a:t>
            </a:r>
            <a:r>
              <a:rPr lang="en-US" sz="7200" dirty="0" smtClean="0"/>
              <a:t>is doubled.</a:t>
            </a:r>
            <a:endParaRPr lang="en-US" sz="7200" dirty="0"/>
          </a:p>
          <a:p>
            <a:pPr algn="just">
              <a:lnSpc>
                <a:spcPct val="170000"/>
              </a:lnSpc>
            </a:pPr>
            <a:r>
              <a:rPr lang="en-US" sz="7200" dirty="0" smtClean="0"/>
              <a:t>Depending </a:t>
            </a:r>
            <a:r>
              <a:rPr lang="en-US" sz="7200" dirty="0"/>
              <a:t>on the bit values (even, odd) the higher or </a:t>
            </a:r>
            <a:r>
              <a:rPr lang="en-US" sz="7200" dirty="0" smtClean="0"/>
              <a:t>lower frequency</a:t>
            </a:r>
            <a:r>
              <a:rPr lang="en-US" sz="7200" dirty="0"/>
              <a:t>, original or inverted is </a:t>
            </a:r>
            <a:r>
              <a:rPr lang="en-US" sz="7200" dirty="0" smtClean="0"/>
              <a:t>chosen.</a:t>
            </a:r>
            <a:endParaRPr lang="en-US" sz="7200" dirty="0"/>
          </a:p>
          <a:p>
            <a:pPr algn="just">
              <a:lnSpc>
                <a:spcPct val="170000"/>
              </a:lnSpc>
            </a:pPr>
            <a:r>
              <a:rPr lang="en-US" sz="7200" dirty="0" smtClean="0"/>
              <a:t>The </a:t>
            </a:r>
            <a:r>
              <a:rPr lang="en-US" sz="7200" dirty="0"/>
              <a:t>frequency of one carrier is twice the frequency of the </a:t>
            </a:r>
            <a:r>
              <a:rPr lang="en-US" sz="7200" dirty="0" smtClean="0"/>
              <a:t>other. Equivalent </a:t>
            </a:r>
            <a:r>
              <a:rPr lang="en-US" sz="7200" dirty="0"/>
              <a:t>to offset QPSK</a:t>
            </a:r>
          </a:p>
          <a:p>
            <a:pPr algn="just">
              <a:lnSpc>
                <a:spcPct val="170000"/>
              </a:lnSpc>
            </a:pPr>
            <a:r>
              <a:rPr lang="en-US" sz="7200" dirty="0" smtClean="0"/>
              <a:t>Even </a:t>
            </a:r>
            <a:r>
              <a:rPr lang="en-US" sz="7200" dirty="0"/>
              <a:t>higher bandwidth efficiency </a:t>
            </a:r>
            <a:r>
              <a:rPr lang="en-US" sz="7200" dirty="0" smtClean="0"/>
              <a:t>can be achieved using </a:t>
            </a:r>
            <a:r>
              <a:rPr lang="en-US" sz="7200" dirty="0"/>
              <a:t>a Gaussian </a:t>
            </a:r>
            <a:r>
              <a:rPr lang="en-US" sz="7200" dirty="0" smtClean="0"/>
              <a:t>low-pass filter </a:t>
            </a:r>
            <a:r>
              <a:rPr lang="en-US" sz="7200" dirty="0" smtClean="0">
                <a:latin typeface="Calibri"/>
                <a:cs typeface="Calibri"/>
              </a:rPr>
              <a:t>→</a:t>
            </a:r>
            <a:r>
              <a:rPr lang="en-US" sz="7200" dirty="0" smtClean="0"/>
              <a:t> </a:t>
            </a:r>
            <a:r>
              <a:rPr lang="en-US" sz="7200" dirty="0"/>
              <a:t>GMSK (Gaussian MSK), used in </a:t>
            </a:r>
            <a:r>
              <a:rPr lang="en-US" sz="7200" dirty="0" smtClean="0"/>
              <a:t>GSM.</a:t>
            </a:r>
            <a:endParaRPr lang="en-US" sz="7200" dirty="0"/>
          </a:p>
          <a:p>
            <a:pPr algn="just"/>
            <a:endParaRPr lang="en-US" dirty="0"/>
          </a:p>
        </p:txBody>
      </p:sp>
      <p:sp>
        <p:nvSpPr>
          <p:cNvPr id="4" name="Slide Number Placeholder 3"/>
          <p:cNvSpPr>
            <a:spLocks noGrp="1"/>
          </p:cNvSpPr>
          <p:nvPr>
            <p:ph type="sldNum" sz="quarter" idx="12"/>
          </p:nvPr>
        </p:nvSpPr>
        <p:spPr/>
        <p:txBody>
          <a:bodyPr/>
          <a:lstStyle/>
          <a:p>
            <a:fld id="{42C14247-5822-494E-A246-3FBA1863A29E}" type="slidenum">
              <a:rPr lang="en-US" smtClean="0"/>
              <a:t>66</a:t>
            </a:fld>
            <a:endParaRPr lang="en-US"/>
          </a:p>
        </p:txBody>
      </p:sp>
    </p:spTree>
    <p:extLst>
      <p:ext uri="{BB962C8B-B14F-4D97-AF65-F5344CB8AC3E}">
        <p14:creationId xmlns:p14="http://schemas.microsoft.com/office/powerpoint/2010/main" val="281620836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a:t>
            </a:r>
            <a:r>
              <a:rPr lang="en-US" dirty="0" smtClean="0"/>
              <a:t>MSK</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338511"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5645" y="6248400"/>
            <a:ext cx="1247775" cy="20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42C14247-5822-494E-A246-3FBA1863A29E}" type="slidenum">
              <a:rPr lang="en-US" smtClean="0"/>
              <a:t>67</a:t>
            </a:fld>
            <a:endParaRPr lang="en-US"/>
          </a:p>
        </p:txBody>
      </p:sp>
    </p:spTree>
    <p:extLst>
      <p:ext uri="{BB962C8B-B14F-4D97-AF65-F5344CB8AC3E}">
        <p14:creationId xmlns:p14="http://schemas.microsoft.com/office/powerpoint/2010/main" val="545899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Signal propagation</a:t>
            </a:r>
            <a:endParaRPr lang="en-US" dirty="0"/>
          </a:p>
        </p:txBody>
      </p:sp>
      <p:sp>
        <p:nvSpPr>
          <p:cNvPr id="3" name="Content Placeholder 2"/>
          <p:cNvSpPr>
            <a:spLocks noGrp="1"/>
          </p:cNvSpPr>
          <p:nvPr>
            <p:ph idx="1"/>
          </p:nvPr>
        </p:nvSpPr>
        <p:spPr/>
        <p:txBody>
          <a:bodyPr>
            <a:normAutofit fontScale="40000" lnSpcReduction="20000"/>
          </a:bodyPr>
          <a:lstStyle/>
          <a:p>
            <a:pPr algn="just">
              <a:lnSpc>
                <a:spcPct val="170000"/>
              </a:lnSpc>
            </a:pPr>
            <a:r>
              <a:rPr lang="en-US" dirty="0"/>
              <a:t>Propagation in free space always like light (straight line)</a:t>
            </a:r>
          </a:p>
          <a:p>
            <a:pPr algn="just">
              <a:lnSpc>
                <a:spcPct val="170000"/>
              </a:lnSpc>
            </a:pPr>
            <a:r>
              <a:rPr lang="en-US" dirty="0"/>
              <a:t>Receiving power proportional to 1/d² in vacuum </a:t>
            </a:r>
            <a:r>
              <a:rPr lang="en-US" dirty="0" smtClean="0"/>
              <a:t> </a:t>
            </a:r>
            <a:endParaRPr lang="en-US" dirty="0"/>
          </a:p>
          <a:p>
            <a:pPr algn="just">
              <a:lnSpc>
                <a:spcPct val="170000"/>
              </a:lnSpc>
            </a:pPr>
            <a:r>
              <a:rPr lang="en-US" dirty="0"/>
              <a:t>(d = distance between sender and receiver)</a:t>
            </a:r>
          </a:p>
          <a:p>
            <a:pPr algn="just">
              <a:lnSpc>
                <a:spcPct val="170000"/>
              </a:lnSpc>
            </a:pPr>
            <a:r>
              <a:rPr lang="en-US" dirty="0"/>
              <a:t>Receiving power additionally influenced by</a:t>
            </a:r>
          </a:p>
          <a:p>
            <a:pPr lvl="1" algn="just">
              <a:lnSpc>
                <a:spcPct val="170000"/>
              </a:lnSpc>
            </a:pPr>
            <a:r>
              <a:rPr lang="en-US" dirty="0"/>
              <a:t>Path </a:t>
            </a:r>
            <a:r>
              <a:rPr lang="en-US" dirty="0" smtClean="0"/>
              <a:t>loss / fading: </a:t>
            </a:r>
            <a:r>
              <a:rPr lang="en-US" dirty="0"/>
              <a:t>Depends upon distance and frequency</a:t>
            </a:r>
          </a:p>
          <a:p>
            <a:pPr lvl="1" algn="just">
              <a:lnSpc>
                <a:spcPct val="170000"/>
              </a:lnSpc>
            </a:pPr>
            <a:r>
              <a:rPr lang="en-US" dirty="0"/>
              <a:t>shadowing : Obstructions</a:t>
            </a:r>
          </a:p>
          <a:p>
            <a:pPr lvl="1" algn="just">
              <a:lnSpc>
                <a:spcPct val="170000"/>
              </a:lnSpc>
            </a:pPr>
            <a:r>
              <a:rPr lang="fr-FR" dirty="0" smtClean="0"/>
              <a:t>Réflexion </a:t>
            </a:r>
            <a:r>
              <a:rPr lang="fr-FR" dirty="0"/>
              <a:t>at large obstacles</a:t>
            </a:r>
          </a:p>
          <a:p>
            <a:pPr lvl="1" algn="just">
              <a:lnSpc>
                <a:spcPct val="170000"/>
              </a:lnSpc>
            </a:pPr>
            <a:r>
              <a:rPr lang="en-US" dirty="0" smtClean="0"/>
              <a:t>Refraction </a:t>
            </a:r>
            <a:r>
              <a:rPr lang="en-US" dirty="0"/>
              <a:t>depending on the density of a medium</a:t>
            </a:r>
          </a:p>
          <a:p>
            <a:pPr lvl="1" algn="just">
              <a:lnSpc>
                <a:spcPct val="170000"/>
              </a:lnSpc>
            </a:pPr>
            <a:r>
              <a:rPr lang="en-US" dirty="0" smtClean="0"/>
              <a:t>Scattering </a:t>
            </a:r>
            <a:r>
              <a:rPr lang="en-US" dirty="0"/>
              <a:t>at small obstacles</a:t>
            </a:r>
          </a:p>
          <a:p>
            <a:pPr lvl="1" algn="just">
              <a:lnSpc>
                <a:spcPct val="170000"/>
              </a:lnSpc>
            </a:pPr>
            <a:r>
              <a:rPr lang="en-US" dirty="0" smtClean="0"/>
              <a:t>Diffraction </a:t>
            </a:r>
            <a:r>
              <a:rPr lang="en-US" dirty="0"/>
              <a:t>at </a:t>
            </a:r>
            <a:r>
              <a:rPr lang="en-US" dirty="0" smtClean="0"/>
              <a:t>edges</a:t>
            </a:r>
          </a:p>
          <a:p>
            <a:pPr lvl="1" algn="just">
              <a:lnSpc>
                <a:spcPct val="170000"/>
              </a:lnSpc>
            </a:pPr>
            <a:r>
              <a:rPr lang="en-US" dirty="0" smtClean="0"/>
              <a:t>Noise</a:t>
            </a:r>
            <a:endParaRPr lang="en-US" dirty="0"/>
          </a:p>
          <a:p>
            <a:pPr lvl="1" algn="just">
              <a:lnSpc>
                <a:spcPct val="170000"/>
              </a:lnSpc>
            </a:pPr>
            <a:r>
              <a:rPr lang="en-US" dirty="0" smtClean="0"/>
              <a:t>Frequency </a:t>
            </a:r>
            <a:r>
              <a:rPr lang="en-US" dirty="0"/>
              <a:t>Dispersion (Doppler Spread) due to motion</a:t>
            </a:r>
          </a:p>
          <a:p>
            <a:pPr lvl="1" algn="just">
              <a:lnSpc>
                <a:spcPct val="170000"/>
              </a:lnSpc>
            </a:pPr>
            <a:r>
              <a:rPr lang="en-US" dirty="0"/>
              <a:t>Interference</a:t>
            </a:r>
          </a:p>
          <a:p>
            <a:pPr lvl="1" algn="just">
              <a:lnSpc>
                <a:spcPct val="170000"/>
              </a:lnSpc>
            </a:pPr>
            <a:r>
              <a:rPr lang="en-US" dirty="0"/>
              <a:t>Multipath: Multiple reflected </a:t>
            </a:r>
            <a:r>
              <a:rPr lang="en-US" dirty="0" smtClean="0"/>
              <a:t>waves: Inter-symbol </a:t>
            </a:r>
            <a:r>
              <a:rPr lang="en-US" dirty="0"/>
              <a:t>interference (ISI) due to dispersion</a:t>
            </a:r>
          </a:p>
          <a:p>
            <a:pPr lvl="1" algn="just">
              <a:lnSpc>
                <a:spcPct val="170000"/>
              </a:lnSpc>
            </a:pPr>
            <a:endParaRPr lang="en-US" dirty="0"/>
          </a:p>
          <a:p>
            <a:endParaRPr lang="en-US" dirty="0"/>
          </a:p>
        </p:txBody>
      </p:sp>
      <p:sp>
        <p:nvSpPr>
          <p:cNvPr id="4" name="Slide Number Placeholder 3"/>
          <p:cNvSpPr>
            <a:spLocks noGrp="1"/>
          </p:cNvSpPr>
          <p:nvPr>
            <p:ph type="sldNum" sz="quarter" idx="12"/>
          </p:nvPr>
        </p:nvSpPr>
        <p:spPr/>
        <p:txBody>
          <a:bodyPr/>
          <a:lstStyle/>
          <a:p>
            <a:fld id="{42C14247-5822-494E-A246-3FBA1863A29E}" type="slidenum">
              <a:rPr lang="en-US" smtClean="0"/>
              <a:t>68</a:t>
            </a:fld>
            <a:endParaRPr lang="en-US"/>
          </a:p>
        </p:txBody>
      </p:sp>
    </p:spTree>
    <p:extLst>
      <p:ext uri="{BB962C8B-B14F-4D97-AF65-F5344CB8AC3E}">
        <p14:creationId xmlns:p14="http://schemas.microsoft.com/office/powerpoint/2010/main" val="230140773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kumimoji="1" lang="en-GB" altLang="en-US"/>
              <a:t>Quadrature Amplitude Modulation</a:t>
            </a:r>
          </a:p>
        </p:txBody>
      </p:sp>
      <p:sp>
        <p:nvSpPr>
          <p:cNvPr id="66563" name="Rectangle 3"/>
          <p:cNvSpPr>
            <a:spLocks noGrp="1" noChangeArrowheads="1"/>
          </p:cNvSpPr>
          <p:nvPr>
            <p:ph idx="1"/>
          </p:nvPr>
        </p:nvSpPr>
        <p:spPr/>
        <p:txBody>
          <a:bodyPr/>
          <a:lstStyle/>
          <a:p>
            <a:pPr algn="just">
              <a:lnSpc>
                <a:spcPct val="90000"/>
              </a:lnSpc>
            </a:pPr>
            <a:r>
              <a:rPr kumimoji="1" lang="en-GB" altLang="en-US" sz="2800" dirty="0"/>
              <a:t>QAM used on asymmetric digital subscriber line (ADSL) and some wireless</a:t>
            </a:r>
          </a:p>
          <a:p>
            <a:pPr algn="just">
              <a:lnSpc>
                <a:spcPct val="90000"/>
              </a:lnSpc>
            </a:pPr>
            <a:r>
              <a:rPr kumimoji="1" lang="en-GB" altLang="en-US" sz="2800" dirty="0"/>
              <a:t>combination of ASK and PSK</a:t>
            </a:r>
          </a:p>
          <a:p>
            <a:pPr algn="just">
              <a:lnSpc>
                <a:spcPct val="90000"/>
              </a:lnSpc>
            </a:pPr>
            <a:r>
              <a:rPr kumimoji="1" lang="en-GB" altLang="en-US" sz="2800" dirty="0"/>
              <a:t>logical extension of QPSK</a:t>
            </a:r>
          </a:p>
          <a:p>
            <a:pPr algn="just">
              <a:lnSpc>
                <a:spcPct val="90000"/>
              </a:lnSpc>
            </a:pPr>
            <a:r>
              <a:rPr kumimoji="1" lang="en-GB" altLang="en-US" sz="2800" dirty="0"/>
              <a:t>send two different signals simultaneously on same carrier frequency</a:t>
            </a:r>
          </a:p>
          <a:p>
            <a:pPr lvl="1" algn="just">
              <a:lnSpc>
                <a:spcPct val="90000"/>
              </a:lnSpc>
            </a:pPr>
            <a:r>
              <a:rPr kumimoji="1" lang="en-GB" altLang="en-US" sz="2400" dirty="0"/>
              <a:t>use two copies of carrier, one shifted 90</a:t>
            </a:r>
            <a:r>
              <a:rPr kumimoji="1" lang="en-GB" altLang="en-US" sz="2400" baseline="30000" dirty="0">
                <a:cs typeface="Tahoma" pitchFamily="34" charset="0"/>
              </a:rPr>
              <a:t>°</a:t>
            </a:r>
          </a:p>
          <a:p>
            <a:pPr lvl="1" algn="just">
              <a:lnSpc>
                <a:spcPct val="90000"/>
              </a:lnSpc>
            </a:pPr>
            <a:r>
              <a:rPr kumimoji="1" lang="en-GB" altLang="en-US" sz="2400" dirty="0"/>
              <a:t>each carrier is ASK modulated</a:t>
            </a:r>
          </a:p>
          <a:p>
            <a:pPr lvl="1" algn="just">
              <a:lnSpc>
                <a:spcPct val="90000"/>
              </a:lnSpc>
            </a:pPr>
            <a:r>
              <a:rPr kumimoji="1" lang="en-GB" altLang="en-US" sz="2400" dirty="0"/>
              <a:t>two independent signals over same medium</a:t>
            </a:r>
          </a:p>
          <a:p>
            <a:pPr lvl="1" algn="just">
              <a:lnSpc>
                <a:spcPct val="90000"/>
              </a:lnSpc>
            </a:pPr>
            <a:r>
              <a:rPr kumimoji="1" lang="en-GB" altLang="en-US" sz="2400" dirty="0"/>
              <a:t>demodulate and combine for original binary output</a:t>
            </a:r>
          </a:p>
        </p:txBody>
      </p:sp>
      <p:sp>
        <p:nvSpPr>
          <p:cNvPr id="2" name="Slide Number Placeholder 1"/>
          <p:cNvSpPr>
            <a:spLocks noGrp="1"/>
          </p:cNvSpPr>
          <p:nvPr>
            <p:ph type="sldNum" sz="quarter" idx="12"/>
          </p:nvPr>
        </p:nvSpPr>
        <p:spPr/>
        <p:txBody>
          <a:bodyPr/>
          <a:lstStyle/>
          <a:p>
            <a:fld id="{42C14247-5822-494E-A246-3FBA1863A29E}" type="slidenum">
              <a:rPr lang="en-US" smtClean="0"/>
              <a:t>69</a:t>
            </a:fld>
            <a:endParaRPr lang="en-US"/>
          </a:p>
        </p:txBody>
      </p:sp>
    </p:spTree>
    <p:extLst>
      <p:ext uri="{BB962C8B-B14F-4D97-AF65-F5344CB8AC3E}">
        <p14:creationId xmlns:p14="http://schemas.microsoft.com/office/powerpoint/2010/main" val="339263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 of communication</a:t>
            </a:r>
            <a:endParaRPr lang="en-US" dirty="0"/>
          </a:p>
        </p:txBody>
      </p:sp>
      <p:sp>
        <p:nvSpPr>
          <p:cNvPr id="3" name="Content Placeholder 2"/>
          <p:cNvSpPr>
            <a:spLocks noGrp="1"/>
          </p:cNvSpPr>
          <p:nvPr>
            <p:ph idx="1"/>
          </p:nvPr>
        </p:nvSpPr>
        <p:spPr>
          <a:xfrm>
            <a:off x="381000" y="1600200"/>
            <a:ext cx="8229600" cy="4525963"/>
          </a:xfrm>
        </p:spPr>
        <p:txBody>
          <a:bodyPr>
            <a:normAutofit fontScale="77500" lnSpcReduction="20000"/>
          </a:bodyPr>
          <a:lstStyle/>
          <a:p>
            <a:pPr algn="just">
              <a:lnSpc>
                <a:spcPct val="200000"/>
              </a:lnSpc>
            </a:pPr>
            <a:r>
              <a:rPr lang="en-US" dirty="0" smtClean="0"/>
              <a:t>Digital data and analog signal (Computer to internet communication through modem, mobile communication)</a:t>
            </a:r>
          </a:p>
          <a:p>
            <a:pPr algn="just">
              <a:lnSpc>
                <a:spcPct val="200000"/>
              </a:lnSpc>
            </a:pPr>
            <a:r>
              <a:rPr lang="en-US" dirty="0" smtClean="0"/>
              <a:t>Digital data and digital signal (LAN)</a:t>
            </a:r>
          </a:p>
          <a:p>
            <a:pPr algn="just">
              <a:lnSpc>
                <a:spcPct val="200000"/>
              </a:lnSpc>
            </a:pPr>
            <a:r>
              <a:rPr lang="en-US" dirty="0" smtClean="0"/>
              <a:t>Analog data and analog signal (Telephone)</a:t>
            </a:r>
          </a:p>
          <a:p>
            <a:pPr algn="just">
              <a:lnSpc>
                <a:spcPct val="200000"/>
              </a:lnSpc>
            </a:pPr>
            <a:r>
              <a:rPr lang="en-US" dirty="0" smtClean="0"/>
              <a:t>Analog data and digital signal  (Voice over internet)</a:t>
            </a:r>
            <a:endParaRPr lang="en-US" dirty="0"/>
          </a:p>
        </p:txBody>
      </p:sp>
      <p:sp>
        <p:nvSpPr>
          <p:cNvPr id="4" name="Slide Number Placeholder 3"/>
          <p:cNvSpPr>
            <a:spLocks noGrp="1"/>
          </p:cNvSpPr>
          <p:nvPr>
            <p:ph type="sldNum" sz="quarter" idx="12"/>
          </p:nvPr>
        </p:nvSpPr>
        <p:spPr/>
        <p:txBody>
          <a:bodyPr/>
          <a:lstStyle/>
          <a:p>
            <a:fld id="{42C14247-5822-494E-A246-3FBA1863A29E}" type="slidenum">
              <a:rPr lang="en-US" smtClean="0"/>
              <a:t>7</a:t>
            </a:fld>
            <a:endParaRPr lang="en-US"/>
          </a:p>
        </p:txBody>
      </p:sp>
    </p:spTree>
    <p:extLst>
      <p:ext uri="{BB962C8B-B14F-4D97-AF65-F5344CB8AC3E}">
        <p14:creationId xmlns:p14="http://schemas.microsoft.com/office/powerpoint/2010/main" val="35780105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Bandwidth vs. Spectrum</a:t>
            </a:r>
            <a:endParaRPr lang="en-US" dirty="0"/>
          </a:p>
        </p:txBody>
      </p:sp>
      <p:sp>
        <p:nvSpPr>
          <p:cNvPr id="3" name="Content Placeholder 2"/>
          <p:cNvSpPr>
            <a:spLocks noGrp="1"/>
          </p:cNvSpPr>
          <p:nvPr>
            <p:ph idx="1"/>
          </p:nvPr>
        </p:nvSpPr>
        <p:spPr/>
        <p:txBody>
          <a:bodyPr>
            <a:normAutofit fontScale="92500" lnSpcReduction="20000"/>
          </a:bodyPr>
          <a:lstStyle/>
          <a:p>
            <a:pPr algn="just">
              <a:lnSpc>
                <a:spcPct val="150000"/>
              </a:lnSpc>
              <a:buNone/>
            </a:pPr>
            <a:r>
              <a:rPr lang="en-US" dirty="0" smtClean="0"/>
              <a:t>	Bandwidth: it is defined for the wired medium and depends upon the number of frequencies that the medium allows to pass through it. (</a:t>
            </a:r>
            <a:r>
              <a:rPr lang="en-US" dirty="0" err="1" smtClean="0"/>
              <a:t>f</a:t>
            </a:r>
            <a:r>
              <a:rPr lang="en-US" sz="1800" dirty="0" err="1" smtClean="0"/>
              <a:t>max</a:t>
            </a:r>
            <a:r>
              <a:rPr lang="en-US" dirty="0" smtClean="0"/>
              <a:t>- </a:t>
            </a:r>
            <a:r>
              <a:rPr lang="en-US" dirty="0" err="1" smtClean="0"/>
              <a:t>f</a:t>
            </a:r>
            <a:r>
              <a:rPr lang="en-US" sz="1800" dirty="0" err="1" smtClean="0"/>
              <a:t>min</a:t>
            </a:r>
            <a:r>
              <a:rPr lang="en-US" dirty="0" smtClean="0"/>
              <a:t> Hz)</a:t>
            </a:r>
          </a:p>
          <a:p>
            <a:pPr algn="just">
              <a:lnSpc>
                <a:spcPct val="150000"/>
              </a:lnSpc>
              <a:buNone/>
            </a:pPr>
            <a:endParaRPr lang="en-US" dirty="0" smtClean="0"/>
          </a:p>
          <a:p>
            <a:pPr algn="just">
              <a:lnSpc>
                <a:spcPct val="150000"/>
              </a:lnSpc>
              <a:buNone/>
            </a:pPr>
            <a:r>
              <a:rPr lang="en-US" dirty="0" smtClean="0"/>
              <a:t>	Spectrum: Part of electromagnetic spectrum allowed by the regulatory bodies to use.</a:t>
            </a:r>
            <a:endParaRPr lang="en-US" dirty="0"/>
          </a:p>
        </p:txBody>
      </p:sp>
      <p:sp>
        <p:nvSpPr>
          <p:cNvPr id="36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 name="Slide Number Placeholder 3"/>
          <p:cNvSpPr>
            <a:spLocks noGrp="1"/>
          </p:cNvSpPr>
          <p:nvPr>
            <p:ph type="sldNum" sz="quarter" idx="12"/>
          </p:nvPr>
        </p:nvSpPr>
        <p:spPr/>
        <p:txBody>
          <a:bodyPr/>
          <a:lstStyle/>
          <a:p>
            <a:fld id="{42C14247-5822-494E-A246-3FBA1863A29E}" type="slidenum">
              <a:rPr lang="en-US" smtClean="0"/>
              <a:t>8</a:t>
            </a:fld>
            <a:endParaRPr lang="en-US"/>
          </a:p>
        </p:txBody>
      </p:sp>
    </p:spTree>
    <p:extLst>
      <p:ext uri="{BB962C8B-B14F-4D97-AF65-F5344CB8AC3E}">
        <p14:creationId xmlns:p14="http://schemas.microsoft.com/office/powerpoint/2010/main" val="13487021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3B84EE51-60E4-48F1-A384-8FDFF324AF88}" type="slidenum">
              <a:rPr lang="en-US"/>
              <a:pPr/>
              <a:t>9</a:t>
            </a:fld>
            <a:endParaRPr lang="en-US"/>
          </a:p>
        </p:txBody>
      </p:sp>
      <p:sp>
        <p:nvSpPr>
          <p:cNvPr id="2050" name="Rectangle 2"/>
          <p:cNvSpPr>
            <a:spLocks noGrp="1" noChangeArrowheads="1"/>
          </p:cNvSpPr>
          <p:nvPr>
            <p:ph type="title"/>
          </p:nvPr>
        </p:nvSpPr>
        <p:spPr>
          <a:xfrm>
            <a:off x="685800" y="381000"/>
            <a:ext cx="7772400" cy="1066800"/>
          </a:xfrm>
        </p:spPr>
        <p:txBody>
          <a:bodyPr/>
          <a:lstStyle/>
          <a:p>
            <a:r>
              <a:rPr lang="en-US" sz="3600" dirty="0"/>
              <a:t>Physical Layer definitions</a:t>
            </a:r>
            <a:endParaRPr lang="en-US" dirty="0"/>
          </a:p>
        </p:txBody>
      </p:sp>
      <p:sp>
        <p:nvSpPr>
          <p:cNvPr id="2051" name="Rectangle 3"/>
          <p:cNvSpPr>
            <a:spLocks noGrp="1" noChangeArrowheads="1"/>
          </p:cNvSpPr>
          <p:nvPr>
            <p:ph type="body" idx="1"/>
          </p:nvPr>
        </p:nvSpPr>
        <p:spPr>
          <a:xfrm>
            <a:off x="685800" y="1524000"/>
            <a:ext cx="8001000" cy="4572000"/>
          </a:xfrm>
        </p:spPr>
        <p:txBody>
          <a:bodyPr>
            <a:normAutofit fontScale="85000" lnSpcReduction="10000"/>
          </a:bodyPr>
          <a:lstStyle/>
          <a:p>
            <a:pPr algn="just">
              <a:lnSpc>
                <a:spcPct val="150000"/>
              </a:lnSpc>
            </a:pPr>
            <a:r>
              <a:rPr lang="en-US" sz="2400" dirty="0"/>
              <a:t>the time required to transmit a character depends on both the </a:t>
            </a:r>
            <a:r>
              <a:rPr lang="en-US" sz="2400" dirty="0">
                <a:solidFill>
                  <a:schemeClr val="accent2"/>
                </a:solidFill>
              </a:rPr>
              <a:t>encoding method </a:t>
            </a:r>
            <a:r>
              <a:rPr lang="en-US" sz="2400" dirty="0"/>
              <a:t>and the </a:t>
            </a:r>
            <a:r>
              <a:rPr lang="en-US" sz="2400" dirty="0">
                <a:solidFill>
                  <a:schemeClr val="accent2"/>
                </a:solidFill>
              </a:rPr>
              <a:t>signaling speed </a:t>
            </a:r>
            <a:r>
              <a:rPr lang="en-US" sz="2400" dirty="0"/>
              <a:t>(i.e.,</a:t>
            </a:r>
            <a:r>
              <a:rPr lang="en-US" sz="2400" dirty="0">
                <a:solidFill>
                  <a:schemeClr val="accent2"/>
                </a:solidFill>
              </a:rPr>
              <a:t> </a:t>
            </a:r>
            <a:r>
              <a:rPr lang="en-US" sz="2400" dirty="0"/>
              <a:t>the modulation rate - the number of times/sec the signal changes its voltage)</a:t>
            </a:r>
          </a:p>
          <a:p>
            <a:pPr algn="just">
              <a:lnSpc>
                <a:spcPct val="150000"/>
              </a:lnSpc>
            </a:pPr>
            <a:r>
              <a:rPr lang="en-US" sz="2400" dirty="0">
                <a:solidFill>
                  <a:srgbClr val="FF0066"/>
                </a:solidFill>
              </a:rPr>
              <a:t>baud (D) </a:t>
            </a:r>
            <a:r>
              <a:rPr lang="en-US" sz="2400" dirty="0"/>
              <a:t>- the number of changes per second</a:t>
            </a:r>
          </a:p>
          <a:p>
            <a:pPr algn="just">
              <a:lnSpc>
                <a:spcPct val="150000"/>
              </a:lnSpc>
            </a:pPr>
            <a:r>
              <a:rPr lang="en-US" sz="2400" dirty="0">
                <a:solidFill>
                  <a:srgbClr val="FF0066"/>
                </a:solidFill>
              </a:rPr>
              <a:t>bandwidth (H)</a:t>
            </a:r>
            <a:r>
              <a:rPr lang="en-US" sz="2400" dirty="0"/>
              <a:t> - the range of frequencies that is passed by a channel. The transmitted signal is constrained by the transmitter and the nature of the transmission medium in cycles/sec (hertz)</a:t>
            </a:r>
          </a:p>
          <a:p>
            <a:pPr algn="just">
              <a:lnSpc>
                <a:spcPct val="150000"/>
              </a:lnSpc>
            </a:pPr>
            <a:r>
              <a:rPr lang="en-US" sz="2400" dirty="0">
                <a:solidFill>
                  <a:srgbClr val="FF0066"/>
                </a:solidFill>
              </a:rPr>
              <a:t>channel capacity (C) </a:t>
            </a:r>
            <a:r>
              <a:rPr lang="en-US" sz="2400" dirty="0"/>
              <a:t>– the  rate at which data can be transmitted over a given channel under given conditions.</a:t>
            </a:r>
            <a:r>
              <a:rPr lang="en-US" sz="2400" dirty="0">
                <a:solidFill>
                  <a:srgbClr val="008000"/>
                </a:solidFill>
              </a:rPr>
              <a:t>{This is also referred to as </a:t>
            </a:r>
            <a:r>
              <a:rPr lang="en-US" sz="2400" b="1" dirty="0">
                <a:solidFill>
                  <a:srgbClr val="008000"/>
                </a:solidFill>
              </a:rPr>
              <a:t>data rate (R) </a:t>
            </a:r>
            <a:r>
              <a:rPr lang="en-US" sz="2400" dirty="0">
                <a:solidFill>
                  <a:srgbClr val="008000"/>
                </a:solidFill>
              </a:rPr>
              <a:t>.}</a:t>
            </a:r>
            <a:endParaRPr lang="en-US" sz="2400" dirty="0"/>
          </a:p>
          <a:p>
            <a:pPr algn="just">
              <a:lnSpc>
                <a:spcPct val="150000"/>
              </a:lnSpc>
            </a:pPr>
            <a:endParaRPr lang="en-US" sz="2400" dirty="0"/>
          </a:p>
        </p:txBody>
      </p:sp>
    </p:spTree>
    <p:extLst>
      <p:ext uri="{BB962C8B-B14F-4D97-AF65-F5344CB8AC3E}">
        <p14:creationId xmlns:p14="http://schemas.microsoft.com/office/powerpoint/2010/main" val="19613385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TotalTime>
  <Words>4391</Words>
  <Application>Microsoft Office PowerPoint</Application>
  <PresentationFormat>On-screen Show (4:3)</PresentationFormat>
  <Paragraphs>590</Paragraphs>
  <Slides>69</Slides>
  <Notes>17</Notes>
  <HiddenSlides>0</HiddenSlides>
  <MMClips>0</MMClips>
  <ScaleCrop>false</ScaleCrop>
  <HeadingPairs>
    <vt:vector size="4" baseType="variant">
      <vt:variant>
        <vt:lpstr>Theme</vt:lpstr>
      </vt:variant>
      <vt:variant>
        <vt:i4>1</vt:i4>
      </vt:variant>
      <vt:variant>
        <vt:lpstr>Slide Titles</vt:lpstr>
      </vt:variant>
      <vt:variant>
        <vt:i4>69</vt:i4>
      </vt:variant>
    </vt:vector>
  </HeadingPairs>
  <TitlesOfParts>
    <vt:vector size="70" baseType="lpstr">
      <vt:lpstr>Office Theme</vt:lpstr>
      <vt:lpstr>Physical Layer</vt:lpstr>
      <vt:lpstr>Responsibilities and Services</vt:lpstr>
      <vt:lpstr>Network Topology</vt:lpstr>
      <vt:lpstr>Communication Basics </vt:lpstr>
      <vt:lpstr>Communication Basics </vt:lpstr>
      <vt:lpstr>Communication Channel</vt:lpstr>
      <vt:lpstr>Type of communication</vt:lpstr>
      <vt:lpstr>Bandwidth vs. Spectrum</vt:lpstr>
      <vt:lpstr>Physical Layer definitions</vt:lpstr>
      <vt:lpstr>Transmission Medium</vt:lpstr>
      <vt:lpstr>Frequencies for Communication</vt:lpstr>
      <vt:lpstr>Frequencies for Communication</vt:lpstr>
      <vt:lpstr>Frequencies for Communication</vt:lpstr>
      <vt:lpstr>What is a signal</vt:lpstr>
      <vt:lpstr>Analog and Digital Signaling Comparison</vt:lpstr>
      <vt:lpstr>Analog Transmissions</vt:lpstr>
      <vt:lpstr>Digital Transmissions</vt:lpstr>
      <vt:lpstr>Digital Transmissions</vt:lpstr>
      <vt:lpstr>Signal Parameter</vt:lpstr>
      <vt:lpstr>Signal Parameter (contd.)</vt:lpstr>
      <vt:lpstr>Signal Parameter (contd.)</vt:lpstr>
      <vt:lpstr>Signal Parameter (contd.)</vt:lpstr>
      <vt:lpstr>Example</vt:lpstr>
      <vt:lpstr>Time and Frequency Domain Representations</vt:lpstr>
      <vt:lpstr>Transmission Impairments</vt:lpstr>
      <vt:lpstr>PowerPoint Presentation</vt:lpstr>
      <vt:lpstr>PowerPoint Presentation</vt:lpstr>
      <vt:lpstr>Nyquist Theorem  {assume a noiseless channel}</vt:lpstr>
      <vt:lpstr>Voice-grade phone line</vt:lpstr>
      <vt:lpstr>Shannon’s Channel Capacity Result {assuming only thermal noise}</vt:lpstr>
      <vt:lpstr>Signal to Noise Ratio </vt:lpstr>
      <vt:lpstr>Shannon Example – Noisy Channel  [LG&amp;W p. 110]</vt:lpstr>
      <vt:lpstr>Internet Architecture</vt:lpstr>
      <vt:lpstr>Signal Encoding Techniques</vt:lpstr>
      <vt:lpstr>Digital Data, Digital Signal</vt:lpstr>
      <vt:lpstr>Comparison of Encoding Schemes</vt:lpstr>
      <vt:lpstr>Encoding Schemes</vt:lpstr>
      <vt:lpstr>Nonreturn to Zero-Level (NRZ-L)</vt:lpstr>
      <vt:lpstr>No Return to Zero Inverted (Differential Encoding)</vt:lpstr>
      <vt:lpstr>NRZ Pros &amp; Cons</vt:lpstr>
      <vt:lpstr>Multilevel Binary Bipolar-AMI</vt:lpstr>
      <vt:lpstr>Multilevel Binary Pseudoternary</vt:lpstr>
      <vt:lpstr>Multilevel Binary Issues</vt:lpstr>
      <vt:lpstr>Manchester Encoding</vt:lpstr>
      <vt:lpstr>Differential Manchester Encoding</vt:lpstr>
      <vt:lpstr>Biphase Pros and Cons</vt:lpstr>
      <vt:lpstr>Modulation Rate</vt:lpstr>
      <vt:lpstr>For long distance digital transmission</vt:lpstr>
      <vt:lpstr>B8ZS</vt:lpstr>
      <vt:lpstr>HDB3</vt:lpstr>
      <vt:lpstr>B8ZS and HDB3</vt:lpstr>
      <vt:lpstr>Block Encoding</vt:lpstr>
      <vt:lpstr>Signal Modulation Criteria</vt:lpstr>
      <vt:lpstr>Basic Modulation Techniques</vt:lpstr>
      <vt:lpstr>Amplitude-Shift Keying</vt:lpstr>
      <vt:lpstr>Amplitude-Shift Keying</vt:lpstr>
      <vt:lpstr>Frequency-Shift Keying</vt:lpstr>
      <vt:lpstr>Frequency-Shift Keying</vt:lpstr>
      <vt:lpstr>Multiple Frequency-Shift Keying</vt:lpstr>
      <vt:lpstr>Phase-Shift Keying</vt:lpstr>
      <vt:lpstr>Differential PSK (DPSK)</vt:lpstr>
      <vt:lpstr>Four-level PSK (QPSK)</vt:lpstr>
      <vt:lpstr>Example of ASK, FSK and PSK </vt:lpstr>
      <vt:lpstr>Quadrature Amplitude Modulation</vt:lpstr>
      <vt:lpstr>Quadrature Amplitude Modulation</vt:lpstr>
      <vt:lpstr>Multiple Shift Keying (MSK)</vt:lpstr>
      <vt:lpstr>Example of MSK</vt:lpstr>
      <vt:lpstr>Signal propagation</vt:lpstr>
      <vt:lpstr>Quadrature Amplitude Modulation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Physical Layer</dc:title>
  <dc:creator>iiita</dc:creator>
  <cp:lastModifiedBy>iiita</cp:lastModifiedBy>
  <cp:revision>17</cp:revision>
  <dcterms:created xsi:type="dcterms:W3CDTF">2021-01-31T07:21:26Z</dcterms:created>
  <dcterms:modified xsi:type="dcterms:W3CDTF">2022-09-01T05:21:20Z</dcterms:modified>
</cp:coreProperties>
</file>