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0" r:id="rId3"/>
    <p:sldId id="257" r:id="rId4"/>
    <p:sldId id="258" r:id="rId5"/>
    <p:sldId id="261" r:id="rId6"/>
    <p:sldId id="259" r:id="rId7"/>
    <p:sldId id="263" r:id="rId8"/>
    <p:sldId id="264" r:id="rId9"/>
    <p:sldId id="262" r:id="rId10"/>
    <p:sldId id="265" r:id="rId11"/>
    <p:sldId id="295" r:id="rId12"/>
    <p:sldId id="266" r:id="rId13"/>
    <p:sldId id="267" r:id="rId14"/>
    <p:sldId id="268" r:id="rId15"/>
    <p:sldId id="269" r:id="rId16"/>
    <p:sldId id="270" r:id="rId17"/>
    <p:sldId id="271" r:id="rId18"/>
    <p:sldId id="294" r:id="rId19"/>
    <p:sldId id="274" r:id="rId20"/>
    <p:sldId id="272" r:id="rId21"/>
    <p:sldId id="273" r:id="rId22"/>
    <p:sldId id="275" r:id="rId23"/>
    <p:sldId id="276" r:id="rId24"/>
    <p:sldId id="278" r:id="rId25"/>
    <p:sldId id="279" r:id="rId26"/>
    <p:sldId id="280" r:id="rId27"/>
    <p:sldId id="277" r:id="rId28"/>
    <p:sldId id="281" r:id="rId29"/>
    <p:sldId id="286" r:id="rId30"/>
    <p:sldId id="287" r:id="rId31"/>
    <p:sldId id="282" r:id="rId32"/>
    <p:sldId id="283" r:id="rId33"/>
    <p:sldId id="284" r:id="rId34"/>
    <p:sldId id="285" r:id="rId35"/>
    <p:sldId id="288" r:id="rId36"/>
    <p:sldId id="289" r:id="rId37"/>
    <p:sldId id="296" r:id="rId38"/>
    <p:sldId id="297" r:id="rId39"/>
    <p:sldId id="290" r:id="rId40"/>
    <p:sldId id="291" r:id="rId41"/>
    <p:sldId id="292" r:id="rId42"/>
    <p:sldId id="29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5C1846-218D-4944-8EEF-1D5069F76D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F614137-E252-42D1-8C86-72AEFE5F7A5A}">
      <dgm:prSet phldrT="[Text]"/>
      <dgm:spPr/>
      <dgm:t>
        <a:bodyPr/>
        <a:lstStyle/>
        <a:p>
          <a:r>
            <a:rPr lang="en-US" dirty="0"/>
            <a:t>Fast Transmitter</a:t>
          </a:r>
        </a:p>
        <a:p>
          <a:r>
            <a:rPr lang="en-US" dirty="0"/>
            <a:t>100 Mbps</a:t>
          </a:r>
        </a:p>
      </dgm:t>
    </dgm:pt>
    <dgm:pt modelId="{C9F6AE3D-B567-40CC-9C7D-82C65321D958}" type="parTrans" cxnId="{E977862B-68E6-432F-A3DC-635F7642E840}">
      <dgm:prSet/>
      <dgm:spPr/>
      <dgm:t>
        <a:bodyPr/>
        <a:lstStyle/>
        <a:p>
          <a:endParaRPr lang="en-US"/>
        </a:p>
      </dgm:t>
    </dgm:pt>
    <dgm:pt modelId="{FAB5FC17-E28A-454B-A48E-7210E5F41281}" type="sibTrans" cxnId="{E977862B-68E6-432F-A3DC-635F7642E840}">
      <dgm:prSet/>
      <dgm:spPr/>
      <dgm:t>
        <a:bodyPr/>
        <a:lstStyle/>
        <a:p>
          <a:endParaRPr lang="en-US"/>
        </a:p>
      </dgm:t>
    </dgm:pt>
    <dgm:pt modelId="{BC461FC5-3411-4C84-B2EB-66D15AFF1725}">
      <dgm:prSet phldrT="[Text]"/>
      <dgm:spPr/>
      <dgm:t>
        <a:bodyPr/>
        <a:lstStyle/>
        <a:p>
          <a:r>
            <a:rPr lang="en-US" dirty="0"/>
            <a:t>Slow Receiver</a:t>
          </a:r>
        </a:p>
        <a:p>
          <a:r>
            <a:rPr lang="en-US" dirty="0"/>
            <a:t>100 Kbps</a:t>
          </a:r>
        </a:p>
      </dgm:t>
    </dgm:pt>
    <dgm:pt modelId="{97AEF2DE-FF98-48F2-A2D4-85373149E619}" type="parTrans" cxnId="{2013962F-9DD7-41C3-A062-F437C3D3B10D}">
      <dgm:prSet/>
      <dgm:spPr/>
      <dgm:t>
        <a:bodyPr/>
        <a:lstStyle/>
        <a:p>
          <a:endParaRPr lang="en-US"/>
        </a:p>
      </dgm:t>
    </dgm:pt>
    <dgm:pt modelId="{349A9086-62A2-4FC2-A147-72808A45B02E}" type="sibTrans" cxnId="{2013962F-9DD7-41C3-A062-F437C3D3B10D}">
      <dgm:prSet/>
      <dgm:spPr/>
      <dgm:t>
        <a:bodyPr/>
        <a:lstStyle/>
        <a:p>
          <a:endParaRPr lang="en-US"/>
        </a:p>
      </dgm:t>
    </dgm:pt>
    <dgm:pt modelId="{4918653C-9841-489E-953E-E04CB6612FCB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0B40B78C-2642-4B3B-97C4-3442C590A5FD}" type="sibTrans" cxnId="{27150D76-ADF6-4E39-998A-48A7D35E052E}">
      <dgm:prSet/>
      <dgm:spPr/>
      <dgm:t>
        <a:bodyPr/>
        <a:lstStyle/>
        <a:p>
          <a:endParaRPr lang="en-US"/>
        </a:p>
      </dgm:t>
    </dgm:pt>
    <dgm:pt modelId="{3294878E-F9CC-400E-84EA-168EB3181720}" type="parTrans" cxnId="{27150D76-ADF6-4E39-998A-48A7D35E052E}">
      <dgm:prSet/>
      <dgm:spPr/>
      <dgm:t>
        <a:bodyPr/>
        <a:lstStyle/>
        <a:p>
          <a:endParaRPr lang="en-US"/>
        </a:p>
      </dgm:t>
    </dgm:pt>
    <dgm:pt modelId="{A8A91B5D-EBD2-4DAD-8183-EF01D3D89B1F}" type="pres">
      <dgm:prSet presAssocID="{AE5C1846-218D-4944-8EEF-1D5069F76D5F}" presName="Name0" presStyleCnt="0">
        <dgm:presLayoutVars>
          <dgm:dir/>
          <dgm:resizeHandles val="exact"/>
        </dgm:presLayoutVars>
      </dgm:prSet>
      <dgm:spPr/>
    </dgm:pt>
    <dgm:pt modelId="{55BFE512-161B-4CC9-A545-BD99BB5A23AB}" type="pres">
      <dgm:prSet presAssocID="{0F614137-E252-42D1-8C86-72AEFE5F7A5A}" presName="node" presStyleLbl="node1" presStyleIdx="0" presStyleCnt="3">
        <dgm:presLayoutVars>
          <dgm:bulletEnabled val="1"/>
        </dgm:presLayoutVars>
      </dgm:prSet>
      <dgm:spPr/>
    </dgm:pt>
    <dgm:pt modelId="{88B7F3FB-357B-4503-B64F-A96F31FFEF66}" type="pres">
      <dgm:prSet presAssocID="{FAB5FC17-E28A-454B-A48E-7210E5F41281}" presName="sibTrans" presStyleLbl="sibTrans2D1" presStyleIdx="0" presStyleCnt="2"/>
      <dgm:spPr/>
    </dgm:pt>
    <dgm:pt modelId="{A2AABA74-46EF-4056-B453-2B118B90D3F2}" type="pres">
      <dgm:prSet presAssocID="{FAB5FC17-E28A-454B-A48E-7210E5F41281}" presName="connectorText" presStyleLbl="sibTrans2D1" presStyleIdx="0" presStyleCnt="2"/>
      <dgm:spPr/>
    </dgm:pt>
    <dgm:pt modelId="{274DBAC8-93DC-42BB-A1E5-486B4340F0DC}" type="pres">
      <dgm:prSet presAssocID="{4918653C-9841-489E-953E-E04CB6612FCB}" presName="node" presStyleLbl="node1" presStyleIdx="1" presStyleCnt="3">
        <dgm:presLayoutVars>
          <dgm:bulletEnabled val="1"/>
        </dgm:presLayoutVars>
      </dgm:prSet>
      <dgm:spPr/>
    </dgm:pt>
    <dgm:pt modelId="{B411CE38-706C-4295-89D1-23441D3236C5}" type="pres">
      <dgm:prSet presAssocID="{0B40B78C-2642-4B3B-97C4-3442C590A5FD}" presName="sibTrans" presStyleLbl="sibTrans2D1" presStyleIdx="1" presStyleCnt="2"/>
      <dgm:spPr/>
    </dgm:pt>
    <dgm:pt modelId="{1BC5D510-EFA6-4ED3-BD29-5C6EAF60C30B}" type="pres">
      <dgm:prSet presAssocID="{0B40B78C-2642-4B3B-97C4-3442C590A5FD}" presName="connectorText" presStyleLbl="sibTrans2D1" presStyleIdx="1" presStyleCnt="2"/>
      <dgm:spPr/>
    </dgm:pt>
    <dgm:pt modelId="{55A35538-4DD2-42D2-9ACD-F0D86761234F}" type="pres">
      <dgm:prSet presAssocID="{BC461FC5-3411-4C84-B2EB-66D15AFF1725}" presName="node" presStyleLbl="node1" presStyleIdx="2" presStyleCnt="3" custLinFactNeighborX="-4705">
        <dgm:presLayoutVars>
          <dgm:bulletEnabled val="1"/>
        </dgm:presLayoutVars>
      </dgm:prSet>
      <dgm:spPr/>
    </dgm:pt>
  </dgm:ptLst>
  <dgm:cxnLst>
    <dgm:cxn modelId="{E977862B-68E6-432F-A3DC-635F7642E840}" srcId="{AE5C1846-218D-4944-8EEF-1D5069F76D5F}" destId="{0F614137-E252-42D1-8C86-72AEFE5F7A5A}" srcOrd="0" destOrd="0" parTransId="{C9F6AE3D-B567-40CC-9C7D-82C65321D958}" sibTransId="{FAB5FC17-E28A-454B-A48E-7210E5F41281}"/>
    <dgm:cxn modelId="{2013962F-9DD7-41C3-A062-F437C3D3B10D}" srcId="{AE5C1846-218D-4944-8EEF-1D5069F76D5F}" destId="{BC461FC5-3411-4C84-B2EB-66D15AFF1725}" srcOrd="2" destOrd="0" parTransId="{97AEF2DE-FF98-48F2-A2D4-85373149E619}" sibTransId="{349A9086-62A2-4FC2-A147-72808A45B02E}"/>
    <dgm:cxn modelId="{5451992F-49BF-44F0-BEEB-F043309CBE55}" type="presOf" srcId="{FAB5FC17-E28A-454B-A48E-7210E5F41281}" destId="{88B7F3FB-357B-4503-B64F-A96F31FFEF66}" srcOrd="0" destOrd="0" presId="urn:microsoft.com/office/officeart/2005/8/layout/process1"/>
    <dgm:cxn modelId="{3BFE2431-305B-4945-8E08-9307009185A0}" type="presOf" srcId="{0B40B78C-2642-4B3B-97C4-3442C590A5FD}" destId="{B411CE38-706C-4295-89D1-23441D3236C5}" srcOrd="0" destOrd="0" presId="urn:microsoft.com/office/officeart/2005/8/layout/process1"/>
    <dgm:cxn modelId="{76354F40-E37F-451E-93AB-F8F6D05A73A5}" type="presOf" srcId="{FAB5FC17-E28A-454B-A48E-7210E5F41281}" destId="{A2AABA74-46EF-4056-B453-2B118B90D3F2}" srcOrd="1" destOrd="0" presId="urn:microsoft.com/office/officeart/2005/8/layout/process1"/>
    <dgm:cxn modelId="{2ABC745F-0948-490C-A124-FCC0427675A3}" type="presOf" srcId="{0F614137-E252-42D1-8C86-72AEFE5F7A5A}" destId="{55BFE512-161B-4CC9-A545-BD99BB5A23AB}" srcOrd="0" destOrd="0" presId="urn:microsoft.com/office/officeart/2005/8/layout/process1"/>
    <dgm:cxn modelId="{A37E6565-80A9-4579-964A-9068D2894B1B}" type="presOf" srcId="{0B40B78C-2642-4B3B-97C4-3442C590A5FD}" destId="{1BC5D510-EFA6-4ED3-BD29-5C6EAF60C30B}" srcOrd="1" destOrd="0" presId="urn:microsoft.com/office/officeart/2005/8/layout/process1"/>
    <dgm:cxn modelId="{92146974-4D48-4F1C-9A86-EA2E42F92D53}" type="presOf" srcId="{BC461FC5-3411-4C84-B2EB-66D15AFF1725}" destId="{55A35538-4DD2-42D2-9ACD-F0D86761234F}" srcOrd="0" destOrd="0" presId="urn:microsoft.com/office/officeart/2005/8/layout/process1"/>
    <dgm:cxn modelId="{27150D76-ADF6-4E39-998A-48A7D35E052E}" srcId="{AE5C1846-218D-4944-8EEF-1D5069F76D5F}" destId="{4918653C-9841-489E-953E-E04CB6612FCB}" srcOrd="1" destOrd="0" parTransId="{3294878E-F9CC-400E-84EA-168EB3181720}" sibTransId="{0B40B78C-2642-4B3B-97C4-3442C590A5FD}"/>
    <dgm:cxn modelId="{A3B2A68C-CEC6-484F-AFB0-8A9E99341943}" type="presOf" srcId="{AE5C1846-218D-4944-8EEF-1D5069F76D5F}" destId="{A8A91B5D-EBD2-4DAD-8183-EF01D3D89B1F}" srcOrd="0" destOrd="0" presId="urn:microsoft.com/office/officeart/2005/8/layout/process1"/>
    <dgm:cxn modelId="{5EA7D3DB-785E-461B-8B49-3387707C3232}" type="presOf" srcId="{4918653C-9841-489E-953E-E04CB6612FCB}" destId="{274DBAC8-93DC-42BB-A1E5-486B4340F0DC}" srcOrd="0" destOrd="0" presId="urn:microsoft.com/office/officeart/2005/8/layout/process1"/>
    <dgm:cxn modelId="{266AA581-6072-4B81-ACFA-109698723CC0}" type="presParOf" srcId="{A8A91B5D-EBD2-4DAD-8183-EF01D3D89B1F}" destId="{55BFE512-161B-4CC9-A545-BD99BB5A23AB}" srcOrd="0" destOrd="0" presId="urn:microsoft.com/office/officeart/2005/8/layout/process1"/>
    <dgm:cxn modelId="{7D4B9E63-598A-409B-BC88-AEA421496EF4}" type="presParOf" srcId="{A8A91B5D-EBD2-4DAD-8183-EF01D3D89B1F}" destId="{88B7F3FB-357B-4503-B64F-A96F31FFEF66}" srcOrd="1" destOrd="0" presId="urn:microsoft.com/office/officeart/2005/8/layout/process1"/>
    <dgm:cxn modelId="{5A583042-5E0C-465C-B07D-5F639A92F3A5}" type="presParOf" srcId="{88B7F3FB-357B-4503-B64F-A96F31FFEF66}" destId="{A2AABA74-46EF-4056-B453-2B118B90D3F2}" srcOrd="0" destOrd="0" presId="urn:microsoft.com/office/officeart/2005/8/layout/process1"/>
    <dgm:cxn modelId="{84D5BE5D-8A5A-49EB-ACC6-7BB401207BA5}" type="presParOf" srcId="{A8A91B5D-EBD2-4DAD-8183-EF01D3D89B1F}" destId="{274DBAC8-93DC-42BB-A1E5-486B4340F0DC}" srcOrd="2" destOrd="0" presId="urn:microsoft.com/office/officeart/2005/8/layout/process1"/>
    <dgm:cxn modelId="{98DBB36B-116E-42C9-ACC1-0B6243A7523C}" type="presParOf" srcId="{A8A91B5D-EBD2-4DAD-8183-EF01D3D89B1F}" destId="{B411CE38-706C-4295-89D1-23441D3236C5}" srcOrd="3" destOrd="0" presId="urn:microsoft.com/office/officeart/2005/8/layout/process1"/>
    <dgm:cxn modelId="{71E40340-D4D0-4650-A5B1-39E87FC855F3}" type="presParOf" srcId="{B411CE38-706C-4295-89D1-23441D3236C5}" destId="{1BC5D510-EFA6-4ED3-BD29-5C6EAF60C30B}" srcOrd="0" destOrd="0" presId="urn:microsoft.com/office/officeart/2005/8/layout/process1"/>
    <dgm:cxn modelId="{D4F283F5-3F4D-4606-B844-5449C6DC5C12}" type="presParOf" srcId="{A8A91B5D-EBD2-4DAD-8183-EF01D3D89B1F}" destId="{55A35538-4DD2-42D2-9ACD-F0D86761234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FE512-161B-4CC9-A545-BD99BB5A23AB}">
      <dsp:nvSpPr>
        <dsp:cNvPr id="0" name=""/>
        <dsp:cNvSpPr/>
      </dsp:nvSpPr>
      <dsp:spPr>
        <a:xfrm>
          <a:off x="7233" y="34203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Fast Transmitter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100 Mbps</a:t>
          </a:r>
        </a:p>
      </dsp:txBody>
      <dsp:txXfrm>
        <a:off x="45225" y="380028"/>
        <a:ext cx="2085893" cy="1221142"/>
      </dsp:txXfrm>
    </dsp:sp>
    <dsp:sp modelId="{88B7F3FB-357B-4503-B64F-A96F31FFEF66}">
      <dsp:nvSpPr>
        <dsp:cNvPr id="0" name=""/>
        <dsp:cNvSpPr/>
      </dsp:nvSpPr>
      <dsp:spPr>
        <a:xfrm>
          <a:off x="2385298" y="72252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385298" y="829756"/>
        <a:ext cx="320822" cy="321687"/>
      </dsp:txXfrm>
    </dsp:sp>
    <dsp:sp modelId="{274DBAC8-93DC-42BB-A1E5-486B4340F0DC}">
      <dsp:nvSpPr>
        <dsp:cNvPr id="0" name=""/>
        <dsp:cNvSpPr/>
      </dsp:nvSpPr>
      <dsp:spPr>
        <a:xfrm>
          <a:off x="3033861" y="34203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Link</a:t>
          </a:r>
        </a:p>
      </dsp:txBody>
      <dsp:txXfrm>
        <a:off x="3071853" y="380028"/>
        <a:ext cx="2085893" cy="1221142"/>
      </dsp:txXfrm>
    </dsp:sp>
    <dsp:sp modelId="{B411CE38-706C-4295-89D1-23441D3236C5}">
      <dsp:nvSpPr>
        <dsp:cNvPr id="0" name=""/>
        <dsp:cNvSpPr/>
      </dsp:nvSpPr>
      <dsp:spPr>
        <a:xfrm>
          <a:off x="5401754" y="722527"/>
          <a:ext cx="436754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401754" y="829756"/>
        <a:ext cx="305728" cy="321687"/>
      </dsp:txXfrm>
    </dsp:sp>
    <dsp:sp modelId="{55A35538-4DD2-42D2-9ACD-F0D86761234F}">
      <dsp:nvSpPr>
        <dsp:cNvPr id="0" name=""/>
        <dsp:cNvSpPr/>
      </dsp:nvSpPr>
      <dsp:spPr>
        <a:xfrm>
          <a:off x="6019803" y="34203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Slow Receiver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100 Kbps</a:t>
          </a:r>
        </a:p>
      </dsp:txBody>
      <dsp:txXfrm>
        <a:off x="6057795" y="380028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</inkml:traceFormat>
        <inkml:channelProperties>
          <inkml:channelProperty channel="X" name="resolution" value="35.12195" units="1/cm"/>
          <inkml:channelProperty channel="Y" name="resolution" value="35.15625" units="1/cm"/>
        </inkml:channelProperties>
      </inkml:inkSource>
      <inkml:timestamp xml:id="ts0" timeString="2021-02-15T08:53:46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11388,'0'0,"21"0,-21-21,0-1,21 22,1-21,-1 21,0 0,0 0,0 0,0 0,-21 21,0 1,0-1,0 0,0 21,0-21,0 1,0-1,0 0,-21 0,0-21,0 0,0 0,0 0,-1 0,22-21,0 0,0 0,0-1,0 1,0 0,22-21</inkml:trace>
  <inkml:trace contextRef="#ctx0" brushRef="#br0" timeOffset="2352.46">7599 11578,'42'0,"-42"21,0 1,0 20,0-21,0 0,0 0,0 1,0-1,0 0,0 0,-21-21,21 21,0 0,-21-21,0 0,0 0,-1 0,22-21,-21 0,21 0,0 0,0 0,0-1,0 1,0 0,0 0,0 0,21 0,1 21,-1-22,0 1</inkml:trace>
  <inkml:trace contextRef="#ctx0" brushRef="#br0" timeOffset="4377.51">4699 11345,'-21'0,"21"22,0 20,0-21,0 43,0-43,0 21,0-21,0 22,0 20,-21-21,21 1,0-22,0 0,0 0,0-42,0 0,0 0,0-43</inkml:trace>
  <inkml:trace contextRef="#ctx0" brushRef="#br0" timeOffset="4944.24">4741 11345,'0'-21,"22"21,20-21,21 21,-41 0,20 0,-21-21,0 21,0 0,1 0</inkml:trace>
  <inkml:trace contextRef="#ctx0" brushRef="#br0" timeOffset="5809.33">4657 11684,'0'21,"21"-21,21 0,-21 0,1-21,-1 21,0 0,42 0,-41-21,-1 21,0 0,0-21,-42 21</inkml:trace>
  <inkml:trace contextRef="#ctx0" brushRef="#br0" timeOffset="7817.45">7133 11663,'0'21,"0"0,0 22,0-22,0 21,0-21,0 0,0 22,0-1,0 0,0-20,0 20,0-21,0 0,0 0,0 22,0-22,0 21,0-21,-21-42,0 21,21-63</inkml:trace>
  <inkml:trace contextRef="#ctx0" brushRef="#br0" timeOffset="8568.43">7049 11599,'63'0,"-21"0,1-21,-1 0,-21 21,0-21,22 0</inkml:trace>
  <inkml:trace contextRef="#ctx0" brushRef="#br0" timeOffset="9679.88">7091 11917,'21'0,"0"0,0-21,1 21,-1 0,42-43,-42 43,1 0</inkml:trace>
  <inkml:trace contextRef="#ctx0" brushRef="#br0" timeOffset="11977.4">8954 10414,'-22'42,"1"-20,21 41,-42-21,21 1,21-22,-21 42,-1-41,1 20,0 0,21-21,-21 1,21-1,0 0,-21 0,21-42,0 0,21 0,-21-1,0-20,42 0,-42 21,21-1,1-41,-1 42,0 0,-21-1,21 1,-21 0,21 0,0 21,-21-42,22 42,-1 0,0-22,0 1,0 21,0 0,-21 21,22 22,-22-22,0 42,21-63,-21 22,0 20,21 0,-21-21,0 1,0-1,0 0,0 0,0 0,0 0,0 22,21-22,-21 0,0 0,0 0,0 1,0-44,0 1</inkml:trace>
  <inkml:trace contextRef="#ctx0" brushRef="#br0" timeOffset="12967.52">8742 10647,'-21'0,"42"0,0 0,0 0,0 0,1 0,-1 0,0 0,0 0,0 0,0 21,1-21,-1 0,0 0,0 0,0 0,0 0</inkml:trace>
  <inkml:trace contextRef="#ctx0" brushRef="#br0" timeOffset="15615.69">9335 10541,'21'0,"-21"-21,21 21,0 0,0 21,0 0,-21 0,0 22,0-22,0 0,0 0,0 0,0 22,0-22,0 0,0 0,0 0,-21-21,0-21,21-21,0 21,0-22,0 22,0-21,0 21,0-22,0 22,-21 21,0 0,0 0,-1 0,1 0,0 0,21 21,0 1,0-1,0 0,0 0,0 0,0 0,0 1,0-1,0 0,21-21,-21 42,21-42,-21 21</inkml:trace>
  <inkml:trace contextRef="#ctx0" brushRef="#br0" timeOffset="17224.3">10012 11324,'-21'0,"21"43,0-22,0 42,0-42,0 22,0-22,0 21,0-21,0 22</inkml:trace>
  <inkml:trace contextRef="#ctx0" brushRef="#br0" timeOffset="17807.68">9991 11303,'21'-42,"0"42,0-21,22 21,-22-22,0 1,0 21,-21-21,42 0,-20 0</inkml:trace>
  <inkml:trace contextRef="#ctx0" brushRef="#br0" timeOffset="18863.67">10012 11430,'42'0,"1"0,-1 0,21-21,-41 21,-1-21</inkml:trace>
  <inkml:trace contextRef="#ctx0" brushRef="#br0" timeOffset="19632.03">10372 11218,'0'43,"0"-22,0 0,0 21,0 1,0-22,0 0,0 0,0 0,-21 1</inkml:trace>
  <inkml:trace contextRef="#ctx0" brushRef="#br0" timeOffset="21952.99">11811 11007,'0'21,"0"0,0 21,0 1,-21-22,0 0,0 21,21 1,-22-22,22 0,0-63,0 21,22-22,-22 22,0 0,21-21,-21 20,21 1,-21 0,21 21,-21-21,0 0,21 0,0 21,1 0,20 0,-21 0,0 21,0 42,-21-20,22-1,-1 0,-21 1,21-1,-21 21,0 1,21-43,-21 0,0 0,0 1,21-1,-21-42,-21-1,0 1,21 0</inkml:trace>
  <inkml:trace contextRef="#ctx0" brushRef="#br0" timeOffset="22839.86">11875 11261,'21'0,"21"0,0-21</inkml:trace>
  <inkml:trace contextRef="#ctx0" brushRef="#br0" timeOffset="24824.5">12150 11155,'0'21,"0"0,0 22,0-22,0 0,0 0,0 0,0 0,0 1,0-1,0 0</inkml:trace>
  <inkml:trace contextRef="#ctx0" brushRef="#br0" timeOffset="26153.33">13737 10097,'0'21,"0"21,0-21,0 0,0 1,0-1,0 0,0 0,0 0,0 0,0 1,0-1,-21-42,21-1,0-20,0 21</inkml:trace>
  <inkml:trace contextRef="#ctx0" brushRef="#br0" timeOffset="26776.39">13716 10075,'21'-21,"0"0,1 0,-1 21,-21-21,21 21,0 0,0-21,22 21,-1 0,-42-22,21 22,0 0</inkml:trace>
  <inkml:trace contextRef="#ctx0" brushRef="#br0" timeOffset="27495.63">13737 10139,'0'21,"21"-21,22 0,-1 0,0 0,-20 0,20 0,-21 0,0 21</inkml:trace>
  <inkml:trace contextRef="#ctx0" brushRef="#br0" timeOffset="28799.6">14139 10097,'22'-22,"-1"22,0 0,0-21,0 21,0 0,22 0,-43 21,21 1,0-1,-21 0,0 21,0-21,0 1,-21-22,-43 21,43-21,0 0,0 0,21-21,0-1,0-20,0 21,21 0</inkml:trace>
  <inkml:trace contextRef="#ctx0" brushRef="#br0" timeOffset="31344.35">14584 12065,'-21'21,"0"22,-1 20,22-42,-21 22,-21 41,42-63,-21 1,21 20,-21-42,21-42,42-22,-42 43,21 0,0 0,-21-1,21-20,22-21,-43 41,21 1,0 0,0-21,-21 21,43 84,-43-21,0-20,0-1,0 0,0 0,0 0,0 0,0 1,0-1,0 0,0 0,0 0,0 0,0 1,0-1,0 0,-22-21,-20 0,21-21</inkml:trace>
  <inkml:trace contextRef="#ctx0" brushRef="#br0" timeOffset="32720.54">14584 12234,'21'0,"21"0,1 0,-1 0,-21 0,0 0,1 0</inkml:trace>
  <inkml:trace contextRef="#ctx0" brushRef="#br0" timeOffset="34375.54">14965 12150,'21'0,"0"0,0 21,-21 0,0 21,0-20,0-1,0 0,0 0,-21 0,0 0,0-21,0 0,0 0,-1 0,1 0,0 0,21-21,0-21,0 21,0-22,21 22,-21 0,0 0,21 21,1-21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D2DD2-5A21-401E-9D00-522A058E3A3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19717-B259-47E1-9818-C50021A8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9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8F0C-7044-447E-AD96-812525D52BB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31E7-1607-4B0F-A5C0-F3943341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8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8F0C-7044-447E-AD96-812525D52BB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31E7-1607-4B0F-A5C0-F3943341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3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8F0C-7044-447E-AD96-812525D52BB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31E7-1607-4B0F-A5C0-F3943341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4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8F0C-7044-447E-AD96-812525D52BB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31E7-1607-4B0F-A5C0-F3943341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0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8F0C-7044-447E-AD96-812525D52BB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31E7-1607-4B0F-A5C0-F3943341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8F0C-7044-447E-AD96-812525D52BB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31E7-1607-4B0F-A5C0-F3943341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8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8F0C-7044-447E-AD96-812525D52BB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31E7-1607-4B0F-A5C0-F3943341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0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8F0C-7044-447E-AD96-812525D52BB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31E7-1607-4B0F-A5C0-F3943341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0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8F0C-7044-447E-AD96-812525D52BB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31E7-1607-4B0F-A5C0-F3943341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8F0C-7044-447E-AD96-812525D52BB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31E7-1607-4B0F-A5C0-F3943341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7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8F0C-7044-447E-AD96-812525D52BB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031E7-1607-4B0F-A5C0-F3943341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5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8F0C-7044-447E-AD96-812525D52BB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31E7-1607-4B0F-A5C0-F3943341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6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1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Sender’s window size can be determined by the following equation: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𝑆𝑊𝑆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/>
                                </a:rPr>
                                <m:t>𝐿𝑖𝑛𝑘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 err="1">
                                  <a:latin typeface="Cambria Math"/>
                                </a:rPr>
                                <m:t>𝐶𝑎𝑝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 dirty="0" err="1">
                                  <a:latin typeface="Cambria Math"/>
                                </a:rPr>
                                <m:t>𝑐𝑖𝑡𝑦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 ∗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𝑅𝑇𝑇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/>
                                </a:rPr>
                                <m:t>𝐹𝑟𝑎𝑚𝑒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𝑆𝑖𝑧𝑒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algn="just"/>
                <a:r>
                  <a:rPr lang="en-US" dirty="0"/>
                  <a:t>Receiver’s window size do not matter but ideally is should be the following:</a:t>
                </a:r>
              </a:p>
              <a:p>
                <a:pPr marL="0" indent="0">
                  <a:buNone/>
                </a:pPr>
                <a:endParaRPr lang="en-US" b="0" i="0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𝑅𝑊𝑆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𝑆𝑊𝑆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/>
                </a:endParaRPr>
              </a:p>
              <a:p>
                <a:r>
                  <a:rPr lang="en-US" b="0" dirty="0">
                    <a:ea typeface="Cambria Math"/>
                  </a:rPr>
                  <a:t>RWS ≥ SWS has no significance.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830" r="-1185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0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Bits required for the sequence number (Contd.)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69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360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Bits required for the sequence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1800" dirty="0">
                    <a:latin typeface="+mj-lt"/>
                  </a:rPr>
                  <a:t>𝑀𝑎𝑥𝑖𝑚𝑢𝑚 𝑣𝑎𝑙𝑢𝑒 𝑜𝑓 𝑠𝑒𝑞𝑢𝑒𝑛𝑐𝑒 𝑛𝑢𝑚𝑏𝑒𝑟 (+1) shall be 𝑔𝑟𝑒𝑎𝑡𝑒𝑟 𝑡ℎ𝑎𝑛 𝑜𝑟 𝑒𝑞𝑢𝑎𝑙 𝑡𝑜 2∗𝑆𝑊𝑆 </a:t>
                </a:r>
              </a:p>
              <a:p>
                <a:pPr marL="0" indent="0">
                  <a:buNone/>
                </a:pPr>
                <a:endParaRPr lang="en-US" sz="1800" b="0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𝑀𝑎𝑥𝑆𝑒𝑞𝑁𝑢𝑚</m:t>
                      </m:r>
                      <m:r>
                        <a:rPr lang="en-US" sz="1800" b="0" i="1" smtClean="0">
                          <a:latin typeface="Cambria Math"/>
                        </a:rPr>
                        <m:t>+1 ≥2∗</m:t>
                      </m:r>
                      <m:r>
                        <a:rPr lang="en-US" sz="1800" b="0" i="1" smtClean="0">
                          <a:latin typeface="Cambria Math"/>
                        </a:rPr>
                        <m:t>𝑆𝑊𝑆</m:t>
                      </m:r>
                      <m:r>
                        <a:rPr lang="en-US" sz="1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800" b="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800" b="0" dirty="0">
                  <a:latin typeface="+mj-lt"/>
                </a:endParaRPr>
              </a:p>
              <a:p>
                <a:pPr algn="just"/>
                <a:r>
                  <a:rPr lang="en-US" sz="1800" dirty="0">
                    <a:latin typeface="+mj-lt"/>
                  </a:rPr>
                  <a:t>Minimum number of bits required for the sequence number will be:</a:t>
                </a:r>
              </a:p>
              <a:p>
                <a:pPr marL="0" indent="0" algn="just">
                  <a:buNone/>
                </a:pPr>
                <a:endParaRPr lang="en-US" sz="1800" dirty="0">
                  <a:latin typeface="+mj-lt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𝑀𝑎𝑥𝑆𝑒𝑞𝑁𝑢𝑚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+1</m:t>
                          </m:r>
                        </m:e>
                      </m:func>
                    </m:oMath>
                  </m:oMathPara>
                </a14:m>
                <a:endParaRPr lang="en-US" sz="1800" b="0" dirty="0">
                  <a:latin typeface="+mj-lt"/>
                </a:endParaRPr>
              </a:p>
              <a:p>
                <a:pPr marL="0" indent="0" algn="just">
                  <a:buNone/>
                </a:pPr>
                <a:endParaRPr lang="en-US" sz="1800" dirty="0">
                  <a:latin typeface="+mj-lt"/>
                </a:endParaRPr>
              </a:p>
              <a:p>
                <a:pPr algn="just"/>
                <a:r>
                  <a:rPr lang="en-US" sz="1800" dirty="0">
                    <a:latin typeface="+mj-lt"/>
                  </a:rPr>
                  <a:t>This means that the sequence number will slide between the two halves of all the frames in transit.</a:t>
                </a:r>
              </a:p>
              <a:p>
                <a:pPr marL="0" indent="0" algn="just">
                  <a:buNone/>
                </a:pPr>
                <a:endParaRPr lang="en-US" sz="1800" b="0" dirty="0">
                  <a:latin typeface="+mj-lt"/>
                </a:endParaRPr>
              </a:p>
              <a:p>
                <a:pPr marL="0" indent="0" algn="just">
                  <a:buNone/>
                </a:pPr>
                <a:r>
                  <a:rPr lang="en-US" sz="1800" dirty="0">
                    <a:latin typeface="+mj-lt"/>
                  </a:rPr>
                  <a:t>Example: Suppose 3 bits are used as sequence number and the sender’s window size is 8.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35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SWP Algorithm (Sender’s Side)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895600"/>
              </a:xfrm>
            </p:spPr>
            <p:txBody>
              <a:bodyPr>
                <a:normAutofit fontScale="70000" lnSpcReduction="20000"/>
              </a:bodyPr>
              <a:lstStyle/>
              <a:p>
                <a:pPr marL="3429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Sequence number (</a:t>
                </a:r>
                <a:r>
                  <a:rPr lang="en-US" dirty="0" err="1"/>
                  <a:t>SeqNum</a:t>
                </a:r>
                <a:r>
                  <a:rPr lang="en-US" dirty="0"/>
                  <a:t>), assigned to each frame.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Sender maintains the following variables: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/>
                  <a:t>SWS, (sender window size) : max number of </a:t>
                </a:r>
                <a:r>
                  <a:rPr lang="en-US" dirty="0" err="1"/>
                  <a:t>unACKed</a:t>
                </a:r>
                <a:r>
                  <a:rPr lang="en-US" dirty="0"/>
                  <a:t> frames.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/>
                  <a:t>LAR, sequence number of last acknowledgement received.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/>
                  <a:t>LFS, sequence number of last frame sent.</a:t>
                </a:r>
              </a:p>
              <a:p>
                <a:pPr marL="457200" lvl="1" indent="0" algn="just">
                  <a:lnSpc>
                    <a:spcPct val="150000"/>
                  </a:lnSpc>
                  <a:buNone/>
                </a:pPr>
                <a:r>
                  <a:rPr lang="en-US" dirty="0"/>
                  <a:t>Ensuring: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𝐿𝐹𝑆</m:t>
                    </m:r>
                    <m:r>
                      <a:rPr lang="en-US" i="1" dirty="0" smtClean="0">
                        <a:latin typeface="Cambria Math"/>
                      </a:rPr>
                      <m:t> − </m:t>
                    </m:r>
                    <m:r>
                      <a:rPr lang="en-US" i="1" dirty="0" smtClean="0">
                        <a:latin typeface="Cambria Math"/>
                      </a:rPr>
                      <m:t>𝐿𝐴𝑅</m:t>
                    </m:r>
                    <m:r>
                      <a:rPr lang="en-US" i="1" dirty="0" smtClean="0">
                        <a:latin typeface="Cambria Math"/>
                      </a:rPr>
                      <m:t> ≤ </m:t>
                    </m:r>
                    <m:r>
                      <a:rPr lang="en-US" i="1" dirty="0" smtClean="0">
                        <a:latin typeface="Cambria Math"/>
                      </a:rPr>
                      <m:t>𝑆𝑊𝑆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895600"/>
              </a:xfrm>
              <a:blipFill rotWithShape="1"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" y="4648200"/>
            <a:ext cx="7162800" cy="193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36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SWP Algorithm (Sender’s Side)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Sender transmits frames until LFS - LAR ≤ SWS, </a:t>
            </a:r>
            <a:r>
              <a:rPr lang="en-US" dirty="0" err="1"/>
              <a:t>ie</a:t>
            </a:r>
            <a:r>
              <a:rPr lang="en-US" dirty="0"/>
              <a:t> full window.</a:t>
            </a:r>
          </a:p>
          <a:p>
            <a:pPr>
              <a:lnSpc>
                <a:spcPct val="170000"/>
              </a:lnSpc>
            </a:pPr>
            <a:r>
              <a:rPr lang="en-US" dirty="0"/>
              <a:t>After each transmission - increment LFS.</a:t>
            </a:r>
          </a:p>
          <a:p>
            <a:pPr>
              <a:lnSpc>
                <a:spcPct val="170000"/>
              </a:lnSpc>
            </a:pPr>
            <a:r>
              <a:rPr lang="en-US" dirty="0"/>
              <a:t>On receipt of ACK: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sender increments LAR.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allowing transmission of another frame.</a:t>
            </a:r>
          </a:p>
          <a:p>
            <a:pPr>
              <a:lnSpc>
                <a:spcPct val="170000"/>
              </a:lnSpc>
            </a:pPr>
            <a:r>
              <a:rPr lang="en-US" dirty="0"/>
              <a:t>Timer attached to each frame.</a:t>
            </a:r>
          </a:p>
          <a:p>
            <a:pPr>
              <a:lnSpc>
                <a:spcPct val="170000"/>
              </a:lnSpc>
            </a:pPr>
            <a:r>
              <a:rPr lang="en-US" dirty="0"/>
              <a:t>Sender retransmits frame if ACK not received within timeout.</a:t>
            </a:r>
          </a:p>
          <a:p>
            <a:pPr>
              <a:lnSpc>
                <a:spcPct val="170000"/>
              </a:lnSpc>
            </a:pPr>
            <a:r>
              <a:rPr lang="en-US" dirty="0"/>
              <a:t>Requires buffering of up to SWS frames.</a:t>
            </a:r>
          </a:p>
        </p:txBody>
      </p:sp>
    </p:spTree>
    <p:extLst>
      <p:ext uri="{BB962C8B-B14F-4D97-AF65-F5344CB8AC3E}">
        <p14:creationId xmlns:p14="http://schemas.microsoft.com/office/powerpoint/2010/main" val="369457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SWP Algorithm (Receiver’s Side)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438400"/>
              </a:xfrm>
            </p:spPr>
            <p:txBody>
              <a:bodyPr>
                <a:normAutofit fontScale="55000" lnSpcReduction="2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Receiver maintains 4 variables: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/>
                  <a:t>RWS, receive window size : max number of out-of-order frames.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/>
                  <a:t>LFA, sequence number of last frame acceptable.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/>
                  <a:t>NFE, sequence number of next frame expected.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dirty="0" err="1"/>
                  <a:t>SeqNumToAck</a:t>
                </a:r>
                <a:r>
                  <a:rPr lang="en-US" dirty="0"/>
                  <a:t>, Sequence number of out of order frame received.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Ensuring: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𝐿𝐹𝐴</m:t>
                    </m:r>
                    <m:r>
                      <a:rPr lang="en-US" i="1" dirty="0" smtClean="0">
                        <a:latin typeface="Cambria Math"/>
                      </a:rPr>
                      <m:t> − </m:t>
                    </m:r>
                    <m:r>
                      <a:rPr lang="en-US" i="1" dirty="0" smtClean="0">
                        <a:latin typeface="Cambria Math"/>
                      </a:rPr>
                      <m:t>𝑁𝐹𝐸</m:t>
                    </m:r>
                    <m:r>
                      <a:rPr lang="en-US" i="1" dirty="0" smtClean="0">
                        <a:latin typeface="Cambria Math"/>
                      </a:rPr>
                      <m:t> + 1 ≤ </m:t>
                    </m:r>
                    <m:r>
                      <a:rPr lang="en-US" i="1" dirty="0" smtClean="0">
                        <a:latin typeface="Cambria Math"/>
                      </a:rPr>
                      <m:t>𝑅𝑊𝑆</m:t>
                    </m:r>
                    <m:r>
                      <a:rPr lang="en-US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438400"/>
              </a:xfrm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3399"/>
            <a:ext cx="7459364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1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SWP Algorithm (Receiver’s Side)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334000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dirty="0"/>
              <a:t>Frame arrives with sequence number, </a:t>
            </a:r>
            <a:r>
              <a:rPr lang="en-US" dirty="0" err="1"/>
              <a:t>SeqNum</a:t>
            </a:r>
            <a:r>
              <a:rPr lang="en-US" dirty="0"/>
              <a:t>. Check whether within receive window, discard otherwise.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000" dirty="0"/>
              <a:t>if NFE ≤ </a:t>
            </a:r>
            <a:r>
              <a:rPr lang="en-US" sz="4000" dirty="0" err="1"/>
              <a:t>SeqNum</a:t>
            </a:r>
            <a:r>
              <a:rPr lang="en-US" sz="4000" dirty="0"/>
              <a:t> ≤ LFA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4000" dirty="0"/>
              <a:t>	{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4000" dirty="0"/>
              <a:t>	Then accept.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4000" dirty="0"/>
              <a:t>	if </a:t>
            </a:r>
            <a:r>
              <a:rPr lang="en-US" sz="4000" dirty="0" err="1"/>
              <a:t>SeqNum</a:t>
            </a:r>
            <a:r>
              <a:rPr lang="en-US" sz="4000" dirty="0"/>
              <a:t> = NFE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4000" dirty="0"/>
              <a:t>	then send Ack.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4000" dirty="0"/>
              <a:t>	//If out of order frame received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4000" dirty="0"/>
              <a:t>	if </a:t>
            </a:r>
            <a:r>
              <a:rPr lang="en-US" sz="4000" dirty="0" err="1"/>
              <a:t>SeqNum</a:t>
            </a:r>
            <a:r>
              <a:rPr lang="en-US" sz="4000" dirty="0"/>
              <a:t> ≠NFE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4000" dirty="0"/>
              <a:t>	//This means, out-of-order frame, so buffer </a:t>
            </a:r>
            <a:r>
              <a:rPr lang="en-US" sz="4000" dirty="0" err="1"/>
              <a:t>SeqNum</a:t>
            </a:r>
            <a:r>
              <a:rPr lang="en-US" sz="4000" dirty="0"/>
              <a:t> and await remaining frames.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4000" dirty="0"/>
              <a:t>	{	then set </a:t>
            </a:r>
            <a:r>
              <a:rPr lang="en-US" sz="4000" dirty="0" err="1"/>
              <a:t>SeqNumToAck</a:t>
            </a:r>
            <a:r>
              <a:rPr lang="en-US" sz="4000" dirty="0"/>
              <a:t> = </a:t>
            </a:r>
            <a:r>
              <a:rPr lang="en-US" sz="4000" dirty="0" err="1"/>
              <a:t>SeqNum</a:t>
            </a:r>
            <a:r>
              <a:rPr lang="en-US" sz="4000" dirty="0"/>
              <a:t> of out of order frame received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4000" dirty="0"/>
              <a:t>		If </a:t>
            </a:r>
            <a:r>
              <a:rPr lang="en-US" sz="4000" dirty="0" err="1"/>
              <a:t>SeqNum</a:t>
            </a:r>
            <a:r>
              <a:rPr lang="en-US" sz="4000" dirty="0"/>
              <a:t> = NFE and all frames ≤ </a:t>
            </a:r>
            <a:r>
              <a:rPr lang="en-US" sz="4000" dirty="0" err="1"/>
              <a:t>SeqNumToAck</a:t>
            </a:r>
            <a:r>
              <a:rPr lang="en-US" sz="4000" dirty="0"/>
              <a:t> received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4000" dirty="0"/>
              <a:t>		ACK </a:t>
            </a:r>
            <a:r>
              <a:rPr lang="en-US" sz="4000" dirty="0" err="1"/>
              <a:t>SeqNumToAck</a:t>
            </a:r>
            <a:r>
              <a:rPr lang="en-US" sz="4000" dirty="0"/>
              <a:t> (cumulative ACK).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4000" dirty="0"/>
              <a:t>		Set NFE = </a:t>
            </a:r>
            <a:r>
              <a:rPr lang="en-US" sz="4000" dirty="0" err="1"/>
              <a:t>SeqNumToAck</a:t>
            </a:r>
            <a:r>
              <a:rPr lang="en-US" sz="4000" dirty="0"/>
              <a:t> + 1 and LFA = </a:t>
            </a:r>
            <a:r>
              <a:rPr lang="en-US" sz="4000" dirty="0" err="1"/>
              <a:t>SeqNumToAck</a:t>
            </a:r>
            <a:r>
              <a:rPr lang="en-US" sz="4000" dirty="0"/>
              <a:t> + RWS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	}}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4000" dirty="0"/>
              <a:t>If </a:t>
            </a:r>
            <a:r>
              <a:rPr lang="en-US" sz="4000" dirty="0" err="1"/>
              <a:t>SeqNum</a:t>
            </a:r>
            <a:r>
              <a:rPr lang="en-US" sz="4000" dirty="0"/>
              <a:t> &lt; NFE or </a:t>
            </a:r>
            <a:r>
              <a:rPr lang="en-US" sz="4000" dirty="0" err="1"/>
              <a:t>SeqNum</a:t>
            </a:r>
            <a:r>
              <a:rPr lang="en-US" sz="4000" dirty="0"/>
              <a:t> &gt; LFA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4000" dirty="0"/>
              <a:t>Then discard.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5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SWP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Sliding window protocol serves three roles.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Reliable transmission - main role.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Frame order preservation: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receiver buffers out-of-order frames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frame passed up only after passing frames with smaller </a:t>
            </a:r>
            <a:r>
              <a:rPr lang="en-US" dirty="0" err="1"/>
              <a:t>SeqNum</a:t>
            </a:r>
            <a:r>
              <a:rPr lang="en-US" dirty="0"/>
              <a:t>.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ensures higher protocol receives frames in correct order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Flow control: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SWP can include ‘feedback’ to ensure receiver isn’t overloaded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with ACK, receiver sends ‘buffer spaces remaining’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avoids sender transmitting ‘out-of-window’ traffic</a:t>
            </a:r>
          </a:p>
        </p:txBody>
      </p:sp>
    </p:spTree>
    <p:extLst>
      <p:ext uri="{BB962C8B-B14F-4D97-AF65-F5344CB8AC3E}">
        <p14:creationId xmlns:p14="http://schemas.microsoft.com/office/powerpoint/2010/main" val="127181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Sliding Window Protocol Example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600200"/>
            <a:ext cx="8001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914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SWP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Duplicate </a:t>
            </a:r>
            <a:r>
              <a:rPr lang="en-US" dirty="0" err="1"/>
              <a:t>Ack</a:t>
            </a:r>
            <a:r>
              <a:rPr lang="en-US" dirty="0"/>
              <a:t> (DAK)</a:t>
            </a:r>
          </a:p>
          <a:p>
            <a:pPr>
              <a:lnSpc>
                <a:spcPct val="200000"/>
              </a:lnSpc>
            </a:pPr>
            <a:r>
              <a:rPr lang="en-US" dirty="0"/>
              <a:t>Negative ACK (NAK)</a:t>
            </a:r>
          </a:p>
          <a:p>
            <a:pPr>
              <a:lnSpc>
                <a:spcPct val="200000"/>
              </a:lnSpc>
            </a:pPr>
            <a:r>
              <a:rPr lang="en-US" dirty="0"/>
              <a:t>Selective ACK (SAK)</a:t>
            </a:r>
          </a:p>
          <a:p>
            <a:pPr>
              <a:lnSpc>
                <a:spcPct val="200000"/>
              </a:lnSpc>
            </a:pPr>
            <a:r>
              <a:rPr lang="en-US" dirty="0"/>
              <a:t>Cumulative ACK (CAK)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9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Control (Motivation)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600200"/>
            <a:ext cx="7620001" cy="446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742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Medium Access Control Sublayer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2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00088"/>
              </p:ext>
            </p:extLst>
          </p:nvPr>
        </p:nvGraphicFramePr>
        <p:xfrm>
          <a:off x="963930" y="1706880"/>
          <a:ext cx="22860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/>
                        <a:t>Data Link Layer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22468"/>
              </p:ext>
            </p:extLst>
          </p:nvPr>
        </p:nvGraphicFramePr>
        <p:xfrm>
          <a:off x="4240530" y="1706880"/>
          <a:ext cx="3962400" cy="80940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dirty="0"/>
                        <a:t>Logical Link Control Sublayer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643">
                <a:tc>
                  <a:txBody>
                    <a:bodyPr/>
                    <a:lstStyle/>
                    <a:p>
                      <a:r>
                        <a:rPr lang="en-US" dirty="0"/>
                        <a:t>Medium Access Control Sublayer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291840" y="1981200"/>
            <a:ext cx="9144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560" y="2667000"/>
            <a:ext cx="83820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Medium access control sublayer is required when multiple stations are sharing the medium.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is possible that two stations start transmitting their data at a particular point of time </a:t>
            </a:r>
            <a:r>
              <a:rPr lang="en-US" dirty="0">
                <a:latin typeface="+mj-lt"/>
                <a:cs typeface="Calibri"/>
              </a:rPr>
              <a:t>→ Collision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"/>
              </a:rPr>
              <a:t>Collision is a phenomena when two signal overlap in time on the same communication channel.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"/>
              </a:rPr>
              <a:t>To deal with the collision MAC protocol is required.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What-is-Bus-Topology-with-examp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4876800"/>
            <a:ext cx="2514600" cy="179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64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8" name="Picture 7" descr="What-is-Bus-Topology-with-examp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6970" y="4114800"/>
            <a:ext cx="4343400" cy="25680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2895600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MAC sublayer is not important in point to point network.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But in real world, links are shared by the multiple hots. There is no dedicated unique channel between the two shots.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Any pair of hosts can borrow the link for direct communication.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MAC sublayer is mandatory in all the shared link (multi-point) network.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Example: Ethernet, Token Ring, Token Bus, WLAN, WPAN etc.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Most of the MAC protocols are defined by IEEE 802.x standards. Where x= 1, 2, 3 ..</a:t>
            </a:r>
          </a:p>
        </p:txBody>
      </p:sp>
    </p:spTree>
    <p:extLst>
      <p:ext uri="{BB962C8B-B14F-4D97-AF65-F5344CB8AC3E}">
        <p14:creationId xmlns:p14="http://schemas.microsoft.com/office/powerpoint/2010/main" val="3148444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IEEE 802.x standards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447276"/>
              </p:ext>
            </p:extLst>
          </p:nvPr>
        </p:nvGraphicFramePr>
        <p:xfrm>
          <a:off x="457200" y="1371600"/>
          <a:ext cx="8381997" cy="366509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29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2015">
                <a:tc gridSpan="9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IEEE 802: Overview and Architecture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97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IEEE 802.1: Management and Bridging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015"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IEEE 802.2 Logical Link Control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3437">
                <a:tc rowSpan="2">
                  <a:txBody>
                    <a:bodyPr/>
                    <a:lstStyle/>
                    <a:p>
                      <a:r>
                        <a:rPr lang="en-US" dirty="0"/>
                        <a:t>802.3</a:t>
                      </a:r>
                    </a:p>
                    <a:p>
                      <a:r>
                        <a:rPr lang="en-US" dirty="0"/>
                        <a:t>Ethernet</a:t>
                      </a: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802.4</a:t>
                      </a:r>
                    </a:p>
                    <a:p>
                      <a:r>
                        <a:rPr lang="en-US" dirty="0"/>
                        <a:t>Token Bus</a:t>
                      </a: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802.5</a:t>
                      </a:r>
                    </a:p>
                    <a:p>
                      <a:r>
                        <a:rPr lang="en-US" dirty="0"/>
                        <a:t>Token</a:t>
                      </a:r>
                      <a:r>
                        <a:rPr lang="en-US" baseline="0" dirty="0"/>
                        <a:t> Ring</a:t>
                      </a:r>
                      <a:endParaRPr lang="en-US" dirty="0"/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802.11</a:t>
                      </a:r>
                    </a:p>
                    <a:p>
                      <a:r>
                        <a:rPr lang="en-US" dirty="0"/>
                        <a:t>WLAN</a:t>
                      </a: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802.15</a:t>
                      </a:r>
                    </a:p>
                    <a:p>
                      <a:r>
                        <a:rPr lang="en-US" dirty="0"/>
                        <a:t>WPAN</a:t>
                      </a: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 Sublayer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34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Physical</a:t>
                      </a:r>
                      <a:r>
                        <a:rPr lang="en-US" baseline="0" dirty="0"/>
                        <a:t> Layer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" y="5109210"/>
            <a:ext cx="8458200" cy="872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Note: IEEE 802.x standards are coving the MAC sublayer and Physical layer of TCP/IP reference Model.</a:t>
            </a:r>
          </a:p>
        </p:txBody>
      </p:sp>
    </p:spTree>
    <p:extLst>
      <p:ext uri="{BB962C8B-B14F-4D97-AF65-F5344CB8AC3E}">
        <p14:creationId xmlns:p14="http://schemas.microsoft.com/office/powerpoint/2010/main" val="1672848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(IEEE 802.3)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History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Developed by Xerox PARC in mid of 1970.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Roots in Aloha packet radio network</a:t>
            </a:r>
          </a:p>
          <a:p>
            <a:pPr lvl="1" algn="just">
              <a:lnSpc>
                <a:spcPct val="200000"/>
              </a:lnSpc>
            </a:pPr>
            <a:r>
              <a:rPr lang="en-US" altLang="en-US" dirty="0"/>
              <a:t>Initially 3 Mbps </a:t>
            </a:r>
            <a:r>
              <a:rPr lang="en-US" altLang="en-US" u="sng" dirty="0"/>
              <a:t>baseband</a:t>
            </a:r>
            <a:r>
              <a:rPr lang="en-US" altLang="en-US" dirty="0"/>
              <a:t> coaxial cable (thick Ethernet) was proposed in 1974.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Standardized by Xerox, DEC and Intel in 1978.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IEEE Adopted the standard and named it IEEE802.3 (Ethernet) in 1980s.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Many variants of IEEE 802.3 is available in the market like Fast Ethernet, Gigabit Ethernet etc. </a:t>
            </a:r>
          </a:p>
          <a:p>
            <a:pPr lvl="1" algn="just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38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variants </a:t>
            </a:r>
          </a:p>
        </p:txBody>
      </p:sp>
      <p:pic>
        <p:nvPicPr>
          <p:cNvPr id="4" name="Picture 2" descr="C:\My Documents\My Pictures\Lineage Fast Ethernet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433" y="1600200"/>
            <a:ext cx="482113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373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variants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72" y="1524000"/>
            <a:ext cx="8616356" cy="493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937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Physical Properties (initial 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Ethernet segment - up to 500m of 50 coaxial cable.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Hosts tap into cable for connection, &gt; 2.5 m apart.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Transceiver detects ‘idle’ line and transmits signals onto link.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Transceiver connects to Ethernet adaptor (plugs into host) - implements the Ethernet protocol.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Signals placed on link are broadcast over entire network.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Terminators at end of segments prevent reflections.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Manchester encoding used. Multiple segments joined by repeaters.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Repeaters ‘forward’ signals, avoiding problems with signal decay.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But, no more than four repeaters between any pair of hosts.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Hence max length = 2500m, </a:t>
            </a:r>
            <a:r>
              <a:rPr lang="en-US" dirty="0" err="1"/>
              <a:t>eg</a:t>
            </a:r>
            <a:r>
              <a:rPr lang="en-US" dirty="0"/>
              <a:t> using 2 repeaters between hosts:</a:t>
            </a:r>
          </a:p>
          <a:p>
            <a:pPr algn="just">
              <a:lnSpc>
                <a:spcPct val="170000"/>
              </a:lnSpc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0" y="4267200"/>
            <a:ext cx="329184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537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Multiple access network - nodes send and receive frames over a shared link.</a:t>
            </a:r>
          </a:p>
          <a:p>
            <a:pPr marL="0" indent="0" algn="ctr">
              <a:lnSpc>
                <a:spcPct val="170000"/>
              </a:lnSpc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MAC Protocol: 1-persistent, CSMA-CD with Binary Exponential </a:t>
            </a:r>
            <a:r>
              <a:rPr lang="en-US" altLang="en-US" b="1" dirty="0" err="1">
                <a:solidFill>
                  <a:srgbClr val="FF0000"/>
                </a:solidFill>
              </a:rPr>
              <a:t>Backoff</a:t>
            </a:r>
            <a:endParaRPr lang="en-US" altLang="en-US" b="1" dirty="0">
              <a:solidFill>
                <a:srgbClr val="FF0000"/>
              </a:solidFill>
            </a:endParaRPr>
          </a:p>
          <a:p>
            <a:pPr algn="just">
              <a:lnSpc>
                <a:spcPct val="170000"/>
              </a:lnSpc>
            </a:pPr>
            <a:endParaRPr lang="en-US" b="1" dirty="0"/>
          </a:p>
          <a:p>
            <a:pPr algn="just">
              <a:lnSpc>
                <a:spcPct val="170000"/>
              </a:lnSpc>
            </a:pPr>
            <a:r>
              <a:rPr lang="en-US" dirty="0"/>
              <a:t>Carrier sense - all nodes are able to determine when link is ‘idle’ or ‘busy’.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Multiple Access: More than one node can access the medium at any point of time.</a:t>
            </a:r>
          </a:p>
          <a:p>
            <a:pPr>
              <a:lnSpc>
                <a:spcPct val="170000"/>
              </a:lnSpc>
            </a:pPr>
            <a:r>
              <a:rPr lang="en-US" dirty="0"/>
              <a:t>Collision detect - nodes able to detect if frame being transmitted has interfered with frame being transmitted by another node.</a:t>
            </a:r>
          </a:p>
        </p:txBody>
      </p:sp>
    </p:spTree>
    <p:extLst>
      <p:ext uri="{BB962C8B-B14F-4D97-AF65-F5344CB8AC3E}">
        <p14:creationId xmlns:p14="http://schemas.microsoft.com/office/powerpoint/2010/main" val="700042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Collision Detection (Worst Case)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5913" y="1774825"/>
            <a:ext cx="8658225" cy="4062413"/>
            <a:chOff x="207" y="1562"/>
            <a:chExt cx="5454" cy="255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96" y="2060"/>
              <a:ext cx="2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556" y="1996"/>
              <a:ext cx="216" cy="2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55" y="1562"/>
              <a:ext cx="814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en-US" sz="1800" dirty="0">
                  <a:solidFill>
                    <a:schemeClr val="tx1"/>
                  </a:solidFill>
                </a:rPr>
                <a:t>A begins to </a:t>
              </a:r>
            </a:p>
            <a:p>
              <a:pPr algn="l" eaLnBrk="0" hangingPunct="0"/>
              <a:r>
                <a:rPr lang="en-US" altLang="en-US" sz="1800" dirty="0">
                  <a:solidFill>
                    <a:schemeClr val="tx1"/>
                  </a:solidFill>
                </a:rPr>
                <a:t>transmit at </a:t>
              </a:r>
            </a:p>
            <a:p>
              <a:pPr algn="l" eaLnBrk="0" hangingPunct="0"/>
              <a:r>
                <a:rPr lang="en-US" altLang="en-US" sz="1800" i="1" dirty="0">
                  <a:solidFill>
                    <a:schemeClr val="tx1"/>
                  </a:solidFill>
                </a:rPr>
                <a:t>t</a:t>
              </a:r>
              <a:r>
                <a:rPr lang="en-US" altLang="en-US" sz="1800" dirty="0">
                  <a:solidFill>
                    <a:schemeClr val="tx1"/>
                  </a:solidFill>
                </a:rPr>
                <a:t>=0</a:t>
              </a:r>
            </a:p>
          </p:txBody>
        </p:sp>
        <p:sp>
          <p:nvSpPr>
            <p:cNvPr id="8" name="Rectangle 6" descr="Light vertical"/>
            <p:cNvSpPr>
              <a:spLocks noChangeArrowheads="1"/>
            </p:cNvSpPr>
            <p:nvPr/>
          </p:nvSpPr>
          <p:spPr bwMode="auto">
            <a:xfrm>
              <a:off x="1052" y="2132"/>
              <a:ext cx="112" cy="48"/>
            </a:xfrm>
            <a:prstGeom prst="rect">
              <a:avLst/>
            </a:prstGeom>
            <a:pattFill prst="ltVert">
              <a:fgClr>
                <a:schemeClr val="bg1"/>
              </a:fgClr>
              <a:bgClr>
                <a:srgbClr val="000000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 descr="Light horizontal"/>
            <p:cNvSpPr>
              <a:spLocks noChangeArrowheads="1"/>
            </p:cNvSpPr>
            <p:nvPr/>
          </p:nvSpPr>
          <p:spPr bwMode="auto">
            <a:xfrm>
              <a:off x="4356" y="2684"/>
              <a:ext cx="200" cy="56"/>
            </a:xfrm>
            <a:prstGeom prst="rect">
              <a:avLst/>
            </a:prstGeom>
            <a:pattFill prst="ltHorz">
              <a:fgClr>
                <a:schemeClr val="bg1"/>
              </a:fgClr>
              <a:bgClr>
                <a:srgbClr val="000000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823" y="2052"/>
              <a:ext cx="23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en-US" sz="20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551" y="1996"/>
              <a:ext cx="22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en-US" sz="2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220" y="2160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855" y="2162"/>
              <a:ext cx="806" cy="1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en-US" sz="1800">
                  <a:solidFill>
                    <a:schemeClr val="tx1"/>
                  </a:solidFill>
                </a:rPr>
                <a:t>B begins to </a:t>
              </a:r>
            </a:p>
            <a:p>
              <a:pPr algn="l" eaLnBrk="0" hangingPunct="0"/>
              <a:r>
                <a:rPr lang="en-US" altLang="en-US" sz="1800">
                  <a:solidFill>
                    <a:schemeClr val="tx1"/>
                  </a:solidFill>
                </a:rPr>
                <a:t>transmit at </a:t>
              </a:r>
            </a:p>
            <a:p>
              <a:pPr algn="l" eaLnBrk="0" hangingPunct="0"/>
              <a:r>
                <a:rPr lang="en-US" altLang="en-US" sz="1800" i="1">
                  <a:solidFill>
                    <a:schemeClr val="tx1"/>
                  </a:solidFill>
                </a:rPr>
                <a:t>t</a:t>
              </a:r>
              <a:r>
                <a:rPr lang="en-US" altLang="en-US" sz="1800">
                  <a:solidFill>
                    <a:schemeClr val="tx1"/>
                  </a:solidFill>
                </a:rPr>
                <a:t>= </a:t>
              </a:r>
              <a:r>
                <a:rPr lang="en-US" altLang="en-US" sz="1800" i="1">
                  <a:solidFill>
                    <a:schemeClr val="tx1"/>
                  </a:solidFill>
                </a:rPr>
                <a:t>t</a:t>
              </a:r>
              <a:r>
                <a:rPr lang="en-US" altLang="en-US" sz="1800" i="1" baseline="-25000">
                  <a:solidFill>
                    <a:schemeClr val="tx1"/>
                  </a:solidFill>
                </a:rPr>
                <a:t>prop</a:t>
              </a:r>
              <a:r>
                <a:rPr lang="en-US" altLang="en-US" sz="1800" i="1">
                  <a:solidFill>
                    <a:schemeClr val="tx1"/>
                  </a:solidFill>
                </a:rPr>
                <a:t>-</a:t>
              </a:r>
              <a:r>
                <a:rPr lang="en-US" altLang="en-US" sz="1800" i="1">
                  <a:solidFill>
                    <a:schemeClr val="tx1"/>
                  </a:solidFill>
                  <a:latin typeface="Symbol" pitchFamily="18" charset="2"/>
                </a:rPr>
                <a:t></a:t>
              </a:r>
            </a:p>
            <a:p>
              <a:pPr algn="l" eaLnBrk="0" hangingPunct="0"/>
              <a:r>
                <a:rPr lang="en-US" altLang="en-US" sz="1800">
                  <a:solidFill>
                    <a:schemeClr val="tx1"/>
                  </a:solidFill>
                </a:rPr>
                <a:t>B detects</a:t>
              </a:r>
            </a:p>
            <a:p>
              <a:pPr algn="l" eaLnBrk="0" hangingPunct="0"/>
              <a:r>
                <a:rPr lang="en-US" altLang="en-US" sz="1800">
                  <a:solidFill>
                    <a:schemeClr val="tx1"/>
                  </a:solidFill>
                </a:rPr>
                <a:t>collision at </a:t>
              </a:r>
            </a:p>
            <a:p>
              <a:pPr algn="l" eaLnBrk="0" hangingPunct="0"/>
              <a:r>
                <a:rPr lang="en-US" altLang="en-US" sz="1800" i="1">
                  <a:solidFill>
                    <a:schemeClr val="tx1"/>
                  </a:solidFill>
                </a:rPr>
                <a:t>t</a:t>
              </a:r>
              <a:r>
                <a:rPr lang="en-US" altLang="en-US" sz="1800">
                  <a:solidFill>
                    <a:schemeClr val="tx1"/>
                  </a:solidFill>
                </a:rPr>
                <a:t>= </a:t>
              </a:r>
              <a:r>
                <a:rPr lang="en-US" altLang="en-US" sz="1800" i="1">
                  <a:solidFill>
                    <a:schemeClr val="tx1"/>
                  </a:solidFill>
                </a:rPr>
                <a:t>t</a:t>
              </a:r>
              <a:r>
                <a:rPr lang="en-US" altLang="en-US" sz="1800" i="1" baseline="-25000">
                  <a:solidFill>
                    <a:schemeClr val="tx1"/>
                  </a:solidFill>
                </a:rPr>
                <a:t>prop</a:t>
              </a:r>
              <a:endParaRPr lang="en-US" altLang="en-US" sz="1800" i="1">
                <a:solidFill>
                  <a:schemeClr val="tx1"/>
                </a:solidFill>
                <a:latin typeface="Symbol" pitchFamily="18" charset="2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772" y="2620"/>
              <a:ext cx="2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3" descr="Light vertical"/>
            <p:cNvSpPr>
              <a:spLocks noChangeArrowheads="1"/>
            </p:cNvSpPr>
            <p:nvPr/>
          </p:nvSpPr>
          <p:spPr bwMode="auto">
            <a:xfrm>
              <a:off x="1028" y="2692"/>
              <a:ext cx="2872" cy="72"/>
            </a:xfrm>
            <a:prstGeom prst="rect">
              <a:avLst/>
            </a:prstGeom>
            <a:pattFill prst="ltVert">
              <a:fgClr>
                <a:schemeClr val="bg1"/>
              </a:fgClr>
              <a:bgClr>
                <a:srgbClr val="000000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799" y="2612"/>
              <a:ext cx="23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en-US" sz="20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148" y="2712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588" y="2556"/>
              <a:ext cx="216" cy="2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583" y="2556"/>
              <a:ext cx="22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en-US" sz="2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932" y="2720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 descr="Light horizontal"/>
            <p:cNvSpPr>
              <a:spLocks noChangeArrowheads="1"/>
            </p:cNvSpPr>
            <p:nvPr/>
          </p:nvSpPr>
          <p:spPr bwMode="auto">
            <a:xfrm>
              <a:off x="1244" y="3388"/>
              <a:ext cx="3296" cy="64"/>
            </a:xfrm>
            <a:prstGeom prst="rect">
              <a:avLst/>
            </a:prstGeom>
            <a:pattFill prst="ltHorz">
              <a:fgClr>
                <a:schemeClr val="bg1"/>
              </a:fgClr>
              <a:bgClr>
                <a:srgbClr val="000000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756" y="3212"/>
              <a:ext cx="21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1" descr="Light vertical"/>
            <p:cNvSpPr>
              <a:spLocks noChangeArrowheads="1"/>
            </p:cNvSpPr>
            <p:nvPr/>
          </p:nvSpPr>
          <p:spPr bwMode="auto">
            <a:xfrm>
              <a:off x="1012" y="3284"/>
              <a:ext cx="3320" cy="64"/>
            </a:xfrm>
            <a:prstGeom prst="rect">
              <a:avLst/>
            </a:prstGeom>
            <a:pattFill prst="ltVert">
              <a:fgClr>
                <a:schemeClr val="bg1"/>
              </a:fgClr>
              <a:bgClr>
                <a:srgbClr val="000000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783" y="3204"/>
              <a:ext cx="23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en-US" sz="20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1044" y="3440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580" y="3220"/>
              <a:ext cx="216" cy="2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575" y="3220"/>
              <a:ext cx="22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en-US" sz="20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364" y="3320"/>
              <a:ext cx="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207" y="3546"/>
              <a:ext cx="992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eaLnBrk="0" hangingPunct="0"/>
              <a:r>
                <a:rPr lang="en-US" altLang="en-US" sz="1800">
                  <a:solidFill>
                    <a:schemeClr val="tx1"/>
                  </a:solidFill>
                </a:rPr>
                <a:t>A detects</a:t>
              </a:r>
            </a:p>
            <a:p>
              <a:pPr algn="l" eaLnBrk="0" hangingPunct="0"/>
              <a:r>
                <a:rPr lang="en-US" altLang="en-US" sz="1800">
                  <a:solidFill>
                    <a:schemeClr val="tx1"/>
                  </a:solidFill>
                </a:rPr>
                <a:t>collision at </a:t>
              </a:r>
            </a:p>
            <a:p>
              <a:pPr algn="l" eaLnBrk="0" hangingPunct="0"/>
              <a:r>
                <a:rPr lang="en-US" altLang="en-US" sz="1800" i="1">
                  <a:solidFill>
                    <a:schemeClr val="tx1"/>
                  </a:solidFill>
                </a:rPr>
                <a:t>t</a:t>
              </a:r>
              <a:r>
                <a:rPr lang="en-US" altLang="en-US" sz="1800">
                  <a:solidFill>
                    <a:schemeClr val="tx1"/>
                  </a:solidFill>
                </a:rPr>
                <a:t>= 2 </a:t>
              </a:r>
              <a:r>
                <a:rPr lang="en-US" altLang="en-US" sz="1800" i="1">
                  <a:solidFill>
                    <a:schemeClr val="tx1"/>
                  </a:solidFill>
                </a:rPr>
                <a:t>t</a:t>
              </a:r>
              <a:r>
                <a:rPr lang="en-US" altLang="en-US" sz="1800" i="1" baseline="-25000">
                  <a:solidFill>
                    <a:schemeClr val="tx1"/>
                  </a:solidFill>
                </a:rPr>
                <a:t>prop</a:t>
              </a:r>
              <a:r>
                <a:rPr lang="en-US" altLang="en-US" sz="1800" i="1">
                  <a:solidFill>
                    <a:schemeClr val="tx1"/>
                  </a:solidFill>
                </a:rPr>
                <a:t>-</a:t>
              </a:r>
              <a:r>
                <a:rPr lang="en-US" altLang="en-US" sz="1800" i="1">
                  <a:solidFill>
                    <a:schemeClr val="tx1"/>
                  </a:solidFill>
                  <a:latin typeface="Symbol" pitchFamily="18" charset="2"/>
                </a:rPr>
                <a:t></a:t>
              </a:r>
            </a:p>
          </p:txBody>
        </p:sp>
      </p:grp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652713" y="5245100"/>
            <a:ext cx="51276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800">
                <a:solidFill>
                  <a:schemeClr val="tx1"/>
                </a:solidFill>
              </a:rPr>
              <a:t>It takes </a:t>
            </a:r>
            <a:r>
              <a:rPr lang="en-US" altLang="en-US" sz="2000" b="1">
                <a:solidFill>
                  <a:srgbClr val="FF0000"/>
                </a:solidFill>
              </a:rPr>
              <a:t>2 </a:t>
            </a:r>
            <a:r>
              <a:rPr lang="en-US" altLang="en-US" sz="2000" b="1" i="1">
                <a:solidFill>
                  <a:srgbClr val="FF0000"/>
                </a:solidFill>
              </a:rPr>
              <a:t>t</a:t>
            </a:r>
            <a:r>
              <a:rPr lang="en-US" altLang="en-US" sz="2000" b="1" i="1" baseline="-25000">
                <a:solidFill>
                  <a:srgbClr val="FF0000"/>
                </a:solidFill>
              </a:rPr>
              <a:t>prop</a:t>
            </a:r>
            <a:r>
              <a:rPr lang="en-US" altLang="en-US" sz="1800" i="1" baseline="-25000">
                <a:solidFill>
                  <a:schemeClr val="tx1"/>
                </a:solidFill>
              </a:rPr>
              <a:t> </a:t>
            </a:r>
            <a:r>
              <a:rPr lang="en-US" altLang="en-US" sz="1800">
                <a:solidFill>
                  <a:schemeClr val="tx1"/>
                </a:solidFill>
              </a:rPr>
              <a:t>to find out if channel has been captured</a:t>
            </a:r>
          </a:p>
        </p:txBody>
      </p:sp>
    </p:spTree>
    <p:extLst>
      <p:ext uri="{BB962C8B-B14F-4D97-AF65-F5344CB8AC3E}">
        <p14:creationId xmlns:p14="http://schemas.microsoft.com/office/powerpoint/2010/main" val="288477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Control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731403"/>
              </p:ext>
            </p:extLst>
          </p:nvPr>
        </p:nvGraphicFramePr>
        <p:xfrm>
          <a:off x="457200" y="1600201"/>
          <a:ext cx="82296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5971" y="5867400"/>
            <a:ext cx="790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Solution is to use flow control techniques.</a:t>
            </a:r>
          </a:p>
        </p:txBody>
      </p:sp>
      <p:sp>
        <p:nvSpPr>
          <p:cNvPr id="7" name="Down Arrow 6"/>
          <p:cNvSpPr/>
          <p:nvPr/>
        </p:nvSpPr>
        <p:spPr>
          <a:xfrm>
            <a:off x="4056415" y="3295649"/>
            <a:ext cx="482864" cy="148947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66850" y="4792742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1. Error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64544" y="4792742"/>
            <a:ext cx="1749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2. Data Lost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43600" y="4595336"/>
            <a:ext cx="2800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b="1" dirty="0"/>
              <a:t>Receiver is unable to handle the incoming traffic</a:t>
            </a:r>
          </a:p>
        </p:txBody>
      </p:sp>
      <p:sp>
        <p:nvSpPr>
          <p:cNvPr id="16" name="Down Arrow 15"/>
          <p:cNvSpPr/>
          <p:nvPr/>
        </p:nvSpPr>
        <p:spPr>
          <a:xfrm rot="18829525">
            <a:off x="5330788" y="3299382"/>
            <a:ext cx="374411" cy="147418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2753456">
            <a:off x="2795084" y="3003881"/>
            <a:ext cx="367330" cy="194497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08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Collision Detection (Worst Case)</a:t>
            </a:r>
          </a:p>
        </p:txBody>
      </p:sp>
      <p:sp>
        <p:nvSpPr>
          <p:cNvPr id="31" name="Rectangle 28"/>
          <p:cNvSpPr txBox="1">
            <a:spLocks noChangeArrowheads="1"/>
          </p:cNvSpPr>
          <p:nvPr/>
        </p:nvSpPr>
        <p:spPr>
          <a:xfrm>
            <a:off x="762000" y="1752600"/>
            <a:ext cx="8001000" cy="3505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dirty="0"/>
              <a:t>Frame </a:t>
            </a:r>
            <a:r>
              <a:rPr lang="en-US" altLang="en-US" i="1" dirty="0"/>
              <a:t>seizes the channel after 2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prop</a:t>
            </a:r>
            <a:endParaRPr lang="en-US" altLang="en-US" i="1" baseline="-25000" dirty="0"/>
          </a:p>
          <a:p>
            <a:pPr algn="just"/>
            <a:r>
              <a:rPr lang="en-US" altLang="en-US" dirty="0"/>
              <a:t>On 1 km Ethernet,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prop</a:t>
            </a:r>
            <a:r>
              <a:rPr lang="en-US" altLang="en-US" i="1" dirty="0"/>
              <a:t> </a:t>
            </a:r>
            <a:r>
              <a:rPr lang="en-US" altLang="en-US" dirty="0"/>
              <a:t>is approximately 51.2 microseconds.</a:t>
            </a:r>
          </a:p>
          <a:p>
            <a:pPr algn="just"/>
            <a:r>
              <a:rPr lang="en-US" altLang="en-US" dirty="0"/>
              <a:t>Contention interval = </a:t>
            </a:r>
            <a:r>
              <a:rPr lang="en-US" altLang="en-US" i="1" dirty="0"/>
              <a:t>2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prop</a:t>
            </a:r>
            <a:endParaRPr lang="en-US" altLang="en-US" i="1" baseline="-25000" dirty="0"/>
          </a:p>
          <a:p>
            <a:pPr algn="just"/>
            <a:r>
              <a:rPr lang="en-US" altLang="en-US" b="1" i="1" dirty="0" err="1">
                <a:solidFill>
                  <a:srgbClr val="FF6600"/>
                </a:solidFill>
              </a:rPr>
              <a:t>Interframe</a:t>
            </a:r>
            <a:r>
              <a:rPr lang="en-US" altLang="en-US" b="1" i="1" dirty="0">
                <a:solidFill>
                  <a:srgbClr val="FF6600"/>
                </a:solidFill>
              </a:rPr>
              <a:t> gap =</a:t>
            </a:r>
            <a:r>
              <a:rPr lang="en-US" altLang="en-US" dirty="0"/>
              <a:t> </a:t>
            </a:r>
            <a:r>
              <a:rPr lang="en-US" altLang="en-US" b="1" i="1" dirty="0">
                <a:solidFill>
                  <a:srgbClr val="FF6600"/>
                </a:solidFill>
              </a:rPr>
              <a:t>9.6 microseconds</a:t>
            </a:r>
            <a:endParaRPr lang="en-US" altLang="en-US" b="1" i="1" baseline="-25000" dirty="0"/>
          </a:p>
          <a:p>
            <a:pPr algn="just"/>
            <a:r>
              <a:rPr lang="en-US" altLang="en-US" dirty="0"/>
              <a:t>Modeled as </a:t>
            </a:r>
            <a:r>
              <a:rPr lang="en-US" altLang="en-US" i="1" dirty="0"/>
              <a:t>slotted scheme </a:t>
            </a:r>
            <a:r>
              <a:rPr lang="en-US" altLang="en-US" dirty="0"/>
              <a:t>with slot = 2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prop</a:t>
            </a:r>
            <a:endParaRPr lang="en-US" altLang="en-US" i="1" baseline="-25000" dirty="0"/>
          </a:p>
          <a:p>
            <a:pPr algn="just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5031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 marL="51435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Assume an adaptor has a frame to transmit.</a:t>
            </a:r>
          </a:p>
          <a:p>
            <a:pPr marL="51435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If link ‘idle’ - transmit immediately at the start of next slot.</a:t>
            </a:r>
          </a:p>
          <a:p>
            <a:pPr marL="51435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If link ‘busy’ - wait for ‘idle’, then transmit immediately.</a:t>
            </a:r>
          </a:p>
          <a:p>
            <a:pPr marL="51435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Two adaptors may transmit simultaneously - collision occurs.</a:t>
            </a:r>
          </a:p>
          <a:p>
            <a:pPr marL="51435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On detecting collision, adaptor transmits 32-bit jamming sequence  to warn other transmitting nodes of collision.</a:t>
            </a:r>
          </a:p>
          <a:p>
            <a:pPr marL="51435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But - to ensure every node detects jamming sequence: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all nodes need to at least ‘fill the pipe’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 max Ethernet RTT is 51.2  us, at 10 Mbps </a:t>
            </a:r>
            <a:r>
              <a:rPr lang="en-US" dirty="0">
                <a:latin typeface="Calibri"/>
                <a:cs typeface="Calibri"/>
              </a:rPr>
              <a:t>→</a:t>
            </a:r>
            <a:r>
              <a:rPr lang="en-US" dirty="0"/>
              <a:t>512 bits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 ensures jamming sequence gets to each node before end of transmission.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Hence data field must be ≥ 46 bytes:</a:t>
            </a:r>
          </a:p>
          <a:p>
            <a:pPr lvl="1" algn="just">
              <a:lnSpc>
                <a:spcPct val="170000"/>
              </a:lnSpc>
            </a:pPr>
            <a:r>
              <a:rPr lang="en-US" sz="2700" dirty="0"/>
              <a:t>header (14) + data (46) + CRC (4) = 64 bytes = 512 bits →Minimum 46 bytes required in the data part of a frame.</a:t>
            </a:r>
          </a:p>
        </p:txBody>
      </p:sp>
    </p:spTree>
    <p:extLst>
      <p:ext uri="{BB962C8B-B14F-4D97-AF65-F5344CB8AC3E}">
        <p14:creationId xmlns:p14="http://schemas.microsoft.com/office/powerpoint/2010/main" val="2486268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lnSpc>
                <a:spcPct val="170000"/>
              </a:lnSpc>
              <a:buFont typeface="+mj-lt"/>
              <a:buAutoNum type="arabicPeriod" startAt="7"/>
            </a:pPr>
            <a:r>
              <a:rPr lang="en-US" dirty="0"/>
              <a:t>Both transceivers detect collision and stop transmission.</a:t>
            </a:r>
          </a:p>
          <a:p>
            <a:pPr marL="514350" indent="-514350" algn="just">
              <a:lnSpc>
                <a:spcPct val="170000"/>
              </a:lnSpc>
              <a:buFont typeface="+mj-lt"/>
              <a:buAutoNum type="arabicPeriod" startAt="7"/>
            </a:pPr>
            <a:r>
              <a:rPr lang="en-US" dirty="0"/>
              <a:t>Each adaptor then waits for random amount of time (up to given maximum) before retransmitting based on the binary </a:t>
            </a:r>
            <a:r>
              <a:rPr lang="en-US" dirty="0" err="1"/>
              <a:t>backoff</a:t>
            </a:r>
            <a:r>
              <a:rPr lang="en-US" dirty="0"/>
              <a:t> algorithm.</a:t>
            </a:r>
          </a:p>
          <a:p>
            <a:pPr marL="514350" indent="-514350" algn="just">
              <a:lnSpc>
                <a:spcPct val="170000"/>
              </a:lnSpc>
              <a:buFont typeface="+mj-lt"/>
              <a:buAutoNum type="arabicPeriod" startAt="7"/>
            </a:pPr>
            <a:r>
              <a:rPr lang="en-US" dirty="0"/>
              <a:t>An adaptor gives up after given number of attempts. </a:t>
            </a:r>
          </a:p>
        </p:txBody>
      </p:sp>
    </p:spTree>
    <p:extLst>
      <p:ext uri="{BB962C8B-B14F-4D97-AF65-F5344CB8AC3E}">
        <p14:creationId xmlns:p14="http://schemas.microsoft.com/office/powerpoint/2010/main" val="4292630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Binary Exponential </a:t>
            </a:r>
            <a:r>
              <a:rPr lang="en-US" altLang="en-US" dirty="0" err="1">
                <a:solidFill>
                  <a:schemeClr val="tx1"/>
                </a:solidFill>
              </a:rPr>
              <a:t>Backoff</a:t>
            </a:r>
            <a:r>
              <a:rPr lang="en-US" altLang="en-US" dirty="0">
                <a:solidFill>
                  <a:schemeClr val="tx1"/>
                </a:solidFill>
              </a:rPr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/>
              <a:t>Upon a collision, the </a:t>
            </a:r>
            <a:r>
              <a:rPr lang="en-US" altLang="en-US" i="1" dirty="0"/>
              <a:t>sending stations</a:t>
            </a:r>
            <a:r>
              <a:rPr lang="en-US" altLang="en-US" dirty="0"/>
              <a:t> increment a local counter K.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backoff</a:t>
            </a:r>
            <a:r>
              <a:rPr lang="en-US" altLang="en-US" dirty="0"/>
              <a:t> interval is randomly selected using a uniform distribution over the L = 2</a:t>
            </a:r>
            <a:r>
              <a:rPr lang="en-US" altLang="en-US" baseline="30000" dirty="0"/>
              <a:t>K </a:t>
            </a:r>
            <a:r>
              <a:rPr lang="en-US" altLang="en-US" dirty="0"/>
              <a:t>slots.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K is initially set to 0.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Thus upon collision, the value of L is doubled locally for each </a:t>
            </a:r>
            <a:r>
              <a:rPr lang="en-US" altLang="en-US" i="1" dirty="0"/>
              <a:t>sending station. </a:t>
            </a:r>
          </a:p>
          <a:p>
            <a:pPr algn="just">
              <a:lnSpc>
                <a:spcPct val="150000"/>
              </a:lnSpc>
            </a:pPr>
            <a:r>
              <a:rPr lang="en-US" altLang="en-US" dirty="0"/>
              <a:t>Maximum number of retransmission is restricted to 16.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88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the Algorithm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616" y="1371600"/>
            <a:ext cx="389276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498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7550" y="1709738"/>
            <a:ext cx="7569200" cy="50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73113" y="1782763"/>
            <a:ext cx="830357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 dirty="0">
                <a:solidFill>
                  <a:schemeClr val="tx1"/>
                </a:solidFill>
              </a:rPr>
              <a:t>Preamble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828800" y="1709738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16113" y="1795463"/>
            <a:ext cx="384722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>
                <a:solidFill>
                  <a:schemeClr val="tx1"/>
                </a:solidFill>
              </a:rPr>
              <a:t>SD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476500" y="1709738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74913" y="1655763"/>
            <a:ext cx="97623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200">
                <a:solidFill>
                  <a:schemeClr val="tx1"/>
                </a:solidFill>
              </a:rPr>
              <a:t>Destination</a:t>
            </a:r>
          </a:p>
          <a:p>
            <a:pPr eaLnBrk="0" hangingPunct="0"/>
            <a:r>
              <a:rPr lang="en-US" altLang="en-US" sz="120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708400" y="1709738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859213" y="1655763"/>
            <a:ext cx="72936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200">
                <a:solidFill>
                  <a:schemeClr val="tx1"/>
                </a:solidFill>
              </a:rPr>
              <a:t>Source </a:t>
            </a:r>
          </a:p>
          <a:p>
            <a:pPr eaLnBrk="0" hangingPunct="0"/>
            <a:r>
              <a:rPr lang="en-US" altLang="en-US" sz="120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876800" y="1709738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875213" y="1782763"/>
            <a:ext cx="73578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FF0000"/>
                </a:solidFill>
              </a:rPr>
              <a:t>Length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702300" y="1709738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675313" y="1757363"/>
            <a:ext cx="1014702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896100" y="1709738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881813" y="1770063"/>
            <a:ext cx="44243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>
                <a:solidFill>
                  <a:schemeClr val="tx1"/>
                </a:solidFill>
              </a:rPr>
              <a:t>Pad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7493000" y="1709738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567613" y="1757363"/>
            <a:ext cx="46166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>
                <a:solidFill>
                  <a:schemeClr val="tx1"/>
                </a:solidFill>
              </a:rPr>
              <a:t>FCS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179513" y="1401763"/>
            <a:ext cx="259687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043113" y="1376363"/>
            <a:ext cx="248467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716213" y="1376363"/>
            <a:ext cx="57548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>
                <a:solidFill>
                  <a:schemeClr val="tx1"/>
                </a:solidFill>
              </a:rPr>
              <a:t>2 or 6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948113" y="1350963"/>
            <a:ext cx="57548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>
                <a:solidFill>
                  <a:schemeClr val="tx1"/>
                </a:solidFill>
              </a:rPr>
              <a:t>2 or 6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167313" y="1376363"/>
            <a:ext cx="26930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7783513" y="1376363"/>
            <a:ext cx="26930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825500" y="881063"/>
            <a:ext cx="2498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470525" y="919163"/>
            <a:ext cx="267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329237" y="2272982"/>
            <a:ext cx="223837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 eaLnBrk="0" hangingPunct="0"/>
            <a:r>
              <a:rPr lang="en-US" altLang="en-US" sz="1800" dirty="0">
                <a:solidFill>
                  <a:schemeClr val="tx1"/>
                </a:solidFill>
              </a:rPr>
              <a:t>  </a:t>
            </a:r>
            <a:r>
              <a:rPr lang="en-US" altLang="en-US" sz="1800" b="1" dirty="0">
                <a:solidFill>
                  <a:srgbClr val="333300"/>
                </a:solidFill>
              </a:rPr>
              <a:t>46 to 1518 bytes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827088" y="2252663"/>
            <a:ext cx="752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800">
                <a:solidFill>
                  <a:schemeClr val="tx1"/>
                </a:solidFill>
              </a:rPr>
              <a:t>Synch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830388" y="2265363"/>
            <a:ext cx="7143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</a:rPr>
              <a:t>Start</a:t>
            </a:r>
          </a:p>
          <a:p>
            <a:pPr eaLnBrk="0" hangingPunct="0"/>
            <a:r>
              <a:rPr lang="en-US" altLang="en-US" sz="1800">
                <a:solidFill>
                  <a:schemeClr val="tx1"/>
                </a:solidFill>
              </a:rPr>
              <a:t>frame</a:t>
            </a:r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3328988" y="673100"/>
            <a:ext cx="21066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2000">
                <a:solidFill>
                  <a:schemeClr val="tx1"/>
                </a:solidFill>
              </a:rPr>
              <a:t>802.3 MAC Frame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0705" y="1030069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Min:46</a:t>
            </a:r>
          </a:p>
          <a:p>
            <a:r>
              <a:rPr lang="en-US" dirty="0"/>
              <a:t>Max:1500</a:t>
            </a:r>
          </a:p>
        </p:txBody>
      </p:sp>
    </p:spTree>
    <p:extLst>
      <p:ext uri="{BB962C8B-B14F-4D97-AF65-F5344CB8AC3E}">
        <p14:creationId xmlns:p14="http://schemas.microsoft.com/office/powerpoint/2010/main" val="3583267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9938" y="2938463"/>
            <a:ext cx="7569200" cy="50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5500" y="3011488"/>
            <a:ext cx="830357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>
                <a:solidFill>
                  <a:schemeClr val="tx1"/>
                </a:solidFill>
              </a:rPr>
              <a:t>Preamble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881188" y="2938463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68500" y="3024188"/>
            <a:ext cx="384722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>
                <a:solidFill>
                  <a:schemeClr val="tx1"/>
                </a:solidFill>
              </a:rPr>
              <a:t>SD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528888" y="2938463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05170" y="2969900"/>
            <a:ext cx="97623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200" dirty="0">
                <a:solidFill>
                  <a:schemeClr val="tx1"/>
                </a:solidFill>
              </a:rPr>
              <a:t>Destination</a:t>
            </a:r>
          </a:p>
          <a:p>
            <a:pPr eaLnBrk="0" hangingPunct="0"/>
            <a:r>
              <a:rPr lang="en-US" altLang="en-US" sz="12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760788" y="2938463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11600" y="2971800"/>
            <a:ext cx="72936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200" dirty="0">
                <a:solidFill>
                  <a:schemeClr val="tx1"/>
                </a:solidFill>
              </a:rPr>
              <a:t>Source </a:t>
            </a:r>
          </a:p>
          <a:p>
            <a:pPr eaLnBrk="0" hangingPunct="0"/>
            <a:r>
              <a:rPr lang="en-US" altLang="en-US" sz="1200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929188" y="2938463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927600" y="3011488"/>
            <a:ext cx="56425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 b="1">
                <a:solidFill>
                  <a:schemeClr val="accent2"/>
                </a:solidFill>
              </a:rPr>
              <a:t>Type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754688" y="2938463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727700" y="2986088"/>
            <a:ext cx="1014702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948488" y="2938463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6934200" y="2998788"/>
            <a:ext cx="442430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>
                <a:solidFill>
                  <a:schemeClr val="tx1"/>
                </a:solidFill>
              </a:rPr>
              <a:t>Pad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7545388" y="2938463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620000" y="2986088"/>
            <a:ext cx="46166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>
                <a:solidFill>
                  <a:schemeClr val="tx1"/>
                </a:solidFill>
              </a:rPr>
              <a:t>FCS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231900" y="2630488"/>
            <a:ext cx="259687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095500" y="2605088"/>
            <a:ext cx="248467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768600" y="2605088"/>
            <a:ext cx="306175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 dirty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000500" y="2579688"/>
            <a:ext cx="31258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219700" y="2605088"/>
            <a:ext cx="26930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7835900" y="2605088"/>
            <a:ext cx="26930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V="1">
            <a:off x="877888" y="2109788"/>
            <a:ext cx="2498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5522913" y="2147888"/>
            <a:ext cx="267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5727700" y="3538741"/>
            <a:ext cx="1417056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 b="1" dirty="0">
                <a:solidFill>
                  <a:srgbClr val="333300"/>
                </a:solidFill>
              </a:rPr>
              <a:t>46 to 1518 bytes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865188" y="3519488"/>
            <a:ext cx="596318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200">
                <a:solidFill>
                  <a:schemeClr val="tx1"/>
                </a:solidFill>
              </a:rPr>
              <a:t>Synch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830388" y="3494088"/>
            <a:ext cx="7143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en-US" sz="1800">
                <a:solidFill>
                  <a:schemeClr val="tx1"/>
                </a:solidFill>
              </a:rPr>
              <a:t>Start</a:t>
            </a:r>
          </a:p>
          <a:p>
            <a:pPr eaLnBrk="0" hangingPunct="0"/>
            <a:r>
              <a:rPr lang="en-US" altLang="en-US" sz="1800">
                <a:solidFill>
                  <a:schemeClr val="tx1"/>
                </a:solidFill>
              </a:rPr>
              <a:t>frame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381375" y="1901825"/>
            <a:ext cx="17510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2000">
                <a:solidFill>
                  <a:schemeClr val="tx1"/>
                </a:solidFill>
              </a:rPr>
              <a:t>Ethernet Frame</a:t>
            </a:r>
          </a:p>
        </p:txBody>
      </p:sp>
    </p:spTree>
    <p:extLst>
      <p:ext uri="{BB962C8B-B14F-4D97-AF65-F5344CB8AC3E}">
        <p14:creationId xmlns:p14="http://schemas.microsoft.com/office/powerpoint/2010/main" val="1407654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Address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6002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13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Address</a:t>
            </a: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66750" y="3322638"/>
            <a:ext cx="2946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696913" y="3332163"/>
            <a:ext cx="29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8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Line 31"/>
          <p:cNvSpPr>
            <a:spLocks noChangeShapeType="1"/>
          </p:cNvSpPr>
          <p:nvPr/>
        </p:nvSpPr>
        <p:spPr bwMode="auto">
          <a:xfrm>
            <a:off x="1041400" y="33226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446213" y="3344863"/>
            <a:ext cx="15081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800">
                <a:solidFill>
                  <a:schemeClr val="tx1"/>
                </a:solidFill>
              </a:rPr>
              <a:t>Single address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654050" y="3995738"/>
            <a:ext cx="2946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696913" y="4005263"/>
            <a:ext cx="29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Line 35"/>
          <p:cNvSpPr>
            <a:spLocks noChangeShapeType="1"/>
          </p:cNvSpPr>
          <p:nvPr/>
        </p:nvSpPr>
        <p:spPr bwMode="auto">
          <a:xfrm>
            <a:off x="1041400" y="39957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1458913" y="3992563"/>
            <a:ext cx="15081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800">
                <a:solidFill>
                  <a:schemeClr val="tx1"/>
                </a:solidFill>
              </a:rPr>
              <a:t>Group address</a:t>
            </a: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1085850" y="4643438"/>
            <a:ext cx="25781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1154113" y="4652963"/>
            <a:ext cx="29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8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Line 40"/>
          <p:cNvSpPr>
            <a:spLocks noChangeShapeType="1"/>
          </p:cNvSpPr>
          <p:nvPr/>
        </p:nvSpPr>
        <p:spPr bwMode="auto">
          <a:xfrm>
            <a:off x="1485900" y="46561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1497013" y="4665663"/>
            <a:ext cx="1501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800">
                <a:solidFill>
                  <a:schemeClr val="tx1"/>
                </a:solidFill>
              </a:rPr>
              <a:t>Local  address</a:t>
            </a:r>
          </a:p>
        </p:txBody>
      </p:sp>
      <p:sp>
        <p:nvSpPr>
          <p:cNvPr id="16" name="Rectangle 42"/>
          <p:cNvSpPr>
            <a:spLocks noChangeArrowheads="1"/>
          </p:cNvSpPr>
          <p:nvPr/>
        </p:nvSpPr>
        <p:spPr bwMode="auto">
          <a:xfrm>
            <a:off x="1111250" y="5367338"/>
            <a:ext cx="25781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43"/>
          <p:cNvSpPr>
            <a:spLocks noChangeArrowheads="1"/>
          </p:cNvSpPr>
          <p:nvPr/>
        </p:nvSpPr>
        <p:spPr bwMode="auto">
          <a:xfrm>
            <a:off x="1179513" y="5376863"/>
            <a:ext cx="295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1511300" y="5380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45"/>
          <p:cNvSpPr>
            <a:spLocks noChangeArrowheads="1"/>
          </p:cNvSpPr>
          <p:nvPr/>
        </p:nvSpPr>
        <p:spPr bwMode="auto">
          <a:xfrm>
            <a:off x="1522413" y="5389563"/>
            <a:ext cx="1603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1800">
                <a:solidFill>
                  <a:schemeClr val="tx1"/>
                </a:solidFill>
              </a:rPr>
              <a:t>Global  address</a:t>
            </a: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4295878" y="2681786"/>
            <a:ext cx="4338637" cy="299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marL="285750" indent="-28575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Destination address is either single address</a:t>
            </a:r>
          </a:p>
          <a:p>
            <a:pPr marL="285750" indent="-28575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or group address (broadcast = 111...111)</a:t>
            </a:r>
          </a:p>
          <a:p>
            <a:pPr marL="285750" indent="-28575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Addresses are defined on local or universal basis</a:t>
            </a:r>
          </a:p>
          <a:p>
            <a:pPr marL="285750" indent="-28575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2</a:t>
            </a:r>
            <a:r>
              <a:rPr lang="en-US" altLang="en-US" sz="1800" baseline="30000" dirty="0">
                <a:solidFill>
                  <a:schemeClr val="tx1"/>
                </a:solidFill>
              </a:rPr>
              <a:t>46</a:t>
            </a:r>
            <a:r>
              <a:rPr lang="en-US" altLang="en-US" sz="1800" dirty="0">
                <a:solidFill>
                  <a:schemeClr val="tx1"/>
                </a:solidFill>
              </a:rPr>
              <a:t> possible global addresses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2188" y="1600200"/>
            <a:ext cx="7237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11001100 11001100 11001100 11001100 11001100 11001100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2a:3b:fe:4c:5b:88</a:t>
            </a:r>
          </a:p>
        </p:txBody>
      </p:sp>
    </p:spTree>
    <p:extLst>
      <p:ext uri="{BB962C8B-B14F-4D97-AF65-F5344CB8AC3E}">
        <p14:creationId xmlns:p14="http://schemas.microsoft.com/office/powerpoint/2010/main" val="2970950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Ethernet: Performance and Popularity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Ethernet performs best under light load (&lt;30%).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Heavy use - too many collisions.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But, most Ethernets are used well under capacity, </a:t>
            </a:r>
            <a:r>
              <a:rPr lang="en-US" dirty="0" err="1"/>
              <a:t>eg</a:t>
            </a:r>
            <a:r>
              <a:rPr lang="en-US" dirty="0"/>
              <a:t> fewer than max hosts, shorter lengths, etc.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Why is Ethernet successful?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 easy to administer and maintain.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 easy to add extra hosts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 inexpensive: cable + adaptors</a:t>
            </a:r>
          </a:p>
        </p:txBody>
      </p:sp>
    </p:spTree>
    <p:extLst>
      <p:ext uri="{BB962C8B-B14F-4D97-AF65-F5344CB8AC3E}">
        <p14:creationId xmlns:p14="http://schemas.microsoft.com/office/powerpoint/2010/main" val="248327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practice, errors cause frames to be discarded.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Link level protocols requires to deliver frames reliably and need some recovery mechanism.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is usually implemented by acknowledgements and time outs.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Algorithm:</a:t>
            </a:r>
          </a:p>
          <a:p>
            <a:pPr lvl="1" algn="just">
              <a:lnSpc>
                <a:spcPct val="150000"/>
              </a:lnSpc>
            </a:pP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/>
              <a:t>Receiver can send acknowledge within a control frame (header without data) or piggybacked in the data frame it is about to send.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If the sender doesn't receive the acknowledgement within a given time, it retransmit the message again.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The retransmission interval is called the timeout period.</a:t>
            </a:r>
          </a:p>
          <a:p>
            <a:pPr lvl="1"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This scheme is known as Automatic Repeat Request (ARQ).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24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Main alternative to Ethernet for shared access network.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Most general: Fiber Distributed Data Interface (FDDI).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Nodes connected in ring and operate as ring, </a:t>
            </a:r>
            <a:r>
              <a:rPr lang="en-US" dirty="0" err="1"/>
              <a:t>ie</a:t>
            </a:r>
            <a:r>
              <a:rPr lang="en-US" dirty="0"/>
              <a:t> not as </a:t>
            </a:r>
            <a:r>
              <a:rPr lang="en-US" dirty="0" err="1"/>
              <a:t>pt</a:t>
            </a:r>
            <a:r>
              <a:rPr lang="en-US" dirty="0"/>
              <a:t>-to-</a:t>
            </a:r>
            <a:r>
              <a:rPr lang="en-US" dirty="0" err="1"/>
              <a:t>pt</a:t>
            </a:r>
            <a:r>
              <a:rPr lang="en-US" dirty="0"/>
              <a:t> links configured in loop.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038600"/>
            <a:ext cx="29527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639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Token Rings: Sharing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Token (bit pattern) circulates around ring: nodes receive from upstream and pass on downstream.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Node wishing to transmit: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 takes token off ring, </a:t>
            </a:r>
            <a:r>
              <a:rPr lang="en-US" dirty="0" err="1"/>
              <a:t>ie</a:t>
            </a:r>
            <a:r>
              <a:rPr lang="en-US" dirty="0"/>
              <a:t> does not pass token downstream.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forwards frame to downstream </a:t>
            </a:r>
            <a:r>
              <a:rPr lang="en-US" dirty="0" err="1"/>
              <a:t>neighbour</a:t>
            </a:r>
            <a:r>
              <a:rPr lang="en-US" dirty="0"/>
              <a:t> (inserts data into ring).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Nodes pass frame around ring, with destination node keeping copy.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Freeing the ring: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when frame reaches sender (one round trip), sender keeps frame and forwards token to downstream </a:t>
            </a:r>
            <a:r>
              <a:rPr lang="en-US" dirty="0" err="1"/>
              <a:t>neighbour</a:t>
            </a:r>
            <a:r>
              <a:rPr lang="en-US" dirty="0"/>
              <a:t>.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downstream nodes can then grab token - round robin sharing.</a:t>
            </a:r>
          </a:p>
        </p:txBody>
      </p:sp>
    </p:spTree>
    <p:extLst>
      <p:ext uri="{BB962C8B-B14F-4D97-AF65-F5344CB8AC3E}">
        <p14:creationId xmlns:p14="http://schemas.microsoft.com/office/powerpoint/2010/main" val="4235021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34490"/>
            <a:ext cx="8012676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40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Control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Stop and Wait Protocol: Send the next frame after the acknowledgement of the previous sent frame is arrived the sender. 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Sliding Window Protocol (SWP): Send multiple frames without waiting to receive the acknowledgements of previously sent frames to keep the pipe full. </a:t>
            </a:r>
          </a:p>
        </p:txBody>
      </p:sp>
    </p:spTree>
    <p:extLst>
      <p:ext uri="{BB962C8B-B14F-4D97-AF65-F5344CB8AC3E}">
        <p14:creationId xmlns:p14="http://schemas.microsoft.com/office/powerpoint/2010/main" val="267818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Stop and Wait Protocol Issues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375603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6183868"/>
            <a:ext cx="521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Four different scenarios of stop and wait protocol</a:t>
            </a:r>
          </a:p>
        </p:txBody>
      </p:sp>
    </p:spTree>
    <p:extLst>
      <p:ext uri="{BB962C8B-B14F-4D97-AF65-F5344CB8AC3E}">
        <p14:creationId xmlns:p14="http://schemas.microsoft.com/office/powerpoint/2010/main" val="41650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S/W protocol with 1 bit sequence number alternating on every consecutive frame [0, 1].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If consecutive frames at the receiver have same sequence number </a:t>
            </a:r>
            <a:r>
              <a:rPr lang="en-US" dirty="0">
                <a:latin typeface="Calibri"/>
                <a:cs typeface="Calibri"/>
              </a:rPr>
              <a:t>→ duplicate frames.</a:t>
            </a: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/>
              <a:t>This is called the alternate bit protocols.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This do not solve the problem of delayed acknowledgement.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/>
              <a:t>Receiver</a:t>
            </a:r>
          </a:p>
          <a:p>
            <a:pPr lvl="1" algn="just">
              <a:lnSpc>
                <a:spcPct val="150000"/>
              </a:lnSpc>
            </a:pPr>
            <a:endParaRPr lang="en-US" dirty="0"/>
          </a:p>
          <a:p>
            <a:pPr lvl="1" algn="just">
              <a:lnSpc>
                <a:spcPct val="150000"/>
              </a:lnSpc>
            </a:pPr>
            <a:endParaRPr lang="en-US" dirty="0"/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dirty="0"/>
              <a:t>Sender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Use n number of bits for sequence number.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Time to live constraint should be added with the acknowledgements.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3505200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4572000"/>
            <a:ext cx="632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24000" y="3505200"/>
            <a:ext cx="457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38400" y="3505200"/>
            <a:ext cx="533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971800" y="3505200"/>
            <a:ext cx="5334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05200" y="3505200"/>
            <a:ext cx="685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91000" y="3505200"/>
            <a:ext cx="609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1" idx="1"/>
          </p:cNvCxnSpPr>
          <p:nvPr/>
        </p:nvCxnSpPr>
        <p:spPr>
          <a:xfrm flipV="1">
            <a:off x="4800600" y="3772815"/>
            <a:ext cx="397704" cy="799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81200" y="3505200"/>
            <a:ext cx="3657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ultiply 20"/>
          <p:cNvSpPr/>
          <p:nvPr/>
        </p:nvSpPr>
        <p:spPr>
          <a:xfrm>
            <a:off x="4937760" y="3562350"/>
            <a:ext cx="342900" cy="8763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/>
              <p14:cNvContentPartPr/>
              <p14:nvPr/>
            </p14:nvContentPartPr>
            <p14:xfrm>
              <a:off x="1676520" y="3581280"/>
              <a:ext cx="3733920" cy="8920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7160" y="3571920"/>
                <a:ext cx="3752640" cy="91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95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153400" cy="5334000"/>
              </a:xfrm>
            </p:spPr>
            <p:txBody>
              <a:bodyPr>
                <a:normAutofit fontScale="400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3400" dirty="0">
                    <a:latin typeface="+mj-lt"/>
                  </a:rPr>
                  <a:t>S/W protocol allows only one frame on the link at any given point of time </a:t>
                </a:r>
                <a:r>
                  <a:rPr lang="en-US" sz="3400" dirty="0">
                    <a:latin typeface="+mj-lt"/>
                    <a:cs typeface="Calibri"/>
                  </a:rPr>
                  <a:t>→ unable to utilize the link capacity efficiently.</a:t>
                </a:r>
                <a:r>
                  <a:rPr lang="en-US" sz="3400" dirty="0">
                    <a:latin typeface="+mj-lt"/>
                  </a:rPr>
                  <a:t> 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400" dirty="0">
                    <a:latin typeface="+mj-lt"/>
                  </a:rPr>
                  <a:t>Example: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400" dirty="0">
                    <a:latin typeface="+mj-lt"/>
                  </a:rPr>
                  <a:t>Link Speed: 1.5 Mbps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400" dirty="0">
                    <a:latin typeface="+mj-lt"/>
                  </a:rPr>
                  <a:t>Retransmission Time: 45 </a:t>
                </a:r>
                <a:r>
                  <a:rPr lang="en-US" sz="3400" dirty="0" err="1">
                    <a:latin typeface="+mj-lt"/>
                  </a:rPr>
                  <a:t>ms.</a:t>
                </a:r>
                <a:endParaRPr lang="en-US" sz="3400" dirty="0">
                  <a:latin typeface="+mj-lt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n-US" sz="3400" dirty="0">
                    <a:latin typeface="+mj-lt"/>
                  </a:rPr>
                  <a:t>Frame Size: 1 KB</a:t>
                </a:r>
              </a:p>
              <a:p>
                <a:pPr algn="just">
                  <a:lnSpc>
                    <a:spcPct val="170000"/>
                  </a:lnSpc>
                </a:pPr>
                <a:endParaRPr lang="en-US" sz="3400" dirty="0">
                  <a:latin typeface="+mj-lt"/>
                </a:endParaRPr>
              </a:p>
              <a:p>
                <a:pPr algn="just">
                  <a:lnSpc>
                    <a:spcPct val="170000"/>
                  </a:lnSpc>
                </a:pPr>
                <a:r>
                  <a:rPr lang="en-US" sz="3400" dirty="0">
                    <a:latin typeface="+mj-lt"/>
                  </a:rPr>
                  <a:t>This implies that to keep the pipe full we can send 67.5 KB data in retransmission time. 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i="1" dirty="0" smtClean="0">
                          <a:latin typeface="Cambria Math"/>
                        </a:rPr>
                        <m:t>1.5 </m:t>
                      </m:r>
                      <m:r>
                        <a:rPr lang="en-US" sz="3400" i="1" dirty="0" smtClean="0">
                          <a:latin typeface="Cambria Math"/>
                        </a:rPr>
                        <m:t>𝑀𝑏𝑝𝑠</m:t>
                      </m:r>
                      <m:r>
                        <a:rPr lang="en-US" sz="3400" i="1" dirty="0" smtClean="0">
                          <a:latin typeface="Cambria Math"/>
                        </a:rPr>
                        <m:t> ∗ 45 </m:t>
                      </m:r>
                      <m:r>
                        <a:rPr lang="en-US" sz="3400" i="1" dirty="0" err="1" smtClean="0">
                          <a:latin typeface="Cambria Math"/>
                        </a:rPr>
                        <m:t>𝑚𝑠</m:t>
                      </m:r>
                      <m:r>
                        <a:rPr lang="en-US" sz="3400" i="1" dirty="0" smtClean="0">
                          <a:latin typeface="Cambria Math"/>
                        </a:rPr>
                        <m:t> =</m:t>
                      </m:r>
                      <m:r>
                        <a:rPr lang="en-US" sz="3400" b="0" i="1" dirty="0" smtClean="0">
                          <a:latin typeface="Cambria Math"/>
                        </a:rPr>
                        <m:t>67.5 </m:t>
                      </m:r>
                      <m:r>
                        <a:rPr lang="en-US" sz="3400" b="0" i="1" dirty="0" smtClean="0">
                          <a:latin typeface="Cambria Math"/>
                        </a:rPr>
                        <m:t>𝐾𝑏</m:t>
                      </m:r>
                      <m:r>
                        <a:rPr lang="en-US" sz="3400" b="0" i="1" dirty="0" smtClean="0">
                          <a:latin typeface="Cambria Math"/>
                        </a:rPr>
                        <m:t> </m:t>
                      </m:r>
                      <m:r>
                        <a:rPr lang="en-US" sz="3400" b="0" i="1" dirty="0" smtClean="0">
                          <a:latin typeface="Cambria Math"/>
                        </a:rPr>
                        <m:t>𝑑𝑎𝑡𝑎</m:t>
                      </m:r>
                      <m:r>
                        <a:rPr lang="en-US" sz="3400" b="0" i="1" dirty="0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3400" dirty="0">
                  <a:latin typeface="+mj-lt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sz="3400" dirty="0">
                  <a:latin typeface="+mj-lt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n-US" sz="3400" dirty="0">
                    <a:latin typeface="+mj-lt"/>
                  </a:rPr>
                  <a:t>If we divide the above with the frame size we get 8.4375 </a:t>
                </a:r>
                <a:r>
                  <a:rPr lang="en-US" sz="3400" dirty="0">
                    <a:latin typeface="+mj-lt"/>
                    <a:cs typeface="Calibri"/>
                  </a:rPr>
                  <a:t>→ The sender can send 8 frames without waiting for the acknowledgements to keep the pipe full (Full utilization of link capacity).</a:t>
                </a:r>
              </a:p>
              <a:p>
                <a:pPr>
                  <a:lnSpc>
                    <a:spcPct val="170000"/>
                  </a:lnSpc>
                </a:pPr>
                <a:endParaRPr lang="en-US" sz="3400" dirty="0">
                  <a:latin typeface="+mj-lt"/>
                  <a:cs typeface="Calibri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n-US" sz="3400" b="1" dirty="0">
                    <a:latin typeface="+mj-lt"/>
                    <a:cs typeface="Calibri"/>
                  </a:rPr>
                  <a:t>This idea is implemented in Sliding Window Protocol (SWP).</a:t>
                </a:r>
                <a:endParaRPr lang="en-US" sz="3400" b="1" dirty="0">
                  <a:latin typeface="+mj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153400" cy="5334000"/>
              </a:xfrm>
              <a:blipFill rotWithShape="1">
                <a:blip r:embed="rId2"/>
                <a:stretch>
                  <a:fillRect l="-75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53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SWP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66085"/>
            <a:ext cx="8229600" cy="3787140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Basic Idea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Sender transmits up to a given number of frames before expecting an ACK.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In essence more packets are in transmission on the channel.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Therefore, allows multiple outstanding (un-</a:t>
            </a:r>
            <a:r>
              <a:rPr lang="en-US" dirty="0" err="1"/>
              <a:t>ACKed</a:t>
            </a:r>
            <a:r>
              <a:rPr lang="en-US" dirty="0"/>
              <a:t>) frames.</a:t>
            </a:r>
          </a:p>
          <a:p>
            <a:pPr lvl="1" algn="just">
              <a:lnSpc>
                <a:spcPct val="170000"/>
              </a:lnSpc>
            </a:pPr>
            <a:r>
              <a:rPr lang="en-US" dirty="0"/>
              <a:t>The maximum number of un-</a:t>
            </a:r>
            <a:r>
              <a:rPr lang="en-US" dirty="0" err="1"/>
              <a:t>ACKed</a:t>
            </a:r>
            <a:r>
              <a:rPr lang="en-US" dirty="0"/>
              <a:t> frames allowed on the channel is known as sender’s window size. 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Receiver sends back ACKs on receipt of individual frame or sequence of frames.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Allows better use of link capacity - ‘keeping the pipe full’.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Provides frame ordering and flow control utility.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524000"/>
            <a:ext cx="42291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53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2279</Words>
  <Application>Microsoft Office PowerPoint</Application>
  <PresentationFormat>On-screen Show (4:3)</PresentationFormat>
  <Paragraphs>338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Georgia</vt:lpstr>
      <vt:lpstr>Symbol</vt:lpstr>
      <vt:lpstr>Office Theme</vt:lpstr>
      <vt:lpstr>Data Link Layer Part 2</vt:lpstr>
      <vt:lpstr>Flow Control (Motivation)</vt:lpstr>
      <vt:lpstr>Flow Control</vt:lpstr>
      <vt:lpstr>Flow Control</vt:lpstr>
      <vt:lpstr>Flow Control Protocols</vt:lpstr>
      <vt:lpstr>Stop and Wait Protocol Issues</vt:lpstr>
      <vt:lpstr>Solutions</vt:lpstr>
      <vt:lpstr>Disadvantages</vt:lpstr>
      <vt:lpstr>SWP Approach</vt:lpstr>
      <vt:lpstr>Window Size</vt:lpstr>
      <vt:lpstr>Number of Bits required for the sequence number (Contd.)</vt:lpstr>
      <vt:lpstr>Number of Bits required for the sequence number</vt:lpstr>
      <vt:lpstr>SWP Algorithm (Sender’s Side)</vt:lpstr>
      <vt:lpstr>SWP Algorithm (Sender’s Side)</vt:lpstr>
      <vt:lpstr>SWP Algorithm (Receiver’s Side)</vt:lpstr>
      <vt:lpstr>SWP Algorithm (Receiver’s Side)</vt:lpstr>
      <vt:lpstr>Advantages of SWP</vt:lpstr>
      <vt:lpstr>Sliding Window Protocol Example</vt:lpstr>
      <vt:lpstr>Variants of SWP</vt:lpstr>
      <vt:lpstr>Medium Access Control Sublayer</vt:lpstr>
      <vt:lpstr>Motivation</vt:lpstr>
      <vt:lpstr>Motivation</vt:lpstr>
      <vt:lpstr>IEEE 802.x standards</vt:lpstr>
      <vt:lpstr>Ethernet (IEEE 802.3)</vt:lpstr>
      <vt:lpstr>Ethernet variants </vt:lpstr>
      <vt:lpstr>Ethernet variants </vt:lpstr>
      <vt:lpstr>Physical Properties (initial Version)</vt:lpstr>
      <vt:lpstr>MAC Protocol</vt:lpstr>
      <vt:lpstr>Collision Detection (Worst Case)</vt:lpstr>
      <vt:lpstr>Collision Detection (Worst Case)</vt:lpstr>
      <vt:lpstr>MAC Protocol</vt:lpstr>
      <vt:lpstr>MAC Protocol</vt:lpstr>
      <vt:lpstr>Binary Exponential Backoff Algorithm</vt:lpstr>
      <vt:lpstr>Flowchart of the Algorithm</vt:lpstr>
      <vt:lpstr>PowerPoint Presentation</vt:lpstr>
      <vt:lpstr>PowerPoint Presentation</vt:lpstr>
      <vt:lpstr>Ethernet Address</vt:lpstr>
      <vt:lpstr>Ethernet Address</vt:lpstr>
      <vt:lpstr>Ethernet: Performance and Popularity</vt:lpstr>
      <vt:lpstr>PowerPoint Presentation</vt:lpstr>
      <vt:lpstr>Token Rings: Sharing Access</vt:lpstr>
      <vt:lpstr>Device Driver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 Part 2</dc:title>
  <dc:creator>iiita</dc:creator>
  <cp:lastModifiedBy>Vijay Chaurasiya</cp:lastModifiedBy>
  <cp:revision>38</cp:revision>
  <dcterms:created xsi:type="dcterms:W3CDTF">2021-02-15T07:22:44Z</dcterms:created>
  <dcterms:modified xsi:type="dcterms:W3CDTF">2022-09-29T05:22:19Z</dcterms:modified>
</cp:coreProperties>
</file>