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0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5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1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93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2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1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C27D8-BA86-4DD8-AC7D-C0A192276DD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A9B8-EBB3-4289-AE10-52AC3390E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7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ortinet.com/resources/cyberglossary/indicators-of-compromi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ordlayer.com/learn/firewall/what-is-firewall/" TargetMode="External"/><Relationship Id="rId2" Type="http://schemas.openxmlformats.org/officeDocument/2006/relationships/hyperlink" Target="http://linux-training.be/networking/ch14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Anti-Virus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91423" y="3537880"/>
            <a:ext cx="838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78197" y="3530130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79072" y="2713384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2"/>
            <a:endCxn id="4" idx="0"/>
          </p:cNvCxnSpPr>
          <p:nvPr/>
        </p:nvCxnSpPr>
        <p:spPr>
          <a:xfrm flipH="1">
            <a:off x="2810523" y="3082716"/>
            <a:ext cx="820074" cy="4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2"/>
            <a:endCxn id="5" idx="0"/>
          </p:cNvCxnSpPr>
          <p:nvPr/>
        </p:nvCxnSpPr>
        <p:spPr>
          <a:xfrm>
            <a:off x="3630597" y="3082716"/>
            <a:ext cx="399125" cy="447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0500" y="2524288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85900" y="2516538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699792"/>
            <a:ext cx="12754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Anti-Virus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2"/>
            <a:endCxn id="9" idx="0"/>
          </p:cNvCxnSpPr>
          <p:nvPr/>
        </p:nvCxnSpPr>
        <p:spPr>
          <a:xfrm flipH="1">
            <a:off x="762000" y="2069124"/>
            <a:ext cx="790113" cy="4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1" idx="2"/>
            <a:endCxn id="10" idx="0"/>
          </p:cNvCxnSpPr>
          <p:nvPr/>
        </p:nvCxnSpPr>
        <p:spPr>
          <a:xfrm>
            <a:off x="1552113" y="2069124"/>
            <a:ext cx="485312" cy="447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157056" y="2133600"/>
            <a:ext cx="88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Detection</a:t>
            </a:r>
            <a:endParaRPr lang="en-US" sz="800" dirty="0"/>
          </a:p>
        </p:txBody>
      </p:sp>
      <p:cxnSp>
        <p:nvCxnSpPr>
          <p:cNvPr id="16" name="Straight Arrow Connector 15"/>
          <p:cNvCxnSpPr>
            <a:stCxn id="11" idx="3"/>
            <a:endCxn id="6" idx="0"/>
          </p:cNvCxnSpPr>
          <p:nvPr/>
        </p:nvCxnSpPr>
        <p:spPr>
          <a:xfrm>
            <a:off x="2189825" y="1884458"/>
            <a:ext cx="1440772" cy="8289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944677" y="3508064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Sandbox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>
          <a:xfrm flipH="1">
            <a:off x="4581247" y="3692730"/>
            <a:ext cx="363430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30597" y="1699792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2189825" y="1752600"/>
            <a:ext cx="1440772" cy="131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588950" y="1669014"/>
            <a:ext cx="8803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Location</a:t>
            </a:r>
            <a:endParaRPr lang="en-US" sz="800" dirty="0"/>
          </a:p>
        </p:txBody>
      </p:sp>
      <p:sp>
        <p:nvSpPr>
          <p:cNvPr id="23" name="TextBox 22"/>
          <p:cNvSpPr txBox="1"/>
          <p:nvPr/>
        </p:nvSpPr>
        <p:spPr>
          <a:xfrm>
            <a:off x="2734323" y="4215583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9" idx="2"/>
            <a:endCxn id="23" idx="1"/>
          </p:cNvCxnSpPr>
          <p:nvPr/>
        </p:nvCxnSpPr>
        <p:spPr>
          <a:xfrm>
            <a:off x="762000" y="2893620"/>
            <a:ext cx="1972323" cy="1506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05723" y="4735593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Statistical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505723" y="5287782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ML/DL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505723" y="5867739"/>
            <a:ext cx="1295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Graph Based</a:t>
            </a:r>
            <a:endParaRPr lang="en-US" sz="1400" dirty="0"/>
          </a:p>
        </p:txBody>
      </p:sp>
      <p:cxnSp>
        <p:nvCxnSpPr>
          <p:cNvPr id="28" name="Straight Arrow Connector 27"/>
          <p:cNvCxnSpPr>
            <a:endCxn id="25" idx="1"/>
          </p:cNvCxnSpPr>
          <p:nvPr/>
        </p:nvCxnSpPr>
        <p:spPr>
          <a:xfrm flipV="1">
            <a:off x="1990078" y="4920259"/>
            <a:ext cx="515645" cy="16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1"/>
          </p:cNvCxnSpPr>
          <p:nvPr/>
        </p:nvCxnSpPr>
        <p:spPr>
          <a:xfrm>
            <a:off x="1990078" y="5088009"/>
            <a:ext cx="515645" cy="38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7" idx="1"/>
          </p:cNvCxnSpPr>
          <p:nvPr/>
        </p:nvCxnSpPr>
        <p:spPr>
          <a:xfrm>
            <a:off x="1990078" y="5088009"/>
            <a:ext cx="515645" cy="93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715523" y="4794163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 based</a:t>
            </a:r>
            <a:endParaRPr lang="en-US" dirty="0"/>
          </a:p>
        </p:txBody>
      </p:sp>
      <p:cxnSp>
        <p:nvCxnSpPr>
          <p:cNvPr id="32" name="Straight Arrow Connector 31"/>
          <p:cNvCxnSpPr>
            <a:stCxn id="31" idx="0"/>
            <a:endCxn id="23" idx="3"/>
          </p:cNvCxnSpPr>
          <p:nvPr/>
        </p:nvCxnSpPr>
        <p:spPr>
          <a:xfrm flipH="1" flipV="1">
            <a:off x="3877323" y="4400249"/>
            <a:ext cx="1524000" cy="393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1" idx="2"/>
          </p:cNvCxnSpPr>
          <p:nvPr/>
        </p:nvCxnSpPr>
        <p:spPr>
          <a:xfrm flipH="1">
            <a:off x="3953523" y="5163495"/>
            <a:ext cx="1447800" cy="2183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53523" y="4732608"/>
            <a:ext cx="0" cy="144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648723" y="5004134"/>
            <a:ext cx="304800" cy="28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3"/>
          </p:cNvCxnSpPr>
          <p:nvPr/>
        </p:nvCxnSpPr>
        <p:spPr>
          <a:xfrm flipH="1">
            <a:off x="3801123" y="5272675"/>
            <a:ext cx="152400" cy="74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6" idx="3"/>
          </p:cNvCxnSpPr>
          <p:nvPr/>
        </p:nvCxnSpPr>
        <p:spPr>
          <a:xfrm flipH="1">
            <a:off x="3648723" y="5287782"/>
            <a:ext cx="304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0" idx="2"/>
          </p:cNvCxnSpPr>
          <p:nvPr/>
        </p:nvCxnSpPr>
        <p:spPr>
          <a:xfrm>
            <a:off x="2037425" y="2885870"/>
            <a:ext cx="0" cy="225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0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640101"/>
              </p:ext>
            </p:extLst>
          </p:nvPr>
        </p:nvGraphicFramePr>
        <p:xfrm>
          <a:off x="609600" y="1397000"/>
          <a:ext cx="7848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2150"/>
                <a:gridCol w="1962150"/>
                <a:gridCol w="1962150"/>
                <a:gridCol w="1962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Anti-Virus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Layer 7 Firewall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Scope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</a:t>
                      </a:r>
                      <a:r>
                        <a:rPr lang="en-US" baseline="0" dirty="0" smtClean="0"/>
                        <a:t> into the internal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Look into the internal process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Only at the Interface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Packets, Files, Settings or Configurations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Packet header and payload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Policy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Cannot</a:t>
                      </a:r>
                      <a:r>
                        <a:rPr lang="en-US" baseline="0" dirty="0" smtClean="0"/>
                        <a:t> Handle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Applicable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656" y="3886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Q1. Do we need HIDS/HIPS and Anti-Virus for our device?</a:t>
            </a:r>
          </a:p>
          <a:p>
            <a:pPr lvl="1" algn="just"/>
            <a:r>
              <a:rPr lang="en-US" dirty="0" err="1" smtClean="0"/>
              <a:t>Ans</a:t>
            </a:r>
            <a:r>
              <a:rPr lang="en-US" dirty="0" smtClean="0"/>
              <a:t>: The Modern Anti-Virus is also having the features of HIDS/HIPS. Otherwise HIDS/HIPS is better than Anti-Virus. However, cost impacts.</a:t>
            </a:r>
          </a:p>
          <a:p>
            <a:pPr lvl="1" algn="just"/>
            <a:endParaRPr lang="en-US" dirty="0" smtClean="0"/>
          </a:p>
          <a:p>
            <a:pPr algn="just"/>
            <a:r>
              <a:rPr lang="en-US" dirty="0" smtClean="0"/>
              <a:t>Q2. Do we need </a:t>
            </a:r>
            <a:r>
              <a:rPr lang="en-US" dirty="0"/>
              <a:t>HIDS/HIPS and </a:t>
            </a:r>
            <a:r>
              <a:rPr lang="en-US" dirty="0" smtClean="0"/>
              <a:t>Firewall </a:t>
            </a:r>
            <a:r>
              <a:rPr lang="en-US" dirty="0"/>
              <a:t>for our </a:t>
            </a:r>
            <a:r>
              <a:rPr lang="en-US" dirty="0" smtClean="0"/>
              <a:t>device?</a:t>
            </a:r>
          </a:p>
          <a:p>
            <a:pPr marL="457200" lvl="2" algn="just"/>
            <a:r>
              <a:rPr lang="en-US" dirty="0" err="1" smtClean="0"/>
              <a:t>Ans</a:t>
            </a:r>
            <a:r>
              <a:rPr lang="en-US" dirty="0"/>
              <a:t>: </a:t>
            </a:r>
            <a:r>
              <a:rPr lang="en-US" dirty="0" smtClean="0"/>
              <a:t>Even though HIDS performs task similar and more than the Firewall, the earlier filtering increase the performance of HIDS/HIPS.</a:t>
            </a: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9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Indicators </a:t>
            </a:r>
            <a:r>
              <a:rPr lang="en-US" b="1" dirty="0"/>
              <a:t>of Compromise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Indicates </a:t>
            </a:r>
            <a:r>
              <a:rPr lang="en-US" dirty="0"/>
              <a:t>a system may have been infiltrated by a cyber threat. </a:t>
            </a:r>
            <a:endParaRPr lang="en-US" dirty="0" smtClean="0"/>
          </a:p>
          <a:p>
            <a:pPr algn="just"/>
            <a:endParaRPr lang="en-US" dirty="0"/>
          </a:p>
          <a:p>
            <a:pPr lvl="1" algn="just"/>
            <a:r>
              <a:rPr lang="en-US" dirty="0"/>
              <a:t>Unusual </a:t>
            </a:r>
            <a:r>
              <a:rPr lang="en-US" dirty="0" smtClean="0"/>
              <a:t>inbound and outbound </a:t>
            </a:r>
            <a:r>
              <a:rPr lang="en-US" dirty="0"/>
              <a:t>network traffic </a:t>
            </a:r>
          </a:p>
          <a:p>
            <a:pPr lvl="1" algn="just"/>
            <a:r>
              <a:rPr lang="en-US" dirty="0"/>
              <a:t>Anomalies in privileged user account activity</a:t>
            </a:r>
          </a:p>
          <a:p>
            <a:pPr lvl="1" algn="just"/>
            <a:r>
              <a:rPr lang="en-US" dirty="0"/>
              <a:t>Other login red flags </a:t>
            </a:r>
          </a:p>
          <a:p>
            <a:pPr lvl="1" algn="just"/>
            <a:r>
              <a:rPr lang="en-US" dirty="0"/>
              <a:t>Swells in database read volume </a:t>
            </a:r>
          </a:p>
          <a:p>
            <a:pPr lvl="1" algn="just"/>
            <a:r>
              <a:rPr lang="en-US" dirty="0"/>
              <a:t>HTML response sizes </a:t>
            </a:r>
          </a:p>
          <a:p>
            <a:pPr lvl="1" algn="just"/>
            <a:r>
              <a:rPr lang="en-US" dirty="0"/>
              <a:t>Large numbers of requests for the same file </a:t>
            </a:r>
          </a:p>
          <a:p>
            <a:pPr lvl="1" algn="just"/>
            <a:r>
              <a:rPr lang="en-US" dirty="0"/>
              <a:t>Mismatched port-application traffic </a:t>
            </a:r>
          </a:p>
          <a:p>
            <a:pPr lvl="1" algn="just"/>
            <a:r>
              <a:rPr lang="en-US" dirty="0"/>
              <a:t>Suspicious registry or system file changes </a:t>
            </a:r>
          </a:p>
          <a:p>
            <a:pPr lvl="1" algn="just"/>
            <a:r>
              <a:rPr lang="en-US" dirty="0"/>
              <a:t>DNS request anomalies </a:t>
            </a:r>
            <a:endParaRPr lang="en-US" dirty="0" smtClean="0"/>
          </a:p>
          <a:p>
            <a:pPr lvl="1" algn="just"/>
            <a:r>
              <a:rPr lang="en-US" dirty="0"/>
              <a:t>Geographical </a:t>
            </a:r>
            <a:r>
              <a:rPr lang="en-US" dirty="0" smtClean="0"/>
              <a:t>irregularities</a:t>
            </a:r>
          </a:p>
          <a:p>
            <a:pPr lvl="1" algn="just"/>
            <a:r>
              <a:rPr lang="en-US" dirty="0" smtClean="0"/>
              <a:t>Virus Signature</a:t>
            </a:r>
          </a:p>
          <a:p>
            <a:pPr lvl="1" algn="just"/>
            <a:r>
              <a:rPr lang="en-US" dirty="0" smtClean="0"/>
              <a:t>Unexpected Software Installations</a:t>
            </a:r>
          </a:p>
          <a:p>
            <a:pPr lvl="1" algn="just"/>
            <a:r>
              <a:rPr lang="en-US" dirty="0"/>
              <a:t>Large amounts of compressed files or data bundles in incorrect or unexplained locations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6477000"/>
            <a:ext cx="8153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References- </a:t>
            </a:r>
            <a:r>
              <a:rPr lang="en-US" sz="1000" dirty="0" smtClean="0">
                <a:hlinkClick r:id="rId2"/>
              </a:rPr>
              <a:t>https</a:t>
            </a:r>
            <a:r>
              <a:rPr lang="en-US" sz="1000" dirty="0">
                <a:hlinkClick r:id="rId2"/>
              </a:rPr>
              <a:t>://</a:t>
            </a:r>
            <a:r>
              <a:rPr lang="en-US" sz="1000" dirty="0" smtClean="0">
                <a:hlinkClick r:id="rId2"/>
              </a:rPr>
              <a:t>www.fortinet.com/resources/cyberglossary/indicators-of-compromise</a:t>
            </a:r>
            <a:endParaRPr lang="en-US" sz="1000" dirty="0" smtClean="0"/>
          </a:p>
          <a:p>
            <a:r>
              <a:rPr lang="en-US" sz="1000" dirty="0"/>
              <a:t>https://www.crowdstrike.com/cybersecurity-101/indicators-of-compromise/</a:t>
            </a:r>
          </a:p>
        </p:txBody>
      </p:sp>
      <p:sp>
        <p:nvSpPr>
          <p:cNvPr id="5" name="Rectangle 4"/>
          <p:cNvSpPr/>
          <p:nvPr/>
        </p:nvSpPr>
        <p:spPr>
          <a:xfrm>
            <a:off x="3276600" y="5830669"/>
            <a:ext cx="5448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smtClean="0">
                <a:solidFill>
                  <a:srgbClr val="FF0000"/>
                </a:solidFill>
              </a:rPr>
              <a:t>Indicators of Attack </a:t>
            </a:r>
            <a:r>
              <a:rPr lang="en-US" b="1" i="1" dirty="0">
                <a:solidFill>
                  <a:srgbClr val="FF0000"/>
                </a:solidFill>
              </a:rPr>
              <a:t>are active in nature and focus on identifying a cyber attack that is in process.</a:t>
            </a:r>
          </a:p>
        </p:txBody>
      </p:sp>
    </p:spTree>
    <p:extLst>
      <p:ext uri="{BB962C8B-B14F-4D97-AF65-F5344CB8AC3E}">
        <p14:creationId xmlns:p14="http://schemas.microsoft.com/office/powerpoint/2010/main" val="879265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http://linux-training.be/networking/ch14.html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3"/>
              </a:rPr>
              <a:t>https://nordlayer.com/learn/firewall/what-is-firewall/</a:t>
            </a:r>
            <a:endParaRPr lang="en-US" dirty="0" smtClean="0"/>
          </a:p>
          <a:p>
            <a:endParaRPr lang="en-US" dirty="0"/>
          </a:p>
          <a:p>
            <a:r>
              <a:rPr lang="en-US" smtClean="0"/>
              <a:t>https://www.cloudflare.com/learning/ddos/glossary/web-application-firewall-waf/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34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pic>
        <p:nvPicPr>
          <p:cNvPr id="1026" name="Picture 2" descr="General scheme of a firew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27" y="1738544"/>
            <a:ext cx="5689602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ed firewall scheme within networ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733800"/>
            <a:ext cx="5833872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113837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Firewalls can be viewed as gated borders or gateways that manage the travel of permitted and prohibited activity in a private network.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31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dirty="0" smtClean="0"/>
              <a:t>Based on System</a:t>
            </a:r>
          </a:p>
          <a:p>
            <a:pPr lvl="1" algn="just"/>
            <a:r>
              <a:rPr lang="en-US" dirty="0" smtClean="0"/>
              <a:t>Hardware: </a:t>
            </a:r>
            <a:r>
              <a:rPr lang="en-US" b="1" dirty="0"/>
              <a:t>I</a:t>
            </a:r>
            <a:r>
              <a:rPr lang="en-US" b="1" dirty="0" smtClean="0"/>
              <a:t>ndependent of the devices they protect</a:t>
            </a:r>
            <a:r>
              <a:rPr lang="en-US" dirty="0" smtClean="0"/>
              <a:t> </a:t>
            </a:r>
          </a:p>
          <a:p>
            <a:pPr lvl="1" algn="just"/>
            <a:r>
              <a:rPr lang="en-US" dirty="0" smtClean="0"/>
              <a:t>Software: </a:t>
            </a:r>
            <a:r>
              <a:rPr lang="en-US" b="1" dirty="0"/>
              <a:t>I</a:t>
            </a:r>
            <a:r>
              <a:rPr lang="en-US" b="1" dirty="0" smtClean="0"/>
              <a:t>nstalled on the devices being protected</a:t>
            </a:r>
          </a:p>
          <a:p>
            <a:pPr algn="just"/>
            <a:endParaRPr lang="en-US" b="1" dirty="0"/>
          </a:p>
          <a:p>
            <a:pPr algn="just"/>
            <a:endParaRPr lang="en-US" b="1" dirty="0" smtClean="0"/>
          </a:p>
          <a:p>
            <a:pPr algn="just"/>
            <a:r>
              <a:rPr lang="en-US" b="1" dirty="0" smtClean="0"/>
              <a:t>Based on Location</a:t>
            </a:r>
          </a:p>
          <a:p>
            <a:pPr lvl="1" algn="just"/>
            <a:r>
              <a:rPr lang="en-US" b="1" dirty="0" smtClean="0"/>
              <a:t>Network Firewall</a:t>
            </a:r>
          </a:p>
          <a:p>
            <a:pPr lvl="1" algn="just"/>
            <a:r>
              <a:rPr lang="en-US" b="1" dirty="0" smtClean="0"/>
              <a:t>Host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352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Packet filtering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6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IP address</a:t>
            </a:r>
          </a:p>
          <a:p>
            <a:r>
              <a:rPr lang="en-US" dirty="0" smtClean="0"/>
              <a:t>Port</a:t>
            </a:r>
          </a:p>
          <a:p>
            <a:r>
              <a:rPr lang="en-US" dirty="0" smtClean="0"/>
              <a:t>Data Transfer Protocol [Circuit Level Firewall]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3124200"/>
            <a:ext cx="790754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Inspection Types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 smtClean="0"/>
              <a:t>Stateful</a:t>
            </a:r>
            <a:r>
              <a:rPr lang="en-US" dirty="0" smtClean="0"/>
              <a:t> inspection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Static packet-filtering firewalls, also known as stateless inspection firewalls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7952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IP table filter</a:t>
            </a:r>
            <a:endParaRPr lang="en-US" dirty="0"/>
          </a:p>
        </p:txBody>
      </p:sp>
      <p:pic>
        <p:nvPicPr>
          <p:cNvPr id="2050" name="Picture 2" descr="http://linux-training.be/networking/images/iptables_filter_nat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14800"/>
            <a:ext cx="632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linux-training.be/networking/images/iptables_fil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371600"/>
            <a:ext cx="6386241" cy="261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0200" y="6506289"/>
            <a:ext cx="32864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smtClean="0"/>
              <a:t>Copied from http</a:t>
            </a:r>
            <a:r>
              <a:rPr lang="en-US" sz="1000" dirty="0"/>
              <a:t>://linux-training.be/networking/ch14.html</a:t>
            </a:r>
          </a:p>
        </p:txBody>
      </p:sp>
    </p:spTree>
    <p:extLst>
      <p:ext uri="{BB962C8B-B14F-4D97-AF65-F5344CB8AC3E}">
        <p14:creationId xmlns:p14="http://schemas.microsoft.com/office/powerpoint/2010/main" val="33133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Deep Packet Inspection Firewall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Deep packet inspection (DPI), also known as packet sniffing, is a method of examining the content of data packets as they pass by a checkpoint on the network.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Proxy Firewall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48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WAF or web application firewall helps protect web applications by filtering and monitoring HTTP traffic between a web application and the Internet.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58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268027"/>
            <a:ext cx="838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IDS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2400" y="2209800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 IDS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225050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IDS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990600" y="1637359"/>
            <a:ext cx="495300" cy="5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1485900" y="1637359"/>
            <a:ext cx="647700" cy="5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6241" y="1760469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3218155" y="1083361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4" idx="3"/>
          </p:cNvCxnSpPr>
          <p:nvPr/>
        </p:nvCxnSpPr>
        <p:spPr>
          <a:xfrm flipV="1">
            <a:off x="1905000" y="1268027"/>
            <a:ext cx="12954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18155" y="1931204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Anomaly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1"/>
          </p:cNvCxnSpPr>
          <p:nvPr/>
        </p:nvCxnSpPr>
        <p:spPr>
          <a:xfrm>
            <a:off x="1902041" y="1452693"/>
            <a:ext cx="1316114" cy="663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81600" y="1058778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Pattern</a:t>
            </a:r>
            <a:endParaRPr lang="en-US" dirty="0"/>
          </a:p>
        </p:txBody>
      </p:sp>
      <p:cxnSp>
        <p:nvCxnSpPr>
          <p:cNvPr id="19" name="Straight Arrow Connector 18"/>
          <p:cNvCxnSpPr>
            <a:endCxn id="18" idx="1"/>
          </p:cNvCxnSpPr>
          <p:nvPr/>
        </p:nvCxnSpPr>
        <p:spPr>
          <a:xfrm flipV="1">
            <a:off x="4348578" y="1243444"/>
            <a:ext cx="833022" cy="245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17198" y="1391138"/>
            <a:ext cx="754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Detection</a:t>
            </a:r>
            <a:endParaRPr lang="en-US" sz="1000" dirty="0"/>
          </a:p>
        </p:txBody>
      </p:sp>
      <p:sp>
        <p:nvSpPr>
          <p:cNvPr id="22" name="TextBox 21"/>
          <p:cNvSpPr txBox="1"/>
          <p:nvPr/>
        </p:nvSpPr>
        <p:spPr>
          <a:xfrm>
            <a:off x="4876800" y="1763454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Statistical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876800" y="2315643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ML/DL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76800" y="2895600"/>
            <a:ext cx="129540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Graph Based</a:t>
            </a:r>
            <a:endParaRPr lang="en-US" sz="1400" dirty="0"/>
          </a:p>
        </p:txBody>
      </p:sp>
      <p:cxnSp>
        <p:nvCxnSpPr>
          <p:cNvPr id="26" name="Straight Arrow Connector 25"/>
          <p:cNvCxnSpPr>
            <a:stCxn id="15" idx="3"/>
            <a:endCxn id="22" idx="1"/>
          </p:cNvCxnSpPr>
          <p:nvPr/>
        </p:nvCxnSpPr>
        <p:spPr>
          <a:xfrm flipV="1">
            <a:off x="4361155" y="1948120"/>
            <a:ext cx="515645" cy="167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3"/>
            <a:endCxn id="23" idx="1"/>
          </p:cNvCxnSpPr>
          <p:nvPr/>
        </p:nvCxnSpPr>
        <p:spPr>
          <a:xfrm>
            <a:off x="4361155" y="2115870"/>
            <a:ext cx="515645" cy="384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5" idx="3"/>
            <a:endCxn id="24" idx="1"/>
          </p:cNvCxnSpPr>
          <p:nvPr/>
        </p:nvCxnSpPr>
        <p:spPr>
          <a:xfrm>
            <a:off x="4361155" y="2115870"/>
            <a:ext cx="515645" cy="9336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91423" y="3537880"/>
            <a:ext cx="838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478197" y="3530130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079072" y="2713384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Analysis</a:t>
            </a:r>
            <a:endParaRPr lang="en-US" dirty="0"/>
          </a:p>
        </p:txBody>
      </p:sp>
      <p:cxnSp>
        <p:nvCxnSpPr>
          <p:cNvPr id="55" name="Straight Arrow Connector 54"/>
          <p:cNvCxnSpPr>
            <a:stCxn id="52" idx="2"/>
            <a:endCxn id="34" idx="0"/>
          </p:cNvCxnSpPr>
          <p:nvPr/>
        </p:nvCxnSpPr>
        <p:spPr>
          <a:xfrm flipH="1">
            <a:off x="2810523" y="3082716"/>
            <a:ext cx="820074" cy="4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2" idx="2"/>
            <a:endCxn id="35" idx="0"/>
          </p:cNvCxnSpPr>
          <p:nvPr/>
        </p:nvCxnSpPr>
        <p:spPr>
          <a:xfrm>
            <a:off x="3630597" y="3082716"/>
            <a:ext cx="399125" cy="447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09750" y="1637359"/>
            <a:ext cx="1979905" cy="1047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086600" y="1822024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Rule based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29" idx="0"/>
            <a:endCxn id="18" idx="3"/>
          </p:cNvCxnSpPr>
          <p:nvPr/>
        </p:nvCxnSpPr>
        <p:spPr>
          <a:xfrm flipH="1" flipV="1">
            <a:off x="6324600" y="1243444"/>
            <a:ext cx="1447800" cy="57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9" idx="2"/>
          </p:cNvCxnSpPr>
          <p:nvPr/>
        </p:nvCxnSpPr>
        <p:spPr>
          <a:xfrm flipH="1">
            <a:off x="6324600" y="2191356"/>
            <a:ext cx="1447800" cy="2183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324600" y="1760469"/>
            <a:ext cx="0" cy="14429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019800" y="2031995"/>
            <a:ext cx="304800" cy="2836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24" idx="3"/>
          </p:cNvCxnSpPr>
          <p:nvPr/>
        </p:nvCxnSpPr>
        <p:spPr>
          <a:xfrm flipH="1">
            <a:off x="6172200" y="2300536"/>
            <a:ext cx="152400" cy="748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23" idx="3"/>
          </p:cNvCxnSpPr>
          <p:nvPr/>
        </p:nvCxnSpPr>
        <p:spPr>
          <a:xfrm flipH="1">
            <a:off x="6019800" y="2315643"/>
            <a:ext cx="3048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324600" y="3873984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Signature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620000" y="3866234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Anomaly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7048500" y="3049488"/>
            <a:ext cx="12754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Anti-Virus</a:t>
            </a:r>
            <a:endParaRPr lang="en-US" dirty="0"/>
          </a:p>
        </p:txBody>
      </p:sp>
      <p:cxnSp>
        <p:nvCxnSpPr>
          <p:cNvPr id="81" name="Straight Arrow Connector 80"/>
          <p:cNvCxnSpPr>
            <a:stCxn id="80" idx="2"/>
            <a:endCxn id="78" idx="0"/>
          </p:cNvCxnSpPr>
          <p:nvPr/>
        </p:nvCxnSpPr>
        <p:spPr>
          <a:xfrm flipH="1">
            <a:off x="6896100" y="3418820"/>
            <a:ext cx="790113" cy="455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0" idx="2"/>
            <a:endCxn id="79" idx="0"/>
          </p:cNvCxnSpPr>
          <p:nvPr/>
        </p:nvCxnSpPr>
        <p:spPr>
          <a:xfrm>
            <a:off x="7686213" y="3418820"/>
            <a:ext cx="485312" cy="447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4944677" y="3508064"/>
            <a:ext cx="11030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Sandbox</a:t>
            </a:r>
            <a:endParaRPr lang="en-US" dirty="0"/>
          </a:p>
        </p:txBody>
      </p:sp>
      <p:cxnSp>
        <p:nvCxnSpPr>
          <p:cNvPr id="91" name="Straight Arrow Connector 90"/>
          <p:cNvCxnSpPr>
            <a:stCxn id="89" idx="1"/>
            <a:endCxn id="35" idx="3"/>
          </p:cNvCxnSpPr>
          <p:nvPr/>
        </p:nvCxnSpPr>
        <p:spPr>
          <a:xfrm flipH="1">
            <a:off x="4581247" y="3692730"/>
            <a:ext cx="363430" cy="22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990600" y="5240499"/>
            <a:ext cx="6300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False Positive and False Negative – Important consideration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78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36207" y="3079643"/>
            <a:ext cx="978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1808" y="4021416"/>
            <a:ext cx="11430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17208" y="4036666"/>
            <a:ext cx="13716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460008" y="3448975"/>
            <a:ext cx="565396" cy="5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  <a:endCxn id="6" idx="0"/>
          </p:cNvCxnSpPr>
          <p:nvPr/>
        </p:nvCxnSpPr>
        <p:spPr>
          <a:xfrm>
            <a:off x="2025404" y="3448975"/>
            <a:ext cx="577604" cy="587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85649" y="3572085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  <a:endParaRPr lang="en-US" sz="1000" dirty="0"/>
          </a:p>
        </p:txBody>
      </p:sp>
      <p:cxnSp>
        <p:nvCxnSpPr>
          <p:cNvPr id="10" name="Straight Arrow Connector 9"/>
          <p:cNvCxnSpPr>
            <a:stCxn id="4" idx="3"/>
          </p:cNvCxnSpPr>
          <p:nvPr/>
        </p:nvCxnSpPr>
        <p:spPr>
          <a:xfrm>
            <a:off x="2514600" y="3264309"/>
            <a:ext cx="11722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5355" y="3079643"/>
            <a:ext cx="12776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Transport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14718" y="3141198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Layers</a:t>
            </a:r>
            <a:endParaRPr 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5848351" y="4221332"/>
            <a:ext cx="26993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Deep Inspection Firewall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815985" y="3647208"/>
            <a:ext cx="2731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Web Application Firewall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815984" y="3047377"/>
            <a:ext cx="17145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Proxy Firewall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677761" y="3572085"/>
            <a:ext cx="12776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686824" y="2622443"/>
            <a:ext cx="12776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Network 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6" idx="1"/>
          </p:cNvCxnSpPr>
          <p:nvPr/>
        </p:nvCxnSpPr>
        <p:spPr>
          <a:xfrm>
            <a:off x="2514600" y="3264309"/>
            <a:ext cx="1163161" cy="4924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" idx="3"/>
            <a:endCxn id="17" idx="1"/>
          </p:cNvCxnSpPr>
          <p:nvPr/>
        </p:nvCxnSpPr>
        <p:spPr>
          <a:xfrm flipV="1">
            <a:off x="2514600" y="2807109"/>
            <a:ext cx="1172224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4" idx="1"/>
          </p:cNvCxnSpPr>
          <p:nvPr/>
        </p:nvCxnSpPr>
        <p:spPr>
          <a:xfrm>
            <a:off x="4953000" y="3775195"/>
            <a:ext cx="862985" cy="56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6" idx="3"/>
            <a:endCxn id="13" idx="1"/>
          </p:cNvCxnSpPr>
          <p:nvPr/>
        </p:nvCxnSpPr>
        <p:spPr>
          <a:xfrm>
            <a:off x="4955406" y="3756751"/>
            <a:ext cx="892945" cy="649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5" idx="1"/>
          </p:cNvCxnSpPr>
          <p:nvPr/>
        </p:nvCxnSpPr>
        <p:spPr>
          <a:xfrm flipV="1">
            <a:off x="4955406" y="3232043"/>
            <a:ext cx="860578" cy="524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15984" y="2514600"/>
            <a:ext cx="26422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Circuit Level Firewall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2785023"/>
            <a:ext cx="860578" cy="5247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058978" y="2868664"/>
            <a:ext cx="68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Session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410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446</Words>
  <Application>Microsoft Office PowerPoint</Application>
  <PresentationFormat>On-screen Show (4:3)</PresentationFormat>
  <Paragraphs>125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Firewall </vt:lpstr>
      <vt:lpstr>Firewall</vt:lpstr>
      <vt:lpstr>Types</vt:lpstr>
      <vt:lpstr> Packet filtering </vt:lpstr>
      <vt:lpstr>IP table filter</vt:lpstr>
      <vt:lpstr> Deep Packet Inspection Firewall </vt:lpstr>
      <vt:lpstr>Web Application Firewall</vt:lpstr>
      <vt:lpstr>IDS</vt:lpstr>
      <vt:lpstr>Firewall</vt:lpstr>
      <vt:lpstr>Anti-Virus</vt:lpstr>
      <vt:lpstr>Difference</vt:lpstr>
      <vt:lpstr> Indicators of Compromise 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</dc:creator>
  <cp:lastModifiedBy>IIIT</cp:lastModifiedBy>
  <cp:revision>28</cp:revision>
  <dcterms:created xsi:type="dcterms:W3CDTF">2024-10-07T04:02:26Z</dcterms:created>
  <dcterms:modified xsi:type="dcterms:W3CDTF">2024-10-13T10:33:24Z</dcterms:modified>
</cp:coreProperties>
</file>