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3" r:id="rId6"/>
    <p:sldId id="264" r:id="rId7"/>
    <p:sldId id="265" r:id="rId8"/>
    <p:sldId id="260" r:id="rId9"/>
    <p:sldId id="261" r:id="rId10"/>
    <p:sldId id="262"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1C2B3-2572-406F-BFA0-72C161E011DD}" type="datetimeFigureOut">
              <a:rPr lang="en-US" smtClean="0"/>
              <a:t>9/24/2024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479B9B-CA0E-4692-8120-DB9AB85A0CFE}" type="slidenum">
              <a:rPr lang="en-US" smtClean="0"/>
              <a:t>‹#›</a:t>
            </a:fld>
            <a:endParaRPr lang="en-US"/>
          </a:p>
        </p:txBody>
      </p:sp>
    </p:spTree>
    <p:extLst>
      <p:ext uri="{BB962C8B-B14F-4D97-AF65-F5344CB8AC3E}">
        <p14:creationId xmlns:p14="http://schemas.microsoft.com/office/powerpoint/2010/main" val="723263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35D6BB0-445C-4C6C-B7FE-6D553C62F204}" type="slidenum">
              <a:rPr lang="en-AU" altLang="en-US"/>
              <a:pPr/>
              <a:t>5</a:t>
            </a:fld>
            <a:endParaRPr lang="en-AU" altLang="en-US"/>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Expand on definition and use of “security attack”, as detailed above.</a:t>
            </a:r>
          </a:p>
          <a:p>
            <a:pPr eaLnBrk="1" hangingPunct="1"/>
            <a:r>
              <a:rPr lang="en-US" altLang="en-US" smtClean="0"/>
              <a:t>See Stallings Table 1.1 for definitions of threat and attack.</a:t>
            </a:r>
            <a:endParaRPr lang="en-AU"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FCB7516-7080-40A9-B847-6E848B457639}" type="slidenum">
              <a:rPr lang="en-AU" altLang="en-US"/>
              <a:pPr/>
              <a:t>6</a:t>
            </a:fld>
            <a:endParaRPr lang="en-AU" altLang="en-US"/>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Have “passive attacks” which </a:t>
            </a:r>
            <a:r>
              <a:rPr lang="en-US" altLang="en-US" smtClean="0">
                <a:latin typeface="Times-Roman" charset="0"/>
              </a:rPr>
              <a:t>attempt to learn or make use of information from the system but does not affect system resources.</a:t>
            </a:r>
          </a:p>
          <a:p>
            <a:pPr eaLnBrk="1" hangingPunct="1"/>
            <a:r>
              <a:rPr lang="en-US" altLang="en-US" smtClean="0">
                <a:latin typeface="Times-Roman" charset="0"/>
              </a:rPr>
              <a:t>By </a:t>
            </a:r>
            <a:r>
              <a:rPr lang="en-AU" altLang="en-US" smtClean="0"/>
              <a:t>eavesdropping on, or monitoring of, transmissions to:</a:t>
            </a:r>
          </a:p>
          <a:p>
            <a:pPr lvl="1" eaLnBrk="1" hangingPunct="1"/>
            <a:r>
              <a:rPr lang="en-US" altLang="en-US" smtClean="0"/>
              <a:t>+ obtain message contents (as shown above in Stallings Figure 1.3a), or</a:t>
            </a:r>
          </a:p>
          <a:p>
            <a:pPr lvl="1" eaLnBrk="1" hangingPunct="1"/>
            <a:r>
              <a:rPr lang="en-US" altLang="en-US" smtClean="0"/>
              <a:t>+ monitor traffic flows</a:t>
            </a:r>
          </a:p>
          <a:p>
            <a:pPr eaLnBrk="1" hangingPunct="1"/>
            <a:r>
              <a:rPr lang="en-US" altLang="en-US" smtClean="0"/>
              <a:t>Are difficult to detect </a:t>
            </a:r>
            <a:r>
              <a:rPr lang="en-US" altLang="en-US" smtClean="0">
                <a:latin typeface="Times-Roman" charset="0"/>
              </a:rPr>
              <a:t>because they do not involve any alteration of the data.</a:t>
            </a:r>
            <a:endParaRPr lang="en-US" altLang="en-US" smtClean="0"/>
          </a:p>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62E9228-FE9D-4D42-8117-31F8B1F06B6F}" type="slidenum">
              <a:rPr lang="en-AU" altLang="en-US"/>
              <a:pPr/>
              <a:t>7</a:t>
            </a:fld>
            <a:endParaRPr lang="en-AU" altLang="en-US"/>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AU" altLang="en-US" sz="1000" b="1" smtClean="0"/>
              <a:t>Also have “active attacks”</a:t>
            </a:r>
            <a:r>
              <a:rPr lang="en-AU" altLang="en-US" sz="1000" smtClean="0"/>
              <a:t> which </a:t>
            </a:r>
            <a:r>
              <a:rPr lang="en-US" altLang="en-US" smtClean="0">
                <a:latin typeface="Times-Roman" charset="0"/>
              </a:rPr>
              <a:t>attempt to alter system resources or affect their operation.</a:t>
            </a:r>
          </a:p>
          <a:p>
            <a:pPr eaLnBrk="1" hangingPunct="1">
              <a:lnSpc>
                <a:spcPct val="90000"/>
              </a:lnSpc>
            </a:pPr>
            <a:r>
              <a:rPr lang="en-US" altLang="en-US" smtClean="0">
                <a:latin typeface="Times-Roman" charset="0"/>
              </a:rPr>
              <a:t>By </a:t>
            </a:r>
            <a:r>
              <a:rPr lang="en-AU" altLang="en-US" sz="1000" smtClean="0"/>
              <a:t>modification of data stream to:</a:t>
            </a:r>
          </a:p>
          <a:p>
            <a:pPr lvl="1" eaLnBrk="1" hangingPunct="1">
              <a:lnSpc>
                <a:spcPct val="90000"/>
              </a:lnSpc>
            </a:pPr>
            <a:r>
              <a:rPr lang="en-US" altLang="en-US" sz="1000" smtClean="0"/>
              <a:t>+ masquerade of one entity as some other</a:t>
            </a:r>
            <a:endParaRPr lang="en-AU" altLang="en-US" sz="1000" smtClean="0"/>
          </a:p>
          <a:p>
            <a:pPr lvl="1" eaLnBrk="1" hangingPunct="1">
              <a:lnSpc>
                <a:spcPct val="90000"/>
              </a:lnSpc>
            </a:pPr>
            <a:r>
              <a:rPr lang="en-US" altLang="en-US" sz="1000" smtClean="0"/>
              <a:t>+ replay previous messages (as shown above in </a:t>
            </a:r>
            <a:r>
              <a:rPr lang="en-US" altLang="en-US" smtClean="0"/>
              <a:t>Stallings </a:t>
            </a:r>
            <a:r>
              <a:rPr lang="en-US" altLang="en-US" sz="1000" smtClean="0"/>
              <a:t>Figure 1.4b)</a:t>
            </a:r>
          </a:p>
          <a:p>
            <a:pPr lvl="1" eaLnBrk="1" hangingPunct="1">
              <a:lnSpc>
                <a:spcPct val="90000"/>
              </a:lnSpc>
            </a:pPr>
            <a:r>
              <a:rPr lang="en-US" altLang="en-US" sz="1000" smtClean="0"/>
              <a:t>+ modify messages in transit</a:t>
            </a:r>
          </a:p>
          <a:p>
            <a:pPr lvl="1" eaLnBrk="1" hangingPunct="1">
              <a:lnSpc>
                <a:spcPct val="90000"/>
              </a:lnSpc>
            </a:pPr>
            <a:r>
              <a:rPr lang="en-US" altLang="en-US" sz="1000" smtClean="0"/>
              <a:t>+ denial of service</a:t>
            </a:r>
            <a:endParaRPr lang="en-US" altLang="en-US" smtClean="0">
              <a:latin typeface="Times-Roman" charset="0"/>
            </a:endParaRPr>
          </a:p>
          <a:p>
            <a:pPr eaLnBrk="1" hangingPunct="1">
              <a:lnSpc>
                <a:spcPct val="90000"/>
              </a:lnSpc>
            </a:pPr>
            <a:r>
              <a:rPr lang="en-US" altLang="en-US" smtClean="0">
                <a:latin typeface="Times-Roman"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physical,software,and network vulnerabilities. Instead, the goal is to detect active attacks and to recover from any disruption or delays caused by them.</a:t>
            </a:r>
          </a:p>
          <a:p>
            <a:pPr lvl="1" eaLnBrk="1" hangingPunct="1">
              <a:lnSpc>
                <a:spcPct val="90000"/>
              </a:lnSpc>
            </a:pPr>
            <a:endParaRPr lang="en-US" altLang="en-US" smtClean="0">
              <a:latin typeface="Times-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1F2303-4DE2-4789-B91C-E1B8E5552F1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398887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F2303-4DE2-4789-B91C-E1B8E5552F1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323072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F2303-4DE2-4789-B91C-E1B8E5552F1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1205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F2303-4DE2-4789-B91C-E1B8E5552F1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30150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1F2303-4DE2-4789-B91C-E1B8E5552F1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19938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1F2303-4DE2-4789-B91C-E1B8E5552F1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80669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1F2303-4DE2-4789-B91C-E1B8E5552F14}"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4830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1F2303-4DE2-4789-B91C-E1B8E5552F14}"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39747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F2303-4DE2-4789-B91C-E1B8E5552F14}"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135182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F2303-4DE2-4789-B91C-E1B8E5552F1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12998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F2303-4DE2-4789-B91C-E1B8E5552F1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1B66C-3E0E-4D23-A518-6164C48FCF22}" type="slidenum">
              <a:rPr lang="en-US" smtClean="0"/>
              <a:t>‹#›</a:t>
            </a:fld>
            <a:endParaRPr lang="en-US"/>
          </a:p>
        </p:txBody>
      </p:sp>
    </p:spTree>
    <p:extLst>
      <p:ext uri="{BB962C8B-B14F-4D97-AF65-F5344CB8AC3E}">
        <p14:creationId xmlns:p14="http://schemas.microsoft.com/office/powerpoint/2010/main" val="320247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F2303-4DE2-4789-B91C-E1B8E5552F14}" type="datetimeFigureOut">
              <a:rPr lang="en-US" smtClean="0"/>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1B66C-3E0E-4D23-A518-6164C48FCF22}" type="slidenum">
              <a:rPr lang="en-US" smtClean="0"/>
              <a:t>‹#›</a:t>
            </a:fld>
            <a:endParaRPr lang="en-US"/>
          </a:p>
        </p:txBody>
      </p:sp>
    </p:spTree>
    <p:extLst>
      <p:ext uri="{BB962C8B-B14F-4D97-AF65-F5344CB8AC3E}">
        <p14:creationId xmlns:p14="http://schemas.microsoft.com/office/powerpoint/2010/main" val="126535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S. </a:t>
            </a:r>
            <a:r>
              <a:rPr lang="en-US" dirty="0" err="1" smtClean="0"/>
              <a:t>Venkatesan</a:t>
            </a:r>
            <a:endParaRPr lang="en-US" dirty="0"/>
          </a:p>
        </p:txBody>
      </p:sp>
    </p:spTree>
    <p:extLst>
      <p:ext uri="{BB962C8B-B14F-4D97-AF65-F5344CB8AC3E}">
        <p14:creationId xmlns:p14="http://schemas.microsoft.com/office/powerpoint/2010/main" val="2406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Mechanisms</a:t>
            </a:r>
            <a:endParaRPr lang="en-US" dirty="0"/>
          </a:p>
        </p:txBody>
      </p:sp>
      <p:sp>
        <p:nvSpPr>
          <p:cNvPr id="3" name="Content Placeholder 2"/>
          <p:cNvSpPr>
            <a:spLocks noGrp="1"/>
          </p:cNvSpPr>
          <p:nvPr>
            <p:ph idx="1"/>
          </p:nvPr>
        </p:nvSpPr>
        <p:spPr/>
        <p:txBody>
          <a:bodyPr/>
          <a:lstStyle/>
          <a:p>
            <a:r>
              <a:rPr lang="en-US" dirty="0" smtClean="0"/>
              <a:t>Intrusion Detection or Prevention Mechanism</a:t>
            </a:r>
          </a:p>
          <a:p>
            <a:r>
              <a:rPr lang="en-US" dirty="0" smtClean="0"/>
              <a:t>Firewall</a:t>
            </a:r>
            <a:endParaRPr lang="en-US" dirty="0"/>
          </a:p>
        </p:txBody>
      </p:sp>
    </p:spTree>
    <p:extLst>
      <p:ext uri="{BB962C8B-B14F-4D97-AF65-F5344CB8AC3E}">
        <p14:creationId xmlns:p14="http://schemas.microsoft.com/office/powerpoint/2010/main" val="3798806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Detection System</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IDS (Intrusion Detection System) monitors networks for suspicious and malicious activities, as well as false alarms.</a:t>
            </a:r>
          </a:p>
          <a:p>
            <a:pPr algn="just"/>
            <a:endParaRPr lang="en-US" dirty="0"/>
          </a:p>
          <a:p>
            <a:pPr algn="just"/>
            <a:r>
              <a:rPr lang="en-US" dirty="0" smtClean="0"/>
              <a:t>Distinguish between normal network traffic and malicious activities.</a:t>
            </a:r>
          </a:p>
          <a:p>
            <a:pPr algn="just"/>
            <a:endParaRPr lang="en-US" dirty="0"/>
          </a:p>
          <a:p>
            <a:pPr algn="just"/>
            <a:r>
              <a:rPr lang="en-US" dirty="0" smtClean="0"/>
              <a:t>Types</a:t>
            </a:r>
          </a:p>
          <a:p>
            <a:pPr lvl="1" algn="just"/>
            <a:r>
              <a:rPr lang="en-US" dirty="0" smtClean="0"/>
              <a:t>Host Based</a:t>
            </a:r>
          </a:p>
          <a:p>
            <a:pPr lvl="1" algn="just"/>
            <a:r>
              <a:rPr lang="en-US" dirty="0" smtClean="0"/>
              <a:t>Network Based</a:t>
            </a:r>
            <a:endParaRPr lang="en-US" dirty="0"/>
          </a:p>
        </p:txBody>
      </p:sp>
    </p:spTree>
    <p:extLst>
      <p:ext uri="{BB962C8B-B14F-4D97-AF65-F5344CB8AC3E}">
        <p14:creationId xmlns:p14="http://schemas.microsoft.com/office/powerpoint/2010/main" val="3126279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Method</a:t>
            </a:r>
            <a:endParaRPr lang="en-US" dirty="0"/>
          </a:p>
        </p:txBody>
      </p:sp>
      <p:sp>
        <p:nvSpPr>
          <p:cNvPr id="3" name="Content Placeholder 2"/>
          <p:cNvSpPr>
            <a:spLocks noGrp="1"/>
          </p:cNvSpPr>
          <p:nvPr>
            <p:ph idx="1"/>
          </p:nvPr>
        </p:nvSpPr>
        <p:spPr/>
        <p:txBody>
          <a:bodyPr/>
          <a:lstStyle/>
          <a:p>
            <a:r>
              <a:rPr lang="en-US" b="1" dirty="0"/>
              <a:t>Signature-based Detection </a:t>
            </a:r>
            <a:endParaRPr lang="en-US" b="1" dirty="0" smtClean="0"/>
          </a:p>
          <a:p>
            <a:r>
              <a:rPr lang="en-US" b="1" dirty="0" smtClean="0"/>
              <a:t>Anomaly </a:t>
            </a:r>
            <a:r>
              <a:rPr lang="en-US" b="1" dirty="0"/>
              <a:t>Based Detection</a:t>
            </a:r>
          </a:p>
          <a:p>
            <a:endParaRPr lang="en-US" dirty="0" smtClean="0"/>
          </a:p>
          <a:p>
            <a:r>
              <a:rPr lang="en-US" dirty="0" smtClean="0"/>
              <a:t>Static Analysis</a:t>
            </a:r>
          </a:p>
          <a:p>
            <a:r>
              <a:rPr lang="en-US" dirty="0" smtClean="0"/>
              <a:t>Dynamic Analysis - Sandbox</a:t>
            </a:r>
          </a:p>
          <a:p>
            <a:r>
              <a:rPr lang="en-US" dirty="0" err="1" smtClean="0"/>
              <a:t>Behaviour</a:t>
            </a:r>
            <a:r>
              <a:rPr lang="en-US" dirty="0" smtClean="0"/>
              <a:t> Analysis</a:t>
            </a:r>
            <a:endParaRPr lang="en-US" dirty="0"/>
          </a:p>
        </p:txBody>
      </p:sp>
    </p:spTree>
    <p:extLst>
      <p:ext uri="{BB962C8B-B14F-4D97-AF65-F5344CB8AC3E}">
        <p14:creationId xmlns:p14="http://schemas.microsoft.com/office/powerpoint/2010/main" val="1621424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Indicators</a:t>
            </a:r>
            <a:endParaRPr lang="en-US" dirty="0"/>
          </a:p>
        </p:txBody>
      </p:sp>
      <p:sp>
        <p:nvSpPr>
          <p:cNvPr id="3" name="Content Placeholder 2"/>
          <p:cNvSpPr>
            <a:spLocks noGrp="1"/>
          </p:cNvSpPr>
          <p:nvPr>
            <p:ph idx="1"/>
          </p:nvPr>
        </p:nvSpPr>
        <p:spPr/>
        <p:txBody>
          <a:bodyPr/>
          <a:lstStyle/>
          <a:p>
            <a:r>
              <a:rPr lang="en-US" dirty="0" smtClean="0"/>
              <a:t>Rate of flow of packets.</a:t>
            </a:r>
          </a:p>
          <a:p>
            <a:r>
              <a:rPr lang="en-US" dirty="0" smtClean="0"/>
              <a:t>Repetition of the packets.</a:t>
            </a:r>
            <a:endParaRPr lang="en-US" dirty="0"/>
          </a:p>
        </p:txBody>
      </p:sp>
    </p:spTree>
    <p:extLst>
      <p:ext uri="{BB962C8B-B14F-4D97-AF65-F5344CB8AC3E}">
        <p14:creationId xmlns:p14="http://schemas.microsoft.com/office/powerpoint/2010/main" val="4162055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Perimeter</a:t>
            </a:r>
            <a:endParaRPr lang="en-US" dirty="0"/>
          </a:p>
        </p:txBody>
      </p:sp>
      <p:sp>
        <p:nvSpPr>
          <p:cNvPr id="3" name="Content Placeholder 2"/>
          <p:cNvSpPr>
            <a:spLocks noGrp="1"/>
          </p:cNvSpPr>
          <p:nvPr>
            <p:ph idx="1"/>
          </p:nvPr>
        </p:nvSpPr>
        <p:spPr>
          <a:xfrm>
            <a:off x="381000" y="1524000"/>
            <a:ext cx="8229600" cy="1524000"/>
          </a:xfrm>
        </p:spPr>
        <p:txBody>
          <a:bodyPr>
            <a:normAutofit fontScale="85000" lnSpcReduction="10000"/>
          </a:bodyPr>
          <a:lstStyle/>
          <a:p>
            <a:pPr algn="just"/>
            <a:r>
              <a:rPr lang="en-US" dirty="0" smtClean="0"/>
              <a:t>A network perimeter is the boundary between an organization's secured internal network and the Internet — or any other uncontrolled external network.</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48000"/>
            <a:ext cx="56864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25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Perimeter Security</a:t>
            </a:r>
            <a:endParaRPr lang="en-US" dirty="0"/>
          </a:p>
        </p:txBody>
      </p:sp>
      <p:sp>
        <p:nvSpPr>
          <p:cNvPr id="3" name="Content Placeholder 2"/>
          <p:cNvSpPr>
            <a:spLocks noGrp="1"/>
          </p:cNvSpPr>
          <p:nvPr>
            <p:ph idx="1"/>
          </p:nvPr>
        </p:nvSpPr>
        <p:spPr>
          <a:xfrm>
            <a:off x="381000" y="1371600"/>
            <a:ext cx="8229600" cy="4525963"/>
          </a:xfrm>
        </p:spPr>
        <p:txBody>
          <a:bodyPr>
            <a:normAutofit fontScale="77500" lnSpcReduction="20000"/>
          </a:bodyPr>
          <a:lstStyle/>
          <a:p>
            <a:pPr algn="just"/>
            <a:r>
              <a:rPr lang="en-US" dirty="0" smtClean="0"/>
              <a:t>It is a practice of securing an organization’s IT and OT infrastructure by establishing protective measures at the outer boundary of its network. </a:t>
            </a:r>
          </a:p>
          <a:p>
            <a:pPr algn="just"/>
            <a:endParaRPr lang="en-US" dirty="0"/>
          </a:p>
          <a:p>
            <a:pPr algn="just"/>
            <a:r>
              <a:rPr lang="en-US" dirty="0" smtClean="0"/>
              <a:t>The goal of perimeter defense is to prevent </a:t>
            </a:r>
          </a:p>
          <a:p>
            <a:pPr lvl="1" algn="just"/>
            <a:r>
              <a:rPr lang="en-US" dirty="0" smtClean="0"/>
              <a:t>unauthorized access, </a:t>
            </a:r>
          </a:p>
          <a:p>
            <a:pPr lvl="1" algn="just"/>
            <a:r>
              <a:rPr lang="en-US" dirty="0" smtClean="0"/>
              <a:t>data breaches, </a:t>
            </a:r>
          </a:p>
          <a:p>
            <a:pPr lvl="1" algn="just"/>
            <a:r>
              <a:rPr lang="en-US" dirty="0" smtClean="0"/>
              <a:t>cyber threats from entering the network. </a:t>
            </a:r>
          </a:p>
          <a:p>
            <a:pPr algn="just"/>
            <a:endParaRPr lang="en-US" dirty="0"/>
          </a:p>
          <a:p>
            <a:pPr algn="just"/>
            <a:r>
              <a:rPr lang="en-US" dirty="0" smtClean="0"/>
              <a:t>This is traditionally achieved through technologies like </a:t>
            </a:r>
          </a:p>
          <a:p>
            <a:pPr lvl="1" algn="just"/>
            <a:r>
              <a:rPr lang="en-US" dirty="0" smtClean="0"/>
              <a:t>firewalls, </a:t>
            </a:r>
          </a:p>
          <a:p>
            <a:pPr lvl="1" algn="just"/>
            <a:r>
              <a:rPr lang="en-US" dirty="0" smtClean="0"/>
              <a:t>intrusion detection and prevention systems (IDS/IPS)</a:t>
            </a:r>
          </a:p>
        </p:txBody>
      </p:sp>
    </p:spTree>
    <p:extLst>
      <p:ext uri="{BB962C8B-B14F-4D97-AF65-F5344CB8AC3E}">
        <p14:creationId xmlns:p14="http://schemas.microsoft.com/office/powerpoint/2010/main" val="386163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a:t>
            </a:r>
            <a:endParaRPr lang="en-US" dirty="0"/>
          </a:p>
        </p:txBody>
      </p:sp>
      <p:sp>
        <p:nvSpPr>
          <p:cNvPr id="3" name="Content Placeholder 2"/>
          <p:cNvSpPr>
            <a:spLocks noGrp="1"/>
          </p:cNvSpPr>
          <p:nvPr>
            <p:ph idx="1"/>
          </p:nvPr>
        </p:nvSpPr>
        <p:spPr/>
        <p:txBody>
          <a:bodyPr/>
          <a:lstStyle/>
          <a:p>
            <a:pPr algn="just"/>
            <a:r>
              <a:rPr lang="en-US" dirty="0" smtClean="0"/>
              <a:t>A network intrusion is </a:t>
            </a:r>
            <a:r>
              <a:rPr lang="en-US" b="1" dirty="0" smtClean="0"/>
              <a:t>an unauthorized penetration of a computer in your enterprise or an address in your assigned domain</a:t>
            </a:r>
            <a:r>
              <a:rPr lang="en-US" dirty="0" smtClean="0"/>
              <a:t>. </a:t>
            </a:r>
          </a:p>
          <a:p>
            <a:pPr algn="just"/>
            <a:endParaRPr lang="en-US" dirty="0"/>
          </a:p>
          <a:p>
            <a:pPr algn="just"/>
            <a:r>
              <a:rPr lang="en-US" dirty="0" smtClean="0"/>
              <a:t>An intrusion can be passive (in which penetration is gained stealthily and without detection) or active (in which changes to network resources are effected).</a:t>
            </a:r>
            <a:endParaRPr lang="en-US" dirty="0"/>
          </a:p>
        </p:txBody>
      </p:sp>
    </p:spTree>
    <p:extLst>
      <p:ext uri="{BB962C8B-B14F-4D97-AF65-F5344CB8AC3E}">
        <p14:creationId xmlns:p14="http://schemas.microsoft.com/office/powerpoint/2010/main" val="2669254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altLang="en-US" smtClean="0"/>
              <a:t>Security Attack</a:t>
            </a:r>
          </a:p>
        </p:txBody>
      </p:sp>
      <p:sp>
        <p:nvSpPr>
          <p:cNvPr id="7171" name="Rectangle 3"/>
          <p:cNvSpPr>
            <a:spLocks noGrp="1" noChangeArrowheads="1"/>
          </p:cNvSpPr>
          <p:nvPr>
            <p:ph idx="1"/>
          </p:nvPr>
        </p:nvSpPr>
        <p:spPr>
          <a:xfrm>
            <a:off x="457200" y="1524000"/>
            <a:ext cx="8229600" cy="4876800"/>
          </a:xfrm>
        </p:spPr>
        <p:txBody>
          <a:bodyPr/>
          <a:lstStyle/>
          <a:p>
            <a:pPr algn="just" eaLnBrk="1" hangingPunct="1"/>
            <a:r>
              <a:rPr lang="en-AU" altLang="en-US" sz="2000" smtClean="0"/>
              <a:t>Any action that compromises the security of information owned by an organization</a:t>
            </a:r>
          </a:p>
          <a:p>
            <a:pPr algn="just" eaLnBrk="1" hangingPunct="1"/>
            <a:endParaRPr lang="en-AU" altLang="en-US" sz="2000" smtClean="0"/>
          </a:p>
          <a:p>
            <a:pPr algn="just" eaLnBrk="1" hangingPunct="1"/>
            <a:r>
              <a:rPr lang="en-AU" altLang="en-US" sz="2000" smtClean="0"/>
              <a:t>Information security is about how to prevent attacks, or failing that, to detect attacks on information-based systems</a:t>
            </a:r>
          </a:p>
          <a:p>
            <a:pPr algn="just" eaLnBrk="1" hangingPunct="1"/>
            <a:endParaRPr lang="en-AU" altLang="en-US" sz="2000" smtClean="0"/>
          </a:p>
          <a:p>
            <a:pPr algn="just" eaLnBrk="1" hangingPunct="1"/>
            <a:r>
              <a:rPr lang="en-US" altLang="en-US" sz="2000" smtClean="0"/>
              <a:t>Often </a:t>
            </a:r>
            <a:r>
              <a:rPr lang="en-US" altLang="en-US" sz="2000" i="1" smtClean="0"/>
              <a:t>threat</a:t>
            </a:r>
            <a:r>
              <a:rPr lang="en-US" altLang="en-US" sz="2000" smtClean="0"/>
              <a:t> &amp; </a:t>
            </a:r>
            <a:r>
              <a:rPr lang="en-US" altLang="en-US" sz="2000" i="1" smtClean="0"/>
              <a:t>attack</a:t>
            </a:r>
            <a:r>
              <a:rPr lang="en-US" altLang="en-US" sz="2000" smtClean="0"/>
              <a:t> used to mean same thing</a:t>
            </a:r>
          </a:p>
          <a:p>
            <a:pPr algn="just" eaLnBrk="1" hangingPunct="1"/>
            <a:endParaRPr lang="en-US" altLang="en-US" sz="2000" smtClean="0"/>
          </a:p>
          <a:p>
            <a:pPr algn="just" eaLnBrk="1" hangingPunct="1"/>
            <a:r>
              <a:rPr lang="en-US" altLang="en-US" sz="2000" smtClean="0"/>
              <a:t>Have a wide range of attacks</a:t>
            </a:r>
          </a:p>
          <a:p>
            <a:pPr algn="just" eaLnBrk="1" hangingPunct="1"/>
            <a:endParaRPr lang="en-US" altLang="en-US" sz="2000" smtClean="0"/>
          </a:p>
          <a:p>
            <a:pPr algn="just" eaLnBrk="1" hangingPunct="1"/>
            <a:r>
              <a:rPr lang="en-US" altLang="en-US" sz="2000" smtClean="0"/>
              <a:t>Can focus of generic types of attacks</a:t>
            </a:r>
          </a:p>
          <a:p>
            <a:pPr lvl="1" algn="just" eaLnBrk="1" hangingPunct="1"/>
            <a:r>
              <a:rPr lang="en-US" altLang="en-US" sz="2000" smtClean="0"/>
              <a:t>passive</a:t>
            </a:r>
          </a:p>
          <a:p>
            <a:pPr lvl="1" algn="just" eaLnBrk="1" hangingPunct="1"/>
            <a:r>
              <a:rPr lang="en-US" altLang="en-US" sz="2000" smtClean="0"/>
              <a:t>active</a:t>
            </a:r>
            <a:endParaRPr lang="en-AU" altLang="en-US" sz="2000" smtClean="0"/>
          </a:p>
        </p:txBody>
      </p:sp>
    </p:spTree>
    <p:extLst>
      <p:ext uri="{BB962C8B-B14F-4D97-AF65-F5344CB8AC3E}">
        <p14:creationId xmlns:p14="http://schemas.microsoft.com/office/powerpoint/2010/main" val="103591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eaLnBrk="1" hangingPunct="1"/>
            <a:r>
              <a:rPr lang="en-AU" altLang="en-US" smtClean="0"/>
              <a:t>Passive Attacks</a:t>
            </a:r>
          </a:p>
        </p:txBody>
      </p:sp>
      <p:pic>
        <p:nvPicPr>
          <p:cNvPr id="8195"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17721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432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AU" altLang="en-US" smtClean="0"/>
              <a:t>Active Attacks</a:t>
            </a:r>
          </a:p>
        </p:txBody>
      </p:sp>
      <p:pic>
        <p:nvPicPr>
          <p:cNvPr id="9219" name="Picture 1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205788"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518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of Intrusion</a:t>
            </a:r>
            <a:endParaRPr lang="en-US" dirty="0"/>
          </a:p>
        </p:txBody>
      </p:sp>
      <p:sp>
        <p:nvSpPr>
          <p:cNvPr id="3" name="Content Placeholder 2"/>
          <p:cNvSpPr>
            <a:spLocks noGrp="1"/>
          </p:cNvSpPr>
          <p:nvPr>
            <p:ph idx="1"/>
          </p:nvPr>
        </p:nvSpPr>
        <p:spPr/>
        <p:txBody>
          <a:bodyPr/>
          <a:lstStyle/>
          <a:p>
            <a:r>
              <a:rPr lang="en-US" dirty="0" smtClean="0"/>
              <a:t>Corruption of Data</a:t>
            </a:r>
          </a:p>
          <a:p>
            <a:r>
              <a:rPr lang="en-US" dirty="0" smtClean="0"/>
              <a:t>Theft of Data</a:t>
            </a:r>
          </a:p>
          <a:p>
            <a:r>
              <a:rPr lang="en-US" dirty="0" smtClean="0"/>
              <a:t>Loss of Reputation</a:t>
            </a:r>
          </a:p>
          <a:p>
            <a:r>
              <a:rPr lang="en-US" dirty="0" smtClean="0"/>
              <a:t>Non-Availability </a:t>
            </a:r>
            <a:endParaRPr lang="en-US" dirty="0"/>
          </a:p>
        </p:txBody>
      </p:sp>
    </p:spTree>
    <p:extLst>
      <p:ext uri="{BB962C8B-B14F-4D97-AF65-F5344CB8AC3E}">
        <p14:creationId xmlns:p14="http://schemas.microsoft.com/office/powerpoint/2010/main" val="2315904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Steps</a:t>
            </a:r>
            <a:endParaRPr lang="en-US" dirty="0"/>
          </a:p>
        </p:txBody>
      </p:sp>
      <p:sp>
        <p:nvSpPr>
          <p:cNvPr id="3" name="Content Placeholder 2"/>
          <p:cNvSpPr>
            <a:spLocks noGrp="1"/>
          </p:cNvSpPr>
          <p:nvPr>
            <p:ph idx="1"/>
          </p:nvPr>
        </p:nvSpPr>
        <p:spPr/>
        <p:txBody>
          <a:bodyPr>
            <a:normAutofit/>
          </a:bodyPr>
          <a:lstStyle/>
          <a:p>
            <a:pPr algn="just"/>
            <a:r>
              <a:rPr lang="en-US" dirty="0" smtClean="0"/>
              <a:t>Reconnaissance – Ports that are open, identify the operating system</a:t>
            </a:r>
          </a:p>
          <a:p>
            <a:pPr algn="just"/>
            <a:endParaRPr lang="en-US" dirty="0" smtClean="0"/>
          </a:p>
          <a:p>
            <a:pPr algn="just"/>
            <a:r>
              <a:rPr lang="en-US" dirty="0" smtClean="0"/>
              <a:t>Initial Exploitation – Brute force to access the SSH</a:t>
            </a:r>
          </a:p>
          <a:p>
            <a:pPr algn="just"/>
            <a:endParaRPr lang="en-US" dirty="0" smtClean="0"/>
          </a:p>
          <a:p>
            <a:pPr algn="just"/>
            <a:r>
              <a:rPr lang="en-US" dirty="0" smtClean="0"/>
              <a:t>Maintain Persistence – Install Tools/Agents</a:t>
            </a:r>
          </a:p>
          <a:p>
            <a:endParaRPr lang="en-US" dirty="0"/>
          </a:p>
        </p:txBody>
      </p:sp>
    </p:spTree>
    <p:extLst>
      <p:ext uri="{BB962C8B-B14F-4D97-AF65-F5344CB8AC3E}">
        <p14:creationId xmlns:p14="http://schemas.microsoft.com/office/powerpoint/2010/main" val="40326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539</Words>
  <Application>Microsoft Office PowerPoint</Application>
  <PresentationFormat>On-screen Show (4:3)</PresentationFormat>
  <Paragraphs>82</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vt:lpstr>
      <vt:lpstr>Network Perimeter</vt:lpstr>
      <vt:lpstr>Perimeter Security</vt:lpstr>
      <vt:lpstr>Intrusion</vt:lpstr>
      <vt:lpstr>Security Attack</vt:lpstr>
      <vt:lpstr>Passive Attacks</vt:lpstr>
      <vt:lpstr>Active Attacks</vt:lpstr>
      <vt:lpstr>Risk of Intrusion</vt:lpstr>
      <vt:lpstr>Intrusion Steps</vt:lpstr>
      <vt:lpstr>Detection Mechanisms</vt:lpstr>
      <vt:lpstr>Intrusion Detection System</vt:lpstr>
      <vt:lpstr>Detection Method</vt:lpstr>
      <vt:lpstr>Indicators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dc:creator>
  <cp:lastModifiedBy>IIIT</cp:lastModifiedBy>
  <cp:revision>5</cp:revision>
  <dcterms:created xsi:type="dcterms:W3CDTF">2024-09-24T06:07:22Z</dcterms:created>
  <dcterms:modified xsi:type="dcterms:W3CDTF">2024-09-24T06:58:00Z</dcterms:modified>
</cp:coreProperties>
</file>