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73" r:id="rId2"/>
    <p:sldId id="37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84" r:id="rId25"/>
    <p:sldId id="285" r:id="rId26"/>
    <p:sldId id="286" r:id="rId27"/>
    <p:sldId id="287" r:id="rId28"/>
    <p:sldId id="289" r:id="rId29"/>
    <p:sldId id="290" r:id="rId30"/>
    <p:sldId id="291" r:id="rId31"/>
    <p:sldId id="292" r:id="rId32"/>
    <p:sldId id="293" r:id="rId33"/>
    <p:sldId id="294" r:id="rId34"/>
    <p:sldId id="295" r:id="rId35"/>
    <p:sldId id="296" r:id="rId36"/>
    <p:sldId id="297"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565" autoAdjust="0"/>
  </p:normalViewPr>
  <p:slideViewPr>
    <p:cSldViewPr>
      <p:cViewPr varScale="1">
        <p:scale>
          <a:sx n="102" d="100"/>
          <a:sy n="102" d="100"/>
        </p:scale>
        <p:origin x="-180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B664E7-8C79-4DE0-A394-F8D4E147E426}" type="datetimeFigureOut">
              <a:rPr lang="en-US" smtClean="0"/>
              <a:t>11/14/2021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CB0DAC-43E2-4DEF-ABE3-B9DC5454AC45}" type="slidenum">
              <a:rPr lang="en-US" smtClean="0"/>
              <a:t>‹#›</a:t>
            </a:fld>
            <a:endParaRPr lang="en-US"/>
          </a:p>
        </p:txBody>
      </p:sp>
    </p:spTree>
    <p:extLst>
      <p:ext uri="{BB962C8B-B14F-4D97-AF65-F5344CB8AC3E}">
        <p14:creationId xmlns:p14="http://schemas.microsoft.com/office/powerpoint/2010/main" val="44179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Interference_(communication)" TargetMode="External"/><Relationship Id="rId13" Type="http://schemas.openxmlformats.org/officeDocument/2006/relationships/hyperlink" Target="https://en.wikipedia.org/wiki/Down_link" TargetMode="External"/><Relationship Id="rId18" Type="http://schemas.openxmlformats.org/officeDocument/2006/relationships/hyperlink" Target="https://en.wikipedia.org/wiki/Code-division_multiple_access" TargetMode="External"/><Relationship Id="rId3" Type="http://schemas.openxmlformats.org/officeDocument/2006/relationships/hyperlink" Target="https://en.wikipedia.org/wiki/Telecommunication" TargetMode="External"/><Relationship Id="rId21" Type="http://schemas.openxmlformats.org/officeDocument/2006/relationships/hyperlink" Target="https://en.wikipedia.org/wiki/Global_Positioning_System" TargetMode="External"/><Relationship Id="rId7" Type="http://schemas.openxmlformats.org/officeDocument/2006/relationships/hyperlink" Target="https://en.wikipedia.org/wiki/Frequency_domain" TargetMode="External"/><Relationship Id="rId12" Type="http://schemas.openxmlformats.org/officeDocument/2006/relationships/hyperlink" Target="https://en.wikipedia.org/wiki/Satellite" TargetMode="External"/><Relationship Id="rId17" Type="http://schemas.openxmlformats.org/officeDocument/2006/relationships/hyperlink" Target="https://en.wikipedia.org/wiki/Direct-sequence_spread_spectrum#cite_note-ref_2-2" TargetMode="External"/><Relationship Id="rId2" Type="http://schemas.openxmlformats.org/officeDocument/2006/relationships/slide" Target="../slides/slide13.xml"/><Relationship Id="rId16" Type="http://schemas.openxmlformats.org/officeDocument/2006/relationships/hyperlink" Target="https://en.wikipedia.org/wiki/Direct-sequence_spread_spectrum#cite_note-ref_1-1" TargetMode="External"/><Relationship Id="rId20" Type="http://schemas.openxmlformats.org/officeDocument/2006/relationships/hyperlink" Target="https://en.wikipedia.org/wiki/Wi-Fi" TargetMode="External"/><Relationship Id="rId1" Type="http://schemas.openxmlformats.org/officeDocument/2006/relationships/notesMaster" Target="../notesMasters/notesMaster1.xml"/><Relationship Id="rId6" Type="http://schemas.openxmlformats.org/officeDocument/2006/relationships/hyperlink" Target="https://en.wikipedia.org/wiki/Bandwidth_(signal_processing)" TargetMode="External"/><Relationship Id="rId11" Type="http://schemas.openxmlformats.org/officeDocument/2006/relationships/hyperlink" Target="https://en.wikipedia.org/wiki/Spectral_flux_density" TargetMode="External"/><Relationship Id="rId5" Type="http://schemas.openxmlformats.org/officeDocument/2006/relationships/hyperlink" Target="https://en.wikipedia.org/wiki/Signal_(electrical_engineering)" TargetMode="External"/><Relationship Id="rId15" Type="http://schemas.openxmlformats.org/officeDocument/2006/relationships/hyperlink" Target="https://en.wikipedia.org/wiki/Modulation" TargetMode="External"/><Relationship Id="rId23" Type="http://schemas.openxmlformats.org/officeDocument/2006/relationships/hyperlink" Target="https://en.wikipedia.org/wiki/Direct-sequence_spread_spectrum#cite_note-ref_4-4" TargetMode="External"/><Relationship Id="rId10" Type="http://schemas.openxmlformats.org/officeDocument/2006/relationships/hyperlink" Target="https://en.wikipedia.org/wiki/Radio_jamming" TargetMode="External"/><Relationship Id="rId19" Type="http://schemas.openxmlformats.org/officeDocument/2006/relationships/hyperlink" Target="https://en.wikipedia.org/wiki/IEEE_802.11#802.11b" TargetMode="External"/><Relationship Id="rId4" Type="http://schemas.openxmlformats.org/officeDocument/2006/relationships/hyperlink" Target="https://en.wikipedia.org/wiki/Radio_communication" TargetMode="External"/><Relationship Id="rId9" Type="http://schemas.openxmlformats.org/officeDocument/2006/relationships/hyperlink" Target="https://en.wikipedia.org/wiki/Noise_(electronics)" TargetMode="External"/><Relationship Id="rId14" Type="http://schemas.openxmlformats.org/officeDocument/2006/relationships/hyperlink" Target="https://en.wikipedia.org/wiki/Spread-spectrum" TargetMode="External"/><Relationship Id="rId22" Type="http://schemas.openxmlformats.org/officeDocument/2006/relationships/hyperlink" Target="https://en.wikipedia.org/wiki/Direct-sequence_spread_spectrum#cite_note-ref_3-3"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Direct-sequence_spread_spectrum#cite_note-ref_2-2" TargetMode="External"/><Relationship Id="rId13" Type="http://schemas.openxmlformats.org/officeDocument/2006/relationships/hyperlink" Target="https://en.wikipedia.org/wiki/Direct-sequence_spread_spectrum#cite_note-ref_3-3" TargetMode="External"/><Relationship Id="rId3" Type="http://schemas.openxmlformats.org/officeDocument/2006/relationships/hyperlink" Target="https://en.wikipedia.org/wiki/Telecommunication" TargetMode="External"/><Relationship Id="rId7" Type="http://schemas.openxmlformats.org/officeDocument/2006/relationships/hyperlink" Target="https://en.wikipedia.org/wiki/Direct-sequence_spread_spectrum#cite_note-ref_1-1" TargetMode="External"/><Relationship Id="rId12" Type="http://schemas.openxmlformats.org/officeDocument/2006/relationships/hyperlink" Target="https://en.wikipedia.org/wiki/Global_Positioning_Syste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Interference_(communication)" TargetMode="External"/><Relationship Id="rId11" Type="http://schemas.openxmlformats.org/officeDocument/2006/relationships/hyperlink" Target="https://en.wikipedia.org/wiki/Wi-Fi" TargetMode="External"/><Relationship Id="rId5" Type="http://schemas.openxmlformats.org/officeDocument/2006/relationships/hyperlink" Target="https://en.wikipedia.org/wiki/Modulation" TargetMode="External"/><Relationship Id="rId10" Type="http://schemas.openxmlformats.org/officeDocument/2006/relationships/hyperlink" Target="https://en.wikipedia.org/wiki/IEEE_802.11#802.11b" TargetMode="External"/><Relationship Id="rId4" Type="http://schemas.openxmlformats.org/officeDocument/2006/relationships/hyperlink" Target="https://en.wikipedia.org/wiki/Spread-spectrum" TargetMode="External"/><Relationship Id="rId9" Type="http://schemas.openxmlformats.org/officeDocument/2006/relationships/hyperlink" Target="https://en.wikipedia.org/wiki/Code-division_multiple_access" TargetMode="External"/><Relationship Id="rId14" Type="http://schemas.openxmlformats.org/officeDocument/2006/relationships/hyperlink" Target="https://en.wikipedia.org/wiki/Direct-sequence_spread_spectrum#cite_note-ref_4-4"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IEEE_802.11_RTS/CTS" TargetMode="External"/><Relationship Id="rId13" Type="http://schemas.openxmlformats.org/officeDocument/2006/relationships/hyperlink" Target="https://en.wikipedia.org/wiki/IEEE_802.11" TargetMode="External"/><Relationship Id="rId3" Type="http://schemas.openxmlformats.org/officeDocument/2006/relationships/hyperlink" Target="https://en.wikipedia.org/wiki/Wireless_network" TargetMode="External"/><Relationship Id="rId7" Type="http://schemas.openxmlformats.org/officeDocument/2006/relationships/hyperlink" Target="https://en.wikipedia.org/wiki/CSMA_CD" TargetMode="External"/><Relationship Id="rId12" Type="http://schemas.openxmlformats.org/officeDocument/2006/relationships/hyperlink" Target="https://en.wikipedia.org/wiki/MANET" TargetMode="External"/><Relationship Id="rId17" Type="http://schemas.openxmlformats.org/officeDocument/2006/relationships/hyperlink" Target="https://en.wikipedia.org/wiki/Antenna_diversity" TargetMode="External"/><Relationship Id="rId2" Type="http://schemas.openxmlformats.org/officeDocument/2006/relationships/slide" Target="../slides/slide11.xml"/><Relationship Id="rId16" Type="http://schemas.openxmlformats.org/officeDocument/2006/relationships/hyperlink" Target="https://en.wikipedia.org/wiki/Omnidirectional_antenna" TargetMode="External"/><Relationship Id="rId1" Type="http://schemas.openxmlformats.org/officeDocument/2006/relationships/notesMaster" Target="../notesMasters/notesMaster1.xml"/><Relationship Id="rId6" Type="http://schemas.openxmlformats.org/officeDocument/2006/relationships/hyperlink" Target="https://en.wikipedia.org/wiki/Carrier-sense_multiple_access_with_collision_detection" TargetMode="External"/><Relationship Id="rId11" Type="http://schemas.openxmlformats.org/officeDocument/2006/relationships/hyperlink" Target="https://en.wikipedia.org/wiki/Mobile_ad_hoc_network" TargetMode="External"/><Relationship Id="rId5" Type="http://schemas.openxmlformats.org/officeDocument/2006/relationships/hyperlink" Target="https://en.wikipedia.org/wiki/Packet_(information_technology)" TargetMode="External"/><Relationship Id="rId15" Type="http://schemas.openxmlformats.org/officeDocument/2006/relationships/hyperlink" Target="https://en.wikipedia.org/wiki/Hidden_node_problem#cite_note-2" TargetMode="External"/><Relationship Id="rId10" Type="http://schemas.openxmlformats.org/officeDocument/2006/relationships/hyperlink" Target="https://en.wikipedia.org/wiki/CSMA_CA" TargetMode="External"/><Relationship Id="rId4" Type="http://schemas.openxmlformats.org/officeDocument/2006/relationships/hyperlink" Target="https://en.wikipedia.org/wiki/Star_network" TargetMode="External"/><Relationship Id="rId9" Type="http://schemas.openxmlformats.org/officeDocument/2006/relationships/hyperlink" Target="https://en.wikipedia.org/wiki/Carrier_sense_multiple_access_with_collision_avoidance" TargetMode="External"/><Relationship Id="rId14" Type="http://schemas.openxmlformats.org/officeDocument/2006/relationships/hyperlink" Target="https://en.wikipedia.org/wiki/802.11_RTS/CT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31EF5B56-A4FE-4149-807E-64147C74AE1D}" type="slidenum">
              <a:rPr lang="en-US" altLang="en-US">
                <a:latin typeface="Calibri" pitchFamily="34" charset="0"/>
              </a:rPr>
              <a:pPr/>
              <a:t>3</a:t>
            </a:fld>
            <a:endParaRPr lang="en-US" altLang="en-US">
              <a:latin typeface="Calibri" pitchFamily="34" charset="0"/>
            </a:endParaRPr>
          </a:p>
        </p:txBody>
      </p:sp>
      <p:sp>
        <p:nvSpPr>
          <p:cNvPr id="10243" name="Rectangle 2"/>
          <p:cNvSpPr>
            <a:spLocks noGrp="1" noRot="1" noChangeAspect="1" noChangeArrowheads="1" noTextEdit="1"/>
          </p:cNvSpPr>
          <p:nvPr>
            <p:ph type="sldImg"/>
          </p:nvPr>
        </p:nvSpPr>
        <p:spPr>
          <a:xfrm>
            <a:off x="381000" y="685800"/>
            <a:ext cx="6096000" cy="3429000"/>
          </a:xfrm>
          <a:ln/>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51FEF031-853D-4EDD-A313-37E54B1B59EE}" type="slidenum">
              <a:rPr lang="en-US" altLang="en-US">
                <a:latin typeface="Calibri" pitchFamily="34" charset="0"/>
              </a:rPr>
              <a:pPr/>
              <a:t>12</a:t>
            </a:fld>
            <a:endParaRPr lang="en-US" altLang="en-US">
              <a:latin typeface="Calibri" pitchFamily="34" charset="0"/>
            </a:endParaRPr>
          </a:p>
        </p:txBody>
      </p:sp>
      <p:sp>
        <p:nvSpPr>
          <p:cNvPr id="28675" name="Rectangle 2"/>
          <p:cNvSpPr>
            <a:spLocks noGrp="1" noRot="1" noChangeAspect="1" noChangeArrowheads="1" noTextEdit="1"/>
          </p:cNvSpPr>
          <p:nvPr>
            <p:ph type="sldImg"/>
          </p:nvPr>
        </p:nvSpPr>
        <p:spPr>
          <a:xfrm>
            <a:off x="381000" y="685800"/>
            <a:ext cx="6096000" cy="3429000"/>
          </a:xfrm>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GB" altLang="en-US" smtClean="0"/>
              <a:t>To handle the problem of hidden nodes or stations that cannot see each other, but can see a common access point, </a:t>
            </a:r>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DC886ABA-8B0F-4752-AFC0-B58FB046191E}" type="slidenum">
              <a:rPr lang="en-US" altLang="en-US">
                <a:latin typeface="Calibri" pitchFamily="34" charset="0"/>
              </a:rPr>
              <a:pPr/>
              <a:t>13</a:t>
            </a:fld>
            <a:endParaRPr lang="en-US" altLang="en-US">
              <a:latin typeface="Calibri" pitchFamily="34" charset="0"/>
            </a:endParaRPr>
          </a:p>
        </p:txBody>
      </p:sp>
      <p:sp>
        <p:nvSpPr>
          <p:cNvPr id="30723" name="Rectangle 2"/>
          <p:cNvSpPr>
            <a:spLocks noGrp="1" noRot="1" noChangeAspect="1" noChangeArrowheads="1" noTextEdit="1"/>
          </p:cNvSpPr>
          <p:nvPr>
            <p:ph type="sldImg"/>
          </p:nvPr>
        </p:nvSpPr>
        <p:spPr>
          <a:xfrm>
            <a:off x="381000" y="685800"/>
            <a:ext cx="6096000" cy="3429000"/>
          </a:xfrm>
          <a:ln/>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mtClean="0"/>
              <a:t>In </a:t>
            </a:r>
            <a:r>
              <a:rPr lang="en-US" altLang="en-US" smtClean="0">
                <a:hlinkClick r:id="rId3" tooltip="Telecommunication"/>
              </a:rPr>
              <a:t>telecommunication</a:t>
            </a:r>
            <a:r>
              <a:rPr lang="en-US" altLang="en-US" smtClean="0"/>
              <a:t> and </a:t>
            </a:r>
            <a:r>
              <a:rPr lang="en-US" altLang="en-US" smtClean="0">
                <a:hlinkClick r:id="rId4" tooltip="Radio communication"/>
              </a:rPr>
              <a:t>radio communication</a:t>
            </a:r>
            <a:r>
              <a:rPr lang="en-US" altLang="en-US" smtClean="0"/>
              <a:t>, </a:t>
            </a:r>
            <a:r>
              <a:rPr lang="en-US" altLang="en-US" b="1" smtClean="0"/>
              <a:t>spread-spectrum</a:t>
            </a:r>
            <a:r>
              <a:rPr lang="en-US" altLang="en-US" smtClean="0"/>
              <a:t> techniques are methods by which a </a:t>
            </a:r>
            <a:r>
              <a:rPr lang="en-US" altLang="en-US" smtClean="0">
                <a:hlinkClick r:id="rId5" tooltip="Signal (electrical engineering)"/>
              </a:rPr>
              <a:t>signal</a:t>
            </a:r>
            <a:r>
              <a:rPr lang="en-US" altLang="en-US" smtClean="0"/>
              <a:t> (e.g., an electrical, electromagnetic, or acoustic signal) generated with a particular </a:t>
            </a:r>
            <a:r>
              <a:rPr lang="en-US" altLang="en-US" smtClean="0">
                <a:hlinkClick r:id="rId6" tooltip="Bandwidth (signal processing)"/>
              </a:rPr>
              <a:t>bandwidth</a:t>
            </a:r>
            <a:r>
              <a:rPr lang="en-US" altLang="en-US" smtClean="0"/>
              <a:t> is deliberately spread in the </a:t>
            </a:r>
            <a:r>
              <a:rPr lang="en-US" altLang="en-US" smtClean="0">
                <a:hlinkClick r:id="rId7" tooltip="Frequency domain"/>
              </a:rPr>
              <a:t>frequency domain</a:t>
            </a:r>
            <a:r>
              <a:rPr lang="en-US" altLang="en-US" smtClean="0"/>
              <a:t>, resulting in a signal with a wider </a:t>
            </a:r>
            <a:r>
              <a:rPr lang="en-US" altLang="en-US" smtClean="0">
                <a:hlinkClick r:id="rId6" tooltip="Bandwidth (signal processing)"/>
              </a:rPr>
              <a:t>bandwidth</a:t>
            </a:r>
            <a:r>
              <a:rPr lang="en-US" altLang="en-US" smtClean="0"/>
              <a:t>. These techniques are used for a variety of reasons, including the establishment of secure communications, increasing resistance to natural </a:t>
            </a:r>
            <a:r>
              <a:rPr lang="en-US" altLang="en-US" smtClean="0">
                <a:hlinkClick r:id="rId8" tooltip="Interference (communication)"/>
              </a:rPr>
              <a:t>interference</a:t>
            </a:r>
            <a:r>
              <a:rPr lang="en-US" altLang="en-US" smtClean="0"/>
              <a:t>, </a:t>
            </a:r>
            <a:r>
              <a:rPr lang="en-US" altLang="en-US" smtClean="0">
                <a:hlinkClick r:id="rId9" tooltip="Noise (electronics)"/>
              </a:rPr>
              <a:t>noise</a:t>
            </a:r>
            <a:r>
              <a:rPr lang="en-US" altLang="en-US" smtClean="0"/>
              <a:t>, and </a:t>
            </a:r>
            <a:r>
              <a:rPr lang="en-US" altLang="en-US" smtClean="0">
                <a:hlinkClick r:id="rId10" tooltip="Radio jamming"/>
              </a:rPr>
              <a:t>jamming</a:t>
            </a:r>
            <a:r>
              <a:rPr lang="en-US" altLang="en-US" smtClean="0"/>
              <a:t>, to prevent detection, to limit </a:t>
            </a:r>
            <a:r>
              <a:rPr lang="en-US" altLang="en-US" smtClean="0">
                <a:hlinkClick r:id="rId11" tooltip="Spectral flux density"/>
              </a:rPr>
              <a:t>power flux density</a:t>
            </a:r>
            <a:r>
              <a:rPr lang="en-US" altLang="en-US" smtClean="0"/>
              <a:t> (e.g., in </a:t>
            </a:r>
            <a:r>
              <a:rPr lang="en-US" altLang="en-US" smtClean="0">
                <a:hlinkClick r:id="rId12" tooltip="Satellite"/>
              </a:rPr>
              <a:t>satellite</a:t>
            </a:r>
            <a:r>
              <a:rPr lang="en-US" altLang="en-US" smtClean="0"/>
              <a:t> </a:t>
            </a:r>
            <a:r>
              <a:rPr lang="en-US" altLang="en-US" smtClean="0">
                <a:hlinkClick r:id="rId13" tooltip="Down link"/>
              </a:rPr>
              <a:t>down links</a:t>
            </a:r>
            <a:r>
              <a:rPr lang="en-US" altLang="en-US" smtClean="0"/>
              <a:t>), and to enable multiple-access communications.</a:t>
            </a:r>
          </a:p>
          <a:p>
            <a:pPr eaLnBrk="1" hangingPunct="1"/>
            <a:endParaRPr lang="en-US" altLang="en-US" smtClean="0"/>
          </a:p>
          <a:p>
            <a:pPr eaLnBrk="1" hangingPunct="1"/>
            <a:r>
              <a:rPr lang="en-US" altLang="en-US" smtClean="0"/>
              <a:t>In </a:t>
            </a:r>
            <a:r>
              <a:rPr lang="en-US" altLang="en-US" smtClean="0">
                <a:hlinkClick r:id="rId3" tooltip="Telecommunication"/>
              </a:rPr>
              <a:t>telecommunications</a:t>
            </a:r>
            <a:r>
              <a:rPr lang="en-US" altLang="en-US" smtClean="0"/>
              <a:t>, </a:t>
            </a:r>
            <a:r>
              <a:rPr lang="en-US" altLang="en-US" b="1" smtClean="0"/>
              <a:t>direct-sequence spread spectrum</a:t>
            </a:r>
            <a:r>
              <a:rPr lang="en-US" altLang="en-US" smtClean="0"/>
              <a:t> (</a:t>
            </a:r>
            <a:r>
              <a:rPr lang="en-US" altLang="en-US" b="1" smtClean="0"/>
              <a:t>DSSS</a:t>
            </a:r>
            <a:r>
              <a:rPr lang="en-US" altLang="en-US" smtClean="0"/>
              <a:t>) is a </a:t>
            </a:r>
            <a:r>
              <a:rPr lang="en-US" altLang="en-US" smtClean="0">
                <a:hlinkClick r:id="rId14" tooltip="Spread-spectrum"/>
              </a:rPr>
              <a:t>spread-spectrum</a:t>
            </a:r>
            <a:r>
              <a:rPr lang="en-US" altLang="en-US" smtClean="0"/>
              <a:t> </a:t>
            </a:r>
            <a:r>
              <a:rPr lang="en-US" altLang="en-US" smtClean="0">
                <a:hlinkClick r:id="rId15" tooltip="Modulation"/>
              </a:rPr>
              <a:t>modulation</a:t>
            </a:r>
            <a:r>
              <a:rPr lang="en-US" altLang="en-US" smtClean="0"/>
              <a:t> technique primarily used to reduce overall signal </a:t>
            </a:r>
            <a:r>
              <a:rPr lang="en-US" altLang="en-US" smtClean="0">
                <a:hlinkClick r:id="rId8" tooltip="Interference (communication)"/>
              </a:rPr>
              <a:t>interference</a:t>
            </a:r>
            <a:r>
              <a:rPr lang="en-US" altLang="en-US" smtClean="0"/>
              <a:t>. The direct-sequence modulation makes the transmitted signal wider in bandwidth than the information bandwidth. After the despreading or removal of the direct-sequence modulation in the receiver, the information bandwidth is restored, while the unintentional and intentional interference is substantially reduced.</a:t>
            </a:r>
            <a:r>
              <a:rPr lang="en-US" altLang="en-US" baseline="30000" smtClean="0">
                <a:hlinkClick r:id="rId16"/>
              </a:rPr>
              <a:t>[1]</a:t>
            </a:r>
            <a:endParaRPr lang="en-US" altLang="en-US" smtClean="0"/>
          </a:p>
          <a:p>
            <a:pPr eaLnBrk="1" hangingPunct="1"/>
            <a:r>
              <a:rPr lang="en-US" altLang="en-US" smtClean="0"/>
              <a:t>With DSSS, the message bits are modulated by a pseudorandom bit sequence known as a spreading sequence. Each spreading-sequence bit, which is known as a chip, has a much shorter duration (larger bandwidth) than the original message bits. The modulation of the message bits scrambles and spreads the pieces of data, and thereby results in a bandwidth size nearly identical to that of the spreading sequence. The smaller the chip duration, the larger the bandwidth of the resulting DSSS signal; more bandwidth multiplexed to the message signal results in better resistance against interference.</a:t>
            </a:r>
            <a:r>
              <a:rPr lang="en-US" altLang="en-US" baseline="30000" smtClean="0">
                <a:hlinkClick r:id="rId16"/>
              </a:rPr>
              <a:t>[1]</a:t>
            </a:r>
            <a:r>
              <a:rPr lang="en-US" altLang="en-US" baseline="30000" smtClean="0">
                <a:hlinkClick r:id="rId17"/>
              </a:rPr>
              <a:t>[2]</a:t>
            </a:r>
            <a:endParaRPr lang="en-US" altLang="en-US" smtClean="0"/>
          </a:p>
          <a:p>
            <a:pPr eaLnBrk="1" hangingPunct="1"/>
            <a:r>
              <a:rPr lang="en-US" altLang="en-US" smtClean="0"/>
              <a:t>Some practical and effective uses of DSSS include the </a:t>
            </a:r>
            <a:r>
              <a:rPr lang="en-US" altLang="en-US" smtClean="0">
                <a:hlinkClick r:id="rId18" tooltip="Code-division multiple access"/>
              </a:rPr>
              <a:t>code-division multiple access</a:t>
            </a:r>
            <a:r>
              <a:rPr lang="en-US" altLang="en-US" smtClean="0"/>
              <a:t> (CDMA) method, the </a:t>
            </a:r>
            <a:r>
              <a:rPr lang="en-US" altLang="en-US" smtClean="0">
                <a:hlinkClick r:id="rId19" tooltip="IEEE 802.11"/>
              </a:rPr>
              <a:t>IEEE 802.11b</a:t>
            </a:r>
            <a:r>
              <a:rPr lang="en-US" altLang="en-US" smtClean="0"/>
              <a:t> specification used in </a:t>
            </a:r>
            <a:r>
              <a:rPr lang="en-US" altLang="en-US" smtClean="0">
                <a:hlinkClick r:id="rId20" tooltip="Wi-Fi"/>
              </a:rPr>
              <a:t>Wi-Fi</a:t>
            </a:r>
            <a:r>
              <a:rPr lang="en-US" altLang="en-US" smtClean="0"/>
              <a:t> networks, and the </a:t>
            </a:r>
            <a:r>
              <a:rPr lang="en-US" altLang="en-US" smtClean="0">
                <a:hlinkClick r:id="rId21" tooltip="Global Positioning System"/>
              </a:rPr>
              <a:t>Global Positioning System</a:t>
            </a:r>
            <a:r>
              <a:rPr lang="en-US" altLang="en-US" smtClean="0"/>
              <a:t>.</a:t>
            </a:r>
            <a:r>
              <a:rPr lang="en-US" altLang="en-US" baseline="30000" smtClean="0">
                <a:hlinkClick r:id="rId22"/>
              </a:rPr>
              <a:t>[3]</a:t>
            </a:r>
            <a:r>
              <a:rPr lang="en-US" altLang="en-US" baseline="30000" smtClean="0">
                <a:hlinkClick r:id="rId23"/>
              </a:rPr>
              <a:t>[4]</a:t>
            </a:r>
            <a:endParaRPr lang="en-US" altLang="en-US" smtClean="0"/>
          </a:p>
          <a:p>
            <a:pPr eaLnBrk="1" hangingPunct="1"/>
            <a:endParaRPr lang="en-US" altLang="en-US" smtClean="0"/>
          </a:p>
          <a:p>
            <a:pPr eaLnBrk="1" hangingPunct="1"/>
            <a:r>
              <a:rPr lang="en-US" altLang="en-US" smtClean="0"/>
              <a:t>Dynamic Rate Switching refers to the tendency of wireless stations to negotiate at different data rates depending on the quality of the received signal from the access point (AP). While essentially important, an unfortunate side effect to Dynamic Rate Switching occurs when clients choose to remain connected to the AP at lower Data Rates rather than roam to an AP with better signal quality.</a:t>
            </a:r>
          </a:p>
          <a:p>
            <a:pPr eaLnBrk="1" hangingPunct="1"/>
            <a:r>
              <a:rPr lang="en-US" altLang="en-US" smtClean="0"/>
              <a:t> </a:t>
            </a:r>
          </a:p>
          <a:p>
            <a:pPr eaLnBrk="1" hangingPunct="1"/>
            <a:r>
              <a:rPr lang="en-US" altLang="en-US" smtClean="0"/>
              <a:t>As the client moves farther away from the center of the wireless cell, the received signal quality worsens, compelling the client station to negotiate at slower data rates to reduce the chance of errors in received errors. Although Dynamic Rate Switching is described from the perspective of the client station, AP radios also shift their data rates depending on the signal received from the active clients.</a:t>
            </a:r>
          </a:p>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7846BEDD-DBEE-4045-AD06-BD1F6F4CD58F}" type="slidenum">
              <a:rPr lang="en-US" altLang="en-US">
                <a:latin typeface="Calibri" pitchFamily="34" charset="0"/>
              </a:rPr>
              <a:pPr/>
              <a:t>14</a:t>
            </a:fld>
            <a:endParaRPr lang="en-US" altLang="en-US">
              <a:latin typeface="Calibri" pitchFamily="34" charset="0"/>
            </a:endParaRPr>
          </a:p>
        </p:txBody>
      </p:sp>
      <p:sp>
        <p:nvSpPr>
          <p:cNvPr id="32771" name="Rectangle 2"/>
          <p:cNvSpPr>
            <a:spLocks noGrp="1" noRot="1" noChangeAspect="1" noChangeArrowheads="1" noTextEdit="1"/>
          </p:cNvSpPr>
          <p:nvPr>
            <p:ph type="sldImg"/>
          </p:nvPr>
        </p:nvSpPr>
        <p:spPr>
          <a:xfrm>
            <a:off x="381000" y="685800"/>
            <a:ext cx="6096000" cy="3429000"/>
          </a:xfrm>
          <a:ln/>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GB" altLang="en-US" smtClean="0"/>
              <a:t>Wireless NICs can measure strength of wireless signal.</a:t>
            </a:r>
          </a:p>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7EC12559-945E-477E-A157-CAD4023E7C5F}" type="slidenum">
              <a:rPr lang="en-US" altLang="en-US">
                <a:latin typeface="Calibri" pitchFamily="34" charset="0"/>
              </a:rPr>
              <a:pPr/>
              <a:t>15</a:t>
            </a:fld>
            <a:endParaRPr lang="en-US" altLang="en-US">
              <a:latin typeface="Calibri" pitchFamily="34" charset="0"/>
            </a:endParaRPr>
          </a:p>
        </p:txBody>
      </p:sp>
      <p:sp>
        <p:nvSpPr>
          <p:cNvPr id="34819" name="Rectangle 2"/>
          <p:cNvSpPr>
            <a:spLocks noGrp="1" noRot="1" noChangeAspect="1" noChangeArrowheads="1" noTextEdit="1"/>
          </p:cNvSpPr>
          <p:nvPr>
            <p:ph type="sldImg"/>
          </p:nvPr>
        </p:nvSpPr>
        <p:spPr>
          <a:xfrm>
            <a:off x="381000" y="685800"/>
            <a:ext cx="6096000" cy="3429000"/>
          </a:xfrm>
          <a:ln/>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18597E81-4AD6-42C1-8F20-A293E1B1D641}" type="slidenum">
              <a:rPr lang="en-US" altLang="en-US">
                <a:latin typeface="Calibri" pitchFamily="34" charset="0"/>
              </a:rPr>
              <a:pPr/>
              <a:t>16</a:t>
            </a:fld>
            <a:endParaRPr lang="en-US" altLang="en-US">
              <a:latin typeface="Calibri" pitchFamily="34" charset="0"/>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124A4F64-DD3E-4E43-82EA-F2CE5943DD25}" type="slidenum">
              <a:rPr lang="en-US" altLang="en-US">
                <a:latin typeface="Calibri" pitchFamily="34" charset="0"/>
              </a:rPr>
              <a:pPr/>
              <a:t>17</a:t>
            </a:fld>
            <a:endParaRPr lang="en-US" altLang="en-US">
              <a:latin typeface="Calibri" pitchFamily="34" charset="0"/>
            </a:endParaRPr>
          </a:p>
        </p:txBody>
      </p:sp>
      <p:sp>
        <p:nvSpPr>
          <p:cNvPr id="38915" name="Rectangle 2"/>
          <p:cNvSpPr>
            <a:spLocks noGrp="1" noRot="1" noChangeAspect="1" noChangeArrowheads="1" noTextEdit="1"/>
          </p:cNvSpPr>
          <p:nvPr>
            <p:ph type="sldImg"/>
          </p:nvPr>
        </p:nvSpPr>
        <p:spPr>
          <a:xfrm>
            <a:off x="381000" y="685800"/>
            <a:ext cx="6096000" cy="3429000"/>
          </a:xfrm>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441E757A-74DB-4DD3-A504-F0B55B5A8E37}" type="slidenum">
              <a:rPr lang="en-US" altLang="en-US">
                <a:latin typeface="Calibri" pitchFamily="34" charset="0"/>
              </a:rPr>
              <a:pPr/>
              <a:t>18</a:t>
            </a:fld>
            <a:endParaRPr lang="en-US" altLang="en-US">
              <a:latin typeface="Calibri" pitchFamily="34" charset="0"/>
            </a:endParaRPr>
          </a:p>
        </p:txBody>
      </p:sp>
      <p:sp>
        <p:nvSpPr>
          <p:cNvPr id="40963" name="Rectangle 2"/>
          <p:cNvSpPr>
            <a:spLocks noGrp="1" noRot="1" noChangeAspect="1" noChangeArrowheads="1" noTextEdit="1"/>
          </p:cNvSpPr>
          <p:nvPr>
            <p:ph type="sldImg"/>
          </p:nvPr>
        </p:nvSpPr>
        <p:spPr>
          <a:xfrm>
            <a:off x="381000" y="685800"/>
            <a:ext cx="6096000" cy="3429000"/>
          </a:xfrm>
          <a:ln/>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435C8AF0-CB22-4C4D-8851-7023EE74BE1F}" type="slidenum">
              <a:rPr lang="en-US" altLang="en-US">
                <a:latin typeface="Calibri" pitchFamily="34" charset="0"/>
              </a:rPr>
              <a:pPr/>
              <a:t>19</a:t>
            </a:fld>
            <a:endParaRPr lang="en-US" altLang="en-US">
              <a:latin typeface="Calibri" pitchFamily="34" charset="0"/>
            </a:endParaRPr>
          </a:p>
        </p:txBody>
      </p:sp>
      <p:sp>
        <p:nvSpPr>
          <p:cNvPr id="43011" name="Rectangle 2"/>
          <p:cNvSpPr>
            <a:spLocks noGrp="1" noRot="1" noChangeAspec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E42D7D5B-7EB7-4185-B6C4-BD1EA2CDE960}" type="slidenum">
              <a:rPr lang="en-US" altLang="en-US">
                <a:latin typeface="Calibri" pitchFamily="34" charset="0"/>
              </a:rPr>
              <a:pPr/>
              <a:t>20</a:t>
            </a:fld>
            <a:endParaRPr lang="en-US" altLang="en-US">
              <a:latin typeface="Calibri" pitchFamily="34" charset="0"/>
            </a:endParaRPr>
          </a:p>
        </p:txBody>
      </p:sp>
      <p:sp>
        <p:nvSpPr>
          <p:cNvPr id="45059" name="Rectangle 2"/>
          <p:cNvSpPr>
            <a:spLocks noGrp="1" noRot="1" noChangeAspect="1" noChangeArrowheads="1" noTextEdit="1"/>
          </p:cNvSpPr>
          <p:nvPr>
            <p:ph type="sldImg"/>
          </p:nvPr>
        </p:nvSpPr>
        <p:spPr>
          <a:xfrm>
            <a:off x="381000" y="685800"/>
            <a:ext cx="6096000" cy="3429000"/>
          </a:xfrm>
          <a:ln/>
        </p:spPr>
      </p:sp>
      <p:sp>
        <p:nvSpPr>
          <p:cNvPr id="45060"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73F3508A-D345-428A-B117-0E3A207C85B8}" type="slidenum">
              <a:rPr lang="en-US" altLang="en-US">
                <a:latin typeface="Calibri" pitchFamily="34" charset="0"/>
              </a:rPr>
              <a:pPr/>
              <a:t>21</a:t>
            </a:fld>
            <a:endParaRPr lang="en-US" altLang="en-US">
              <a:latin typeface="Calibri" pitchFamily="34" charset="0"/>
            </a:endParaRPr>
          </a:p>
        </p:txBody>
      </p:sp>
      <p:sp>
        <p:nvSpPr>
          <p:cNvPr id="47107" name="Rectangle 2"/>
          <p:cNvSpPr>
            <a:spLocks noGrp="1" noRot="1" noChangeAspect="1" noChangeArrowheads="1" noTextEdit="1"/>
          </p:cNvSpPr>
          <p:nvPr>
            <p:ph type="sldImg"/>
          </p:nvPr>
        </p:nvSpPr>
        <p:spPr>
          <a:xfrm>
            <a:off x="381000" y="685800"/>
            <a:ext cx="6096000" cy="3429000"/>
          </a:xfrm>
          <a:ln/>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0F4622C6-6BF7-454F-9CC1-CA923EEB9479}" type="slidenum">
              <a:rPr lang="en-US" altLang="en-US">
                <a:latin typeface="Calibri" pitchFamily="34" charset="0"/>
              </a:rPr>
              <a:pPr/>
              <a:t>4</a:t>
            </a:fld>
            <a:endParaRPr lang="en-US" altLang="en-US">
              <a:latin typeface="Calibri" pitchFamily="34" charset="0"/>
            </a:endParaRPr>
          </a:p>
        </p:txBody>
      </p:sp>
      <p:sp>
        <p:nvSpPr>
          <p:cNvPr id="12291" name="Rectangle 2"/>
          <p:cNvSpPr>
            <a:spLocks noGrp="1" noRot="1" noChangeAspect="1" noChangeArrowheads="1" noTextEdit="1"/>
          </p:cNvSpPr>
          <p:nvPr>
            <p:ph type="sldImg"/>
          </p:nvPr>
        </p:nvSpPr>
        <p:spPr>
          <a:xfrm>
            <a:off x="381000" y="685800"/>
            <a:ext cx="6096000" cy="3429000"/>
          </a:xfrm>
          <a:ln/>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DD8EC7D1-49AE-4F26-BB06-3E65D761A7D9}" type="slidenum">
              <a:rPr lang="en-US" altLang="en-US">
                <a:latin typeface="Calibri" pitchFamily="34" charset="0"/>
              </a:rPr>
              <a:pPr/>
              <a:t>22</a:t>
            </a:fld>
            <a:endParaRPr lang="en-US" altLang="en-US">
              <a:latin typeface="Calibri" pitchFamily="34" charset="0"/>
            </a:endParaRPr>
          </a:p>
        </p:txBody>
      </p:sp>
      <p:sp>
        <p:nvSpPr>
          <p:cNvPr id="49155" name="Rectangle 2"/>
          <p:cNvSpPr>
            <a:spLocks noGrp="1" noRot="1" noChangeAspec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74DDA4FE-0094-46C4-926D-DAC838B7F548}" type="slidenum">
              <a:rPr lang="en-US" altLang="en-US">
                <a:latin typeface="Calibri" pitchFamily="34" charset="0"/>
              </a:rPr>
              <a:pPr/>
              <a:t>23</a:t>
            </a:fld>
            <a:endParaRPr lang="en-US" altLang="en-US">
              <a:latin typeface="Calibri" pitchFamily="34" charset="0"/>
            </a:endParaRPr>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ChangeArrowheads="1" noTextEdit="1"/>
          </p:cNvSpPr>
          <p:nvPr>
            <p:ph type="sldImg"/>
          </p:nvPr>
        </p:nvSpPr>
        <p:spPr>
          <a:xfrm>
            <a:off x="381000" y="685800"/>
            <a:ext cx="6096000" cy="3429000"/>
          </a:xfrm>
          <a:ln/>
        </p:spPr>
      </p:sp>
      <p:sp>
        <p:nvSpPr>
          <p:cNvPr id="65539" name="Notes Placeholder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mtClean="0"/>
          </a:p>
        </p:txBody>
      </p:sp>
      <p:sp>
        <p:nvSpPr>
          <p:cNvPr id="65540"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83006A02-D5C3-45BD-BE57-933711FDBEFA}" type="slidenum">
              <a:rPr lang="en-US" altLang="en-US">
                <a:latin typeface="Calibri" pitchFamily="34" charset="0"/>
              </a:rPr>
              <a:pPr/>
              <a:t>24</a:t>
            </a:fld>
            <a:endParaRPr lang="en-US" altLang="en-US">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ChangeArrowheads="1" noTextEdit="1"/>
          </p:cNvSpPr>
          <p:nvPr>
            <p:ph type="sldImg"/>
          </p:nvPr>
        </p:nvSpPr>
        <p:spPr>
          <a:xfrm>
            <a:off x="381000" y="685800"/>
            <a:ext cx="6096000" cy="3429000"/>
          </a:xfrm>
          <a:ln/>
        </p:spPr>
      </p:sp>
      <p:sp>
        <p:nvSpPr>
          <p:cNvPr id="68611" name="Notes Placeholder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mtClean="0"/>
          </a:p>
        </p:txBody>
      </p:sp>
      <p:sp>
        <p:nvSpPr>
          <p:cNvPr id="68612"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5BA6B112-AA74-490B-80E4-502975845346}" type="slidenum">
              <a:rPr lang="en-US" altLang="en-US">
                <a:latin typeface="Calibri" pitchFamily="34" charset="0"/>
              </a:rPr>
              <a:pPr/>
              <a:t>26</a:t>
            </a:fld>
            <a:endParaRPr lang="en-US" altLang="en-US">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p:nvPr>
        </p:nvSpPr>
        <p:spPr>
          <a:xfrm>
            <a:off x="381000" y="685800"/>
            <a:ext cx="6096000" cy="3429000"/>
          </a:xfrm>
          <a:ln/>
        </p:spPr>
      </p:sp>
      <p:sp>
        <p:nvSpPr>
          <p:cNvPr id="70659" name="Notes Placeholder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mtClean="0"/>
          </a:p>
        </p:txBody>
      </p:sp>
      <p:sp>
        <p:nvSpPr>
          <p:cNvPr id="70660"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2C244687-85AF-4EE6-B906-36E54F548818}" type="slidenum">
              <a:rPr lang="en-US" altLang="en-US">
                <a:latin typeface="Calibri" pitchFamily="34" charset="0"/>
              </a:rPr>
              <a:pPr/>
              <a:t>27</a:t>
            </a:fld>
            <a:endParaRPr lang="en-US" altLang="en-US">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ChangeArrowheads="1" noTextEdit="1"/>
          </p:cNvSpPr>
          <p:nvPr>
            <p:ph type="sldImg"/>
          </p:nvPr>
        </p:nvSpPr>
        <p:spPr>
          <a:xfrm>
            <a:off x="381000" y="685800"/>
            <a:ext cx="6096000" cy="3429000"/>
          </a:xfrm>
          <a:ln/>
        </p:spPr>
      </p:sp>
      <p:sp>
        <p:nvSpPr>
          <p:cNvPr id="77827"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mtClean="0"/>
          </a:p>
        </p:txBody>
      </p:sp>
      <p:sp>
        <p:nvSpPr>
          <p:cNvPr id="4" name="Slide Number Placeholder 3"/>
          <p:cNvSpPr>
            <a:spLocks noGrp="1"/>
          </p:cNvSpPr>
          <p:nvPr>
            <p:ph type="sldNum" sz="quarter" idx="5"/>
          </p:nvPr>
        </p:nvSpPr>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CAECFCE4-6B1D-400C-882F-13C25F15F517}" type="slidenum">
              <a:rPr lang="en-US" altLang="en-US">
                <a:latin typeface="Calibri" pitchFamily="34" charset="0"/>
              </a:rPr>
              <a:pPr/>
              <a:t>31</a:t>
            </a:fld>
            <a:endParaRPr lang="en-US" altLang="en-US">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ChangeArrowheads="1" noTextEdit="1"/>
          </p:cNvSpPr>
          <p:nvPr>
            <p:ph type="sldImg"/>
          </p:nvPr>
        </p:nvSpPr>
        <p:spPr>
          <a:xfrm>
            <a:off x="381000" y="685800"/>
            <a:ext cx="6096000" cy="3429000"/>
          </a:xfrm>
          <a:ln/>
        </p:spPr>
      </p:sp>
      <p:sp>
        <p:nvSpPr>
          <p:cNvPr id="81923" name="Notes Placeholder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mtClean="0"/>
          </a:p>
        </p:txBody>
      </p:sp>
      <p:sp>
        <p:nvSpPr>
          <p:cNvPr id="81924"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519D6421-974A-487F-961C-2EEF80BEA198}" type="slidenum">
              <a:rPr lang="en-US" altLang="en-US">
                <a:latin typeface="Calibri" pitchFamily="34" charset="0"/>
              </a:rPr>
              <a:pPr/>
              <a:t>34</a:t>
            </a:fld>
            <a:endParaRPr lang="en-US" altLang="en-US">
              <a:latin typeface="Calibri"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ChangeArrowheads="1" noTextEdit="1"/>
          </p:cNvSpPr>
          <p:nvPr>
            <p:ph type="sldImg"/>
          </p:nvPr>
        </p:nvSpPr>
        <p:spPr>
          <a:xfrm>
            <a:off x="381000" y="685800"/>
            <a:ext cx="6096000" cy="3429000"/>
          </a:xfrm>
          <a:ln/>
        </p:spPr>
      </p:sp>
      <p:sp>
        <p:nvSpPr>
          <p:cNvPr id="83971" name="Notes Placeholder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mtClean="0"/>
          </a:p>
        </p:txBody>
      </p:sp>
      <p:sp>
        <p:nvSpPr>
          <p:cNvPr id="83972"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D0959440-9F00-4AED-8649-C7CA80511677}" type="slidenum">
              <a:rPr lang="en-US" altLang="en-US">
                <a:latin typeface="Calibri" pitchFamily="34" charset="0"/>
              </a:rPr>
              <a:pPr/>
              <a:t>35</a:t>
            </a:fld>
            <a:endParaRPr lang="en-US" altLang="en-US">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ChangeArrowheads="1" noTextEdit="1"/>
          </p:cNvSpPr>
          <p:nvPr>
            <p:ph type="sldImg"/>
          </p:nvPr>
        </p:nvSpPr>
        <p:spPr>
          <a:xfrm>
            <a:off x="381000" y="685800"/>
            <a:ext cx="6096000" cy="3429000"/>
          </a:xfrm>
          <a:ln/>
        </p:spPr>
      </p:sp>
      <p:sp>
        <p:nvSpPr>
          <p:cNvPr id="86019" name="Notes Placeholder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mtClean="0"/>
          </a:p>
        </p:txBody>
      </p:sp>
      <p:sp>
        <p:nvSpPr>
          <p:cNvPr id="86020" name="Slide Number Placeholder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66A5AC04-07D5-46F4-8C07-7B59FDA11062}" type="slidenum">
              <a:rPr lang="en-US" altLang="en-US">
                <a:latin typeface="Calibri" pitchFamily="34" charset="0"/>
              </a:rPr>
              <a:pPr/>
              <a:t>36</a:t>
            </a:fld>
            <a:endParaRPr lang="en-US"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D5AF919B-E27A-4FB7-BB7D-438B1570029E}" type="slidenum">
              <a:rPr lang="en-US" altLang="en-US">
                <a:latin typeface="Calibri" pitchFamily="34" charset="0"/>
              </a:rPr>
              <a:pPr/>
              <a:t>5</a:t>
            </a:fld>
            <a:endParaRPr lang="en-US" altLang="en-US">
              <a:latin typeface="Calibri" pitchFamily="34" charset="0"/>
            </a:endParaRPr>
          </a:p>
        </p:txBody>
      </p:sp>
      <p:sp>
        <p:nvSpPr>
          <p:cNvPr id="14339" name="Rectangle 2"/>
          <p:cNvSpPr>
            <a:spLocks noGrp="1" noRot="1" noChangeAspect="1" noChangeArrowheads="1" noTextEdit="1"/>
          </p:cNvSpPr>
          <p:nvPr>
            <p:ph type="sldImg"/>
          </p:nvPr>
        </p:nvSpPr>
        <p:spPr>
          <a:xfrm>
            <a:off x="381000" y="685800"/>
            <a:ext cx="6096000" cy="3429000"/>
          </a:xfrm>
          <a:ln/>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6E304121-6379-4A85-A12A-6D8ABA708417}" type="slidenum">
              <a:rPr lang="en-US" altLang="en-US">
                <a:latin typeface="Calibri" pitchFamily="34" charset="0"/>
              </a:rPr>
              <a:pPr/>
              <a:t>6</a:t>
            </a:fld>
            <a:endParaRPr lang="en-US" altLang="en-US">
              <a:latin typeface="Calibri" pitchFamily="34" charset="0"/>
            </a:endParaRPr>
          </a:p>
        </p:txBody>
      </p:sp>
      <p:sp>
        <p:nvSpPr>
          <p:cNvPr id="16387" name="Rectangle 2"/>
          <p:cNvSpPr>
            <a:spLocks noGrp="1" noRot="1" noChangeAspect="1" noChangeArrowheads="1" noTextEdit="1"/>
          </p:cNvSpPr>
          <p:nvPr>
            <p:ph type="sldImg"/>
          </p:nvPr>
        </p:nvSpPr>
        <p:spPr>
          <a:xfrm>
            <a:off x="381000" y="685800"/>
            <a:ext cx="6096000" cy="3429000"/>
          </a:xfrm>
          <a:ln/>
        </p:spPr>
      </p:sp>
      <p:sp>
        <p:nvSpPr>
          <p:cNvPr id="16388"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GB"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A30BF1CD-6D93-4AF9-A48C-1D66EC3992BD}" type="slidenum">
              <a:rPr lang="en-US" altLang="en-US">
                <a:latin typeface="Calibri" pitchFamily="34" charset="0"/>
              </a:rPr>
              <a:pPr/>
              <a:t>7</a:t>
            </a:fld>
            <a:endParaRPr lang="en-US" altLang="en-US">
              <a:latin typeface="Calibri" pitchFamily="34" charset="0"/>
            </a:endParaRPr>
          </a:p>
        </p:txBody>
      </p:sp>
      <p:sp>
        <p:nvSpPr>
          <p:cNvPr id="18435" name="Rectangle 2"/>
          <p:cNvSpPr>
            <a:spLocks noGrp="1" noRot="1" noChangeAspect="1" noChangeArrowheads="1" noTextEdit="1"/>
          </p:cNvSpPr>
          <p:nvPr>
            <p:ph type="sldImg"/>
          </p:nvPr>
        </p:nvSpPr>
        <p:spPr>
          <a:xfrm>
            <a:off x="381000" y="685800"/>
            <a:ext cx="6096000" cy="3429000"/>
          </a:xfrm>
          <a:ln/>
        </p:spPr>
      </p:sp>
      <p:sp>
        <p:nvSpPr>
          <p:cNvPr id="1843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GB" altLang="en-US" smtClean="0"/>
              <a:t>Usual configuration for offices.</a:t>
            </a:r>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63C5C2C3-478A-4C33-BD73-19B3CA42E9D1}" type="slidenum">
              <a:rPr lang="en-US" altLang="en-US">
                <a:latin typeface="Calibri" pitchFamily="34" charset="0"/>
              </a:rPr>
              <a:pPr/>
              <a:t>8</a:t>
            </a:fld>
            <a:endParaRPr lang="en-US" altLang="en-US">
              <a:latin typeface="Calibri" pitchFamily="34" charset="0"/>
            </a:endParaRPr>
          </a:p>
        </p:txBody>
      </p:sp>
      <p:sp>
        <p:nvSpPr>
          <p:cNvPr id="20483" name="Rectangle 2"/>
          <p:cNvSpPr>
            <a:spLocks noGrp="1" noRot="1" noChangeAspect="1" noChangeArrowheads="1" noTextEdit="1"/>
          </p:cNvSpPr>
          <p:nvPr>
            <p:ph type="sldImg"/>
          </p:nvPr>
        </p:nvSpPr>
        <p:spPr>
          <a:xfrm>
            <a:off x="381000" y="685800"/>
            <a:ext cx="6096000" cy="3429000"/>
          </a:xfrm>
          <a:ln/>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GB" altLang="en-US" smtClean="0"/>
              <a:t>For meetings, conferences or other places where wireless infrastructure (access points) doesn’t exist.</a:t>
            </a:r>
          </a:p>
          <a:p>
            <a:pPr eaLnBrk="1" hangingPunct="1"/>
            <a:endParaRPr lang="en-GB"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952A2762-1976-4F62-A3F6-712E4F0B4256}" type="slidenum">
              <a:rPr lang="en-US" altLang="en-US">
                <a:latin typeface="Calibri" pitchFamily="34" charset="0"/>
              </a:rPr>
              <a:pPr/>
              <a:t>9</a:t>
            </a:fld>
            <a:endParaRPr lang="en-US" altLang="en-US">
              <a:latin typeface="Calibri" pitchFamily="34" charset="0"/>
            </a:endParaRPr>
          </a:p>
        </p:txBody>
      </p:sp>
      <p:sp>
        <p:nvSpPr>
          <p:cNvPr id="22531" name="Rectangle 2"/>
          <p:cNvSpPr>
            <a:spLocks noGrp="1" noRot="1" noChangeAspect="1" noChangeArrowheads="1" noTextEdit="1"/>
          </p:cNvSpPr>
          <p:nvPr>
            <p:ph type="sldImg"/>
          </p:nvPr>
        </p:nvSpPr>
        <p:spPr>
          <a:xfrm>
            <a:off x="381000" y="685800"/>
            <a:ext cx="6096000" cy="3429000"/>
          </a:xfrm>
          <a:ln/>
        </p:spPr>
      </p:sp>
      <p:sp>
        <p:nvSpPr>
          <p:cNvPr id="2253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GB" altLang="en-US" dirty="0" smtClean="0"/>
              <a:t>Industrial, Scientific and </a:t>
            </a:r>
            <a:r>
              <a:rPr lang="en-GB" altLang="en-US" dirty="0" err="1" smtClean="0"/>
              <a:t>Medi</a:t>
            </a:r>
            <a:endParaRPr lang="en-GB" altLang="en-US" dirty="0" smtClean="0"/>
          </a:p>
          <a:p>
            <a:pPr eaLnBrk="1" hangingPunct="1"/>
            <a:r>
              <a:rPr lang="en-US" altLang="en-US" dirty="0" smtClean="0"/>
              <a:t>In </a:t>
            </a:r>
            <a:r>
              <a:rPr lang="en-US" altLang="en-US" dirty="0" smtClean="0">
                <a:hlinkClick r:id="rId3" tooltip="Telecommunication"/>
              </a:rPr>
              <a:t>telecommunications</a:t>
            </a:r>
            <a:r>
              <a:rPr lang="en-US" altLang="en-US" dirty="0" smtClean="0"/>
              <a:t>, </a:t>
            </a:r>
            <a:r>
              <a:rPr lang="en-US" altLang="en-US" b="1" dirty="0" smtClean="0"/>
              <a:t>direct-sequence spread spectrum</a:t>
            </a:r>
            <a:r>
              <a:rPr lang="en-US" altLang="en-US" dirty="0" smtClean="0"/>
              <a:t> (</a:t>
            </a:r>
            <a:r>
              <a:rPr lang="en-US" altLang="en-US" b="1" dirty="0" smtClean="0"/>
              <a:t>DSSS</a:t>
            </a:r>
            <a:r>
              <a:rPr lang="en-US" altLang="en-US" dirty="0" smtClean="0"/>
              <a:t>) is a </a:t>
            </a:r>
            <a:r>
              <a:rPr lang="en-US" altLang="en-US" dirty="0" smtClean="0">
                <a:hlinkClick r:id="rId4" tooltip="Spread-spectrum"/>
              </a:rPr>
              <a:t>spread-spectrum</a:t>
            </a:r>
            <a:r>
              <a:rPr lang="en-US" altLang="en-US" dirty="0" smtClean="0"/>
              <a:t> </a:t>
            </a:r>
            <a:r>
              <a:rPr lang="en-US" altLang="en-US" dirty="0" smtClean="0">
                <a:hlinkClick r:id="rId5" tooltip="Modulation"/>
              </a:rPr>
              <a:t>modulation</a:t>
            </a:r>
            <a:r>
              <a:rPr lang="en-US" altLang="en-US" dirty="0" smtClean="0"/>
              <a:t> technique primarily used to reduce overall signal </a:t>
            </a:r>
            <a:r>
              <a:rPr lang="en-US" altLang="en-US" dirty="0" smtClean="0">
                <a:hlinkClick r:id="rId6" tooltip="Interference (communication)"/>
              </a:rPr>
              <a:t>interference</a:t>
            </a:r>
            <a:r>
              <a:rPr lang="en-US" altLang="en-US" dirty="0" smtClean="0"/>
              <a:t>. The direct-sequence modulation makes the transmitted signal wider in bandwidth than the information bandwidth. After the </a:t>
            </a:r>
            <a:r>
              <a:rPr lang="en-US" altLang="en-US" dirty="0" err="1" smtClean="0"/>
              <a:t>despreading</a:t>
            </a:r>
            <a:r>
              <a:rPr lang="en-US" altLang="en-US" dirty="0" smtClean="0"/>
              <a:t> or removal of the direct-sequence modulation in the receiver, the information bandwidth is restored, while the unintentional and intentional interference is substantially reduced.</a:t>
            </a:r>
            <a:r>
              <a:rPr lang="en-US" altLang="en-US" baseline="30000" dirty="0" smtClean="0">
                <a:hlinkClick r:id="rId7"/>
              </a:rPr>
              <a:t>[1]</a:t>
            </a:r>
            <a:endParaRPr lang="en-US" altLang="en-US" dirty="0" smtClean="0"/>
          </a:p>
          <a:p>
            <a:pPr eaLnBrk="1" hangingPunct="1"/>
            <a:r>
              <a:rPr lang="en-US" altLang="en-US" dirty="0" smtClean="0"/>
              <a:t>With DSSS, the message bits are modulated by a pseudorandom bit sequence known as a spreading sequence. Each spreading-sequence bit, which is known as a chip, has a much shorter duration (larger bandwidth) than the original message bits. The modulation of the message bits scrambles and spreads the pieces of data, and thereby results in a bandwidth size nearly identical to that of the spreading sequence. The smaller the chip duration, the larger the bandwidth of the resulting DSSS signal; more bandwidth multiplexed to the message signal results in better resistance against interference.</a:t>
            </a:r>
            <a:r>
              <a:rPr lang="en-US" altLang="en-US" baseline="30000" dirty="0" smtClean="0">
                <a:hlinkClick r:id="rId7"/>
              </a:rPr>
              <a:t>[1]</a:t>
            </a:r>
            <a:r>
              <a:rPr lang="en-US" altLang="en-US" baseline="30000" dirty="0" smtClean="0">
                <a:hlinkClick r:id="rId8"/>
              </a:rPr>
              <a:t>[2]</a:t>
            </a:r>
            <a:endParaRPr lang="en-US" altLang="en-US" dirty="0" smtClean="0"/>
          </a:p>
          <a:p>
            <a:pPr eaLnBrk="1" hangingPunct="1"/>
            <a:r>
              <a:rPr lang="en-US" altLang="en-US" dirty="0" smtClean="0"/>
              <a:t>Some practical and effective uses of DSSS include the </a:t>
            </a:r>
            <a:r>
              <a:rPr lang="en-US" altLang="en-US" dirty="0" smtClean="0">
                <a:hlinkClick r:id="rId9" tooltip="Code-division multiple access"/>
              </a:rPr>
              <a:t>code-division multiple access</a:t>
            </a:r>
            <a:r>
              <a:rPr lang="en-US" altLang="en-US" dirty="0" smtClean="0"/>
              <a:t> (CDMA) method, the </a:t>
            </a:r>
            <a:r>
              <a:rPr lang="en-US" altLang="en-US" dirty="0" smtClean="0">
                <a:hlinkClick r:id="rId10" tooltip="IEEE 802.11"/>
              </a:rPr>
              <a:t>IEEE 802.11b</a:t>
            </a:r>
            <a:r>
              <a:rPr lang="en-US" altLang="en-US" dirty="0" smtClean="0"/>
              <a:t> specification used in </a:t>
            </a:r>
            <a:r>
              <a:rPr lang="en-US" altLang="en-US" dirty="0" smtClean="0">
                <a:hlinkClick r:id="rId11" tooltip="Wi-Fi"/>
              </a:rPr>
              <a:t>Wi-Fi</a:t>
            </a:r>
            <a:r>
              <a:rPr lang="en-US" altLang="en-US" dirty="0" smtClean="0"/>
              <a:t> networks, and the </a:t>
            </a:r>
            <a:r>
              <a:rPr lang="en-US" altLang="en-US" dirty="0" smtClean="0">
                <a:hlinkClick r:id="rId12" tooltip="Global Positioning System"/>
              </a:rPr>
              <a:t>Global Positioning System</a:t>
            </a:r>
            <a:r>
              <a:rPr lang="en-US" altLang="en-US" dirty="0" smtClean="0"/>
              <a:t>.</a:t>
            </a:r>
            <a:r>
              <a:rPr lang="en-US" altLang="en-US" baseline="30000" dirty="0" smtClean="0">
                <a:hlinkClick r:id="rId13"/>
              </a:rPr>
              <a:t>[3]</a:t>
            </a:r>
            <a:r>
              <a:rPr lang="en-US" altLang="en-US" baseline="30000" dirty="0" smtClean="0">
                <a:hlinkClick r:id="rId14"/>
              </a:rPr>
              <a:t>[4]</a:t>
            </a:r>
            <a:endParaRPr lang="en-US" altLang="en-US" dirty="0" smtClean="0"/>
          </a:p>
          <a:p>
            <a:pPr eaLnBrk="1" hangingPunct="1"/>
            <a:r>
              <a:rPr lang="en-GB" altLang="en-US" dirty="0" err="1" smtClean="0"/>
              <a:t>cal</a:t>
            </a:r>
            <a:r>
              <a:rPr lang="en-GB" altLang="en-US" dirty="0" smtClean="0"/>
              <a:t> band.</a:t>
            </a:r>
            <a:endParaRPr lang="en-US"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D7703599-AD6B-4FFD-9E5D-E41FDF7810A1}" type="slidenum">
              <a:rPr lang="en-US" altLang="en-US">
                <a:latin typeface="Calibri" pitchFamily="34" charset="0"/>
              </a:rPr>
              <a:pPr/>
              <a:t>10</a:t>
            </a:fld>
            <a:endParaRPr lang="en-US" altLang="en-US">
              <a:latin typeface="Calibri" pitchFamily="34" charset="0"/>
            </a:endParaRPr>
          </a:p>
        </p:txBody>
      </p:sp>
      <p:sp>
        <p:nvSpPr>
          <p:cNvPr id="24579" name="Rectangle 2"/>
          <p:cNvSpPr>
            <a:spLocks noGrp="1" noRot="1" noChangeAspect="1" noChangeArrowheads="1" noTextEdit="1"/>
          </p:cNvSpPr>
          <p:nvPr>
            <p:ph type="sldImg"/>
          </p:nvPr>
        </p:nvSpPr>
        <p:spPr>
          <a:xfrm>
            <a:off x="381000" y="685800"/>
            <a:ext cx="6096000" cy="3429000"/>
          </a:xfrm>
          <a:ln/>
        </p:spPr>
      </p:sp>
      <p:sp>
        <p:nvSpPr>
          <p:cNvPr id="24580"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GB" altLang="en-US" smtClean="0"/>
              <a:t>Layer 2 split.</a:t>
            </a:r>
          </a:p>
          <a:p>
            <a:pPr eaLnBrk="1" hangingPunct="1"/>
            <a:endParaRPr lang="en-GB" altLang="en-US" smtClean="0"/>
          </a:p>
          <a:p>
            <a:pPr eaLnBrk="1" hangingPunct="1"/>
            <a:r>
              <a:rPr lang="en-GB" altLang="en-US" smtClean="0"/>
              <a:t>LLC has same 48-bit addressing as Ethernet.</a:t>
            </a:r>
          </a:p>
          <a:p>
            <a:pPr eaLnBrk="1" hangingPunct="1"/>
            <a:endParaRPr lang="en-GB" altLang="en-US" smtClean="0"/>
          </a:p>
          <a:p>
            <a:pPr eaLnBrk="1" hangingPunct="1"/>
            <a:r>
              <a:rPr lang="en-GB" altLang="en-US" smtClean="0"/>
              <a:t>Because this is a radio medium, can’t always listen for coliisions while transmitting. Therefore need a way to avoid collisions, instead of detecting collisions.</a:t>
            </a:r>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defTabSz="457200" eaLnBrk="0" fontAlgn="base" hangingPunct="0">
              <a:spcBef>
                <a:spcPct val="0"/>
              </a:spcBef>
              <a:spcAft>
                <a:spcPct val="0"/>
              </a:spcAft>
              <a:defRPr>
                <a:solidFill>
                  <a:schemeClr val="tx1"/>
                </a:solidFill>
                <a:latin typeface="Trebuchet MS" pitchFamily="34" charset="0"/>
              </a:defRPr>
            </a:lvl6pPr>
            <a:lvl7pPr marL="2971800" indent="-228600" defTabSz="457200" eaLnBrk="0" fontAlgn="base" hangingPunct="0">
              <a:spcBef>
                <a:spcPct val="0"/>
              </a:spcBef>
              <a:spcAft>
                <a:spcPct val="0"/>
              </a:spcAft>
              <a:defRPr>
                <a:solidFill>
                  <a:schemeClr val="tx1"/>
                </a:solidFill>
                <a:latin typeface="Trebuchet MS" pitchFamily="34" charset="0"/>
              </a:defRPr>
            </a:lvl7pPr>
            <a:lvl8pPr marL="3429000" indent="-228600" defTabSz="457200" eaLnBrk="0" fontAlgn="base" hangingPunct="0">
              <a:spcBef>
                <a:spcPct val="0"/>
              </a:spcBef>
              <a:spcAft>
                <a:spcPct val="0"/>
              </a:spcAft>
              <a:defRPr>
                <a:solidFill>
                  <a:schemeClr val="tx1"/>
                </a:solidFill>
                <a:latin typeface="Trebuchet MS" pitchFamily="34" charset="0"/>
              </a:defRPr>
            </a:lvl8pPr>
            <a:lvl9pPr marL="3886200" indent="-228600" defTabSz="457200" eaLnBrk="0" fontAlgn="base" hangingPunct="0">
              <a:spcBef>
                <a:spcPct val="0"/>
              </a:spcBef>
              <a:spcAft>
                <a:spcPct val="0"/>
              </a:spcAft>
              <a:defRPr>
                <a:solidFill>
                  <a:schemeClr val="tx1"/>
                </a:solidFill>
                <a:latin typeface="Trebuchet MS" pitchFamily="34" charset="0"/>
              </a:defRPr>
            </a:lvl9pPr>
          </a:lstStyle>
          <a:p>
            <a:fld id="{C8F6759E-6D37-4361-999B-0BFE294F61BB}" type="slidenum">
              <a:rPr lang="en-US" altLang="en-US">
                <a:latin typeface="Calibri" pitchFamily="34" charset="0"/>
              </a:rPr>
              <a:pPr/>
              <a:t>11</a:t>
            </a:fld>
            <a:endParaRPr lang="en-US" altLang="en-US">
              <a:latin typeface="Calibri" pitchFamily="34" charset="0"/>
            </a:endParaRPr>
          </a:p>
        </p:txBody>
      </p:sp>
      <p:sp>
        <p:nvSpPr>
          <p:cNvPr id="26627" name="Rectangle 2"/>
          <p:cNvSpPr>
            <a:spLocks noGrp="1" noRot="1" noChangeAspect="1" noChangeArrowheads="1" noTextEdit="1"/>
          </p:cNvSpPr>
          <p:nvPr>
            <p:ph type="sldImg"/>
          </p:nvPr>
        </p:nvSpPr>
        <p:spPr>
          <a:xfrm>
            <a:off x="381000" y="685800"/>
            <a:ext cx="6096000" cy="3429000"/>
          </a:xfrm>
          <a:ln/>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GB" altLang="en-US" smtClean="0"/>
              <a:t>In the example above, each station can transmit and receive from the access point.</a:t>
            </a:r>
          </a:p>
          <a:p>
            <a:pPr eaLnBrk="1" hangingPunct="1"/>
            <a:r>
              <a:rPr lang="en-GB" altLang="en-US" smtClean="0"/>
              <a:t>But each station cannot transmit and receive directly to the other station. Reasons may be interference or range. As a result, each station is hidden from the other.</a:t>
            </a:r>
          </a:p>
          <a:p>
            <a:pPr eaLnBrk="1" hangingPunct="1"/>
            <a:r>
              <a:rPr lang="en-GB" altLang="en-US" smtClean="0"/>
              <a:t>However the access point can see both stations.</a:t>
            </a:r>
          </a:p>
          <a:p>
            <a:pPr eaLnBrk="1" hangingPunct="1"/>
            <a:endParaRPr lang="en-GB" altLang="en-US" smtClean="0"/>
          </a:p>
          <a:p>
            <a:pPr eaLnBrk="1" hangingPunct="1"/>
            <a:r>
              <a:rPr lang="en-US" altLang="en-US" smtClean="0"/>
              <a:t>Hidden nodes in a </a:t>
            </a:r>
            <a:r>
              <a:rPr lang="en-US" altLang="en-US" smtClean="0">
                <a:hlinkClick r:id="rId3" tooltip="Wireless network"/>
              </a:rPr>
              <a:t>wireless network</a:t>
            </a:r>
            <a:r>
              <a:rPr lang="en-US" altLang="en-US" smtClean="0"/>
              <a:t> are nodes that are out of range of other nodes or a collection of nodes. Consider a physical </a:t>
            </a:r>
            <a:r>
              <a:rPr lang="en-US" altLang="en-US" smtClean="0">
                <a:hlinkClick r:id="rId4" tooltip="Star network"/>
              </a:rPr>
              <a:t>star topology</a:t>
            </a:r>
            <a:r>
              <a:rPr lang="en-US" altLang="en-US" smtClean="0"/>
              <a:t> with an access point with many nodes surrounding it in a circular fashion: each node is within communication range of the AP, but the nodes cannot communicate with each other.</a:t>
            </a:r>
          </a:p>
          <a:p>
            <a:pPr eaLnBrk="1" hangingPunct="1"/>
            <a:r>
              <a:rPr lang="en-US" altLang="en-US" smtClean="0"/>
              <a:t>For example, in a wireless network, it is likely that the node at the far edge of the access point's range, which is known as </a:t>
            </a:r>
            <a:r>
              <a:rPr lang="en-US" altLang="en-US" b="1" smtClean="0"/>
              <a:t>A</a:t>
            </a:r>
            <a:r>
              <a:rPr lang="en-US" altLang="en-US" smtClean="0"/>
              <a:t>, can see the access point, but it is unlikely that the same node can communicate with a node on the opposite end of the access point's range, </a:t>
            </a:r>
            <a:r>
              <a:rPr lang="en-US" altLang="en-US" b="1" smtClean="0"/>
              <a:t>C</a:t>
            </a:r>
            <a:r>
              <a:rPr lang="en-US" altLang="en-US" smtClean="0"/>
              <a:t>. These nodes are known as </a:t>
            </a:r>
            <a:r>
              <a:rPr lang="en-US" altLang="en-US" i="1" smtClean="0"/>
              <a:t>hidden</a:t>
            </a:r>
            <a:r>
              <a:rPr lang="en-US" altLang="en-US" smtClean="0"/>
              <a:t>.</a:t>
            </a:r>
          </a:p>
          <a:p>
            <a:pPr eaLnBrk="1" hangingPunct="1"/>
            <a:r>
              <a:rPr lang="en-US" altLang="en-US" smtClean="0"/>
              <a:t>Another example would be where A and C are either side of an obstacle that reflects or strongly absorbs radio waves, but nevertheless they can both still see the same AP.</a:t>
            </a:r>
          </a:p>
          <a:p>
            <a:pPr eaLnBrk="1" hangingPunct="1"/>
            <a:r>
              <a:rPr lang="en-US" altLang="en-US" smtClean="0"/>
              <a:t>The problem is when nodes </a:t>
            </a:r>
            <a:r>
              <a:rPr lang="en-US" altLang="en-US" b="1" smtClean="0"/>
              <a:t>A</a:t>
            </a:r>
            <a:r>
              <a:rPr lang="en-US" altLang="en-US" smtClean="0"/>
              <a:t> and </a:t>
            </a:r>
            <a:r>
              <a:rPr lang="en-US" altLang="en-US" b="1" smtClean="0"/>
              <a:t>C</a:t>
            </a:r>
            <a:r>
              <a:rPr lang="en-US" altLang="en-US" smtClean="0"/>
              <a:t> start to send </a:t>
            </a:r>
            <a:r>
              <a:rPr lang="en-US" altLang="en-US" smtClean="0">
                <a:hlinkClick r:id="rId5" tooltip="Packet (information technology)"/>
              </a:rPr>
              <a:t>packets</a:t>
            </a:r>
            <a:r>
              <a:rPr lang="en-US" altLang="en-US" smtClean="0"/>
              <a:t> simultaneously to the access point </a:t>
            </a:r>
            <a:r>
              <a:rPr lang="en-US" altLang="en-US" b="1" smtClean="0"/>
              <a:t>B</a:t>
            </a:r>
            <a:r>
              <a:rPr lang="en-US" altLang="en-US" smtClean="0"/>
              <a:t>. Because the nodes </a:t>
            </a:r>
            <a:r>
              <a:rPr lang="en-US" altLang="en-US" b="1" smtClean="0"/>
              <a:t>A</a:t>
            </a:r>
            <a:r>
              <a:rPr lang="en-US" altLang="en-US" smtClean="0"/>
              <a:t> and </a:t>
            </a:r>
            <a:r>
              <a:rPr lang="en-US" altLang="en-US" b="1" smtClean="0"/>
              <a:t>C</a:t>
            </a:r>
            <a:r>
              <a:rPr lang="en-US" altLang="en-US" smtClean="0"/>
              <a:t> cannot receive each other's signals, so they cannot detect the collision before or while transmitting, </a:t>
            </a:r>
            <a:r>
              <a:rPr lang="en-US" altLang="en-US" smtClean="0">
                <a:hlinkClick r:id="rId6" tooltip="Carrier-sense multiple access with collision detection"/>
              </a:rPr>
              <a:t>Carrier sense multiple access with collision detection</a:t>
            </a:r>
            <a:r>
              <a:rPr lang="en-US" altLang="en-US" smtClean="0"/>
              <a:t> (</a:t>
            </a:r>
            <a:r>
              <a:rPr lang="en-US" altLang="en-US" smtClean="0">
                <a:hlinkClick r:id="rId7" tooltip="CSMA CD"/>
              </a:rPr>
              <a:t>CSMA/CD</a:t>
            </a:r>
            <a:r>
              <a:rPr lang="en-US" altLang="en-US" smtClean="0"/>
              <a:t>) does not work, and collisions occur, which then corrupt the data received by the access point.</a:t>
            </a:r>
          </a:p>
          <a:p>
            <a:pPr eaLnBrk="1" hangingPunct="1"/>
            <a:r>
              <a:rPr lang="en-US" altLang="en-US" smtClean="0"/>
              <a:t>To overcome the hidden node problem, request-to-send/clear-to-send (RTS/CTS) handshaking (</a:t>
            </a:r>
            <a:r>
              <a:rPr lang="en-US" altLang="en-US" smtClean="0">
                <a:hlinkClick r:id="rId8" tooltip="IEEE 802.11 RTS/CTS"/>
              </a:rPr>
              <a:t>IEEE 802.11 RTS/CTS</a:t>
            </a:r>
            <a:r>
              <a:rPr lang="en-US" altLang="en-US" smtClean="0"/>
              <a:t>) is implemented at the Access Point in conjunction with the </a:t>
            </a:r>
            <a:r>
              <a:rPr lang="en-US" altLang="en-US" smtClean="0">
                <a:hlinkClick r:id="rId9" tooltip="Carrier sense multiple access with collision avoidance"/>
              </a:rPr>
              <a:t>Carrier sense multiple access with collision avoidance</a:t>
            </a:r>
            <a:r>
              <a:rPr lang="en-US" altLang="en-US" smtClean="0"/>
              <a:t> (</a:t>
            </a:r>
            <a:r>
              <a:rPr lang="en-US" altLang="en-US" smtClean="0">
                <a:hlinkClick r:id="rId10" tooltip="CSMA CA"/>
              </a:rPr>
              <a:t>CSMA/CA</a:t>
            </a:r>
            <a:r>
              <a:rPr lang="en-US" altLang="en-US" smtClean="0"/>
              <a:t>) scheme. The same problem exists in a </a:t>
            </a:r>
            <a:r>
              <a:rPr lang="en-US" altLang="en-US" smtClean="0">
                <a:hlinkClick r:id="rId11" tooltip="Mobile ad hoc network"/>
              </a:rPr>
              <a:t>mobile ad hoc network</a:t>
            </a:r>
            <a:r>
              <a:rPr lang="en-US" altLang="en-US" smtClean="0"/>
              <a:t> (</a:t>
            </a:r>
            <a:r>
              <a:rPr lang="en-US" altLang="en-US" smtClean="0">
                <a:hlinkClick r:id="rId12" tooltip="MANET"/>
              </a:rPr>
              <a:t>MANET</a:t>
            </a:r>
            <a:r>
              <a:rPr lang="en-US" altLang="en-US" smtClean="0"/>
              <a:t>).</a:t>
            </a:r>
          </a:p>
          <a:p>
            <a:pPr eaLnBrk="1" hangingPunct="1"/>
            <a:r>
              <a:rPr lang="en-US" altLang="en-US" smtClean="0">
                <a:hlinkClick r:id="rId13" tooltip="IEEE 802.11"/>
              </a:rPr>
              <a:t>IEEE 802.11</a:t>
            </a:r>
            <a:r>
              <a:rPr lang="en-US" altLang="en-US" smtClean="0"/>
              <a:t> uses </a:t>
            </a:r>
            <a:r>
              <a:rPr lang="en-US" altLang="en-US" smtClean="0">
                <a:hlinkClick r:id="rId14" tooltip="802.11 RTS/CTS"/>
              </a:rPr>
              <a:t>802.11 RTS/CTS</a:t>
            </a:r>
            <a:r>
              <a:rPr lang="en-US" altLang="en-US" smtClean="0"/>
              <a:t> acknowledgment and handshake packets to partly overcome the hidden node problem. RTS/CTS is not a complete solution and may decrease throughput even further, but adaptive acknowledgements from the base station can help too.</a:t>
            </a:r>
          </a:p>
          <a:p>
            <a:pPr eaLnBrk="1" hangingPunct="1"/>
            <a:r>
              <a:rPr lang="en-US" altLang="en-US" smtClean="0"/>
              <a:t>The comparison with hidden stations shows that RTS/CTS packages in each traffic class are profitable (even with short audio frames, which cause a high overhead on RTS/CTS frames).</a:t>
            </a:r>
            <a:r>
              <a:rPr lang="en-US" altLang="en-US" baseline="30000" smtClean="0">
                <a:hlinkClick r:id="rId15"/>
              </a:rPr>
              <a:t>[2]</a:t>
            </a:r>
            <a:endParaRPr lang="en-US" altLang="en-US" smtClean="0"/>
          </a:p>
          <a:p>
            <a:pPr eaLnBrk="1" hangingPunct="1"/>
            <a:r>
              <a:rPr lang="en-US" altLang="en-US" smtClean="0"/>
              <a:t>In the experimental environment following traffic classes are included: data (not time critical), data (time critical), video, audio. Examples for notations: (0|0|0|2) means 2 audio stations; (1|1|2|0) means 1 data station (not time critical), 1 data station (time critical), 2 video stations.</a:t>
            </a:r>
          </a:p>
          <a:p>
            <a:pPr eaLnBrk="1" hangingPunct="1"/>
            <a:r>
              <a:rPr lang="en-US" altLang="en-US" smtClean="0"/>
              <a:t>Benchmarks: Net Throughput with/without RTS/CTS (Pommer, p.179)</a:t>
            </a:r>
          </a:p>
          <a:p>
            <a:pPr eaLnBrk="1" hangingPunct="1"/>
            <a:r>
              <a:rPr lang="en-US" altLang="en-US" smtClean="0"/>
              <a:t>The other methods that can be employed to solve hidden node problem are :</a:t>
            </a:r>
          </a:p>
          <a:p>
            <a:pPr eaLnBrk="1" hangingPunct="1"/>
            <a:r>
              <a:rPr lang="en-US" altLang="en-US" smtClean="0"/>
              <a:t>Increase Transmitting Power From the Nodes</a:t>
            </a:r>
          </a:p>
          <a:p>
            <a:pPr eaLnBrk="1" hangingPunct="1"/>
            <a:r>
              <a:rPr lang="en-US" altLang="en-US" smtClean="0"/>
              <a:t>Use </a:t>
            </a:r>
            <a:r>
              <a:rPr lang="en-US" altLang="en-US" smtClean="0">
                <a:hlinkClick r:id="rId16" tooltip="Omnidirectional antenna"/>
              </a:rPr>
              <a:t>omnidirectional antennas</a:t>
            </a:r>
            <a:endParaRPr lang="en-US" altLang="en-US" smtClean="0"/>
          </a:p>
          <a:p>
            <a:pPr eaLnBrk="1" hangingPunct="1"/>
            <a:r>
              <a:rPr lang="en-US" altLang="en-US" smtClean="0"/>
              <a:t>Remove obstacles</a:t>
            </a:r>
          </a:p>
          <a:p>
            <a:pPr eaLnBrk="1" hangingPunct="1"/>
            <a:r>
              <a:rPr lang="en-US" altLang="en-US" smtClean="0"/>
              <a:t>Move the node</a:t>
            </a:r>
          </a:p>
          <a:p>
            <a:pPr eaLnBrk="1" hangingPunct="1"/>
            <a:r>
              <a:rPr lang="en-US" altLang="en-US" smtClean="0"/>
              <a:t>Use protocol enhancement software</a:t>
            </a:r>
          </a:p>
          <a:p>
            <a:pPr eaLnBrk="1" hangingPunct="1"/>
            <a:r>
              <a:rPr lang="en-US" altLang="en-US" smtClean="0"/>
              <a:t>Use </a:t>
            </a:r>
            <a:r>
              <a:rPr lang="en-US" altLang="en-US" smtClean="0">
                <a:hlinkClick r:id="rId17" tooltip="Antenna diversity"/>
              </a:rPr>
              <a:t>antenna diversity</a:t>
            </a:r>
            <a:endParaRPr lang="en-US" altLang="en-US" smtClean="0"/>
          </a:p>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BFAB76-B298-44ED-B608-5A3A5B120329}"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29C7B-6670-4475-BD97-D2BB8D8BFA65}" type="slidenum">
              <a:rPr lang="en-US" smtClean="0"/>
              <a:t>‹#›</a:t>
            </a:fld>
            <a:endParaRPr lang="en-US"/>
          </a:p>
        </p:txBody>
      </p:sp>
    </p:spTree>
    <p:extLst>
      <p:ext uri="{BB962C8B-B14F-4D97-AF65-F5344CB8AC3E}">
        <p14:creationId xmlns:p14="http://schemas.microsoft.com/office/powerpoint/2010/main" val="53424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FAB76-B298-44ED-B608-5A3A5B120329}"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29C7B-6670-4475-BD97-D2BB8D8BFA65}" type="slidenum">
              <a:rPr lang="en-US" smtClean="0"/>
              <a:t>‹#›</a:t>
            </a:fld>
            <a:endParaRPr lang="en-US"/>
          </a:p>
        </p:txBody>
      </p:sp>
    </p:spTree>
    <p:extLst>
      <p:ext uri="{BB962C8B-B14F-4D97-AF65-F5344CB8AC3E}">
        <p14:creationId xmlns:p14="http://schemas.microsoft.com/office/powerpoint/2010/main" val="4156213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FAB76-B298-44ED-B608-5A3A5B120329}"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29C7B-6670-4475-BD97-D2BB8D8BFA65}" type="slidenum">
              <a:rPr lang="en-US" smtClean="0"/>
              <a:t>‹#›</a:t>
            </a:fld>
            <a:endParaRPr lang="en-US"/>
          </a:p>
        </p:txBody>
      </p:sp>
    </p:spTree>
    <p:extLst>
      <p:ext uri="{BB962C8B-B14F-4D97-AF65-F5344CB8AC3E}">
        <p14:creationId xmlns:p14="http://schemas.microsoft.com/office/powerpoint/2010/main" val="3993982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BFAB76-B298-44ED-B608-5A3A5B120329}"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29C7B-6670-4475-BD97-D2BB8D8BFA65}" type="slidenum">
              <a:rPr lang="en-US" smtClean="0"/>
              <a:t>‹#›</a:t>
            </a:fld>
            <a:endParaRPr lang="en-US"/>
          </a:p>
        </p:txBody>
      </p:sp>
    </p:spTree>
    <p:extLst>
      <p:ext uri="{BB962C8B-B14F-4D97-AF65-F5344CB8AC3E}">
        <p14:creationId xmlns:p14="http://schemas.microsoft.com/office/powerpoint/2010/main" val="106261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BFAB76-B298-44ED-B608-5A3A5B120329}"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29C7B-6670-4475-BD97-D2BB8D8BFA65}" type="slidenum">
              <a:rPr lang="en-US" smtClean="0"/>
              <a:t>‹#›</a:t>
            </a:fld>
            <a:endParaRPr lang="en-US"/>
          </a:p>
        </p:txBody>
      </p:sp>
    </p:spTree>
    <p:extLst>
      <p:ext uri="{BB962C8B-B14F-4D97-AF65-F5344CB8AC3E}">
        <p14:creationId xmlns:p14="http://schemas.microsoft.com/office/powerpoint/2010/main" val="281710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BFAB76-B298-44ED-B608-5A3A5B120329}"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29C7B-6670-4475-BD97-D2BB8D8BFA65}" type="slidenum">
              <a:rPr lang="en-US" smtClean="0"/>
              <a:t>‹#›</a:t>
            </a:fld>
            <a:endParaRPr lang="en-US"/>
          </a:p>
        </p:txBody>
      </p:sp>
    </p:spTree>
    <p:extLst>
      <p:ext uri="{BB962C8B-B14F-4D97-AF65-F5344CB8AC3E}">
        <p14:creationId xmlns:p14="http://schemas.microsoft.com/office/powerpoint/2010/main" val="1822066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BFAB76-B298-44ED-B608-5A3A5B120329}" type="datetimeFigureOut">
              <a:rPr lang="en-US" smtClean="0"/>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29C7B-6670-4475-BD97-D2BB8D8BFA65}" type="slidenum">
              <a:rPr lang="en-US" smtClean="0"/>
              <a:t>‹#›</a:t>
            </a:fld>
            <a:endParaRPr lang="en-US"/>
          </a:p>
        </p:txBody>
      </p:sp>
    </p:spTree>
    <p:extLst>
      <p:ext uri="{BB962C8B-B14F-4D97-AF65-F5344CB8AC3E}">
        <p14:creationId xmlns:p14="http://schemas.microsoft.com/office/powerpoint/2010/main" val="3563200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BFAB76-B298-44ED-B608-5A3A5B120329}" type="datetimeFigureOut">
              <a:rPr lang="en-US" smtClean="0"/>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29C7B-6670-4475-BD97-D2BB8D8BFA65}" type="slidenum">
              <a:rPr lang="en-US" smtClean="0"/>
              <a:t>‹#›</a:t>
            </a:fld>
            <a:endParaRPr lang="en-US"/>
          </a:p>
        </p:txBody>
      </p:sp>
    </p:spTree>
    <p:extLst>
      <p:ext uri="{BB962C8B-B14F-4D97-AF65-F5344CB8AC3E}">
        <p14:creationId xmlns:p14="http://schemas.microsoft.com/office/powerpoint/2010/main" val="5087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BFAB76-B298-44ED-B608-5A3A5B120329}" type="datetimeFigureOut">
              <a:rPr lang="en-US" smtClean="0"/>
              <a:t>11/14/2021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29C7B-6670-4475-BD97-D2BB8D8BFA65}" type="slidenum">
              <a:rPr lang="en-US" smtClean="0"/>
              <a:t>‹#›</a:t>
            </a:fld>
            <a:endParaRPr lang="en-US"/>
          </a:p>
        </p:txBody>
      </p:sp>
    </p:spTree>
    <p:extLst>
      <p:ext uri="{BB962C8B-B14F-4D97-AF65-F5344CB8AC3E}">
        <p14:creationId xmlns:p14="http://schemas.microsoft.com/office/powerpoint/2010/main" val="108139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BFAB76-B298-44ED-B608-5A3A5B120329}"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29C7B-6670-4475-BD97-D2BB8D8BFA65}" type="slidenum">
              <a:rPr lang="en-US" smtClean="0"/>
              <a:t>‹#›</a:t>
            </a:fld>
            <a:endParaRPr lang="en-US"/>
          </a:p>
        </p:txBody>
      </p:sp>
    </p:spTree>
    <p:extLst>
      <p:ext uri="{BB962C8B-B14F-4D97-AF65-F5344CB8AC3E}">
        <p14:creationId xmlns:p14="http://schemas.microsoft.com/office/powerpoint/2010/main" val="153318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BFAB76-B298-44ED-B608-5A3A5B120329}"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29C7B-6670-4475-BD97-D2BB8D8BFA65}" type="slidenum">
              <a:rPr lang="en-US" smtClean="0"/>
              <a:t>‹#›</a:t>
            </a:fld>
            <a:endParaRPr lang="en-US"/>
          </a:p>
        </p:txBody>
      </p:sp>
    </p:spTree>
    <p:extLst>
      <p:ext uri="{BB962C8B-B14F-4D97-AF65-F5344CB8AC3E}">
        <p14:creationId xmlns:p14="http://schemas.microsoft.com/office/powerpoint/2010/main" val="4077404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BBFAB76-B298-44ED-B608-5A3A5B120329}" type="datetimeFigureOut">
              <a:rPr lang="en-US" smtClean="0"/>
              <a:t>11/14/2021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3E29C7B-6670-4475-BD97-D2BB8D8BFA65}" type="slidenum">
              <a:rPr lang="en-US" smtClean="0"/>
              <a:t>‹#›</a:t>
            </a:fld>
            <a:endParaRPr lang="en-US"/>
          </a:p>
        </p:txBody>
      </p:sp>
    </p:spTree>
    <p:extLst>
      <p:ext uri="{BB962C8B-B14F-4D97-AF65-F5344CB8AC3E}">
        <p14:creationId xmlns:p14="http://schemas.microsoft.com/office/powerpoint/2010/main" val="1951251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en.wikipedia.org/wiki/IEEE_802.11_RTS/CTS"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metageek.net/"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www.wigle.net/" TargetMode="External"/><Relationship Id="rId4" Type="http://schemas.openxmlformats.org/officeDocument/2006/relationships/hyperlink" Target="http://www.acrylicwifi.com/"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www.krackattacks.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Wireless Security</a:t>
            </a:r>
            <a:endParaRPr lang="en-US" sz="3200" dirty="0"/>
          </a:p>
        </p:txBody>
      </p:sp>
      <p:sp>
        <p:nvSpPr>
          <p:cNvPr id="3" name="Subtitle 2"/>
          <p:cNvSpPr>
            <a:spLocks noGrp="1"/>
          </p:cNvSpPr>
          <p:nvPr>
            <p:ph type="subTitle" idx="1"/>
          </p:nvPr>
        </p:nvSpPr>
        <p:spPr/>
        <p:txBody>
          <a:bodyPr>
            <a:normAutofit/>
          </a:bodyPr>
          <a:lstStyle/>
          <a:p>
            <a:r>
              <a:rPr lang="en-US" sz="2000" b="1" dirty="0" err="1"/>
              <a:t>S.Venkatesan</a:t>
            </a:r>
            <a:endParaRPr lang="en-US" sz="2000" b="1" dirty="0"/>
          </a:p>
          <a:p>
            <a:r>
              <a:rPr lang="en-US" sz="2000" b="1" dirty="0"/>
              <a:t>Indian Institute of Information Technology, Allahabad</a:t>
            </a:r>
          </a:p>
          <a:p>
            <a:endParaRPr lang="en-US" sz="2000" b="1" dirty="0"/>
          </a:p>
        </p:txBody>
      </p:sp>
      <p:sp>
        <p:nvSpPr>
          <p:cNvPr id="4" name="Slide Number Placeholder 3"/>
          <p:cNvSpPr>
            <a:spLocks noGrp="1"/>
          </p:cNvSpPr>
          <p:nvPr>
            <p:ph type="sldNum" sz="quarter" idx="12"/>
          </p:nvPr>
        </p:nvSpPr>
        <p:spPr/>
        <p:txBody>
          <a:bodyPr/>
          <a:lstStyle/>
          <a:p>
            <a:fld id="{904D36A4-88F4-49D8-8A20-2FF41329439F}" type="slidenum">
              <a:rPr lang="en-US" smtClean="0"/>
              <a:t>1</a:t>
            </a:fld>
            <a:endParaRPr lang="en-US"/>
          </a:p>
        </p:txBody>
      </p:sp>
    </p:spTree>
    <p:extLst>
      <p:ext uri="{BB962C8B-B14F-4D97-AF65-F5344CB8AC3E}">
        <p14:creationId xmlns:p14="http://schemas.microsoft.com/office/powerpoint/2010/main" val="3419521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 y="355997"/>
            <a:ext cx="6348413" cy="990600"/>
          </a:xfrm>
        </p:spPr>
        <p:txBody>
          <a:bodyPr/>
          <a:lstStyle/>
          <a:p>
            <a:pPr eaLnBrk="1" hangingPunct="1"/>
            <a:r>
              <a:rPr lang="en-GB" altLang="en-US" smtClean="0"/>
              <a:t>802.11 Data Link Layer</a:t>
            </a:r>
          </a:p>
        </p:txBody>
      </p:sp>
      <p:sp>
        <p:nvSpPr>
          <p:cNvPr id="75779" name="Rectangle 3"/>
          <p:cNvSpPr>
            <a:spLocks noGrp="1" noChangeArrowheads="1"/>
          </p:cNvSpPr>
          <p:nvPr>
            <p:ph idx="1"/>
          </p:nvPr>
        </p:nvSpPr>
        <p:spPr>
          <a:xfrm>
            <a:off x="304800" y="1346598"/>
            <a:ext cx="6348413" cy="2911078"/>
          </a:xfrm>
        </p:spPr>
        <p:txBody>
          <a:bodyPr rtlCol="0">
            <a:normAutofit fontScale="77500" lnSpcReduction="20000"/>
          </a:bodyPr>
          <a:lstStyle/>
          <a:p>
            <a:pPr eaLnBrk="1" fontAlgn="auto" hangingPunct="1">
              <a:lnSpc>
                <a:spcPct val="90000"/>
              </a:lnSpc>
              <a:spcAft>
                <a:spcPts val="0"/>
              </a:spcAft>
              <a:buFont typeface="Wingdings 3" charset="2"/>
              <a:buChar char=""/>
              <a:defRPr/>
            </a:pPr>
            <a:r>
              <a:rPr lang="en-GB" altLang="en-US" sz="2400" dirty="0">
                <a:solidFill>
                  <a:schemeClr val="tx1">
                    <a:lumMod val="75000"/>
                    <a:lumOff val="25000"/>
                  </a:schemeClr>
                </a:solidFill>
              </a:rPr>
              <a:t>Layer 2 split into:</a:t>
            </a:r>
          </a:p>
          <a:p>
            <a:pPr lvl="1" eaLnBrk="1" fontAlgn="auto" hangingPunct="1">
              <a:lnSpc>
                <a:spcPct val="90000"/>
              </a:lnSpc>
              <a:spcAft>
                <a:spcPts val="0"/>
              </a:spcAft>
              <a:buFont typeface="Wingdings 3" charset="2"/>
              <a:buChar char=""/>
              <a:defRPr/>
            </a:pPr>
            <a:r>
              <a:rPr lang="en-GB" altLang="en-US" sz="2000" dirty="0">
                <a:solidFill>
                  <a:schemeClr val="tx1">
                    <a:lumMod val="75000"/>
                    <a:lumOff val="25000"/>
                  </a:schemeClr>
                </a:solidFill>
              </a:rPr>
              <a:t>Logical Link Control (LLC).</a:t>
            </a:r>
          </a:p>
          <a:p>
            <a:pPr lvl="1" eaLnBrk="1" fontAlgn="auto" hangingPunct="1">
              <a:lnSpc>
                <a:spcPct val="90000"/>
              </a:lnSpc>
              <a:spcAft>
                <a:spcPts val="0"/>
              </a:spcAft>
              <a:buFont typeface="Wingdings 3" charset="2"/>
              <a:buChar char=""/>
              <a:defRPr/>
            </a:pPr>
            <a:r>
              <a:rPr lang="en-GB" altLang="en-US" sz="2000" dirty="0">
                <a:solidFill>
                  <a:schemeClr val="tx1">
                    <a:lumMod val="75000"/>
                    <a:lumOff val="25000"/>
                  </a:schemeClr>
                </a:solidFill>
              </a:rPr>
              <a:t>Media Access Control (MAC).</a:t>
            </a:r>
          </a:p>
          <a:p>
            <a:pPr eaLnBrk="1" fontAlgn="auto" hangingPunct="1">
              <a:lnSpc>
                <a:spcPct val="90000"/>
              </a:lnSpc>
              <a:spcAft>
                <a:spcPts val="0"/>
              </a:spcAft>
              <a:buFont typeface="Wingdings 3" charset="2"/>
              <a:buChar char=""/>
              <a:defRPr/>
            </a:pPr>
            <a:r>
              <a:rPr lang="en-GB" altLang="en-US" sz="2400" dirty="0">
                <a:solidFill>
                  <a:schemeClr val="tx1">
                    <a:lumMod val="75000"/>
                    <a:lumOff val="25000"/>
                  </a:schemeClr>
                </a:solidFill>
              </a:rPr>
              <a:t>LLC - same 48-bit addresses as 802.3.</a:t>
            </a:r>
          </a:p>
          <a:p>
            <a:pPr eaLnBrk="1" fontAlgn="auto" hangingPunct="1">
              <a:lnSpc>
                <a:spcPct val="90000"/>
              </a:lnSpc>
              <a:spcAft>
                <a:spcPts val="0"/>
              </a:spcAft>
              <a:buFont typeface="Wingdings 3" charset="2"/>
              <a:buChar char=""/>
              <a:defRPr/>
            </a:pPr>
            <a:r>
              <a:rPr lang="en-GB" altLang="en-US" sz="2400" dirty="0">
                <a:solidFill>
                  <a:schemeClr val="tx1">
                    <a:lumMod val="75000"/>
                    <a:lumOff val="25000"/>
                  </a:schemeClr>
                </a:solidFill>
              </a:rPr>
              <a:t>MAC - CSMA/CD not possible.</a:t>
            </a:r>
          </a:p>
          <a:p>
            <a:pPr lvl="1" eaLnBrk="1" fontAlgn="auto" hangingPunct="1">
              <a:lnSpc>
                <a:spcPct val="90000"/>
              </a:lnSpc>
              <a:spcAft>
                <a:spcPts val="0"/>
              </a:spcAft>
              <a:buFont typeface="Wingdings 3" charset="2"/>
              <a:buChar char=""/>
              <a:defRPr/>
            </a:pPr>
            <a:r>
              <a:rPr lang="en-GB" altLang="en-US" sz="2000" dirty="0">
                <a:solidFill>
                  <a:schemeClr val="tx1">
                    <a:lumMod val="75000"/>
                    <a:lumOff val="25000"/>
                  </a:schemeClr>
                </a:solidFill>
              </a:rPr>
              <a:t>Can’t listen for collision while transmitting.</a:t>
            </a:r>
          </a:p>
          <a:p>
            <a:pPr eaLnBrk="1" fontAlgn="auto" hangingPunct="1">
              <a:lnSpc>
                <a:spcPct val="90000"/>
              </a:lnSpc>
              <a:spcAft>
                <a:spcPts val="0"/>
              </a:spcAft>
              <a:buFont typeface="Wingdings 3" charset="2"/>
              <a:buChar char=""/>
              <a:defRPr/>
            </a:pPr>
            <a:r>
              <a:rPr lang="en-GB" altLang="en-US" sz="2400" dirty="0">
                <a:solidFill>
                  <a:schemeClr val="tx1">
                    <a:lumMod val="75000"/>
                    <a:lumOff val="25000"/>
                  </a:schemeClr>
                </a:solidFill>
              </a:rPr>
              <a:t>CSMA/CA – Collision Avoidance.</a:t>
            </a:r>
          </a:p>
          <a:p>
            <a:pPr lvl="1" eaLnBrk="1" fontAlgn="auto" hangingPunct="1">
              <a:lnSpc>
                <a:spcPct val="90000"/>
              </a:lnSpc>
              <a:spcAft>
                <a:spcPts val="0"/>
              </a:spcAft>
              <a:buFont typeface="Wingdings 3" charset="2"/>
              <a:buChar char=""/>
              <a:defRPr/>
            </a:pPr>
            <a:r>
              <a:rPr lang="en-GB" altLang="en-US" sz="2000" dirty="0">
                <a:solidFill>
                  <a:schemeClr val="tx1">
                    <a:lumMod val="75000"/>
                    <a:lumOff val="25000"/>
                  </a:schemeClr>
                </a:solidFill>
              </a:rPr>
              <a:t>Sender waits for clear air, waits random time, then sends data.</a:t>
            </a:r>
          </a:p>
          <a:p>
            <a:pPr lvl="1" eaLnBrk="1" fontAlgn="auto" hangingPunct="1">
              <a:lnSpc>
                <a:spcPct val="90000"/>
              </a:lnSpc>
              <a:spcAft>
                <a:spcPts val="0"/>
              </a:spcAft>
              <a:buFont typeface="Wingdings 3" charset="2"/>
              <a:buChar char=""/>
              <a:defRPr/>
            </a:pPr>
            <a:r>
              <a:rPr lang="en-GB" altLang="en-US" sz="2000" dirty="0">
                <a:solidFill>
                  <a:schemeClr val="tx1">
                    <a:lumMod val="75000"/>
                    <a:lumOff val="25000"/>
                  </a:schemeClr>
                </a:solidFill>
              </a:rPr>
              <a:t>Receiver sends explicit ACK when data arrives intact.</a:t>
            </a:r>
          </a:p>
          <a:p>
            <a:pPr lvl="1" eaLnBrk="1" fontAlgn="auto" hangingPunct="1">
              <a:lnSpc>
                <a:spcPct val="90000"/>
              </a:lnSpc>
              <a:spcAft>
                <a:spcPts val="0"/>
              </a:spcAft>
              <a:buFont typeface="Wingdings 3" charset="2"/>
              <a:buChar char=""/>
              <a:defRPr/>
            </a:pPr>
            <a:r>
              <a:rPr lang="en-GB" altLang="en-US" sz="2000" dirty="0">
                <a:solidFill>
                  <a:schemeClr val="tx1">
                    <a:lumMod val="75000"/>
                    <a:lumOff val="25000"/>
                  </a:schemeClr>
                </a:solidFill>
              </a:rPr>
              <a:t>Also handles interference.</a:t>
            </a:r>
          </a:p>
          <a:p>
            <a:pPr lvl="1" eaLnBrk="1" fontAlgn="auto" hangingPunct="1">
              <a:lnSpc>
                <a:spcPct val="90000"/>
              </a:lnSpc>
              <a:spcAft>
                <a:spcPts val="0"/>
              </a:spcAft>
              <a:buFont typeface="Wingdings 3" charset="2"/>
              <a:buChar char=""/>
              <a:defRPr/>
            </a:pPr>
            <a:r>
              <a:rPr lang="en-GB" altLang="en-US" sz="2000" dirty="0">
                <a:solidFill>
                  <a:schemeClr val="tx1">
                    <a:lumMod val="75000"/>
                    <a:lumOff val="25000"/>
                  </a:schemeClr>
                </a:solidFill>
              </a:rPr>
              <a:t>But adds overhead.</a:t>
            </a:r>
          </a:p>
          <a:p>
            <a:pPr eaLnBrk="1" fontAlgn="auto" hangingPunct="1">
              <a:lnSpc>
                <a:spcPct val="90000"/>
              </a:lnSpc>
              <a:spcAft>
                <a:spcPts val="0"/>
              </a:spcAft>
              <a:buFont typeface="Wingdings 3" charset="2"/>
              <a:buChar char=""/>
              <a:defRPr/>
            </a:pPr>
            <a:r>
              <a:rPr lang="en-GB" altLang="en-US" sz="2400" dirty="0">
                <a:solidFill>
                  <a:schemeClr val="tx1">
                    <a:lumMod val="75000"/>
                    <a:lumOff val="25000"/>
                  </a:schemeClr>
                </a:solidFill>
              </a:rPr>
              <a:t>802.11 always slower than equivalent 802.3.</a:t>
            </a:r>
          </a:p>
        </p:txBody>
      </p:sp>
      <p:sp>
        <p:nvSpPr>
          <p:cNvPr id="4" name="Footer Placeholder 4"/>
          <p:cNvSpPr>
            <a:spLocks noGrp="1"/>
          </p:cNvSpPr>
          <p:nvPr>
            <p:ph type="ftr" sz="quarter" idx="11"/>
          </p:nvPr>
        </p:nvSpPr>
        <p:spPr/>
        <p:txBody>
          <a:bodyPr/>
          <a:lstStyle/>
          <a:p>
            <a:pPr>
              <a:defRPr/>
            </a:pPr>
            <a:r>
              <a:rPr lang="en-US" altLang="en-US"/>
              <a:t>WLAN Security</a:t>
            </a:r>
          </a:p>
        </p:txBody>
      </p:sp>
      <p:sp>
        <p:nvSpPr>
          <p:cNvPr id="2355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B84EF00F-99ED-4D25-B894-67A20C048910}" type="slidenum">
              <a:rPr lang="en-US" altLang="en-US">
                <a:solidFill>
                  <a:schemeClr val="accent1"/>
                </a:solidFill>
              </a:rPr>
              <a:pPr/>
              <a:t>10</a:t>
            </a:fld>
            <a:endParaRPr lang="en-US" altLang="en-US">
              <a:solidFill>
                <a:schemeClr val="accent1"/>
              </a:solidFill>
            </a:endParaRPr>
          </a:p>
        </p:txBody>
      </p:sp>
    </p:spTree>
    <p:extLst>
      <p:ext uri="{BB962C8B-B14F-4D97-AF65-F5344CB8AC3E}">
        <p14:creationId xmlns:p14="http://schemas.microsoft.com/office/powerpoint/2010/main" val="524208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4926" y="365522"/>
            <a:ext cx="6348413" cy="990600"/>
          </a:xfrm>
        </p:spPr>
        <p:txBody>
          <a:bodyPr/>
          <a:lstStyle/>
          <a:p>
            <a:pPr eaLnBrk="1" hangingPunct="1"/>
            <a:r>
              <a:rPr lang="en-GB" altLang="en-US" smtClean="0"/>
              <a:t>Hidden nodes</a:t>
            </a:r>
          </a:p>
        </p:txBody>
      </p:sp>
      <p:sp>
        <p:nvSpPr>
          <p:cNvPr id="19" name="Footer Placeholder 4"/>
          <p:cNvSpPr>
            <a:spLocks noGrp="1"/>
          </p:cNvSpPr>
          <p:nvPr>
            <p:ph type="ftr" sz="quarter" idx="11"/>
          </p:nvPr>
        </p:nvSpPr>
        <p:spPr/>
        <p:txBody>
          <a:bodyPr/>
          <a:lstStyle/>
          <a:p>
            <a:pPr>
              <a:defRPr/>
            </a:pPr>
            <a:r>
              <a:rPr lang="en-US" altLang="en-US"/>
              <a:t>WLAN Security</a:t>
            </a:r>
          </a:p>
        </p:txBody>
      </p:sp>
      <p:sp>
        <p:nvSpPr>
          <p:cNvPr id="2560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F138B68F-DC84-4E0D-9A09-B4E15D31BAC4}" type="slidenum">
              <a:rPr lang="en-US" altLang="en-US">
                <a:solidFill>
                  <a:schemeClr val="accent1"/>
                </a:solidFill>
              </a:rPr>
              <a:pPr/>
              <a:t>11</a:t>
            </a:fld>
            <a:endParaRPr lang="en-US" altLang="en-US">
              <a:solidFill>
                <a:schemeClr val="accent1"/>
              </a:solidFill>
            </a:endParaRPr>
          </a:p>
        </p:txBody>
      </p:sp>
      <p:grpSp>
        <p:nvGrpSpPr>
          <p:cNvPr id="25605" name="Group 1"/>
          <p:cNvGrpSpPr>
            <a:grpSpLocks/>
          </p:cNvGrpSpPr>
          <p:nvPr/>
        </p:nvGrpSpPr>
        <p:grpSpPr bwMode="auto">
          <a:xfrm>
            <a:off x="811213" y="1447800"/>
            <a:ext cx="5943600" cy="2514600"/>
            <a:chOff x="304800" y="1524000"/>
            <a:chExt cx="8534400" cy="4191000"/>
          </a:xfrm>
        </p:grpSpPr>
        <p:pic>
          <p:nvPicPr>
            <p:cNvPr id="256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191000"/>
              <a:ext cx="108108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352800"/>
              <a:ext cx="10668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286000"/>
              <a:ext cx="108108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0" name="Line 7"/>
            <p:cNvSpPr>
              <a:spLocks noChangeShapeType="1"/>
            </p:cNvSpPr>
            <p:nvPr/>
          </p:nvSpPr>
          <p:spPr bwMode="auto">
            <a:xfrm flipH="1" flipV="1">
              <a:off x="3024188" y="2641600"/>
              <a:ext cx="1243012" cy="787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 name="Line 10"/>
            <p:cNvSpPr>
              <a:spLocks noChangeShapeType="1"/>
            </p:cNvSpPr>
            <p:nvPr/>
          </p:nvSpPr>
          <p:spPr bwMode="auto">
            <a:xfrm flipV="1">
              <a:off x="1447800" y="1524000"/>
              <a:ext cx="5943600" cy="1524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2" name="Oval 18"/>
            <p:cNvSpPr>
              <a:spLocks noChangeArrowheads="1"/>
            </p:cNvSpPr>
            <p:nvPr/>
          </p:nvSpPr>
          <p:spPr bwMode="auto">
            <a:xfrm>
              <a:off x="3429000" y="3124200"/>
              <a:ext cx="2133600" cy="10668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25613" name="Oval 19"/>
            <p:cNvSpPr>
              <a:spLocks noChangeArrowheads="1"/>
            </p:cNvSpPr>
            <p:nvPr/>
          </p:nvSpPr>
          <p:spPr bwMode="auto">
            <a:xfrm>
              <a:off x="2971800" y="2819400"/>
              <a:ext cx="3048000" cy="1676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25614" name="Oval 20"/>
            <p:cNvSpPr>
              <a:spLocks noChangeArrowheads="1"/>
            </p:cNvSpPr>
            <p:nvPr/>
          </p:nvSpPr>
          <p:spPr bwMode="auto">
            <a:xfrm>
              <a:off x="2514600" y="2514600"/>
              <a:ext cx="3962400" cy="22860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25615" name="Oval 21"/>
            <p:cNvSpPr>
              <a:spLocks noChangeArrowheads="1"/>
            </p:cNvSpPr>
            <p:nvPr/>
          </p:nvSpPr>
          <p:spPr bwMode="auto">
            <a:xfrm>
              <a:off x="2057400" y="2286000"/>
              <a:ext cx="4876800" cy="2743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25616" name="Oval 22"/>
            <p:cNvSpPr>
              <a:spLocks noChangeArrowheads="1"/>
            </p:cNvSpPr>
            <p:nvPr/>
          </p:nvSpPr>
          <p:spPr bwMode="auto">
            <a:xfrm>
              <a:off x="1600200" y="1905000"/>
              <a:ext cx="5791200" cy="3505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25617" name="Oval 23"/>
            <p:cNvSpPr>
              <a:spLocks noChangeArrowheads="1"/>
            </p:cNvSpPr>
            <p:nvPr/>
          </p:nvSpPr>
          <p:spPr bwMode="auto">
            <a:xfrm>
              <a:off x="5791200" y="2133600"/>
              <a:ext cx="2133600" cy="10668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25618" name="Oval 24"/>
            <p:cNvSpPr>
              <a:spLocks noChangeArrowheads="1"/>
            </p:cNvSpPr>
            <p:nvPr/>
          </p:nvSpPr>
          <p:spPr bwMode="auto">
            <a:xfrm>
              <a:off x="5334000" y="1828800"/>
              <a:ext cx="3048000" cy="1676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25619" name="Oval 25"/>
            <p:cNvSpPr>
              <a:spLocks noChangeArrowheads="1"/>
            </p:cNvSpPr>
            <p:nvPr/>
          </p:nvSpPr>
          <p:spPr bwMode="auto">
            <a:xfrm>
              <a:off x="4876800" y="1524000"/>
              <a:ext cx="3962400" cy="22860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25620" name="Oval 26"/>
            <p:cNvSpPr>
              <a:spLocks noChangeArrowheads="1"/>
            </p:cNvSpPr>
            <p:nvPr/>
          </p:nvSpPr>
          <p:spPr bwMode="auto">
            <a:xfrm>
              <a:off x="1219200" y="4038600"/>
              <a:ext cx="2133600" cy="10668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25621" name="Oval 27"/>
            <p:cNvSpPr>
              <a:spLocks noChangeArrowheads="1"/>
            </p:cNvSpPr>
            <p:nvPr/>
          </p:nvSpPr>
          <p:spPr bwMode="auto">
            <a:xfrm>
              <a:off x="762000" y="3733800"/>
              <a:ext cx="3048000" cy="1676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25622" name="Oval 28"/>
            <p:cNvSpPr>
              <a:spLocks noChangeArrowheads="1"/>
            </p:cNvSpPr>
            <p:nvPr/>
          </p:nvSpPr>
          <p:spPr bwMode="auto">
            <a:xfrm>
              <a:off x="304800" y="3429000"/>
              <a:ext cx="3962400" cy="22860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grpSp>
      <p:sp>
        <p:nvSpPr>
          <p:cNvPr id="25606" name="TextBox 2"/>
          <p:cNvSpPr txBox="1">
            <a:spLocks noChangeArrowheads="1"/>
          </p:cNvSpPr>
          <p:nvPr/>
        </p:nvSpPr>
        <p:spPr bwMode="auto">
          <a:xfrm>
            <a:off x="504825" y="4039791"/>
            <a:ext cx="533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pPr eaLnBrk="1" hangingPunct="1"/>
            <a:r>
              <a:rPr lang="en-US" altLang="en-US">
                <a:solidFill>
                  <a:schemeClr val="tx1"/>
                </a:solidFill>
              </a:rPr>
              <a:t>request-to-send/clear-to-send (RTS/CTS) handshaking (</a:t>
            </a:r>
            <a:r>
              <a:rPr lang="en-US" altLang="en-US" u="sng">
                <a:solidFill>
                  <a:schemeClr val="tx1"/>
                </a:solidFill>
                <a:hlinkClick r:id="rId5"/>
              </a:rPr>
              <a:t>IEEE 802.11 RTS/CTS</a:t>
            </a:r>
            <a:r>
              <a:rPr lang="en-US" altLang="en-US">
                <a:solidFill>
                  <a:schemeClr val="tx1"/>
                </a:solidFill>
              </a:rPr>
              <a:t>) </a:t>
            </a:r>
          </a:p>
        </p:txBody>
      </p:sp>
    </p:spTree>
    <p:extLst>
      <p:ext uri="{BB962C8B-B14F-4D97-AF65-F5344CB8AC3E}">
        <p14:creationId xmlns:p14="http://schemas.microsoft.com/office/powerpoint/2010/main" val="24026447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altLang="en-US" smtClean="0"/>
              <a:t>RTS / CTS</a:t>
            </a:r>
          </a:p>
        </p:txBody>
      </p:sp>
      <p:sp>
        <p:nvSpPr>
          <p:cNvPr id="27651" name="Rectangle 3"/>
          <p:cNvSpPr>
            <a:spLocks noGrp="1" noChangeArrowheads="1"/>
          </p:cNvSpPr>
          <p:nvPr>
            <p:ph idx="1"/>
          </p:nvPr>
        </p:nvSpPr>
        <p:spPr>
          <a:xfrm>
            <a:off x="363539" y="1143001"/>
            <a:ext cx="6346825" cy="3288506"/>
          </a:xfrm>
        </p:spPr>
        <p:txBody>
          <a:bodyPr/>
          <a:lstStyle/>
          <a:p>
            <a:pPr eaLnBrk="1" hangingPunct="1">
              <a:lnSpc>
                <a:spcPct val="90000"/>
              </a:lnSpc>
            </a:pPr>
            <a:r>
              <a:rPr lang="en-GB" altLang="en-US" sz="2400" smtClean="0"/>
              <a:t>To handle hidden nodes</a:t>
            </a:r>
          </a:p>
          <a:p>
            <a:pPr eaLnBrk="1" hangingPunct="1">
              <a:lnSpc>
                <a:spcPct val="90000"/>
              </a:lnSpc>
            </a:pPr>
            <a:r>
              <a:rPr lang="en-GB" altLang="en-US" sz="2400" smtClean="0"/>
              <a:t>Sending station sends </a:t>
            </a:r>
          </a:p>
          <a:p>
            <a:pPr lvl="1" eaLnBrk="1" hangingPunct="1">
              <a:lnSpc>
                <a:spcPct val="90000"/>
              </a:lnSpc>
            </a:pPr>
            <a:r>
              <a:rPr lang="en-GB" altLang="en-US" sz="2000" smtClean="0"/>
              <a:t>“Request to Send”</a:t>
            </a:r>
          </a:p>
          <a:p>
            <a:pPr eaLnBrk="1" hangingPunct="1">
              <a:lnSpc>
                <a:spcPct val="90000"/>
              </a:lnSpc>
            </a:pPr>
            <a:r>
              <a:rPr lang="en-GB" altLang="en-US" sz="2400" smtClean="0"/>
              <a:t>Access point responds with </a:t>
            </a:r>
          </a:p>
          <a:p>
            <a:pPr lvl="1" eaLnBrk="1" hangingPunct="1">
              <a:lnSpc>
                <a:spcPct val="90000"/>
              </a:lnSpc>
            </a:pPr>
            <a:r>
              <a:rPr lang="en-GB" altLang="en-US" sz="2000" smtClean="0"/>
              <a:t>“Clear to Send”</a:t>
            </a:r>
          </a:p>
          <a:p>
            <a:pPr lvl="1" eaLnBrk="1" hangingPunct="1">
              <a:lnSpc>
                <a:spcPct val="90000"/>
              </a:lnSpc>
            </a:pPr>
            <a:r>
              <a:rPr lang="en-GB" altLang="en-US" sz="2000" smtClean="0"/>
              <a:t>All other stations hear this and delay any transmissions.</a:t>
            </a:r>
          </a:p>
          <a:p>
            <a:pPr eaLnBrk="1" hangingPunct="1">
              <a:lnSpc>
                <a:spcPct val="90000"/>
              </a:lnSpc>
            </a:pPr>
            <a:r>
              <a:rPr lang="en-GB" altLang="en-US" sz="2400" smtClean="0"/>
              <a:t>Only used for larger pieces of data.</a:t>
            </a:r>
          </a:p>
          <a:p>
            <a:pPr lvl="1" eaLnBrk="1" hangingPunct="1">
              <a:lnSpc>
                <a:spcPct val="90000"/>
              </a:lnSpc>
            </a:pPr>
            <a:r>
              <a:rPr lang="en-GB" altLang="en-US" sz="2000" smtClean="0"/>
              <a:t>When retransmission may waste significant time.</a:t>
            </a:r>
          </a:p>
        </p:txBody>
      </p:sp>
      <p:sp>
        <p:nvSpPr>
          <p:cNvPr id="4" name="Footer Placeholder 4"/>
          <p:cNvSpPr>
            <a:spLocks noGrp="1"/>
          </p:cNvSpPr>
          <p:nvPr>
            <p:ph type="ftr" sz="quarter" idx="11"/>
          </p:nvPr>
        </p:nvSpPr>
        <p:spPr/>
        <p:txBody>
          <a:bodyPr/>
          <a:lstStyle/>
          <a:p>
            <a:pPr>
              <a:defRPr/>
            </a:pPr>
            <a:r>
              <a:rPr lang="en-US" altLang="en-US"/>
              <a:t>WLAN Security</a:t>
            </a:r>
          </a:p>
        </p:txBody>
      </p:sp>
      <p:sp>
        <p:nvSpPr>
          <p:cNvPr id="2765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2CC7C3C4-C611-49AD-A251-72AE0C4749D9}" type="slidenum">
              <a:rPr lang="en-US" altLang="en-US">
                <a:solidFill>
                  <a:schemeClr val="accent1"/>
                </a:solidFill>
              </a:rPr>
              <a:pPr/>
              <a:t>12</a:t>
            </a:fld>
            <a:endParaRPr lang="en-US" altLang="en-US">
              <a:solidFill>
                <a:schemeClr val="accent1"/>
              </a:solidFill>
            </a:endParaRPr>
          </a:p>
        </p:txBody>
      </p:sp>
    </p:spTree>
    <p:extLst>
      <p:ext uri="{BB962C8B-B14F-4D97-AF65-F5344CB8AC3E}">
        <p14:creationId xmlns:p14="http://schemas.microsoft.com/office/powerpoint/2010/main" val="53943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6838" y="360760"/>
            <a:ext cx="6348412" cy="990600"/>
          </a:xfrm>
        </p:spPr>
        <p:txBody>
          <a:bodyPr/>
          <a:lstStyle/>
          <a:p>
            <a:pPr eaLnBrk="1" hangingPunct="1"/>
            <a:r>
              <a:rPr lang="en-GB" altLang="en-US" smtClean="0"/>
              <a:t>802.11b</a:t>
            </a:r>
          </a:p>
        </p:txBody>
      </p:sp>
      <p:sp>
        <p:nvSpPr>
          <p:cNvPr id="216067" name="Rectangle 3"/>
          <p:cNvSpPr>
            <a:spLocks noGrp="1" noChangeArrowheads="1"/>
          </p:cNvSpPr>
          <p:nvPr>
            <p:ph idx="1"/>
          </p:nvPr>
        </p:nvSpPr>
        <p:spPr>
          <a:xfrm>
            <a:off x="609600" y="1200150"/>
            <a:ext cx="7010400" cy="3331369"/>
          </a:xfrm>
        </p:spPr>
        <p:txBody>
          <a:bodyPr rtlCol="0">
            <a:normAutofit fontScale="92500" lnSpcReduction="20000"/>
          </a:bodyPr>
          <a:lstStyle/>
          <a:p>
            <a:pPr eaLnBrk="1" fontAlgn="auto" hangingPunct="1">
              <a:lnSpc>
                <a:spcPct val="90000"/>
              </a:lnSpc>
              <a:spcAft>
                <a:spcPts val="0"/>
              </a:spcAft>
              <a:buFont typeface="Wingdings 3" charset="2"/>
              <a:buChar char=""/>
              <a:defRPr/>
            </a:pPr>
            <a:r>
              <a:rPr lang="en-GB" altLang="en-US" sz="2400" dirty="0">
                <a:solidFill>
                  <a:schemeClr val="tx1">
                    <a:lumMod val="75000"/>
                    <a:lumOff val="25000"/>
                  </a:schemeClr>
                </a:solidFill>
              </a:rPr>
              <a:t>802.11b  ratified in 1999 adding 5.5 Mbps and 11 Mbps.</a:t>
            </a:r>
          </a:p>
          <a:p>
            <a:pPr eaLnBrk="1" fontAlgn="auto" hangingPunct="1">
              <a:lnSpc>
                <a:spcPct val="90000"/>
              </a:lnSpc>
              <a:spcAft>
                <a:spcPts val="0"/>
              </a:spcAft>
              <a:buFont typeface="Wingdings 3" charset="2"/>
              <a:buChar char=""/>
              <a:defRPr/>
            </a:pPr>
            <a:r>
              <a:rPr lang="en-GB" altLang="en-US" sz="2400" dirty="0">
                <a:solidFill>
                  <a:schemeClr val="tx1">
                    <a:lumMod val="75000"/>
                    <a:lumOff val="25000"/>
                  </a:schemeClr>
                </a:solidFill>
              </a:rPr>
              <a:t>DSSS as physical layer.</a:t>
            </a:r>
          </a:p>
          <a:p>
            <a:pPr lvl="1" eaLnBrk="1" fontAlgn="auto" hangingPunct="1">
              <a:lnSpc>
                <a:spcPct val="90000"/>
              </a:lnSpc>
              <a:spcAft>
                <a:spcPts val="0"/>
              </a:spcAft>
              <a:buFont typeface="Wingdings 3" charset="2"/>
              <a:buChar char=""/>
              <a:defRPr/>
            </a:pPr>
            <a:r>
              <a:rPr lang="en-GB" altLang="en-US" sz="2000" dirty="0">
                <a:solidFill>
                  <a:schemeClr val="tx1">
                    <a:lumMod val="75000"/>
                    <a:lumOff val="25000"/>
                  </a:schemeClr>
                </a:solidFill>
              </a:rPr>
              <a:t>11 channels (3 non-overlapping)</a:t>
            </a:r>
          </a:p>
          <a:p>
            <a:pPr eaLnBrk="1" fontAlgn="auto" hangingPunct="1">
              <a:lnSpc>
                <a:spcPct val="90000"/>
              </a:lnSpc>
              <a:spcAft>
                <a:spcPts val="0"/>
              </a:spcAft>
              <a:buFont typeface="Wingdings 3" charset="2"/>
              <a:buChar char=""/>
              <a:defRPr/>
            </a:pPr>
            <a:r>
              <a:rPr lang="en-GB" altLang="en-US" sz="2400" dirty="0">
                <a:solidFill>
                  <a:schemeClr val="tx1">
                    <a:lumMod val="75000"/>
                    <a:lumOff val="25000"/>
                  </a:schemeClr>
                </a:solidFill>
              </a:rPr>
              <a:t>Dynamic rate shifting.</a:t>
            </a:r>
          </a:p>
          <a:p>
            <a:pPr lvl="2" eaLnBrk="1" fontAlgn="auto" hangingPunct="1">
              <a:lnSpc>
                <a:spcPct val="90000"/>
              </a:lnSpc>
              <a:spcAft>
                <a:spcPts val="0"/>
              </a:spcAft>
              <a:buFont typeface="Wingdings 3" charset="2"/>
              <a:buChar char=""/>
              <a:defRPr/>
            </a:pPr>
            <a:r>
              <a:rPr lang="en-GB" altLang="en-US" sz="1800" dirty="0">
                <a:solidFill>
                  <a:schemeClr val="tx1">
                    <a:lumMod val="75000"/>
                    <a:lumOff val="25000"/>
                  </a:schemeClr>
                </a:solidFill>
              </a:rPr>
              <a:t>Transparent to higher layers</a:t>
            </a:r>
          </a:p>
          <a:p>
            <a:pPr lvl="2" eaLnBrk="1" fontAlgn="auto" hangingPunct="1">
              <a:lnSpc>
                <a:spcPct val="90000"/>
              </a:lnSpc>
              <a:spcAft>
                <a:spcPts val="0"/>
              </a:spcAft>
              <a:buFont typeface="Wingdings 3" charset="2"/>
              <a:buChar char=""/>
              <a:defRPr/>
            </a:pPr>
            <a:r>
              <a:rPr lang="en-GB" altLang="en-US" sz="1800" dirty="0">
                <a:solidFill>
                  <a:schemeClr val="tx1">
                    <a:lumMod val="75000"/>
                    <a:lumOff val="25000"/>
                  </a:schemeClr>
                </a:solidFill>
              </a:rPr>
              <a:t>Ideally 11 Mbps.</a:t>
            </a:r>
          </a:p>
          <a:p>
            <a:pPr lvl="2" eaLnBrk="1" fontAlgn="auto" hangingPunct="1">
              <a:lnSpc>
                <a:spcPct val="90000"/>
              </a:lnSpc>
              <a:spcAft>
                <a:spcPts val="0"/>
              </a:spcAft>
              <a:buFont typeface="Wingdings 3" charset="2"/>
              <a:buChar char=""/>
              <a:defRPr/>
            </a:pPr>
            <a:r>
              <a:rPr lang="en-GB" altLang="en-US" sz="1800" dirty="0">
                <a:solidFill>
                  <a:schemeClr val="tx1">
                    <a:lumMod val="75000"/>
                    <a:lumOff val="25000"/>
                  </a:schemeClr>
                </a:solidFill>
              </a:rPr>
              <a:t>Shifts down through 5.5 Mbps, 2 Mbps to 1 Mbps.</a:t>
            </a:r>
          </a:p>
          <a:p>
            <a:pPr lvl="3" eaLnBrk="1" fontAlgn="auto" hangingPunct="1">
              <a:lnSpc>
                <a:spcPct val="90000"/>
              </a:lnSpc>
              <a:spcAft>
                <a:spcPts val="0"/>
              </a:spcAft>
              <a:buFont typeface="Wingdings 3" charset="2"/>
              <a:buChar char=""/>
              <a:defRPr/>
            </a:pPr>
            <a:r>
              <a:rPr lang="en-GB" altLang="en-US" sz="1600" dirty="0">
                <a:solidFill>
                  <a:schemeClr val="tx1">
                    <a:lumMod val="75000"/>
                    <a:lumOff val="25000"/>
                  </a:schemeClr>
                </a:solidFill>
              </a:rPr>
              <a:t>Higher ranges.</a:t>
            </a:r>
          </a:p>
          <a:p>
            <a:pPr lvl="3" eaLnBrk="1" fontAlgn="auto" hangingPunct="1">
              <a:lnSpc>
                <a:spcPct val="90000"/>
              </a:lnSpc>
              <a:spcAft>
                <a:spcPts val="0"/>
              </a:spcAft>
              <a:buFont typeface="Wingdings 3" charset="2"/>
              <a:buChar char=""/>
              <a:defRPr/>
            </a:pPr>
            <a:r>
              <a:rPr lang="en-GB" altLang="en-US" sz="1600" dirty="0">
                <a:solidFill>
                  <a:schemeClr val="tx1">
                    <a:lumMod val="75000"/>
                    <a:lumOff val="25000"/>
                  </a:schemeClr>
                </a:solidFill>
              </a:rPr>
              <a:t>Interference.</a:t>
            </a:r>
          </a:p>
          <a:p>
            <a:pPr lvl="2" eaLnBrk="1" fontAlgn="auto" hangingPunct="1">
              <a:lnSpc>
                <a:spcPct val="90000"/>
              </a:lnSpc>
              <a:spcAft>
                <a:spcPts val="0"/>
              </a:spcAft>
              <a:buFont typeface="Wingdings 3" charset="2"/>
              <a:buChar char=""/>
              <a:defRPr/>
            </a:pPr>
            <a:r>
              <a:rPr lang="en-GB" altLang="en-US" sz="1800" dirty="0">
                <a:solidFill>
                  <a:schemeClr val="tx1">
                    <a:lumMod val="75000"/>
                    <a:lumOff val="25000"/>
                  </a:schemeClr>
                </a:solidFill>
              </a:rPr>
              <a:t>Shifts back up when possible.</a:t>
            </a:r>
          </a:p>
          <a:p>
            <a:pPr eaLnBrk="1" fontAlgn="auto" hangingPunct="1">
              <a:lnSpc>
                <a:spcPct val="90000"/>
              </a:lnSpc>
              <a:spcAft>
                <a:spcPts val="0"/>
              </a:spcAft>
              <a:buFont typeface="Wingdings 3" charset="2"/>
              <a:buChar char=""/>
              <a:defRPr/>
            </a:pPr>
            <a:r>
              <a:rPr lang="en-GB" altLang="en-US" sz="2400" dirty="0">
                <a:solidFill>
                  <a:schemeClr val="tx1">
                    <a:lumMod val="75000"/>
                    <a:lumOff val="25000"/>
                  </a:schemeClr>
                </a:solidFill>
              </a:rPr>
              <a:t>Maximum specified range 100 metres</a:t>
            </a:r>
          </a:p>
          <a:p>
            <a:pPr eaLnBrk="1" fontAlgn="auto" hangingPunct="1">
              <a:lnSpc>
                <a:spcPct val="90000"/>
              </a:lnSpc>
              <a:spcAft>
                <a:spcPts val="0"/>
              </a:spcAft>
              <a:buFont typeface="Wingdings 3" charset="2"/>
              <a:buChar char=""/>
              <a:defRPr/>
            </a:pPr>
            <a:r>
              <a:rPr lang="en-GB" altLang="en-US" sz="2400" dirty="0">
                <a:solidFill>
                  <a:schemeClr val="tx1">
                    <a:lumMod val="75000"/>
                    <a:lumOff val="25000"/>
                  </a:schemeClr>
                </a:solidFill>
              </a:rPr>
              <a:t>Average throughput of 4Mbps</a:t>
            </a:r>
          </a:p>
          <a:p>
            <a:pPr eaLnBrk="1" fontAlgn="auto" hangingPunct="1">
              <a:lnSpc>
                <a:spcPct val="90000"/>
              </a:lnSpc>
              <a:spcAft>
                <a:spcPts val="0"/>
              </a:spcAft>
              <a:buFont typeface="Wingdings 3" charset="2"/>
              <a:buChar char=""/>
              <a:defRPr/>
            </a:pPr>
            <a:endParaRPr lang="en-GB" altLang="en-US" sz="2400" dirty="0">
              <a:solidFill>
                <a:schemeClr val="tx1">
                  <a:lumMod val="75000"/>
                  <a:lumOff val="25000"/>
                </a:schemeClr>
              </a:solidFill>
            </a:endParaRPr>
          </a:p>
        </p:txBody>
      </p:sp>
      <p:sp>
        <p:nvSpPr>
          <p:cNvPr id="4" name="Footer Placeholder 4"/>
          <p:cNvSpPr>
            <a:spLocks noGrp="1"/>
          </p:cNvSpPr>
          <p:nvPr>
            <p:ph type="ftr" sz="quarter" idx="11"/>
          </p:nvPr>
        </p:nvSpPr>
        <p:spPr/>
        <p:txBody>
          <a:bodyPr/>
          <a:lstStyle/>
          <a:p>
            <a:pPr>
              <a:defRPr/>
            </a:pPr>
            <a:r>
              <a:rPr lang="en-US" altLang="en-US"/>
              <a:t>WLAN Security</a:t>
            </a:r>
          </a:p>
        </p:txBody>
      </p:sp>
      <p:sp>
        <p:nvSpPr>
          <p:cNvPr id="2970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EAD45C1F-C749-4A26-B8D1-4DF29D7CBA69}" type="slidenum">
              <a:rPr lang="en-US" altLang="en-US">
                <a:solidFill>
                  <a:schemeClr val="accent1"/>
                </a:solidFill>
              </a:rPr>
              <a:pPr/>
              <a:t>13</a:t>
            </a:fld>
            <a:endParaRPr lang="en-US" altLang="en-US">
              <a:solidFill>
                <a:schemeClr val="accent1"/>
              </a:solidFill>
            </a:endParaRPr>
          </a:p>
        </p:txBody>
      </p:sp>
    </p:spTree>
    <p:extLst>
      <p:ext uri="{BB962C8B-B14F-4D97-AF65-F5344CB8AC3E}">
        <p14:creationId xmlns:p14="http://schemas.microsoft.com/office/powerpoint/2010/main" val="858177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163" y="338138"/>
            <a:ext cx="6348413" cy="990600"/>
          </a:xfrm>
        </p:spPr>
        <p:txBody>
          <a:bodyPr/>
          <a:lstStyle/>
          <a:p>
            <a:pPr eaLnBrk="1" hangingPunct="1"/>
            <a:r>
              <a:rPr lang="en-GB" altLang="en-US" smtClean="0"/>
              <a:t>Joining a BSS</a:t>
            </a:r>
          </a:p>
        </p:txBody>
      </p:sp>
      <p:sp>
        <p:nvSpPr>
          <p:cNvPr id="31747" name="Rectangle 3"/>
          <p:cNvSpPr>
            <a:spLocks noGrp="1" noChangeArrowheads="1"/>
          </p:cNvSpPr>
          <p:nvPr>
            <p:ph idx="1"/>
          </p:nvPr>
        </p:nvSpPr>
        <p:spPr>
          <a:xfrm>
            <a:off x="609600" y="1143000"/>
            <a:ext cx="6934200" cy="3388519"/>
          </a:xfrm>
        </p:spPr>
        <p:txBody>
          <a:bodyPr>
            <a:normAutofit lnSpcReduction="10000"/>
          </a:bodyPr>
          <a:lstStyle/>
          <a:p>
            <a:pPr eaLnBrk="1" hangingPunct="1">
              <a:lnSpc>
                <a:spcPct val="90000"/>
              </a:lnSpc>
            </a:pPr>
            <a:r>
              <a:rPr lang="en-GB" altLang="en-US" sz="2400" smtClean="0"/>
              <a:t>When 802.11 client enters range of one or more APs</a:t>
            </a:r>
          </a:p>
          <a:p>
            <a:pPr lvl="1" eaLnBrk="1" hangingPunct="1">
              <a:lnSpc>
                <a:spcPct val="90000"/>
              </a:lnSpc>
            </a:pPr>
            <a:r>
              <a:rPr lang="en-GB" altLang="en-US" sz="2000" smtClean="0"/>
              <a:t>APs send beacons.</a:t>
            </a:r>
          </a:p>
          <a:p>
            <a:pPr lvl="1" eaLnBrk="1" hangingPunct="1">
              <a:lnSpc>
                <a:spcPct val="90000"/>
              </a:lnSpc>
            </a:pPr>
            <a:r>
              <a:rPr lang="en-GB" altLang="en-US" sz="2000" smtClean="0"/>
              <a:t>AP beacon can include SSID.</a:t>
            </a:r>
          </a:p>
          <a:p>
            <a:pPr lvl="1" eaLnBrk="1" hangingPunct="1">
              <a:lnSpc>
                <a:spcPct val="90000"/>
              </a:lnSpc>
            </a:pPr>
            <a:r>
              <a:rPr lang="en-GB" altLang="en-US" sz="2000" smtClean="0"/>
              <a:t>AP chosen on signal strength and observed error rates.</a:t>
            </a:r>
          </a:p>
          <a:p>
            <a:pPr lvl="1" eaLnBrk="1" hangingPunct="1">
              <a:lnSpc>
                <a:spcPct val="90000"/>
              </a:lnSpc>
            </a:pPr>
            <a:r>
              <a:rPr lang="en-GB" altLang="en-US" sz="2000" smtClean="0"/>
              <a:t>After AP accepts client.</a:t>
            </a:r>
          </a:p>
          <a:p>
            <a:pPr lvl="2" eaLnBrk="1" hangingPunct="1">
              <a:lnSpc>
                <a:spcPct val="90000"/>
              </a:lnSpc>
            </a:pPr>
            <a:r>
              <a:rPr lang="en-GB" altLang="en-US" sz="1800" smtClean="0"/>
              <a:t>Client tunes to AP channel.</a:t>
            </a:r>
          </a:p>
          <a:p>
            <a:pPr eaLnBrk="1" hangingPunct="1">
              <a:lnSpc>
                <a:spcPct val="90000"/>
              </a:lnSpc>
            </a:pPr>
            <a:r>
              <a:rPr lang="en-GB" altLang="en-US" sz="2400" smtClean="0"/>
              <a:t>Periodically, all channels surveyed.</a:t>
            </a:r>
          </a:p>
          <a:p>
            <a:pPr lvl="1" eaLnBrk="1" hangingPunct="1">
              <a:lnSpc>
                <a:spcPct val="90000"/>
              </a:lnSpc>
            </a:pPr>
            <a:r>
              <a:rPr lang="en-GB" altLang="en-US" sz="2000" smtClean="0"/>
              <a:t>To check for stronger or more reliable APs.</a:t>
            </a:r>
          </a:p>
          <a:p>
            <a:pPr lvl="1" eaLnBrk="1" hangingPunct="1">
              <a:lnSpc>
                <a:spcPct val="90000"/>
              </a:lnSpc>
            </a:pPr>
            <a:r>
              <a:rPr lang="en-GB" altLang="en-US" sz="2000" smtClean="0"/>
              <a:t>If found, reassociates with new AP.</a:t>
            </a:r>
          </a:p>
        </p:txBody>
      </p:sp>
      <p:sp>
        <p:nvSpPr>
          <p:cNvPr id="4" name="Footer Placeholder 4"/>
          <p:cNvSpPr>
            <a:spLocks noGrp="1"/>
          </p:cNvSpPr>
          <p:nvPr>
            <p:ph type="ftr" sz="quarter" idx="11"/>
          </p:nvPr>
        </p:nvSpPr>
        <p:spPr/>
        <p:txBody>
          <a:bodyPr/>
          <a:lstStyle/>
          <a:p>
            <a:pPr>
              <a:defRPr/>
            </a:pPr>
            <a:r>
              <a:rPr lang="en-US" altLang="en-US"/>
              <a:t>WLAN Security</a:t>
            </a:r>
          </a:p>
        </p:txBody>
      </p:sp>
      <p:sp>
        <p:nvSpPr>
          <p:cNvPr id="3174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2F4F8D11-BEB4-4AF7-AA5E-4A8F35C21D52}" type="slidenum">
              <a:rPr lang="en-US" altLang="en-US">
                <a:solidFill>
                  <a:schemeClr val="accent1"/>
                </a:solidFill>
              </a:rPr>
              <a:pPr/>
              <a:t>14</a:t>
            </a:fld>
            <a:endParaRPr lang="en-US" altLang="en-US">
              <a:solidFill>
                <a:schemeClr val="accent1"/>
              </a:solidFill>
            </a:endParaRPr>
          </a:p>
        </p:txBody>
      </p:sp>
    </p:spTree>
    <p:extLst>
      <p:ext uri="{BB962C8B-B14F-4D97-AF65-F5344CB8AC3E}">
        <p14:creationId xmlns:p14="http://schemas.microsoft.com/office/powerpoint/2010/main" val="3931921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 y="400050"/>
            <a:ext cx="6348413" cy="990600"/>
          </a:xfrm>
        </p:spPr>
        <p:txBody>
          <a:bodyPr/>
          <a:lstStyle/>
          <a:p>
            <a:pPr eaLnBrk="1" hangingPunct="1"/>
            <a:r>
              <a:rPr lang="en-GB" altLang="en-US" smtClean="0"/>
              <a:t>Access Point Roaming</a:t>
            </a:r>
          </a:p>
        </p:txBody>
      </p:sp>
      <p:sp>
        <p:nvSpPr>
          <p:cNvPr id="32" name="Footer Placeholder 4"/>
          <p:cNvSpPr>
            <a:spLocks noGrp="1"/>
          </p:cNvSpPr>
          <p:nvPr>
            <p:ph type="ftr" sz="quarter" idx="11"/>
          </p:nvPr>
        </p:nvSpPr>
        <p:spPr/>
        <p:txBody>
          <a:bodyPr/>
          <a:lstStyle/>
          <a:p>
            <a:pPr>
              <a:defRPr/>
            </a:pPr>
            <a:r>
              <a:rPr lang="en-US" altLang="en-US"/>
              <a:t>WLAN Security</a:t>
            </a:r>
          </a:p>
        </p:txBody>
      </p:sp>
      <p:sp>
        <p:nvSpPr>
          <p:cNvPr id="33796"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7AA13FE3-A66E-4C9A-9B5A-CB9AFAE5B12B}" type="slidenum">
              <a:rPr lang="en-US" altLang="en-US">
                <a:solidFill>
                  <a:schemeClr val="accent1"/>
                </a:solidFill>
              </a:rPr>
              <a:pPr/>
              <a:t>15</a:t>
            </a:fld>
            <a:endParaRPr lang="en-US" altLang="en-US">
              <a:solidFill>
                <a:schemeClr val="accent1"/>
              </a:solidFill>
            </a:endParaRPr>
          </a:p>
        </p:txBody>
      </p:sp>
      <p:grpSp>
        <p:nvGrpSpPr>
          <p:cNvPr id="33797" name="Group 20"/>
          <p:cNvGrpSpPr>
            <a:grpSpLocks/>
          </p:cNvGrpSpPr>
          <p:nvPr/>
        </p:nvGrpSpPr>
        <p:grpSpPr bwMode="auto">
          <a:xfrm>
            <a:off x="547688" y="3429000"/>
            <a:ext cx="3414712" cy="1102519"/>
            <a:chOff x="4224" y="3216"/>
            <a:chExt cx="2496" cy="1440"/>
          </a:xfrm>
        </p:grpSpPr>
        <p:pic>
          <p:nvPicPr>
            <p:cNvPr id="338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 y="3696"/>
              <a:ext cx="681"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3" name="Oval 17"/>
            <p:cNvSpPr>
              <a:spLocks noChangeArrowheads="1"/>
            </p:cNvSpPr>
            <p:nvPr/>
          </p:nvSpPr>
          <p:spPr bwMode="auto">
            <a:xfrm>
              <a:off x="4800" y="3600"/>
              <a:ext cx="1344" cy="672"/>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33824" name="Oval 18"/>
            <p:cNvSpPr>
              <a:spLocks noChangeArrowheads="1"/>
            </p:cNvSpPr>
            <p:nvPr/>
          </p:nvSpPr>
          <p:spPr bwMode="auto">
            <a:xfrm>
              <a:off x="4512" y="3408"/>
              <a:ext cx="1920" cy="105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33825" name="Oval 19"/>
            <p:cNvSpPr>
              <a:spLocks noChangeArrowheads="1"/>
            </p:cNvSpPr>
            <p:nvPr/>
          </p:nvSpPr>
          <p:spPr bwMode="auto">
            <a:xfrm>
              <a:off x="4224" y="3216"/>
              <a:ext cx="2496" cy="144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grpSp>
      <p:grpSp>
        <p:nvGrpSpPr>
          <p:cNvPr id="33798" name="Group 36"/>
          <p:cNvGrpSpPr>
            <a:grpSpLocks/>
          </p:cNvGrpSpPr>
          <p:nvPr/>
        </p:nvGrpSpPr>
        <p:grpSpPr bwMode="auto">
          <a:xfrm>
            <a:off x="2438400" y="2743200"/>
            <a:ext cx="3962400" cy="1714500"/>
            <a:chOff x="1056" y="2064"/>
            <a:chExt cx="2496" cy="1440"/>
          </a:xfrm>
        </p:grpSpPr>
        <p:pic>
          <p:nvPicPr>
            <p:cNvPr id="33818"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592"/>
              <a:ext cx="67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9" name="Oval 24"/>
            <p:cNvSpPr>
              <a:spLocks noChangeArrowheads="1"/>
            </p:cNvSpPr>
            <p:nvPr/>
          </p:nvSpPr>
          <p:spPr bwMode="auto">
            <a:xfrm>
              <a:off x="1632" y="2448"/>
              <a:ext cx="1344" cy="672"/>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33820" name="Oval 25"/>
            <p:cNvSpPr>
              <a:spLocks noChangeArrowheads="1"/>
            </p:cNvSpPr>
            <p:nvPr/>
          </p:nvSpPr>
          <p:spPr bwMode="auto">
            <a:xfrm>
              <a:off x="1344" y="2256"/>
              <a:ext cx="1920" cy="105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33821" name="Oval 26"/>
            <p:cNvSpPr>
              <a:spLocks noChangeArrowheads="1"/>
            </p:cNvSpPr>
            <p:nvPr/>
          </p:nvSpPr>
          <p:spPr bwMode="auto">
            <a:xfrm>
              <a:off x="1056" y="2064"/>
              <a:ext cx="2496" cy="144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grpSp>
      <p:grpSp>
        <p:nvGrpSpPr>
          <p:cNvPr id="33799" name="Group 37"/>
          <p:cNvGrpSpPr>
            <a:grpSpLocks/>
          </p:cNvGrpSpPr>
          <p:nvPr/>
        </p:nvGrpSpPr>
        <p:grpSpPr bwMode="auto">
          <a:xfrm>
            <a:off x="152400" y="1978819"/>
            <a:ext cx="3429000" cy="1621631"/>
            <a:chOff x="1056" y="2064"/>
            <a:chExt cx="2496" cy="1440"/>
          </a:xfrm>
        </p:grpSpPr>
        <p:pic>
          <p:nvPicPr>
            <p:cNvPr id="33814"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592"/>
              <a:ext cx="67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5" name="Oval 39"/>
            <p:cNvSpPr>
              <a:spLocks noChangeArrowheads="1"/>
            </p:cNvSpPr>
            <p:nvPr/>
          </p:nvSpPr>
          <p:spPr bwMode="auto">
            <a:xfrm>
              <a:off x="1632" y="2448"/>
              <a:ext cx="1344" cy="672"/>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33816" name="Oval 40"/>
            <p:cNvSpPr>
              <a:spLocks noChangeArrowheads="1"/>
            </p:cNvSpPr>
            <p:nvPr/>
          </p:nvSpPr>
          <p:spPr bwMode="auto">
            <a:xfrm>
              <a:off x="1344" y="2256"/>
              <a:ext cx="1920" cy="105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33817" name="Oval 41"/>
            <p:cNvSpPr>
              <a:spLocks noChangeArrowheads="1"/>
            </p:cNvSpPr>
            <p:nvPr/>
          </p:nvSpPr>
          <p:spPr bwMode="auto">
            <a:xfrm>
              <a:off x="1056" y="2064"/>
              <a:ext cx="2496" cy="144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grpSp>
      <p:grpSp>
        <p:nvGrpSpPr>
          <p:cNvPr id="33800" name="Group 42"/>
          <p:cNvGrpSpPr>
            <a:grpSpLocks/>
          </p:cNvGrpSpPr>
          <p:nvPr/>
        </p:nvGrpSpPr>
        <p:grpSpPr bwMode="auto">
          <a:xfrm>
            <a:off x="2895600" y="1371600"/>
            <a:ext cx="3429000" cy="1428750"/>
            <a:chOff x="1056" y="2064"/>
            <a:chExt cx="2496" cy="1440"/>
          </a:xfrm>
        </p:grpSpPr>
        <p:pic>
          <p:nvPicPr>
            <p:cNvPr id="33810"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592"/>
              <a:ext cx="67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1" name="Oval 44"/>
            <p:cNvSpPr>
              <a:spLocks noChangeArrowheads="1"/>
            </p:cNvSpPr>
            <p:nvPr/>
          </p:nvSpPr>
          <p:spPr bwMode="auto">
            <a:xfrm>
              <a:off x="1632" y="2448"/>
              <a:ext cx="1344" cy="672"/>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33812" name="Oval 45"/>
            <p:cNvSpPr>
              <a:spLocks noChangeArrowheads="1"/>
            </p:cNvSpPr>
            <p:nvPr/>
          </p:nvSpPr>
          <p:spPr bwMode="auto">
            <a:xfrm>
              <a:off x="1344" y="2256"/>
              <a:ext cx="1920" cy="105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33813" name="Oval 46"/>
            <p:cNvSpPr>
              <a:spLocks noChangeArrowheads="1"/>
            </p:cNvSpPr>
            <p:nvPr/>
          </p:nvSpPr>
          <p:spPr bwMode="auto">
            <a:xfrm>
              <a:off x="1056" y="2064"/>
              <a:ext cx="2496" cy="144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grpSp>
      <p:grpSp>
        <p:nvGrpSpPr>
          <p:cNvPr id="33801" name="Group 47"/>
          <p:cNvGrpSpPr>
            <a:grpSpLocks/>
          </p:cNvGrpSpPr>
          <p:nvPr/>
        </p:nvGrpSpPr>
        <p:grpSpPr bwMode="auto">
          <a:xfrm>
            <a:off x="5181600" y="1996678"/>
            <a:ext cx="2743200" cy="1775222"/>
            <a:chOff x="1056" y="2064"/>
            <a:chExt cx="2496" cy="1440"/>
          </a:xfrm>
        </p:grpSpPr>
        <p:pic>
          <p:nvPicPr>
            <p:cNvPr id="33806"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592"/>
              <a:ext cx="67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7" name="Oval 49"/>
            <p:cNvSpPr>
              <a:spLocks noChangeArrowheads="1"/>
            </p:cNvSpPr>
            <p:nvPr/>
          </p:nvSpPr>
          <p:spPr bwMode="auto">
            <a:xfrm>
              <a:off x="1632" y="2448"/>
              <a:ext cx="1344" cy="672"/>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33808" name="Oval 50"/>
            <p:cNvSpPr>
              <a:spLocks noChangeArrowheads="1"/>
            </p:cNvSpPr>
            <p:nvPr/>
          </p:nvSpPr>
          <p:spPr bwMode="auto">
            <a:xfrm>
              <a:off x="1344" y="2256"/>
              <a:ext cx="1920" cy="105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33809" name="Oval 51"/>
            <p:cNvSpPr>
              <a:spLocks noChangeArrowheads="1"/>
            </p:cNvSpPr>
            <p:nvPr/>
          </p:nvSpPr>
          <p:spPr bwMode="auto">
            <a:xfrm>
              <a:off x="1056" y="2064"/>
              <a:ext cx="2496" cy="144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grpSp>
      <p:sp>
        <p:nvSpPr>
          <p:cNvPr id="33802" name="Text Box 54"/>
          <p:cNvSpPr txBox="1">
            <a:spLocks noChangeArrowheads="1"/>
          </p:cNvSpPr>
          <p:nvPr/>
        </p:nvSpPr>
        <p:spPr bwMode="auto">
          <a:xfrm>
            <a:off x="1595556" y="2857500"/>
            <a:ext cx="10919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pPr algn="ctr" eaLnBrk="1" hangingPunct="1"/>
            <a:r>
              <a:rPr lang="en-GB" altLang="en-US" sz="1400">
                <a:solidFill>
                  <a:schemeClr val="tx1"/>
                </a:solidFill>
                <a:latin typeface="Verdana" pitchFamily="34" charset="0"/>
              </a:rPr>
              <a:t>Channel 4</a:t>
            </a:r>
            <a:endParaRPr lang="en-US" altLang="en-US" sz="1400">
              <a:solidFill>
                <a:schemeClr val="tx1"/>
              </a:solidFill>
              <a:latin typeface="Verdana" pitchFamily="34" charset="0"/>
            </a:endParaRPr>
          </a:p>
        </p:txBody>
      </p:sp>
      <p:sp>
        <p:nvSpPr>
          <p:cNvPr id="33803" name="Text Box 55"/>
          <p:cNvSpPr txBox="1">
            <a:spLocks noChangeArrowheads="1"/>
          </p:cNvSpPr>
          <p:nvPr/>
        </p:nvSpPr>
        <p:spPr bwMode="auto">
          <a:xfrm>
            <a:off x="3957756" y="3714750"/>
            <a:ext cx="10919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pPr algn="ctr" eaLnBrk="1" hangingPunct="1"/>
            <a:r>
              <a:rPr lang="en-GB" altLang="en-US" sz="1400">
                <a:solidFill>
                  <a:schemeClr val="tx1"/>
                </a:solidFill>
                <a:latin typeface="Verdana" pitchFamily="34" charset="0"/>
              </a:rPr>
              <a:t>Channel 7</a:t>
            </a:r>
            <a:endParaRPr lang="en-US" altLang="en-US" sz="1400">
              <a:solidFill>
                <a:schemeClr val="tx1"/>
              </a:solidFill>
              <a:latin typeface="Verdana" pitchFamily="34" charset="0"/>
            </a:endParaRPr>
          </a:p>
        </p:txBody>
      </p:sp>
      <p:sp>
        <p:nvSpPr>
          <p:cNvPr id="33804" name="Text Box 56"/>
          <p:cNvSpPr txBox="1">
            <a:spLocks noChangeArrowheads="1"/>
          </p:cNvSpPr>
          <p:nvPr/>
        </p:nvSpPr>
        <p:spPr bwMode="auto">
          <a:xfrm>
            <a:off x="6472356" y="3036094"/>
            <a:ext cx="10919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pPr algn="ctr" eaLnBrk="1" hangingPunct="1"/>
            <a:r>
              <a:rPr lang="en-GB" altLang="en-US" sz="1400">
                <a:solidFill>
                  <a:schemeClr val="tx1"/>
                </a:solidFill>
                <a:latin typeface="Verdana" pitchFamily="34" charset="0"/>
              </a:rPr>
              <a:t>Channel 9</a:t>
            </a:r>
            <a:endParaRPr lang="en-US" altLang="en-US" sz="1400">
              <a:solidFill>
                <a:schemeClr val="tx1"/>
              </a:solidFill>
              <a:latin typeface="Verdana" pitchFamily="34" charset="0"/>
            </a:endParaRPr>
          </a:p>
        </p:txBody>
      </p:sp>
      <p:sp>
        <p:nvSpPr>
          <p:cNvPr id="33805" name="Text Box 57"/>
          <p:cNvSpPr txBox="1">
            <a:spLocks noChangeArrowheads="1"/>
          </p:cNvSpPr>
          <p:nvPr/>
        </p:nvSpPr>
        <p:spPr bwMode="auto">
          <a:xfrm>
            <a:off x="4414956" y="2057400"/>
            <a:ext cx="10919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pPr algn="ctr" eaLnBrk="1" hangingPunct="1"/>
            <a:r>
              <a:rPr lang="en-GB" altLang="en-US" sz="1400">
                <a:solidFill>
                  <a:schemeClr val="tx1"/>
                </a:solidFill>
                <a:latin typeface="Verdana" pitchFamily="34" charset="0"/>
              </a:rPr>
              <a:t>Channel 1</a:t>
            </a:r>
            <a:endParaRPr lang="en-US" altLang="en-US" sz="1400">
              <a:solidFill>
                <a:schemeClr val="tx1"/>
              </a:solidFill>
              <a:latin typeface="Verdana" pitchFamily="34" charset="0"/>
            </a:endParaRPr>
          </a:p>
        </p:txBody>
      </p:sp>
    </p:spTree>
    <p:extLst>
      <p:ext uri="{BB962C8B-B14F-4D97-AF65-F5344CB8AC3E}">
        <p14:creationId xmlns:p14="http://schemas.microsoft.com/office/powerpoint/2010/main" val="24512505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 y="457200"/>
            <a:ext cx="6348413" cy="990600"/>
          </a:xfrm>
        </p:spPr>
        <p:txBody>
          <a:bodyPr/>
          <a:lstStyle/>
          <a:p>
            <a:pPr eaLnBrk="1" hangingPunct="1"/>
            <a:r>
              <a:rPr lang="en-GB" altLang="en-US" dirty="0" smtClean="0"/>
              <a:t>Roaming and Channels</a:t>
            </a:r>
          </a:p>
        </p:txBody>
      </p:sp>
      <p:sp>
        <p:nvSpPr>
          <p:cNvPr id="35843" name="Rectangle 3"/>
          <p:cNvSpPr>
            <a:spLocks noGrp="1" noChangeArrowheads="1"/>
          </p:cNvSpPr>
          <p:nvPr>
            <p:ph idx="1"/>
          </p:nvPr>
        </p:nvSpPr>
        <p:spPr>
          <a:xfrm>
            <a:off x="609601" y="1200150"/>
            <a:ext cx="6348413" cy="3502819"/>
          </a:xfrm>
        </p:spPr>
        <p:txBody>
          <a:bodyPr/>
          <a:lstStyle/>
          <a:p>
            <a:pPr eaLnBrk="1" hangingPunct="1"/>
            <a:r>
              <a:rPr lang="en-GB" altLang="en-US" sz="2400" dirty="0" err="1" smtClean="0"/>
              <a:t>Reassociation</a:t>
            </a:r>
            <a:r>
              <a:rPr lang="en-GB" altLang="en-US" sz="2400" dirty="0" smtClean="0"/>
              <a:t> with APs</a:t>
            </a:r>
          </a:p>
          <a:p>
            <a:pPr lvl="1" eaLnBrk="1" hangingPunct="1"/>
            <a:r>
              <a:rPr lang="en-GB" altLang="en-US" sz="2000" dirty="0" smtClean="0"/>
              <a:t>Moving out of range.</a:t>
            </a:r>
          </a:p>
          <a:p>
            <a:pPr lvl="1" eaLnBrk="1" hangingPunct="1"/>
            <a:r>
              <a:rPr lang="en-GB" altLang="en-US" sz="2000" dirty="0" smtClean="0"/>
              <a:t>High error rates.</a:t>
            </a:r>
          </a:p>
          <a:p>
            <a:pPr lvl="1" eaLnBrk="1" hangingPunct="1"/>
            <a:r>
              <a:rPr lang="en-GB" altLang="en-US" sz="2000" dirty="0" smtClean="0"/>
              <a:t>High network traffic.</a:t>
            </a:r>
          </a:p>
          <a:p>
            <a:pPr lvl="2" eaLnBrk="1" hangingPunct="1"/>
            <a:r>
              <a:rPr lang="en-GB" altLang="en-US" sz="1800" dirty="0" smtClean="0"/>
              <a:t>Allows load balancing.</a:t>
            </a:r>
          </a:p>
          <a:p>
            <a:pPr eaLnBrk="1" hangingPunct="1"/>
            <a:r>
              <a:rPr lang="en-GB" altLang="en-US" sz="2400" dirty="0" smtClean="0"/>
              <a:t>Each AP has a channel.</a:t>
            </a:r>
          </a:p>
          <a:p>
            <a:pPr lvl="1" eaLnBrk="1" hangingPunct="1"/>
            <a:r>
              <a:rPr lang="en-GB" altLang="en-US" sz="2000" dirty="0" smtClean="0"/>
              <a:t>14 partially overlapping channels.</a:t>
            </a:r>
          </a:p>
          <a:p>
            <a:pPr lvl="1" eaLnBrk="1" hangingPunct="1"/>
            <a:r>
              <a:rPr lang="en-GB" altLang="en-US" sz="2000" dirty="0" smtClean="0"/>
              <a:t>Only three channels that have no overlap.</a:t>
            </a:r>
          </a:p>
          <a:p>
            <a:pPr lvl="2" eaLnBrk="1" hangingPunct="1"/>
            <a:r>
              <a:rPr lang="en-GB" altLang="en-US" sz="1800" dirty="0" smtClean="0"/>
              <a:t>Best for </a:t>
            </a:r>
            <a:r>
              <a:rPr lang="en-GB" altLang="en-US" sz="1800" dirty="0" err="1" smtClean="0"/>
              <a:t>multicell</a:t>
            </a:r>
            <a:r>
              <a:rPr lang="en-GB" altLang="en-US" sz="1800" dirty="0" smtClean="0"/>
              <a:t> coverage. </a:t>
            </a:r>
            <a:endParaRPr lang="en-US" altLang="en-US" sz="1800" dirty="0" smtClean="0"/>
          </a:p>
        </p:txBody>
      </p:sp>
      <p:sp>
        <p:nvSpPr>
          <p:cNvPr id="4" name="Footer Placeholder 4"/>
          <p:cNvSpPr>
            <a:spLocks noGrp="1"/>
          </p:cNvSpPr>
          <p:nvPr>
            <p:ph type="ftr" sz="quarter" idx="11"/>
          </p:nvPr>
        </p:nvSpPr>
        <p:spPr/>
        <p:txBody>
          <a:bodyPr/>
          <a:lstStyle/>
          <a:p>
            <a:pPr>
              <a:defRPr/>
            </a:pPr>
            <a:r>
              <a:rPr lang="en-US" altLang="en-US"/>
              <a:t>WLAN Security</a:t>
            </a:r>
          </a:p>
        </p:txBody>
      </p:sp>
      <p:sp>
        <p:nvSpPr>
          <p:cNvPr id="3584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7043D4B5-15E3-49AC-A116-8800E403A11D}" type="slidenum">
              <a:rPr lang="en-US" altLang="en-US">
                <a:solidFill>
                  <a:schemeClr val="accent1"/>
                </a:solidFill>
              </a:rPr>
              <a:pPr/>
              <a:t>16</a:t>
            </a:fld>
            <a:endParaRPr lang="en-US" altLang="en-US">
              <a:solidFill>
                <a:schemeClr val="accent1"/>
              </a:solidFill>
            </a:endParaRPr>
          </a:p>
        </p:txBody>
      </p:sp>
    </p:spTree>
    <p:extLst>
      <p:ext uri="{BB962C8B-B14F-4D97-AF65-F5344CB8AC3E}">
        <p14:creationId xmlns:p14="http://schemas.microsoft.com/office/powerpoint/2010/main" val="4113217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 y="361950"/>
            <a:ext cx="6348413" cy="990600"/>
          </a:xfrm>
        </p:spPr>
        <p:txBody>
          <a:bodyPr/>
          <a:lstStyle/>
          <a:p>
            <a:pPr eaLnBrk="1" hangingPunct="1"/>
            <a:r>
              <a:rPr lang="en-GB" altLang="en-US" smtClean="0"/>
              <a:t>802.11a</a:t>
            </a:r>
          </a:p>
        </p:txBody>
      </p:sp>
      <p:sp>
        <p:nvSpPr>
          <p:cNvPr id="37891" name="Rectangle 3"/>
          <p:cNvSpPr>
            <a:spLocks noGrp="1" noChangeArrowheads="1"/>
          </p:cNvSpPr>
          <p:nvPr>
            <p:ph idx="1"/>
          </p:nvPr>
        </p:nvSpPr>
        <p:spPr>
          <a:xfrm>
            <a:off x="609601" y="1143000"/>
            <a:ext cx="7619999" cy="3388519"/>
          </a:xfrm>
        </p:spPr>
        <p:txBody>
          <a:bodyPr>
            <a:normAutofit fontScale="92500" lnSpcReduction="20000"/>
          </a:bodyPr>
          <a:lstStyle/>
          <a:p>
            <a:pPr eaLnBrk="1" hangingPunct="1"/>
            <a:r>
              <a:rPr lang="en-GB" altLang="en-US" sz="2400" dirty="0" smtClean="0"/>
              <a:t>802.11a ratified in 2001 </a:t>
            </a:r>
          </a:p>
          <a:p>
            <a:r>
              <a:rPr lang="en-US" sz="2400" dirty="0"/>
              <a:t>The 802.11a amendment to the original standard was ratified in 1999. </a:t>
            </a:r>
            <a:endParaRPr lang="en-GB" altLang="en-US" sz="2400" dirty="0" smtClean="0"/>
          </a:p>
          <a:p>
            <a:pPr eaLnBrk="1" hangingPunct="1"/>
            <a:r>
              <a:rPr lang="en-GB" altLang="en-US" sz="2400" dirty="0" smtClean="0"/>
              <a:t>Supports up to 54Mbps in 5 </a:t>
            </a:r>
            <a:r>
              <a:rPr lang="en-GB" altLang="en-US" sz="2400" dirty="0" err="1" smtClean="0"/>
              <a:t>Ghz</a:t>
            </a:r>
            <a:r>
              <a:rPr lang="en-GB" altLang="en-US" sz="2400" dirty="0" smtClean="0"/>
              <a:t> range.</a:t>
            </a:r>
          </a:p>
          <a:p>
            <a:pPr lvl="1" eaLnBrk="1" hangingPunct="1"/>
            <a:r>
              <a:rPr lang="en-GB" altLang="en-US" sz="2000" dirty="0" smtClean="0"/>
              <a:t>Higher frequency limits the range</a:t>
            </a:r>
          </a:p>
          <a:p>
            <a:pPr lvl="1" eaLnBrk="1" hangingPunct="1"/>
            <a:r>
              <a:rPr lang="en-GB" altLang="en-US" sz="2000" dirty="0" smtClean="0"/>
              <a:t>Regulated frequency reduces interference from other devices</a:t>
            </a:r>
          </a:p>
          <a:p>
            <a:pPr eaLnBrk="1" hangingPunct="1"/>
            <a:r>
              <a:rPr lang="en-GB" altLang="en-US" sz="2400" dirty="0" smtClean="0"/>
              <a:t>12 non-overlapping channels</a:t>
            </a:r>
          </a:p>
          <a:p>
            <a:pPr eaLnBrk="1" hangingPunct="1"/>
            <a:r>
              <a:rPr lang="en-GB" altLang="en-US" sz="2400" dirty="0" smtClean="0"/>
              <a:t>Usable range of 30 metres</a:t>
            </a:r>
          </a:p>
          <a:p>
            <a:pPr eaLnBrk="1" hangingPunct="1"/>
            <a:r>
              <a:rPr lang="en-GB" altLang="en-US" sz="2400" dirty="0" smtClean="0"/>
              <a:t>Average throughput of 30 Mbps</a:t>
            </a:r>
          </a:p>
          <a:p>
            <a:pPr eaLnBrk="1" hangingPunct="1"/>
            <a:r>
              <a:rPr lang="en-GB" altLang="en-US" sz="2400" dirty="0" smtClean="0"/>
              <a:t>Not backwards compatible</a:t>
            </a:r>
          </a:p>
        </p:txBody>
      </p:sp>
      <p:sp>
        <p:nvSpPr>
          <p:cNvPr id="4" name="Footer Placeholder 4"/>
          <p:cNvSpPr>
            <a:spLocks noGrp="1"/>
          </p:cNvSpPr>
          <p:nvPr>
            <p:ph type="ftr" sz="quarter" idx="11"/>
          </p:nvPr>
        </p:nvSpPr>
        <p:spPr/>
        <p:txBody>
          <a:bodyPr/>
          <a:lstStyle/>
          <a:p>
            <a:pPr>
              <a:defRPr/>
            </a:pPr>
            <a:r>
              <a:rPr lang="en-US" altLang="en-US"/>
              <a:t>WLAN Security</a:t>
            </a:r>
          </a:p>
        </p:txBody>
      </p:sp>
      <p:sp>
        <p:nvSpPr>
          <p:cNvPr id="3789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A94EB1A1-91AB-49EF-8079-C8DB82B583C3}" type="slidenum">
              <a:rPr lang="en-US" altLang="en-US">
                <a:solidFill>
                  <a:schemeClr val="accent1"/>
                </a:solidFill>
              </a:rPr>
              <a:pPr/>
              <a:t>17</a:t>
            </a:fld>
            <a:endParaRPr lang="en-US" altLang="en-US">
              <a:solidFill>
                <a:schemeClr val="accent1"/>
              </a:solidFill>
            </a:endParaRPr>
          </a:p>
        </p:txBody>
      </p:sp>
    </p:spTree>
    <p:extLst>
      <p:ext uri="{BB962C8B-B14F-4D97-AF65-F5344CB8AC3E}">
        <p14:creationId xmlns:p14="http://schemas.microsoft.com/office/powerpoint/2010/main" val="39222152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8600" y="209550"/>
            <a:ext cx="6348413" cy="990600"/>
          </a:xfrm>
        </p:spPr>
        <p:txBody>
          <a:bodyPr/>
          <a:lstStyle/>
          <a:p>
            <a:pPr eaLnBrk="1" hangingPunct="1"/>
            <a:r>
              <a:rPr lang="en-GB" altLang="en-US" dirty="0" smtClean="0"/>
              <a:t>802.11g</a:t>
            </a:r>
          </a:p>
        </p:txBody>
      </p:sp>
      <p:sp>
        <p:nvSpPr>
          <p:cNvPr id="39939" name="Rectangle 3"/>
          <p:cNvSpPr>
            <a:spLocks noGrp="1" noChangeArrowheads="1"/>
          </p:cNvSpPr>
          <p:nvPr>
            <p:ph idx="1"/>
          </p:nvPr>
        </p:nvSpPr>
        <p:spPr>
          <a:xfrm>
            <a:off x="579438" y="1085850"/>
            <a:ext cx="7086600" cy="3331369"/>
          </a:xfrm>
        </p:spPr>
        <p:txBody>
          <a:bodyPr>
            <a:normAutofit fontScale="92500" lnSpcReduction="20000"/>
          </a:bodyPr>
          <a:lstStyle/>
          <a:p>
            <a:pPr eaLnBrk="1" hangingPunct="1">
              <a:lnSpc>
                <a:spcPct val="90000"/>
              </a:lnSpc>
            </a:pPr>
            <a:r>
              <a:rPr lang="en-GB" altLang="en-US" sz="2400" dirty="0" smtClean="0"/>
              <a:t>802.11g ratified in 2002 </a:t>
            </a:r>
          </a:p>
          <a:p>
            <a:pPr eaLnBrk="1" hangingPunct="1">
              <a:lnSpc>
                <a:spcPct val="90000"/>
              </a:lnSpc>
            </a:pPr>
            <a:r>
              <a:rPr lang="en-GB" altLang="en-US" sz="2400" dirty="0" smtClean="0"/>
              <a:t>Supports up to 54Mbps in 2.4Ghz range.</a:t>
            </a:r>
          </a:p>
          <a:p>
            <a:pPr lvl="1" eaLnBrk="1" hangingPunct="1">
              <a:lnSpc>
                <a:spcPct val="90000"/>
              </a:lnSpc>
            </a:pPr>
            <a:r>
              <a:rPr lang="en-GB" altLang="en-US" sz="2000" dirty="0" smtClean="0"/>
              <a:t>Backwards compatible with 802.11b</a:t>
            </a:r>
          </a:p>
          <a:p>
            <a:pPr eaLnBrk="1" hangingPunct="1">
              <a:lnSpc>
                <a:spcPct val="90000"/>
              </a:lnSpc>
            </a:pPr>
            <a:r>
              <a:rPr lang="en-GB" altLang="en-US" sz="2400" dirty="0" smtClean="0"/>
              <a:t>3 non-overlapping channels</a:t>
            </a:r>
          </a:p>
          <a:p>
            <a:pPr eaLnBrk="1" hangingPunct="1">
              <a:lnSpc>
                <a:spcPct val="90000"/>
              </a:lnSpc>
            </a:pPr>
            <a:r>
              <a:rPr lang="en-GB" altLang="en-US" sz="2400" dirty="0" smtClean="0"/>
              <a:t>Range similar to 802.11b</a:t>
            </a:r>
          </a:p>
          <a:p>
            <a:pPr eaLnBrk="1" hangingPunct="1">
              <a:lnSpc>
                <a:spcPct val="90000"/>
              </a:lnSpc>
            </a:pPr>
            <a:r>
              <a:rPr lang="en-GB" altLang="en-US" sz="2400" dirty="0" smtClean="0"/>
              <a:t>Average throughput of 30 Mbps</a:t>
            </a:r>
          </a:p>
          <a:p>
            <a:pPr eaLnBrk="1" hangingPunct="1">
              <a:lnSpc>
                <a:spcPct val="90000"/>
              </a:lnSpc>
            </a:pPr>
            <a:r>
              <a:rPr lang="en-GB" altLang="en-US" sz="2400" dirty="0" smtClean="0"/>
              <a:t>802.11n of 2009 </a:t>
            </a:r>
          </a:p>
          <a:p>
            <a:pPr lvl="1" eaLnBrk="1" hangingPunct="1">
              <a:lnSpc>
                <a:spcPct val="90000"/>
              </a:lnSpc>
            </a:pPr>
            <a:r>
              <a:rPr lang="en-GB" altLang="en-US" sz="2000" dirty="0" smtClean="0"/>
              <a:t>72 Mbps with MIMO technology, broader spectrum, and Frame aggregation</a:t>
            </a:r>
          </a:p>
          <a:p>
            <a:pPr eaLnBrk="1" hangingPunct="1">
              <a:lnSpc>
                <a:spcPct val="90000"/>
              </a:lnSpc>
            </a:pPr>
            <a:r>
              <a:rPr lang="en-GB" altLang="en-US" sz="2400" dirty="0" smtClean="0"/>
              <a:t>802.11k, 802.11r, 802.11y, and 802.11w further amends 802.11n</a:t>
            </a:r>
          </a:p>
        </p:txBody>
      </p:sp>
      <p:sp>
        <p:nvSpPr>
          <p:cNvPr id="4" name="Footer Placeholder 4"/>
          <p:cNvSpPr>
            <a:spLocks noGrp="1"/>
          </p:cNvSpPr>
          <p:nvPr>
            <p:ph type="ftr" sz="quarter" idx="11"/>
          </p:nvPr>
        </p:nvSpPr>
        <p:spPr/>
        <p:txBody>
          <a:bodyPr/>
          <a:lstStyle/>
          <a:p>
            <a:pPr>
              <a:defRPr/>
            </a:pPr>
            <a:r>
              <a:rPr lang="en-US" altLang="en-US"/>
              <a:t>WLAN Security</a:t>
            </a:r>
          </a:p>
        </p:txBody>
      </p:sp>
      <p:sp>
        <p:nvSpPr>
          <p:cNvPr id="3994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CDD2C692-10B1-4ACF-900D-30DA4644454A}" type="slidenum">
              <a:rPr lang="en-US" altLang="en-US">
                <a:solidFill>
                  <a:schemeClr val="accent1"/>
                </a:solidFill>
              </a:rPr>
              <a:pPr/>
              <a:t>18</a:t>
            </a:fld>
            <a:endParaRPr lang="en-US" altLang="en-US">
              <a:solidFill>
                <a:schemeClr val="accent1"/>
              </a:solidFill>
            </a:endParaRPr>
          </a:p>
        </p:txBody>
      </p:sp>
    </p:spTree>
    <p:extLst>
      <p:ext uri="{BB962C8B-B14F-4D97-AF65-F5344CB8AC3E}">
        <p14:creationId xmlns:p14="http://schemas.microsoft.com/office/powerpoint/2010/main" val="2087626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2700" y="355997"/>
            <a:ext cx="6346825" cy="990600"/>
          </a:xfrm>
        </p:spPr>
        <p:txBody>
          <a:bodyPr>
            <a:normAutofit fontScale="90000"/>
          </a:bodyPr>
          <a:lstStyle/>
          <a:p>
            <a:pPr eaLnBrk="1" hangingPunct="1"/>
            <a:r>
              <a:rPr lang="en-GB" altLang="en-US" smtClean="0"/>
              <a:t>Open System Authentication</a:t>
            </a:r>
          </a:p>
        </p:txBody>
      </p:sp>
      <p:sp>
        <p:nvSpPr>
          <p:cNvPr id="41987" name="Rectangle 3"/>
          <p:cNvSpPr>
            <a:spLocks noGrp="1" noChangeArrowheads="1"/>
          </p:cNvSpPr>
          <p:nvPr>
            <p:ph idx="1"/>
          </p:nvPr>
        </p:nvSpPr>
        <p:spPr>
          <a:xfrm>
            <a:off x="609600" y="1143000"/>
            <a:ext cx="7848600" cy="3388519"/>
          </a:xfrm>
        </p:spPr>
        <p:txBody>
          <a:bodyPr/>
          <a:lstStyle/>
          <a:p>
            <a:pPr eaLnBrk="1" hangingPunct="1"/>
            <a:r>
              <a:rPr lang="en-GB" altLang="en-US" sz="2400" dirty="0" smtClean="0"/>
              <a:t>Service Set Identifier (SSID)</a:t>
            </a:r>
          </a:p>
          <a:p>
            <a:pPr eaLnBrk="1" hangingPunct="1"/>
            <a:r>
              <a:rPr lang="en-GB" altLang="en-US" sz="2400" dirty="0" smtClean="0"/>
              <a:t>Station must specify SSID to Access Point when requesting association.</a:t>
            </a:r>
          </a:p>
          <a:p>
            <a:pPr eaLnBrk="1" hangingPunct="1"/>
            <a:r>
              <a:rPr lang="en-GB" altLang="en-US" sz="2400" dirty="0" smtClean="0"/>
              <a:t>Multiple APs with same SSID form Extended Service Set.</a:t>
            </a:r>
          </a:p>
          <a:p>
            <a:pPr eaLnBrk="1" hangingPunct="1"/>
            <a:r>
              <a:rPr lang="en-GB" altLang="en-US" sz="2400" dirty="0" smtClean="0"/>
              <a:t>APs can broadcast their SSID.</a:t>
            </a:r>
          </a:p>
          <a:p>
            <a:pPr eaLnBrk="1" hangingPunct="1"/>
            <a:r>
              <a:rPr lang="en-GB" altLang="en-US" sz="2400" dirty="0" smtClean="0"/>
              <a:t>Some clients allow * as SSID.</a:t>
            </a:r>
          </a:p>
          <a:p>
            <a:pPr lvl="1" eaLnBrk="1" hangingPunct="1"/>
            <a:r>
              <a:rPr lang="en-GB" altLang="en-US" sz="2000" dirty="0" smtClean="0"/>
              <a:t>Associates with strongest AP regardless of SSID.</a:t>
            </a:r>
          </a:p>
        </p:txBody>
      </p:sp>
      <p:sp>
        <p:nvSpPr>
          <p:cNvPr id="4" name="Footer Placeholder 4"/>
          <p:cNvSpPr>
            <a:spLocks noGrp="1"/>
          </p:cNvSpPr>
          <p:nvPr>
            <p:ph type="ftr" sz="quarter" idx="11"/>
          </p:nvPr>
        </p:nvSpPr>
        <p:spPr/>
        <p:txBody>
          <a:bodyPr/>
          <a:lstStyle/>
          <a:p>
            <a:pPr>
              <a:defRPr/>
            </a:pPr>
            <a:r>
              <a:rPr lang="en-US" altLang="en-US"/>
              <a:t>WLAN Security</a:t>
            </a:r>
          </a:p>
        </p:txBody>
      </p:sp>
      <p:sp>
        <p:nvSpPr>
          <p:cNvPr id="4198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E4DCDE44-25F8-4CBE-B661-1B5670A1A560}" type="slidenum">
              <a:rPr lang="en-US" altLang="en-US">
                <a:solidFill>
                  <a:schemeClr val="accent1"/>
                </a:solidFill>
              </a:rPr>
              <a:pPr/>
              <a:t>19</a:t>
            </a:fld>
            <a:endParaRPr lang="en-US" altLang="en-US">
              <a:solidFill>
                <a:schemeClr val="accent1"/>
              </a:solidFill>
            </a:endParaRPr>
          </a:p>
        </p:txBody>
      </p:sp>
    </p:spTree>
    <p:extLst>
      <p:ext uri="{BB962C8B-B14F-4D97-AF65-F5344CB8AC3E}">
        <p14:creationId xmlns:p14="http://schemas.microsoft.com/office/powerpoint/2010/main" val="1834880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Slides from</a:t>
            </a:r>
            <a:endParaRPr lang="en-US" dirty="0"/>
          </a:p>
        </p:txBody>
      </p:sp>
      <p:sp>
        <p:nvSpPr>
          <p:cNvPr id="3" name="Content Placeholder 2"/>
          <p:cNvSpPr>
            <a:spLocks noGrp="1"/>
          </p:cNvSpPr>
          <p:nvPr>
            <p:ph idx="1"/>
          </p:nvPr>
        </p:nvSpPr>
        <p:spPr/>
        <p:txBody>
          <a:bodyPr>
            <a:normAutofit/>
          </a:bodyPr>
          <a:lstStyle/>
          <a:p>
            <a:r>
              <a:rPr lang="en-US" sz="2000" dirty="0" err="1">
                <a:solidFill>
                  <a:srgbClr val="000090"/>
                </a:solidFill>
                <a:ea typeface="ＭＳ Ｐゴシック" pitchFamily="34" charset="-128"/>
              </a:rPr>
              <a:t>Sandeep</a:t>
            </a:r>
            <a:r>
              <a:rPr lang="en-US" sz="2000" dirty="0">
                <a:solidFill>
                  <a:srgbClr val="000090"/>
                </a:solidFill>
                <a:ea typeface="ＭＳ Ｐゴシック" pitchFamily="34" charset="-128"/>
              </a:rPr>
              <a:t> Kumar </a:t>
            </a:r>
            <a:r>
              <a:rPr lang="en-US" sz="2000" dirty="0" err="1" smtClean="0">
                <a:solidFill>
                  <a:srgbClr val="000090"/>
                </a:solidFill>
                <a:ea typeface="ＭＳ Ｐゴシック" pitchFamily="34" charset="-128"/>
              </a:rPr>
              <a:t>Shukla</a:t>
            </a:r>
            <a:r>
              <a:rPr lang="en-US" sz="2000" dirty="0" smtClean="0">
                <a:solidFill>
                  <a:srgbClr val="000090"/>
                </a:solidFill>
                <a:ea typeface="ＭＳ Ｐゴシック" pitchFamily="34" charset="-128"/>
              </a:rPr>
              <a:t>, </a:t>
            </a:r>
            <a:r>
              <a:rPr lang="en-US" sz="2000" dirty="0">
                <a:solidFill>
                  <a:srgbClr val="000090"/>
                </a:solidFill>
                <a:ea typeface="ＭＳ Ｐゴシック" pitchFamily="34" charset="-128"/>
              </a:rPr>
              <a:t>IIT Kanpur</a:t>
            </a:r>
          </a:p>
          <a:p>
            <a:pPr>
              <a:lnSpc>
                <a:spcPct val="80000"/>
              </a:lnSpc>
            </a:pPr>
            <a:endParaRPr lang="en-US" sz="4400" dirty="0">
              <a:latin typeface="+mj-lt"/>
              <a:ea typeface="+mj-ea"/>
              <a:cs typeface="+mj-cs"/>
            </a:endParaRPr>
          </a:p>
          <a:p>
            <a:endParaRPr lang="en-US" sz="2800" b="1" dirty="0" smtClean="0"/>
          </a:p>
          <a:p>
            <a:endParaRPr lang="en-US" dirty="0"/>
          </a:p>
        </p:txBody>
      </p:sp>
      <p:sp>
        <p:nvSpPr>
          <p:cNvPr id="4" name="Slide Number Placeholder 3"/>
          <p:cNvSpPr>
            <a:spLocks noGrp="1"/>
          </p:cNvSpPr>
          <p:nvPr>
            <p:ph type="sldNum" sz="quarter" idx="12"/>
          </p:nvPr>
        </p:nvSpPr>
        <p:spPr/>
        <p:txBody>
          <a:bodyPr/>
          <a:lstStyle/>
          <a:p>
            <a:fld id="{C4FF34FC-9426-4E35-B1B8-7982EE45AD1D}" type="slidenum">
              <a:rPr lang="en-US" smtClean="0"/>
              <a:t>2</a:t>
            </a:fld>
            <a:endParaRPr lang="en-US"/>
          </a:p>
        </p:txBody>
      </p:sp>
    </p:spTree>
    <p:extLst>
      <p:ext uri="{BB962C8B-B14F-4D97-AF65-F5344CB8AC3E}">
        <p14:creationId xmlns:p14="http://schemas.microsoft.com/office/powerpoint/2010/main" val="1699502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52400" y="209550"/>
            <a:ext cx="6348413" cy="990600"/>
          </a:xfrm>
        </p:spPr>
        <p:txBody>
          <a:bodyPr/>
          <a:lstStyle/>
          <a:p>
            <a:pPr eaLnBrk="1" hangingPunct="1"/>
            <a:r>
              <a:rPr lang="en-GB" altLang="en-US" dirty="0" smtClean="0"/>
              <a:t>MAC ACLs and SSID hiding</a:t>
            </a:r>
          </a:p>
        </p:txBody>
      </p:sp>
      <p:sp>
        <p:nvSpPr>
          <p:cNvPr id="104451" name="Rectangle 3"/>
          <p:cNvSpPr>
            <a:spLocks noGrp="1" noChangeArrowheads="1"/>
          </p:cNvSpPr>
          <p:nvPr>
            <p:ph idx="1"/>
          </p:nvPr>
        </p:nvSpPr>
        <p:spPr>
          <a:xfrm>
            <a:off x="609601" y="1085850"/>
            <a:ext cx="6348413" cy="3445669"/>
          </a:xfrm>
        </p:spPr>
        <p:txBody>
          <a:bodyPr rtlCol="0">
            <a:noAutofit/>
          </a:bodyPr>
          <a:lstStyle/>
          <a:p>
            <a:pPr eaLnBrk="1" fontAlgn="auto" hangingPunct="1">
              <a:lnSpc>
                <a:spcPct val="90000"/>
              </a:lnSpc>
              <a:spcAft>
                <a:spcPts val="0"/>
              </a:spcAft>
              <a:buFont typeface="Wingdings 3" charset="2"/>
              <a:buChar char=""/>
              <a:defRPr/>
            </a:pPr>
            <a:r>
              <a:rPr lang="en-GB" altLang="en-US" sz="2000" dirty="0">
                <a:solidFill>
                  <a:schemeClr val="tx1">
                    <a:lumMod val="75000"/>
                    <a:lumOff val="25000"/>
                  </a:schemeClr>
                </a:solidFill>
              </a:rPr>
              <a:t>Access points have Access Control Lists (ACL).</a:t>
            </a:r>
          </a:p>
          <a:p>
            <a:pPr eaLnBrk="1" fontAlgn="auto" hangingPunct="1">
              <a:lnSpc>
                <a:spcPct val="90000"/>
              </a:lnSpc>
              <a:spcAft>
                <a:spcPts val="0"/>
              </a:spcAft>
              <a:buFont typeface="Wingdings 3" charset="2"/>
              <a:buChar char=""/>
              <a:defRPr/>
            </a:pPr>
            <a:r>
              <a:rPr lang="en-GB" altLang="en-US" sz="2000" dirty="0">
                <a:solidFill>
                  <a:schemeClr val="tx1">
                    <a:lumMod val="75000"/>
                    <a:lumOff val="25000"/>
                  </a:schemeClr>
                </a:solidFill>
              </a:rPr>
              <a:t>ACL is list of allowed MAC addresses.</a:t>
            </a:r>
          </a:p>
          <a:p>
            <a:pPr lvl="1" eaLnBrk="1" fontAlgn="auto" hangingPunct="1">
              <a:lnSpc>
                <a:spcPct val="90000"/>
              </a:lnSpc>
              <a:spcAft>
                <a:spcPts val="0"/>
              </a:spcAft>
              <a:buFont typeface="Wingdings 3" charset="2"/>
              <a:buChar char=""/>
              <a:defRPr/>
            </a:pPr>
            <a:r>
              <a:rPr lang="en-GB" altLang="en-US" sz="1800" dirty="0">
                <a:solidFill>
                  <a:schemeClr val="tx1">
                    <a:lumMod val="75000"/>
                    <a:lumOff val="25000"/>
                  </a:schemeClr>
                </a:solidFill>
              </a:rPr>
              <a:t>E.g. Allow access to:</a:t>
            </a:r>
          </a:p>
          <a:p>
            <a:pPr lvl="2" eaLnBrk="1" fontAlgn="auto" hangingPunct="1">
              <a:lnSpc>
                <a:spcPct val="90000"/>
              </a:lnSpc>
              <a:spcAft>
                <a:spcPts val="0"/>
              </a:spcAft>
              <a:buFont typeface="Wingdings 3" charset="2"/>
              <a:buChar char=""/>
              <a:defRPr/>
            </a:pPr>
            <a:r>
              <a:rPr lang="en-GB" altLang="en-US" sz="1600" dirty="0">
                <a:solidFill>
                  <a:schemeClr val="tx1">
                    <a:lumMod val="75000"/>
                    <a:lumOff val="25000"/>
                  </a:schemeClr>
                </a:solidFill>
              </a:rPr>
              <a:t>00:01:42:0E:12:1F</a:t>
            </a:r>
          </a:p>
          <a:p>
            <a:pPr lvl="2" eaLnBrk="1" fontAlgn="auto" hangingPunct="1">
              <a:lnSpc>
                <a:spcPct val="90000"/>
              </a:lnSpc>
              <a:spcAft>
                <a:spcPts val="0"/>
              </a:spcAft>
              <a:buFont typeface="Wingdings 3" charset="2"/>
              <a:buChar char=""/>
              <a:defRPr/>
            </a:pPr>
            <a:r>
              <a:rPr lang="en-GB" altLang="en-US" sz="1600" dirty="0">
                <a:solidFill>
                  <a:schemeClr val="tx1">
                    <a:lumMod val="75000"/>
                    <a:lumOff val="25000"/>
                  </a:schemeClr>
                </a:solidFill>
              </a:rPr>
              <a:t>00:01:42:F1:72:AE</a:t>
            </a:r>
          </a:p>
          <a:p>
            <a:pPr lvl="2" eaLnBrk="1" fontAlgn="auto" hangingPunct="1">
              <a:lnSpc>
                <a:spcPct val="90000"/>
              </a:lnSpc>
              <a:spcAft>
                <a:spcPts val="0"/>
              </a:spcAft>
              <a:buFont typeface="Wingdings 3" charset="2"/>
              <a:buChar char=""/>
              <a:defRPr/>
            </a:pPr>
            <a:r>
              <a:rPr lang="en-GB" altLang="en-US" sz="1600" dirty="0">
                <a:solidFill>
                  <a:schemeClr val="tx1">
                    <a:lumMod val="75000"/>
                    <a:lumOff val="25000"/>
                  </a:schemeClr>
                </a:solidFill>
              </a:rPr>
              <a:t>00:01:42:4F:E2:01</a:t>
            </a:r>
          </a:p>
          <a:p>
            <a:pPr eaLnBrk="1" fontAlgn="auto" hangingPunct="1">
              <a:lnSpc>
                <a:spcPct val="90000"/>
              </a:lnSpc>
              <a:spcAft>
                <a:spcPts val="0"/>
              </a:spcAft>
              <a:buFont typeface="Wingdings 3" charset="2"/>
              <a:buChar char=""/>
              <a:defRPr/>
            </a:pPr>
            <a:r>
              <a:rPr lang="en-GB" altLang="en-US" sz="2000" dirty="0">
                <a:solidFill>
                  <a:schemeClr val="tx1">
                    <a:lumMod val="75000"/>
                    <a:lumOff val="25000"/>
                  </a:schemeClr>
                </a:solidFill>
              </a:rPr>
              <a:t>But MAC addresses are </a:t>
            </a:r>
            <a:r>
              <a:rPr lang="en-GB" altLang="en-US" sz="2000" dirty="0" err="1">
                <a:solidFill>
                  <a:schemeClr val="tx1">
                    <a:lumMod val="75000"/>
                    <a:lumOff val="25000"/>
                  </a:schemeClr>
                </a:solidFill>
              </a:rPr>
              <a:t>sniffable</a:t>
            </a:r>
            <a:r>
              <a:rPr lang="en-GB" altLang="en-US" sz="2000" dirty="0">
                <a:solidFill>
                  <a:schemeClr val="tx1">
                    <a:lumMod val="75000"/>
                    <a:lumOff val="25000"/>
                  </a:schemeClr>
                </a:solidFill>
              </a:rPr>
              <a:t> and </a:t>
            </a:r>
            <a:r>
              <a:rPr lang="en-GB" altLang="en-US" sz="2000" dirty="0" err="1">
                <a:solidFill>
                  <a:schemeClr val="tx1">
                    <a:lumMod val="75000"/>
                    <a:lumOff val="25000"/>
                  </a:schemeClr>
                </a:solidFill>
              </a:rPr>
              <a:t>spoofable</a:t>
            </a:r>
            <a:r>
              <a:rPr lang="en-GB" altLang="en-US" sz="2000" dirty="0">
                <a:solidFill>
                  <a:schemeClr val="tx1">
                    <a:lumMod val="75000"/>
                    <a:lumOff val="25000"/>
                  </a:schemeClr>
                </a:solidFill>
              </a:rPr>
              <a:t>.</a:t>
            </a:r>
          </a:p>
          <a:p>
            <a:pPr eaLnBrk="1" fontAlgn="auto" hangingPunct="1">
              <a:lnSpc>
                <a:spcPct val="90000"/>
              </a:lnSpc>
              <a:spcAft>
                <a:spcPts val="0"/>
              </a:spcAft>
              <a:buFont typeface="Wingdings 3" charset="2"/>
              <a:buChar char=""/>
              <a:defRPr/>
            </a:pPr>
            <a:r>
              <a:rPr lang="en-GB" altLang="en-US" sz="2000" dirty="0">
                <a:solidFill>
                  <a:schemeClr val="tx1">
                    <a:lumMod val="75000"/>
                    <a:lumOff val="25000"/>
                  </a:schemeClr>
                </a:solidFill>
              </a:rPr>
              <a:t>AP Beacons without SSID</a:t>
            </a:r>
          </a:p>
          <a:p>
            <a:pPr lvl="1" eaLnBrk="1" fontAlgn="auto" hangingPunct="1">
              <a:lnSpc>
                <a:spcPct val="90000"/>
              </a:lnSpc>
              <a:spcAft>
                <a:spcPts val="0"/>
              </a:spcAft>
              <a:buFont typeface="Wingdings 3" charset="2"/>
              <a:buChar char=""/>
              <a:defRPr/>
            </a:pPr>
            <a:r>
              <a:rPr lang="en-GB" altLang="en-US" sz="1800" dirty="0" err="1">
                <a:solidFill>
                  <a:schemeClr val="tx1">
                    <a:lumMod val="75000"/>
                    <a:lumOff val="25000"/>
                  </a:schemeClr>
                </a:solidFill>
              </a:rPr>
              <a:t>Essid_jack</a:t>
            </a:r>
            <a:r>
              <a:rPr lang="en-GB" altLang="en-US" sz="1800" dirty="0">
                <a:solidFill>
                  <a:schemeClr val="tx1">
                    <a:lumMod val="75000"/>
                    <a:lumOff val="25000"/>
                  </a:schemeClr>
                </a:solidFill>
              </a:rPr>
              <a:t> </a:t>
            </a:r>
          </a:p>
          <a:p>
            <a:pPr lvl="2" eaLnBrk="1" fontAlgn="auto" hangingPunct="1">
              <a:lnSpc>
                <a:spcPct val="90000"/>
              </a:lnSpc>
              <a:spcAft>
                <a:spcPts val="0"/>
              </a:spcAft>
              <a:buFont typeface="Wingdings 3" charset="2"/>
              <a:buChar char=""/>
              <a:defRPr/>
            </a:pPr>
            <a:r>
              <a:rPr lang="en-GB" altLang="en-US" sz="1600" dirty="0">
                <a:solidFill>
                  <a:schemeClr val="tx1">
                    <a:lumMod val="75000"/>
                    <a:lumOff val="25000"/>
                  </a:schemeClr>
                </a:solidFill>
              </a:rPr>
              <a:t>sends </a:t>
            </a:r>
            <a:r>
              <a:rPr lang="en-GB" altLang="en-US" sz="1600" dirty="0" err="1">
                <a:solidFill>
                  <a:schemeClr val="tx1">
                    <a:lumMod val="75000"/>
                    <a:lumOff val="25000"/>
                  </a:schemeClr>
                </a:solidFill>
              </a:rPr>
              <a:t>deauthenticate</a:t>
            </a:r>
            <a:r>
              <a:rPr lang="en-GB" altLang="en-US" sz="1600" dirty="0">
                <a:solidFill>
                  <a:schemeClr val="tx1">
                    <a:lumMod val="75000"/>
                    <a:lumOff val="25000"/>
                  </a:schemeClr>
                </a:solidFill>
              </a:rPr>
              <a:t> frames to client </a:t>
            </a:r>
          </a:p>
          <a:p>
            <a:pPr lvl="2" eaLnBrk="1" fontAlgn="auto" hangingPunct="1">
              <a:lnSpc>
                <a:spcPct val="90000"/>
              </a:lnSpc>
              <a:spcAft>
                <a:spcPts val="0"/>
              </a:spcAft>
              <a:buFont typeface="Wingdings 3" charset="2"/>
              <a:buChar char=""/>
              <a:defRPr/>
            </a:pPr>
            <a:r>
              <a:rPr lang="en-GB" altLang="en-US" sz="1600" dirty="0">
                <a:solidFill>
                  <a:schemeClr val="tx1">
                    <a:lumMod val="75000"/>
                    <a:lumOff val="25000"/>
                  </a:schemeClr>
                </a:solidFill>
              </a:rPr>
              <a:t>SSID then displayed when client sends reauthenticate frames</a:t>
            </a:r>
          </a:p>
          <a:p>
            <a:pPr eaLnBrk="1" fontAlgn="auto" hangingPunct="1">
              <a:lnSpc>
                <a:spcPct val="90000"/>
              </a:lnSpc>
              <a:spcAft>
                <a:spcPts val="0"/>
              </a:spcAft>
              <a:buFont typeface="Wingdings 3" charset="2"/>
              <a:buChar char=""/>
              <a:defRPr/>
            </a:pPr>
            <a:endParaRPr lang="en-GB" altLang="en-US" sz="2000" dirty="0">
              <a:solidFill>
                <a:schemeClr val="tx1">
                  <a:lumMod val="75000"/>
                  <a:lumOff val="25000"/>
                </a:schemeClr>
              </a:solidFill>
            </a:endParaRPr>
          </a:p>
        </p:txBody>
      </p:sp>
      <p:sp>
        <p:nvSpPr>
          <p:cNvPr id="4" name="Footer Placeholder 4"/>
          <p:cNvSpPr>
            <a:spLocks noGrp="1"/>
          </p:cNvSpPr>
          <p:nvPr>
            <p:ph type="ftr" sz="quarter" idx="11"/>
          </p:nvPr>
        </p:nvSpPr>
        <p:spPr/>
        <p:txBody>
          <a:bodyPr/>
          <a:lstStyle/>
          <a:p>
            <a:pPr>
              <a:defRPr/>
            </a:pPr>
            <a:r>
              <a:rPr lang="en-US" altLang="en-US"/>
              <a:t>WLAN Security</a:t>
            </a:r>
          </a:p>
        </p:txBody>
      </p:sp>
      <p:sp>
        <p:nvSpPr>
          <p:cNvPr id="4403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11B17FBC-7951-47B2-A0CF-72CA774FDE60}" type="slidenum">
              <a:rPr lang="en-US" altLang="en-US">
                <a:solidFill>
                  <a:schemeClr val="accent1"/>
                </a:solidFill>
              </a:rPr>
              <a:pPr/>
              <a:t>20</a:t>
            </a:fld>
            <a:endParaRPr lang="en-US" altLang="en-US">
              <a:solidFill>
                <a:schemeClr val="accent1"/>
              </a:solidFill>
            </a:endParaRPr>
          </a:p>
        </p:txBody>
      </p:sp>
    </p:spTree>
    <p:extLst>
      <p:ext uri="{BB962C8B-B14F-4D97-AF65-F5344CB8AC3E}">
        <p14:creationId xmlns:p14="http://schemas.microsoft.com/office/powerpoint/2010/main" val="4230075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8575" y="370285"/>
            <a:ext cx="6346825" cy="990600"/>
          </a:xfrm>
        </p:spPr>
        <p:txBody>
          <a:bodyPr/>
          <a:lstStyle/>
          <a:p>
            <a:pPr eaLnBrk="1" hangingPunct="1"/>
            <a:r>
              <a:rPr lang="en-GB" altLang="en-US" smtClean="0"/>
              <a:t>Interception Range</a:t>
            </a:r>
          </a:p>
        </p:txBody>
      </p:sp>
      <p:sp>
        <p:nvSpPr>
          <p:cNvPr id="25" name="Footer Placeholder 4"/>
          <p:cNvSpPr>
            <a:spLocks noGrp="1"/>
          </p:cNvSpPr>
          <p:nvPr>
            <p:ph type="ftr" sz="quarter" idx="11"/>
          </p:nvPr>
        </p:nvSpPr>
        <p:spPr/>
        <p:txBody>
          <a:bodyPr/>
          <a:lstStyle/>
          <a:p>
            <a:pPr>
              <a:defRPr/>
            </a:pPr>
            <a:r>
              <a:rPr lang="en-US" altLang="en-US"/>
              <a:t>WLAN Security</a:t>
            </a:r>
          </a:p>
        </p:txBody>
      </p:sp>
      <p:sp>
        <p:nvSpPr>
          <p:cNvPr id="4608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E73D79A8-5FF8-4D85-A965-12A24467327D}" type="slidenum">
              <a:rPr lang="en-US" altLang="en-US">
                <a:solidFill>
                  <a:schemeClr val="accent1"/>
                </a:solidFill>
              </a:rPr>
              <a:pPr/>
              <a:t>21</a:t>
            </a:fld>
            <a:endParaRPr lang="en-US" altLang="en-US">
              <a:solidFill>
                <a:schemeClr val="accent1"/>
              </a:solidFill>
            </a:endParaRPr>
          </a:p>
        </p:txBody>
      </p:sp>
      <p:sp>
        <p:nvSpPr>
          <p:cNvPr id="46085" name="Freeform 40"/>
          <p:cNvSpPr>
            <a:spLocks/>
          </p:cNvSpPr>
          <p:nvPr/>
        </p:nvSpPr>
        <p:spPr bwMode="auto">
          <a:xfrm>
            <a:off x="-152400" y="1485900"/>
            <a:ext cx="7385050" cy="3523060"/>
          </a:xfrm>
          <a:custGeom>
            <a:avLst/>
            <a:gdLst>
              <a:gd name="T0" fmla="*/ 2147483646 w 5472"/>
              <a:gd name="T1" fmla="*/ 2147483646 h 2880"/>
              <a:gd name="T2" fmla="*/ 2147483646 w 5472"/>
              <a:gd name="T3" fmla="*/ 0 h 2880"/>
              <a:gd name="T4" fmla="*/ 0 w 5472"/>
              <a:gd name="T5" fmla="*/ 2043118581 h 2880"/>
              <a:gd name="T6" fmla="*/ 2147483646 w 5472"/>
              <a:gd name="T7" fmla="*/ 2147483646 h 2880"/>
              <a:gd name="T8" fmla="*/ 2147483646 w 5472"/>
              <a:gd name="T9" fmla="*/ 2147483646 h 28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72" h="2880">
                <a:moveTo>
                  <a:pt x="5472" y="1680"/>
                </a:moveTo>
                <a:lnTo>
                  <a:pt x="3024" y="0"/>
                </a:lnTo>
                <a:lnTo>
                  <a:pt x="0" y="768"/>
                </a:lnTo>
                <a:lnTo>
                  <a:pt x="1728" y="2880"/>
                </a:lnTo>
                <a:lnTo>
                  <a:pt x="5472" y="1680"/>
                </a:lnTo>
              </a:path>
            </a:pathLst>
          </a:custGeom>
          <a:solidFill>
            <a:schemeClr val="folHlink"/>
          </a:solidFill>
          <a:ln>
            <a:noFill/>
          </a:ln>
          <a:effectLst/>
          <a:extLst>
            <a:ext uri="{91240B29-F687-4F45-9708-019B960494DF}">
              <a14:hiddenLine xmlns:a14="http://schemas.microsoft.com/office/drawing/2010/main" w="19050" cmpd="sng">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46086" name="Oval 36"/>
          <p:cNvSpPr>
            <a:spLocks noChangeArrowheads="1"/>
          </p:cNvSpPr>
          <p:nvPr/>
        </p:nvSpPr>
        <p:spPr bwMode="auto">
          <a:xfrm>
            <a:off x="0" y="971550"/>
            <a:ext cx="8153400" cy="394335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46087" name="Text Box 35"/>
          <p:cNvSpPr txBox="1">
            <a:spLocks noChangeArrowheads="1"/>
          </p:cNvSpPr>
          <p:nvPr/>
        </p:nvSpPr>
        <p:spPr bwMode="auto">
          <a:xfrm>
            <a:off x="6970047" y="1200150"/>
            <a:ext cx="18841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pPr algn="ctr" eaLnBrk="1" hangingPunct="1"/>
            <a:r>
              <a:rPr lang="en-GB" altLang="en-US" sz="1400">
                <a:solidFill>
                  <a:schemeClr val="tx1"/>
                </a:solidFill>
                <a:latin typeface="Verdana" pitchFamily="34" charset="0"/>
              </a:rPr>
              <a:t>Station outside</a:t>
            </a:r>
          </a:p>
          <a:p>
            <a:pPr algn="ctr" eaLnBrk="1" hangingPunct="1"/>
            <a:r>
              <a:rPr lang="en-GB" altLang="en-US" sz="1400">
                <a:solidFill>
                  <a:schemeClr val="tx1"/>
                </a:solidFill>
                <a:latin typeface="Verdana" pitchFamily="34" charset="0"/>
              </a:rPr>
              <a:t>building perimeter.</a:t>
            </a:r>
            <a:endParaRPr lang="en-US" altLang="en-US" sz="1400">
              <a:solidFill>
                <a:schemeClr val="tx1"/>
              </a:solidFill>
              <a:latin typeface="Verdana" pitchFamily="34" charset="0"/>
            </a:endParaRPr>
          </a:p>
        </p:txBody>
      </p:sp>
      <p:pic>
        <p:nvPicPr>
          <p:cNvPr id="46088"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2914" y="1726407"/>
            <a:ext cx="1081087" cy="564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9" name="Freeform 28"/>
          <p:cNvSpPr>
            <a:spLocks/>
          </p:cNvSpPr>
          <p:nvPr/>
        </p:nvSpPr>
        <p:spPr bwMode="auto">
          <a:xfrm>
            <a:off x="0" y="1657350"/>
            <a:ext cx="7924800" cy="3086100"/>
          </a:xfrm>
          <a:custGeom>
            <a:avLst/>
            <a:gdLst>
              <a:gd name="T0" fmla="*/ 2147483646 w 5472"/>
              <a:gd name="T1" fmla="*/ 2147483646 h 2880"/>
              <a:gd name="T2" fmla="*/ 2147483646 w 5472"/>
              <a:gd name="T3" fmla="*/ 0 h 2880"/>
              <a:gd name="T4" fmla="*/ 0 w 5472"/>
              <a:gd name="T5" fmla="*/ 1567738800 h 2880"/>
              <a:gd name="T6" fmla="*/ 2147483646 w 5472"/>
              <a:gd name="T7" fmla="*/ 2147483646 h 2880"/>
              <a:gd name="T8" fmla="*/ 2147483646 w 5472"/>
              <a:gd name="T9" fmla="*/ 2147483646 h 28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72" h="2880">
                <a:moveTo>
                  <a:pt x="5472" y="1680"/>
                </a:moveTo>
                <a:lnTo>
                  <a:pt x="3024" y="0"/>
                </a:lnTo>
                <a:lnTo>
                  <a:pt x="0" y="768"/>
                </a:lnTo>
                <a:lnTo>
                  <a:pt x="1728" y="2880"/>
                </a:lnTo>
                <a:lnTo>
                  <a:pt x="5472" y="1680"/>
                </a:lnTo>
              </a:path>
            </a:pathLst>
          </a:custGeom>
          <a:solidFill>
            <a:schemeClr val="bg1"/>
          </a:solidFill>
          <a:ln w="19050" cmpd="sng">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pic>
        <p:nvPicPr>
          <p:cNvPr id="4609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2100" y="3371851"/>
            <a:ext cx="1081088" cy="564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00" y="2743200"/>
            <a:ext cx="1066800" cy="42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2100" y="3630217"/>
            <a:ext cx="1081088" cy="564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900" y="3200401"/>
            <a:ext cx="1081088" cy="564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4" name="Line 8"/>
          <p:cNvSpPr>
            <a:spLocks noChangeShapeType="1"/>
          </p:cNvSpPr>
          <p:nvPr/>
        </p:nvSpPr>
        <p:spPr bwMode="auto">
          <a:xfrm flipH="1" flipV="1">
            <a:off x="2808288" y="2209800"/>
            <a:ext cx="1243012" cy="5905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5" name="Line 11"/>
          <p:cNvSpPr>
            <a:spLocks noChangeShapeType="1"/>
          </p:cNvSpPr>
          <p:nvPr/>
        </p:nvSpPr>
        <p:spPr bwMode="auto">
          <a:xfrm flipV="1">
            <a:off x="1231900" y="1943100"/>
            <a:ext cx="2971800" cy="5715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6" name="Text Box 15"/>
          <p:cNvSpPr txBox="1">
            <a:spLocks noChangeArrowheads="1"/>
          </p:cNvSpPr>
          <p:nvPr/>
        </p:nvSpPr>
        <p:spPr bwMode="auto">
          <a:xfrm>
            <a:off x="2821239" y="3143250"/>
            <a:ext cx="25744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pPr algn="ctr" eaLnBrk="1" hangingPunct="1"/>
            <a:r>
              <a:rPr lang="en-GB" altLang="en-US" sz="1400">
                <a:solidFill>
                  <a:schemeClr val="tx1"/>
                </a:solidFill>
                <a:latin typeface="Verdana" pitchFamily="34" charset="0"/>
              </a:rPr>
              <a:t>Basic Service Set (BSS) – </a:t>
            </a:r>
          </a:p>
          <a:p>
            <a:pPr algn="ctr" eaLnBrk="1" hangingPunct="1"/>
            <a:r>
              <a:rPr lang="en-GB" altLang="en-US" sz="1400">
                <a:solidFill>
                  <a:schemeClr val="tx1"/>
                </a:solidFill>
                <a:latin typeface="Verdana" pitchFamily="34" charset="0"/>
              </a:rPr>
              <a:t>Single cell</a:t>
            </a:r>
            <a:endParaRPr lang="en-US" altLang="en-US" sz="1400">
              <a:solidFill>
                <a:schemeClr val="tx1"/>
              </a:solidFill>
              <a:latin typeface="Verdana" pitchFamily="34" charset="0"/>
            </a:endParaRPr>
          </a:p>
        </p:txBody>
      </p:sp>
      <p:sp>
        <p:nvSpPr>
          <p:cNvPr id="46097" name="Oval 21"/>
          <p:cNvSpPr>
            <a:spLocks noChangeArrowheads="1"/>
          </p:cNvSpPr>
          <p:nvPr/>
        </p:nvSpPr>
        <p:spPr bwMode="auto">
          <a:xfrm>
            <a:off x="3289300" y="2571750"/>
            <a:ext cx="2133600" cy="8001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GB" altLang="en-US"/>
          </a:p>
        </p:txBody>
      </p:sp>
      <p:sp>
        <p:nvSpPr>
          <p:cNvPr id="46098" name="Oval 22"/>
          <p:cNvSpPr>
            <a:spLocks noChangeArrowheads="1"/>
          </p:cNvSpPr>
          <p:nvPr/>
        </p:nvSpPr>
        <p:spPr bwMode="auto">
          <a:xfrm>
            <a:off x="2832100" y="2343150"/>
            <a:ext cx="3048000" cy="12573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46099" name="Oval 23"/>
          <p:cNvSpPr>
            <a:spLocks noChangeArrowheads="1"/>
          </p:cNvSpPr>
          <p:nvPr/>
        </p:nvSpPr>
        <p:spPr bwMode="auto">
          <a:xfrm>
            <a:off x="2374900" y="2114550"/>
            <a:ext cx="3962400" cy="17145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46100" name="Oval 30"/>
          <p:cNvSpPr>
            <a:spLocks noChangeArrowheads="1"/>
          </p:cNvSpPr>
          <p:nvPr/>
        </p:nvSpPr>
        <p:spPr bwMode="auto">
          <a:xfrm>
            <a:off x="1917700" y="1943100"/>
            <a:ext cx="4876800" cy="2057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46101" name="Oval 31"/>
          <p:cNvSpPr>
            <a:spLocks noChangeArrowheads="1"/>
          </p:cNvSpPr>
          <p:nvPr/>
        </p:nvSpPr>
        <p:spPr bwMode="auto">
          <a:xfrm>
            <a:off x="1460500" y="1771650"/>
            <a:ext cx="5791200" cy="24003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46102" name="Oval 32"/>
          <p:cNvSpPr>
            <a:spLocks noChangeArrowheads="1"/>
          </p:cNvSpPr>
          <p:nvPr/>
        </p:nvSpPr>
        <p:spPr bwMode="auto">
          <a:xfrm>
            <a:off x="927100" y="1485900"/>
            <a:ext cx="6858000" cy="29718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46103" name="Oval 33"/>
          <p:cNvSpPr>
            <a:spLocks noChangeArrowheads="1"/>
          </p:cNvSpPr>
          <p:nvPr/>
        </p:nvSpPr>
        <p:spPr bwMode="auto">
          <a:xfrm>
            <a:off x="469900" y="1314450"/>
            <a:ext cx="7772400" cy="33147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46104" name="Oval 34"/>
          <p:cNvSpPr>
            <a:spLocks noChangeArrowheads="1"/>
          </p:cNvSpPr>
          <p:nvPr/>
        </p:nvSpPr>
        <p:spPr bwMode="auto">
          <a:xfrm>
            <a:off x="12700" y="1143000"/>
            <a:ext cx="8686800" cy="36576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46105" name="Line 37"/>
          <p:cNvSpPr>
            <a:spLocks noChangeShapeType="1"/>
          </p:cNvSpPr>
          <p:nvPr/>
        </p:nvSpPr>
        <p:spPr bwMode="auto">
          <a:xfrm flipV="1">
            <a:off x="4848226" y="2346722"/>
            <a:ext cx="4005263" cy="557213"/>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06" name="Text Box 39"/>
          <p:cNvSpPr txBox="1">
            <a:spLocks noChangeArrowheads="1"/>
          </p:cNvSpPr>
          <p:nvPr/>
        </p:nvSpPr>
        <p:spPr bwMode="auto">
          <a:xfrm rot="-431719">
            <a:off x="6510871" y="2147173"/>
            <a:ext cx="16626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pPr algn="ctr" eaLnBrk="1" hangingPunct="1"/>
            <a:r>
              <a:rPr lang="en-GB" altLang="en-US" b="1">
                <a:solidFill>
                  <a:schemeClr val="tx1"/>
                </a:solidFill>
                <a:latin typeface="Verdana" pitchFamily="34" charset="0"/>
              </a:rPr>
              <a:t>100 metres</a:t>
            </a:r>
            <a:endParaRPr lang="en-US" altLang="en-US" b="1">
              <a:solidFill>
                <a:schemeClr val="tx1"/>
              </a:solidFill>
              <a:latin typeface="Verdana" pitchFamily="34" charset="0"/>
            </a:endParaRPr>
          </a:p>
        </p:txBody>
      </p:sp>
    </p:spTree>
    <p:extLst>
      <p:ext uri="{BB962C8B-B14F-4D97-AF65-F5344CB8AC3E}">
        <p14:creationId xmlns:p14="http://schemas.microsoft.com/office/powerpoint/2010/main" val="3079688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050" y="400050"/>
            <a:ext cx="6346825" cy="990600"/>
          </a:xfrm>
        </p:spPr>
        <p:txBody>
          <a:bodyPr/>
          <a:lstStyle/>
          <a:p>
            <a:pPr eaLnBrk="1" hangingPunct="1"/>
            <a:r>
              <a:rPr lang="en-GB" altLang="en-US" smtClean="0"/>
              <a:t>Interception</a:t>
            </a:r>
          </a:p>
        </p:txBody>
      </p:sp>
      <p:sp>
        <p:nvSpPr>
          <p:cNvPr id="48131" name="Rectangle 3"/>
          <p:cNvSpPr>
            <a:spLocks noGrp="1" noChangeArrowheads="1"/>
          </p:cNvSpPr>
          <p:nvPr>
            <p:ph idx="1"/>
          </p:nvPr>
        </p:nvSpPr>
        <p:spPr>
          <a:xfrm>
            <a:off x="609601" y="1143000"/>
            <a:ext cx="6348413" cy="3388519"/>
          </a:xfrm>
        </p:spPr>
        <p:txBody>
          <a:bodyPr/>
          <a:lstStyle/>
          <a:p>
            <a:pPr eaLnBrk="1" hangingPunct="1"/>
            <a:r>
              <a:rPr lang="en-GB" altLang="en-US" sz="2400" smtClean="0"/>
              <a:t>Wireless LAN uses radio signal.</a:t>
            </a:r>
          </a:p>
          <a:p>
            <a:pPr eaLnBrk="1" hangingPunct="1"/>
            <a:r>
              <a:rPr lang="en-GB" altLang="en-US" sz="2400" smtClean="0"/>
              <a:t>Not limited to physical building.</a:t>
            </a:r>
          </a:p>
          <a:p>
            <a:pPr eaLnBrk="1" hangingPunct="1"/>
            <a:r>
              <a:rPr lang="en-GB" altLang="en-US" sz="2400" smtClean="0"/>
              <a:t>Signal is weakened by:</a:t>
            </a:r>
          </a:p>
          <a:p>
            <a:pPr lvl="1" eaLnBrk="1" hangingPunct="1"/>
            <a:r>
              <a:rPr lang="en-GB" altLang="en-US" sz="2000" smtClean="0"/>
              <a:t>Walls</a:t>
            </a:r>
          </a:p>
          <a:p>
            <a:pPr lvl="1" eaLnBrk="1" hangingPunct="1"/>
            <a:r>
              <a:rPr lang="en-GB" altLang="en-US" sz="2000" smtClean="0"/>
              <a:t>Floors</a:t>
            </a:r>
          </a:p>
          <a:p>
            <a:pPr lvl="1" eaLnBrk="1" hangingPunct="1"/>
            <a:r>
              <a:rPr lang="en-GB" altLang="en-US" sz="2000" smtClean="0"/>
              <a:t>Interference</a:t>
            </a:r>
          </a:p>
          <a:p>
            <a:pPr eaLnBrk="1" hangingPunct="1"/>
            <a:r>
              <a:rPr lang="en-GB" altLang="en-US" sz="2400" smtClean="0"/>
              <a:t>Directional antenna allows interception over longer distances.</a:t>
            </a:r>
          </a:p>
        </p:txBody>
      </p:sp>
      <p:sp>
        <p:nvSpPr>
          <p:cNvPr id="4" name="Footer Placeholder 4"/>
          <p:cNvSpPr>
            <a:spLocks noGrp="1"/>
          </p:cNvSpPr>
          <p:nvPr>
            <p:ph type="ftr" sz="quarter" idx="11"/>
          </p:nvPr>
        </p:nvSpPr>
        <p:spPr/>
        <p:txBody>
          <a:bodyPr/>
          <a:lstStyle/>
          <a:p>
            <a:pPr>
              <a:defRPr/>
            </a:pPr>
            <a:r>
              <a:rPr lang="en-US" altLang="en-US"/>
              <a:t>WLAN Security</a:t>
            </a:r>
          </a:p>
        </p:txBody>
      </p:sp>
      <p:sp>
        <p:nvSpPr>
          <p:cNvPr id="4813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EA538AB0-C02D-4337-A7B2-C30A9C23C676}" type="slidenum">
              <a:rPr lang="en-US" altLang="en-US">
                <a:solidFill>
                  <a:schemeClr val="accent1"/>
                </a:solidFill>
              </a:rPr>
              <a:pPr/>
              <a:t>22</a:t>
            </a:fld>
            <a:endParaRPr lang="en-US" altLang="en-US">
              <a:solidFill>
                <a:schemeClr val="accent1"/>
              </a:solidFill>
            </a:endParaRPr>
          </a:p>
        </p:txBody>
      </p:sp>
    </p:spTree>
    <p:extLst>
      <p:ext uri="{BB962C8B-B14F-4D97-AF65-F5344CB8AC3E}">
        <p14:creationId xmlns:p14="http://schemas.microsoft.com/office/powerpoint/2010/main" val="34972040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88" y="355997"/>
            <a:ext cx="6348413" cy="990600"/>
          </a:xfrm>
        </p:spPr>
        <p:txBody>
          <a:bodyPr/>
          <a:lstStyle/>
          <a:p>
            <a:pPr eaLnBrk="1" hangingPunct="1"/>
            <a:r>
              <a:rPr lang="en-GB" altLang="en-US" dirty="0" err="1" smtClean="0"/>
              <a:t>WarDriving</a:t>
            </a:r>
            <a:endParaRPr lang="en-GB" altLang="en-US" dirty="0" smtClean="0"/>
          </a:p>
        </p:txBody>
      </p:sp>
      <p:sp>
        <p:nvSpPr>
          <p:cNvPr id="68611" name="Rectangle 3"/>
          <p:cNvSpPr>
            <a:spLocks noGrp="1" noChangeArrowheads="1"/>
          </p:cNvSpPr>
          <p:nvPr>
            <p:ph idx="1"/>
          </p:nvPr>
        </p:nvSpPr>
        <p:spPr>
          <a:xfrm>
            <a:off x="609601" y="1143000"/>
            <a:ext cx="6348413" cy="3388519"/>
          </a:xfrm>
        </p:spPr>
        <p:txBody>
          <a:bodyPr rtlCol="0">
            <a:normAutofit fontScale="85000" lnSpcReduction="20000"/>
          </a:bodyPr>
          <a:lstStyle/>
          <a:p>
            <a:pPr eaLnBrk="1" fontAlgn="auto" hangingPunct="1">
              <a:spcAft>
                <a:spcPts val="0"/>
              </a:spcAft>
              <a:buFont typeface="Wingdings 3" charset="2"/>
              <a:buChar char=""/>
              <a:defRPr/>
            </a:pPr>
            <a:r>
              <a:rPr lang="en-GB" altLang="en-US" sz="2400" dirty="0">
                <a:solidFill>
                  <a:schemeClr val="tx1">
                    <a:lumMod val="75000"/>
                    <a:lumOff val="25000"/>
                  </a:schemeClr>
                </a:solidFill>
              </a:rPr>
              <a:t>Software</a:t>
            </a:r>
          </a:p>
          <a:p>
            <a:pPr lvl="1" eaLnBrk="1" fontAlgn="auto" hangingPunct="1">
              <a:spcAft>
                <a:spcPts val="0"/>
              </a:spcAft>
              <a:buFont typeface="Wingdings 3" charset="2"/>
              <a:buChar char=""/>
              <a:defRPr/>
            </a:pPr>
            <a:r>
              <a:rPr lang="en-GB" altLang="en-US" sz="2000" dirty="0" err="1">
                <a:solidFill>
                  <a:schemeClr val="tx1">
                    <a:lumMod val="75000"/>
                    <a:lumOff val="25000"/>
                  </a:schemeClr>
                </a:solidFill>
              </a:rPr>
              <a:t>Netstumbler</a:t>
            </a:r>
            <a:endParaRPr lang="en-GB" altLang="en-US" sz="2000" dirty="0">
              <a:solidFill>
                <a:schemeClr val="tx1">
                  <a:lumMod val="75000"/>
                  <a:lumOff val="25000"/>
                </a:schemeClr>
              </a:solidFill>
            </a:endParaRPr>
          </a:p>
          <a:p>
            <a:pPr lvl="1" eaLnBrk="1" fontAlgn="auto" hangingPunct="1">
              <a:spcAft>
                <a:spcPts val="0"/>
              </a:spcAft>
              <a:buFont typeface="Wingdings 3" charset="2"/>
              <a:buChar char=""/>
              <a:defRPr/>
            </a:pPr>
            <a:r>
              <a:rPr lang="en-GB" altLang="en-US" sz="2000" dirty="0">
                <a:solidFill>
                  <a:schemeClr val="tx1">
                    <a:lumMod val="75000"/>
                    <a:lumOff val="25000"/>
                  </a:schemeClr>
                </a:solidFill>
              </a:rPr>
              <a:t>And many more</a:t>
            </a:r>
          </a:p>
          <a:p>
            <a:pPr eaLnBrk="1" fontAlgn="auto" hangingPunct="1">
              <a:spcAft>
                <a:spcPts val="0"/>
              </a:spcAft>
              <a:buFont typeface="Wingdings 3" charset="2"/>
              <a:buChar char=""/>
              <a:defRPr/>
            </a:pPr>
            <a:r>
              <a:rPr lang="en-GB" altLang="en-US" sz="2400" dirty="0">
                <a:solidFill>
                  <a:schemeClr val="tx1">
                    <a:lumMod val="75000"/>
                    <a:lumOff val="25000"/>
                  </a:schemeClr>
                </a:solidFill>
              </a:rPr>
              <a:t>Laptop</a:t>
            </a:r>
          </a:p>
          <a:p>
            <a:pPr eaLnBrk="1" fontAlgn="auto" hangingPunct="1">
              <a:spcAft>
                <a:spcPts val="0"/>
              </a:spcAft>
              <a:buFont typeface="Wingdings 3" charset="2"/>
              <a:buChar char=""/>
              <a:defRPr/>
            </a:pPr>
            <a:r>
              <a:rPr lang="en-GB" altLang="en-US" sz="2400" dirty="0">
                <a:solidFill>
                  <a:schemeClr val="tx1">
                    <a:lumMod val="75000"/>
                    <a:lumOff val="25000"/>
                  </a:schemeClr>
                </a:solidFill>
              </a:rPr>
              <a:t>802.11b,g or a PC card</a:t>
            </a:r>
          </a:p>
          <a:p>
            <a:pPr eaLnBrk="1" fontAlgn="auto" hangingPunct="1">
              <a:spcAft>
                <a:spcPts val="0"/>
              </a:spcAft>
              <a:buFont typeface="Wingdings 3" charset="2"/>
              <a:buChar char=""/>
              <a:defRPr/>
            </a:pPr>
            <a:r>
              <a:rPr lang="en-GB" altLang="en-US" sz="2400" dirty="0">
                <a:solidFill>
                  <a:schemeClr val="tx1">
                    <a:lumMod val="75000"/>
                    <a:lumOff val="25000"/>
                  </a:schemeClr>
                </a:solidFill>
              </a:rPr>
              <a:t>Optional:</a:t>
            </a:r>
          </a:p>
          <a:p>
            <a:pPr lvl="1" eaLnBrk="1" fontAlgn="auto" hangingPunct="1">
              <a:spcAft>
                <a:spcPts val="0"/>
              </a:spcAft>
              <a:buFont typeface="Wingdings 3" charset="2"/>
              <a:buChar char=""/>
              <a:defRPr/>
            </a:pPr>
            <a:r>
              <a:rPr lang="en-GB" altLang="en-US" sz="2000" dirty="0">
                <a:solidFill>
                  <a:schemeClr val="tx1">
                    <a:lumMod val="75000"/>
                    <a:lumOff val="25000"/>
                  </a:schemeClr>
                </a:solidFill>
              </a:rPr>
              <a:t>Global Positioning System</a:t>
            </a:r>
          </a:p>
          <a:p>
            <a:pPr lvl="1" eaLnBrk="1" fontAlgn="auto" hangingPunct="1">
              <a:spcAft>
                <a:spcPts val="0"/>
              </a:spcAft>
              <a:buFont typeface="Wingdings 3" charset="2"/>
              <a:buChar char=""/>
              <a:defRPr/>
            </a:pPr>
            <a:r>
              <a:rPr lang="en-GB" altLang="en-US" sz="2000" dirty="0">
                <a:solidFill>
                  <a:schemeClr val="tx1">
                    <a:lumMod val="75000"/>
                    <a:lumOff val="25000"/>
                  </a:schemeClr>
                </a:solidFill>
              </a:rPr>
              <a:t>Car, bicycle, boat…</a:t>
            </a:r>
          </a:p>
          <a:p>
            <a:pPr eaLnBrk="1" fontAlgn="auto" hangingPunct="1">
              <a:spcAft>
                <a:spcPts val="0"/>
              </a:spcAft>
              <a:buFont typeface="Wingdings 3" charset="2"/>
              <a:buChar char=""/>
              <a:defRPr/>
            </a:pPr>
            <a:r>
              <a:rPr lang="en-GB" altLang="en-US" sz="2400" dirty="0">
                <a:solidFill>
                  <a:schemeClr val="tx1">
                    <a:lumMod val="75000"/>
                    <a:lumOff val="25000"/>
                  </a:schemeClr>
                </a:solidFill>
              </a:rPr>
              <a:t>Logging of MAC address, network name, SSID, manufacturer, channel, signal strength, noise (GPS - location).</a:t>
            </a:r>
            <a:endParaRPr lang="en-US" altLang="en-US" sz="2400" dirty="0">
              <a:solidFill>
                <a:schemeClr val="tx1">
                  <a:lumMod val="75000"/>
                  <a:lumOff val="25000"/>
                </a:schemeClr>
              </a:solidFill>
            </a:endParaRPr>
          </a:p>
        </p:txBody>
      </p:sp>
      <p:sp>
        <p:nvSpPr>
          <p:cNvPr id="4" name="Footer Placeholder 4"/>
          <p:cNvSpPr>
            <a:spLocks noGrp="1"/>
          </p:cNvSpPr>
          <p:nvPr>
            <p:ph type="ftr" sz="quarter" idx="11"/>
          </p:nvPr>
        </p:nvSpPr>
        <p:spPr/>
        <p:txBody>
          <a:bodyPr/>
          <a:lstStyle/>
          <a:p>
            <a:pPr>
              <a:defRPr/>
            </a:pPr>
            <a:r>
              <a:rPr lang="en-US" altLang="en-US"/>
              <a:t>WLAN Security</a:t>
            </a:r>
          </a:p>
        </p:txBody>
      </p:sp>
      <p:sp>
        <p:nvSpPr>
          <p:cNvPr id="5222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ACFEC0FD-210A-4FB5-B36A-2699C249796C}" type="slidenum">
              <a:rPr lang="en-US" altLang="en-US">
                <a:solidFill>
                  <a:schemeClr val="accent1"/>
                </a:solidFill>
              </a:rPr>
              <a:pPr/>
              <a:t>23</a:t>
            </a:fld>
            <a:endParaRPr lang="en-US" altLang="en-US">
              <a:solidFill>
                <a:schemeClr val="accent1"/>
              </a:solidFill>
            </a:endParaRPr>
          </a:p>
        </p:txBody>
      </p:sp>
    </p:spTree>
    <p:extLst>
      <p:ext uri="{BB962C8B-B14F-4D97-AF65-F5344CB8AC3E}">
        <p14:creationId xmlns:p14="http://schemas.microsoft.com/office/powerpoint/2010/main" val="2595247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noChangeArrowheads="1"/>
          </p:cNvSpPr>
          <p:nvPr>
            <p:ph type="title"/>
          </p:nvPr>
        </p:nvSpPr>
        <p:spPr>
          <a:xfrm>
            <a:off x="228600" y="133350"/>
            <a:ext cx="6348413" cy="990600"/>
          </a:xfrm>
        </p:spPr>
        <p:txBody>
          <a:bodyPr/>
          <a:lstStyle/>
          <a:p>
            <a:pPr eaLnBrk="1" hangingPunct="1"/>
            <a:r>
              <a:rPr lang="en-US" altLang="en-US" dirty="0" smtClean="0"/>
              <a:t>Common Attacks on WLAN</a:t>
            </a:r>
          </a:p>
        </p:txBody>
      </p:sp>
      <p:sp>
        <p:nvSpPr>
          <p:cNvPr id="3" name="Content Placeholder 2"/>
          <p:cNvSpPr>
            <a:spLocks noGrp="1"/>
          </p:cNvSpPr>
          <p:nvPr>
            <p:ph idx="1"/>
          </p:nvPr>
        </p:nvSpPr>
        <p:spPr>
          <a:xfrm>
            <a:off x="381000" y="895350"/>
            <a:ext cx="6348412" cy="3283744"/>
          </a:xfrm>
        </p:spPr>
        <p:txBody>
          <a:bodyPr rtlCol="0">
            <a:noAutofit/>
          </a:bodyPr>
          <a:lstStyle/>
          <a:p>
            <a:pPr eaLnBrk="1" fontAlgn="auto" hangingPunct="1">
              <a:spcAft>
                <a:spcPts val="0"/>
              </a:spcAft>
              <a:buFont typeface="Wingdings 3" charset="2"/>
              <a:buChar char=""/>
              <a:defRPr/>
            </a:pPr>
            <a:r>
              <a:rPr lang="en-US" sz="2000" dirty="0">
                <a:solidFill>
                  <a:schemeClr val="tx1">
                    <a:lumMod val="75000"/>
                    <a:lumOff val="25000"/>
                  </a:schemeClr>
                </a:solidFill>
              </a:rPr>
              <a:t>Rogue Wireless Devices</a:t>
            </a:r>
          </a:p>
          <a:p>
            <a:pPr eaLnBrk="1" fontAlgn="auto" hangingPunct="1">
              <a:spcAft>
                <a:spcPts val="0"/>
              </a:spcAft>
              <a:buFont typeface="Wingdings 3" charset="2"/>
              <a:buChar char=""/>
              <a:defRPr/>
            </a:pPr>
            <a:r>
              <a:rPr lang="en-US" sz="2000" dirty="0">
                <a:solidFill>
                  <a:schemeClr val="tx1">
                    <a:lumMod val="75000"/>
                    <a:lumOff val="25000"/>
                  </a:schemeClr>
                </a:solidFill>
              </a:rPr>
              <a:t>Peer-to-Peer Attacks</a:t>
            </a:r>
          </a:p>
          <a:p>
            <a:pPr eaLnBrk="1" fontAlgn="auto" hangingPunct="1">
              <a:spcAft>
                <a:spcPts val="0"/>
              </a:spcAft>
              <a:buFont typeface="Wingdings 3" charset="2"/>
              <a:buChar char=""/>
              <a:defRPr/>
            </a:pPr>
            <a:r>
              <a:rPr lang="en-US" sz="2000" dirty="0">
                <a:solidFill>
                  <a:schemeClr val="tx1">
                    <a:lumMod val="75000"/>
                    <a:lumOff val="25000"/>
                  </a:schemeClr>
                </a:solidFill>
              </a:rPr>
              <a:t>Eavesdropping</a:t>
            </a:r>
          </a:p>
          <a:p>
            <a:pPr eaLnBrk="1" fontAlgn="auto" hangingPunct="1">
              <a:spcAft>
                <a:spcPts val="0"/>
              </a:spcAft>
              <a:buFont typeface="Wingdings 3" charset="2"/>
              <a:buChar char=""/>
              <a:defRPr/>
            </a:pPr>
            <a:r>
              <a:rPr lang="en-US" sz="2000" dirty="0">
                <a:solidFill>
                  <a:schemeClr val="tx1">
                    <a:lumMod val="75000"/>
                    <a:lumOff val="25000"/>
                  </a:schemeClr>
                </a:solidFill>
              </a:rPr>
              <a:t>Encryption Cracking</a:t>
            </a:r>
          </a:p>
          <a:p>
            <a:pPr eaLnBrk="1" fontAlgn="auto" hangingPunct="1">
              <a:spcAft>
                <a:spcPts val="0"/>
              </a:spcAft>
              <a:buFont typeface="Wingdings 3" charset="2"/>
              <a:buChar char=""/>
              <a:defRPr/>
            </a:pPr>
            <a:r>
              <a:rPr lang="en-US" sz="2000" dirty="0">
                <a:solidFill>
                  <a:schemeClr val="tx1">
                    <a:lumMod val="75000"/>
                    <a:lumOff val="25000"/>
                  </a:schemeClr>
                </a:solidFill>
              </a:rPr>
              <a:t>KRACK – Key Reinstallation Attack</a:t>
            </a:r>
          </a:p>
          <a:p>
            <a:pPr eaLnBrk="1" fontAlgn="auto" hangingPunct="1">
              <a:spcAft>
                <a:spcPts val="0"/>
              </a:spcAft>
              <a:buFont typeface="Wingdings 3" charset="2"/>
              <a:buChar char=""/>
              <a:defRPr/>
            </a:pPr>
            <a:r>
              <a:rPr lang="en-US" sz="2000" dirty="0">
                <a:solidFill>
                  <a:schemeClr val="tx1">
                    <a:lumMod val="75000"/>
                    <a:lumOff val="25000"/>
                  </a:schemeClr>
                </a:solidFill>
              </a:rPr>
              <a:t>Authentication Attack</a:t>
            </a:r>
          </a:p>
          <a:p>
            <a:pPr eaLnBrk="1" fontAlgn="auto" hangingPunct="1">
              <a:spcAft>
                <a:spcPts val="0"/>
              </a:spcAft>
              <a:buFont typeface="Wingdings 3" charset="2"/>
              <a:buChar char=""/>
              <a:defRPr/>
            </a:pPr>
            <a:r>
              <a:rPr lang="en-US" sz="2000" dirty="0">
                <a:solidFill>
                  <a:schemeClr val="tx1">
                    <a:lumMod val="75000"/>
                    <a:lumOff val="25000"/>
                  </a:schemeClr>
                </a:solidFill>
              </a:rPr>
              <a:t>MAC Spoofing</a:t>
            </a:r>
          </a:p>
          <a:p>
            <a:pPr eaLnBrk="1" fontAlgn="auto" hangingPunct="1">
              <a:spcAft>
                <a:spcPts val="0"/>
              </a:spcAft>
              <a:buFont typeface="Wingdings 3" charset="2"/>
              <a:buChar char=""/>
              <a:defRPr/>
            </a:pPr>
            <a:r>
              <a:rPr lang="en-US" sz="2000" dirty="0">
                <a:solidFill>
                  <a:schemeClr val="tx1">
                    <a:lumMod val="75000"/>
                    <a:lumOff val="25000"/>
                  </a:schemeClr>
                </a:solidFill>
              </a:rPr>
              <a:t>Wireless Hijack – Evil Twin</a:t>
            </a:r>
          </a:p>
          <a:p>
            <a:pPr eaLnBrk="1" fontAlgn="auto" hangingPunct="1">
              <a:spcAft>
                <a:spcPts val="0"/>
              </a:spcAft>
              <a:buFont typeface="Wingdings 3" charset="2"/>
              <a:buChar char=""/>
              <a:defRPr/>
            </a:pPr>
            <a:r>
              <a:rPr lang="en-US" sz="2000" dirty="0">
                <a:solidFill>
                  <a:schemeClr val="tx1">
                    <a:lumMod val="75000"/>
                    <a:lumOff val="25000"/>
                  </a:schemeClr>
                </a:solidFill>
              </a:rPr>
              <a:t>DOS Attacks</a:t>
            </a:r>
          </a:p>
          <a:p>
            <a:pPr eaLnBrk="1" fontAlgn="auto" hangingPunct="1">
              <a:spcAft>
                <a:spcPts val="0"/>
              </a:spcAft>
              <a:buFont typeface="Wingdings 3" charset="2"/>
              <a:buChar char=""/>
              <a:defRPr/>
            </a:pPr>
            <a:r>
              <a:rPr lang="en-US" sz="2000" dirty="0">
                <a:solidFill>
                  <a:schemeClr val="tx1">
                    <a:lumMod val="75000"/>
                    <a:lumOff val="25000"/>
                  </a:schemeClr>
                </a:solidFill>
              </a:rPr>
              <a:t>Vendor Specific Attacks</a:t>
            </a:r>
          </a:p>
          <a:p>
            <a:pPr eaLnBrk="1" fontAlgn="auto" hangingPunct="1">
              <a:spcAft>
                <a:spcPts val="0"/>
              </a:spcAft>
              <a:buFont typeface="Wingdings 3" charset="2"/>
              <a:buChar char=""/>
              <a:defRPr/>
            </a:pPr>
            <a:r>
              <a:rPr lang="en-US" sz="2000" dirty="0">
                <a:solidFill>
                  <a:schemeClr val="tx1">
                    <a:lumMod val="75000"/>
                    <a:lumOff val="25000"/>
                  </a:schemeClr>
                </a:solidFill>
              </a:rPr>
              <a:t>Social Engineering </a:t>
            </a:r>
          </a:p>
        </p:txBody>
      </p:sp>
      <p:sp>
        <p:nvSpPr>
          <p:cNvPr id="4" name="Footer Placeholder 3"/>
          <p:cNvSpPr>
            <a:spLocks noGrp="1"/>
          </p:cNvSpPr>
          <p:nvPr>
            <p:ph type="ftr" sz="quarter" idx="11"/>
          </p:nvPr>
        </p:nvSpPr>
        <p:spPr/>
        <p:txBody>
          <a:bodyPr/>
          <a:lstStyle/>
          <a:p>
            <a:pPr>
              <a:defRPr/>
            </a:pPr>
            <a:r>
              <a:rPr lang="en-US" altLang="en-US"/>
              <a:t>WLAN Security</a:t>
            </a:r>
          </a:p>
        </p:txBody>
      </p:sp>
      <p:sp>
        <p:nvSpPr>
          <p:cNvPr id="64517"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51FCEF07-08EE-42E1-82DC-6773213D4351}" type="slidenum">
              <a:rPr lang="en-US" altLang="en-US">
                <a:solidFill>
                  <a:schemeClr val="accent1"/>
                </a:solidFill>
              </a:rPr>
              <a:pPr/>
              <a:t>24</a:t>
            </a:fld>
            <a:endParaRPr lang="en-US" altLang="en-US">
              <a:solidFill>
                <a:schemeClr val="accent1"/>
              </a:solidFill>
            </a:endParaRPr>
          </a:p>
        </p:txBody>
      </p:sp>
    </p:spTree>
    <p:extLst>
      <p:ext uri="{BB962C8B-B14F-4D97-AF65-F5344CB8AC3E}">
        <p14:creationId xmlns:p14="http://schemas.microsoft.com/office/powerpoint/2010/main" val="11703831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noChangeArrowheads="1"/>
          </p:cNvSpPr>
          <p:nvPr>
            <p:ph type="title"/>
          </p:nvPr>
        </p:nvSpPr>
        <p:spPr>
          <a:xfrm>
            <a:off x="76200" y="133350"/>
            <a:ext cx="7924799" cy="990600"/>
          </a:xfrm>
        </p:spPr>
        <p:txBody>
          <a:bodyPr>
            <a:normAutofit/>
          </a:bodyPr>
          <a:lstStyle/>
          <a:p>
            <a:pPr eaLnBrk="1" hangingPunct="1"/>
            <a:r>
              <a:rPr lang="en-US" altLang="en-US" dirty="0" smtClean="0"/>
              <a:t>Why do hackers attack WLAN?</a:t>
            </a:r>
          </a:p>
        </p:txBody>
      </p:sp>
      <p:sp>
        <p:nvSpPr>
          <p:cNvPr id="66563" name="Content Placeholder 2"/>
          <p:cNvSpPr>
            <a:spLocks noGrp="1" noChangeArrowheads="1"/>
          </p:cNvSpPr>
          <p:nvPr>
            <p:ph idx="1"/>
          </p:nvPr>
        </p:nvSpPr>
        <p:spPr>
          <a:xfrm>
            <a:off x="358775" y="1200150"/>
            <a:ext cx="7108825" cy="3028950"/>
          </a:xfrm>
        </p:spPr>
        <p:txBody>
          <a:bodyPr/>
          <a:lstStyle/>
          <a:p>
            <a:pPr eaLnBrk="1" hangingPunct="1"/>
            <a:r>
              <a:rPr lang="en-US" altLang="en-US" sz="2000" dirty="0" smtClean="0"/>
              <a:t>Gain Access to Wireless Access points. WLAN Controllers</a:t>
            </a:r>
          </a:p>
          <a:p>
            <a:pPr lvl="1" eaLnBrk="1" hangingPunct="1"/>
            <a:r>
              <a:rPr lang="en-US" altLang="en-US" sz="1800" dirty="0" smtClean="0"/>
              <a:t>These bridge the Wired Network and Wireless</a:t>
            </a:r>
          </a:p>
          <a:p>
            <a:pPr lvl="1" eaLnBrk="1" hangingPunct="1"/>
            <a:r>
              <a:rPr lang="en-US" altLang="en-US" sz="1800" dirty="0" smtClean="0"/>
              <a:t>Getting Access to these lead to access to all Network resources</a:t>
            </a:r>
          </a:p>
          <a:p>
            <a:pPr eaLnBrk="1" hangingPunct="1"/>
            <a:r>
              <a:rPr lang="en-US" altLang="en-US" sz="2000" dirty="0" smtClean="0"/>
              <a:t>Privacy Breach of Stations and  Users</a:t>
            </a:r>
          </a:p>
          <a:p>
            <a:pPr eaLnBrk="1" hangingPunct="1"/>
            <a:r>
              <a:rPr lang="en-US" altLang="en-US" sz="2000" dirty="0" smtClean="0"/>
              <a:t>Decrypt information such as password, credit card information in wireless Frames</a:t>
            </a:r>
          </a:p>
          <a:p>
            <a:pPr eaLnBrk="1" hangingPunct="1"/>
            <a:r>
              <a:rPr lang="en-US" altLang="en-US" sz="2000" dirty="0" smtClean="0"/>
              <a:t>Disruption (DOS)</a:t>
            </a:r>
          </a:p>
          <a:p>
            <a:pPr eaLnBrk="1" hangingPunct="1"/>
            <a:r>
              <a:rPr lang="en-US" altLang="en-US" sz="2000" dirty="0" smtClean="0"/>
              <a:t>Installation of Rootkit and other Malware  </a:t>
            </a:r>
          </a:p>
        </p:txBody>
      </p:sp>
      <p:sp>
        <p:nvSpPr>
          <p:cNvPr id="4" name="Footer Placeholder 3"/>
          <p:cNvSpPr>
            <a:spLocks noGrp="1"/>
          </p:cNvSpPr>
          <p:nvPr>
            <p:ph type="ftr" sz="quarter" idx="11"/>
          </p:nvPr>
        </p:nvSpPr>
        <p:spPr/>
        <p:txBody>
          <a:bodyPr/>
          <a:lstStyle/>
          <a:p>
            <a:pPr>
              <a:defRPr/>
            </a:pPr>
            <a:r>
              <a:rPr lang="en-US" altLang="en-US"/>
              <a:t>WLAN Security</a:t>
            </a:r>
          </a:p>
        </p:txBody>
      </p:sp>
      <p:sp>
        <p:nvSpPr>
          <p:cNvPr id="66565"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60FFFEB8-8D94-495C-8123-7E3084C8F6D5}" type="slidenum">
              <a:rPr lang="en-US" altLang="en-US">
                <a:solidFill>
                  <a:schemeClr val="accent1"/>
                </a:solidFill>
              </a:rPr>
              <a:pPr/>
              <a:t>25</a:t>
            </a:fld>
            <a:endParaRPr lang="en-US" altLang="en-US">
              <a:solidFill>
                <a:schemeClr val="accent1"/>
              </a:solidFill>
            </a:endParaRPr>
          </a:p>
        </p:txBody>
      </p:sp>
    </p:spTree>
    <p:extLst>
      <p:ext uri="{BB962C8B-B14F-4D97-AF65-F5344CB8AC3E}">
        <p14:creationId xmlns:p14="http://schemas.microsoft.com/office/powerpoint/2010/main" val="24321975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noChangeArrowheads="1"/>
          </p:cNvSpPr>
          <p:nvPr>
            <p:ph type="title"/>
          </p:nvPr>
        </p:nvSpPr>
        <p:spPr>
          <a:xfrm>
            <a:off x="3176" y="285750"/>
            <a:ext cx="6346825" cy="990600"/>
          </a:xfrm>
        </p:spPr>
        <p:txBody>
          <a:bodyPr/>
          <a:lstStyle/>
          <a:p>
            <a:pPr eaLnBrk="1" hangingPunct="1"/>
            <a:r>
              <a:rPr lang="en-US" altLang="en-US" smtClean="0"/>
              <a:t>Rogue Wireless Devices </a:t>
            </a:r>
          </a:p>
        </p:txBody>
      </p:sp>
      <p:pic>
        <p:nvPicPr>
          <p:cNvPr id="67587" name="Content Placeholder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1143000"/>
            <a:ext cx="5562600" cy="3282554"/>
          </a:xfrm>
        </p:spPr>
      </p:pic>
      <p:sp>
        <p:nvSpPr>
          <p:cNvPr id="4" name="Footer Placeholder 3"/>
          <p:cNvSpPr>
            <a:spLocks noGrp="1"/>
          </p:cNvSpPr>
          <p:nvPr>
            <p:ph type="ftr" sz="quarter" idx="11"/>
          </p:nvPr>
        </p:nvSpPr>
        <p:spPr/>
        <p:txBody>
          <a:bodyPr/>
          <a:lstStyle/>
          <a:p>
            <a:pPr>
              <a:defRPr/>
            </a:pPr>
            <a:r>
              <a:rPr lang="en-US" altLang="en-US"/>
              <a:t>WLAN Security</a:t>
            </a:r>
          </a:p>
        </p:txBody>
      </p:sp>
      <p:sp>
        <p:nvSpPr>
          <p:cNvPr id="67589"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5C730F9C-CDE4-4F1C-BC47-1058E79F58C6}" type="slidenum">
              <a:rPr lang="en-US" altLang="en-US">
                <a:solidFill>
                  <a:schemeClr val="accent1"/>
                </a:solidFill>
              </a:rPr>
              <a:pPr/>
              <a:t>26</a:t>
            </a:fld>
            <a:endParaRPr lang="en-US" altLang="en-US">
              <a:solidFill>
                <a:schemeClr val="accent1"/>
              </a:solidFill>
            </a:endParaRPr>
          </a:p>
        </p:txBody>
      </p:sp>
    </p:spTree>
    <p:extLst>
      <p:ext uri="{BB962C8B-B14F-4D97-AF65-F5344CB8AC3E}">
        <p14:creationId xmlns:p14="http://schemas.microsoft.com/office/powerpoint/2010/main" val="21467985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noChangeArrowheads="1"/>
          </p:cNvSpPr>
          <p:nvPr>
            <p:ph type="title"/>
          </p:nvPr>
        </p:nvSpPr>
        <p:spPr>
          <a:xfrm>
            <a:off x="111920" y="133350"/>
            <a:ext cx="6348412" cy="990600"/>
          </a:xfrm>
        </p:spPr>
        <p:txBody>
          <a:bodyPr/>
          <a:lstStyle/>
          <a:p>
            <a:pPr eaLnBrk="1" hangingPunct="1"/>
            <a:r>
              <a:rPr lang="en-US" altLang="en-US" dirty="0" smtClean="0"/>
              <a:t>Rogue Wireless Devices</a:t>
            </a:r>
          </a:p>
        </p:txBody>
      </p:sp>
      <p:sp>
        <p:nvSpPr>
          <p:cNvPr id="69635" name="Content Placeholder 2"/>
          <p:cNvSpPr>
            <a:spLocks noGrp="1" noChangeArrowheads="1"/>
          </p:cNvSpPr>
          <p:nvPr>
            <p:ph idx="1"/>
          </p:nvPr>
        </p:nvSpPr>
        <p:spPr>
          <a:xfrm>
            <a:off x="96838" y="1028700"/>
            <a:ext cx="2798762" cy="3419475"/>
          </a:xfrm>
        </p:spPr>
        <p:txBody>
          <a:bodyPr>
            <a:normAutofit fontScale="55000" lnSpcReduction="20000"/>
          </a:bodyPr>
          <a:lstStyle/>
          <a:p>
            <a:pPr eaLnBrk="1" hangingPunct="1"/>
            <a:r>
              <a:rPr lang="en-US" altLang="en-US" smtClean="0"/>
              <a:t>Often done by employees for convenience at the cost of security</a:t>
            </a:r>
          </a:p>
          <a:p>
            <a:pPr eaLnBrk="1" hangingPunct="1"/>
            <a:r>
              <a:rPr lang="en-US" altLang="en-US" smtClean="0"/>
              <a:t>A Client Device may have two NIC (wired and wireless)]</a:t>
            </a:r>
          </a:p>
          <a:p>
            <a:pPr lvl="1" eaLnBrk="1" hangingPunct="1"/>
            <a:r>
              <a:rPr lang="en-US" altLang="en-US" smtClean="0"/>
              <a:t>Accidentally or intentionally a device connected to wired data port may have a software running to work as AP on wireless NIC</a:t>
            </a:r>
          </a:p>
          <a:p>
            <a:pPr eaLnBrk="1" hangingPunct="1"/>
            <a:endParaRPr lang="en-US" altLang="en-US" smtClean="0"/>
          </a:p>
        </p:txBody>
      </p:sp>
      <p:sp>
        <p:nvSpPr>
          <p:cNvPr id="4" name="Footer Placeholder 3"/>
          <p:cNvSpPr>
            <a:spLocks noGrp="1"/>
          </p:cNvSpPr>
          <p:nvPr>
            <p:ph type="ftr" sz="quarter" idx="11"/>
          </p:nvPr>
        </p:nvSpPr>
        <p:spPr/>
        <p:txBody>
          <a:bodyPr/>
          <a:lstStyle/>
          <a:p>
            <a:pPr>
              <a:defRPr/>
            </a:pPr>
            <a:r>
              <a:rPr lang="en-US" altLang="en-US"/>
              <a:t>WLAN Security</a:t>
            </a:r>
          </a:p>
        </p:txBody>
      </p:sp>
      <p:sp>
        <p:nvSpPr>
          <p:cNvPr id="69637"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59CE2F78-8DC5-42A0-88AD-722674C62BA8}" type="slidenum">
              <a:rPr lang="en-US" altLang="en-US">
                <a:solidFill>
                  <a:schemeClr val="accent1"/>
                </a:solidFill>
              </a:rPr>
              <a:pPr/>
              <a:t>27</a:t>
            </a:fld>
            <a:endParaRPr lang="en-US" altLang="en-US">
              <a:solidFill>
                <a:schemeClr val="accent1"/>
              </a:solidFill>
            </a:endParaRPr>
          </a:p>
        </p:txBody>
      </p:sp>
      <p:pic>
        <p:nvPicPr>
          <p:cNvPr id="6963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6" y="976313"/>
            <a:ext cx="528002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64073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noChangeArrowheads="1"/>
          </p:cNvSpPr>
          <p:nvPr>
            <p:ph type="title"/>
          </p:nvPr>
        </p:nvSpPr>
        <p:spPr>
          <a:xfrm>
            <a:off x="1" y="355997"/>
            <a:ext cx="6348413" cy="990600"/>
          </a:xfrm>
        </p:spPr>
        <p:txBody>
          <a:bodyPr/>
          <a:lstStyle/>
          <a:p>
            <a:pPr eaLnBrk="1" hangingPunct="1"/>
            <a:r>
              <a:rPr lang="en-US" altLang="en-US" smtClean="0"/>
              <a:t>Peer-to-Peer Attacks</a:t>
            </a:r>
          </a:p>
        </p:txBody>
      </p:sp>
      <p:sp>
        <p:nvSpPr>
          <p:cNvPr id="3" name="Content Placeholder 2"/>
          <p:cNvSpPr>
            <a:spLocks noGrp="1"/>
          </p:cNvSpPr>
          <p:nvPr>
            <p:ph idx="1"/>
          </p:nvPr>
        </p:nvSpPr>
        <p:spPr>
          <a:xfrm>
            <a:off x="131764" y="1257300"/>
            <a:ext cx="8021637" cy="2911079"/>
          </a:xfrm>
        </p:spPr>
        <p:txBody>
          <a:bodyPr rtlCol="0">
            <a:normAutofit fontScale="62500" lnSpcReduction="20000"/>
          </a:bodyPr>
          <a:lstStyle/>
          <a:p>
            <a:pPr eaLnBrk="1" fontAlgn="auto" hangingPunct="1">
              <a:spcAft>
                <a:spcPts val="0"/>
              </a:spcAft>
              <a:buFont typeface="Wingdings 3" charset="2"/>
              <a:buChar char=""/>
              <a:defRPr/>
            </a:pPr>
            <a:r>
              <a:rPr lang="en-US" dirty="0">
                <a:solidFill>
                  <a:schemeClr val="tx1">
                    <a:lumMod val="75000"/>
                    <a:lumOff val="25000"/>
                  </a:schemeClr>
                </a:solidFill>
              </a:rPr>
              <a:t>802.11 clients can work either in infrastructure mode or  ad hoc mode</a:t>
            </a:r>
          </a:p>
          <a:p>
            <a:pPr eaLnBrk="1" fontAlgn="auto" hangingPunct="1">
              <a:spcAft>
                <a:spcPts val="0"/>
              </a:spcAft>
              <a:buFont typeface="Wingdings 3" charset="2"/>
              <a:buChar char=""/>
              <a:defRPr/>
            </a:pPr>
            <a:r>
              <a:rPr lang="en-US" dirty="0">
                <a:solidFill>
                  <a:schemeClr val="tx1">
                    <a:lumMod val="75000"/>
                    <a:lumOff val="25000"/>
                  </a:schemeClr>
                </a:solidFill>
              </a:rPr>
              <a:t>Ad hoc mode – IBSS (Independent BSS)</a:t>
            </a:r>
          </a:p>
          <a:p>
            <a:pPr eaLnBrk="1" fontAlgn="auto" hangingPunct="1">
              <a:spcAft>
                <a:spcPts val="0"/>
              </a:spcAft>
              <a:buFont typeface="Wingdings 3" charset="2"/>
              <a:buChar char=""/>
              <a:defRPr/>
            </a:pPr>
            <a:r>
              <a:rPr lang="en-US" dirty="0">
                <a:solidFill>
                  <a:schemeClr val="tx1">
                    <a:lumMod val="75000"/>
                    <a:lumOff val="25000"/>
                  </a:schemeClr>
                </a:solidFill>
              </a:rPr>
              <a:t>Connecting to IBSS of a device may lead the new device access resources in the device working as access point</a:t>
            </a:r>
          </a:p>
          <a:p>
            <a:pPr eaLnBrk="1" fontAlgn="auto" hangingPunct="1">
              <a:spcAft>
                <a:spcPts val="0"/>
              </a:spcAft>
              <a:buFont typeface="Wingdings 3" charset="2"/>
              <a:buChar char=""/>
              <a:defRPr/>
            </a:pPr>
            <a:r>
              <a:rPr lang="en-US" dirty="0">
                <a:solidFill>
                  <a:schemeClr val="tx1">
                    <a:lumMod val="75000"/>
                    <a:lumOff val="25000"/>
                  </a:schemeClr>
                </a:solidFill>
              </a:rPr>
              <a:t>Devices connected to the same BSS may also have the same kind of problem unless the AP of the BSS or VLAN do client isolation </a:t>
            </a:r>
          </a:p>
          <a:p>
            <a:pPr eaLnBrk="1" fontAlgn="auto" hangingPunct="1">
              <a:spcAft>
                <a:spcPts val="0"/>
              </a:spcAft>
              <a:buFont typeface="Wingdings 3" charset="2"/>
              <a:buChar char=""/>
              <a:defRPr/>
            </a:pPr>
            <a:r>
              <a:rPr lang="en-US" dirty="0">
                <a:solidFill>
                  <a:schemeClr val="tx1">
                    <a:lumMod val="75000"/>
                    <a:lumOff val="25000"/>
                  </a:schemeClr>
                </a:solidFill>
              </a:rPr>
              <a:t>Client Isolation – Aps can be configured to block wireless clients  from communicating with each other through the AP</a:t>
            </a:r>
          </a:p>
          <a:p>
            <a:pPr lvl="1" eaLnBrk="1" fontAlgn="auto" hangingPunct="1">
              <a:spcAft>
                <a:spcPts val="0"/>
              </a:spcAft>
              <a:buFont typeface="Wingdings 3" charset="2"/>
              <a:buChar char=""/>
              <a:defRPr/>
            </a:pPr>
            <a:r>
              <a:rPr lang="en-US" dirty="0">
                <a:solidFill>
                  <a:schemeClr val="tx1">
                    <a:lumMod val="75000"/>
                    <a:lumOff val="25000"/>
                  </a:schemeClr>
                </a:solidFill>
              </a:rPr>
              <a:t>AP won’t forward frame arriving from one client to another </a:t>
            </a:r>
          </a:p>
          <a:p>
            <a:pPr lvl="1" eaLnBrk="1" fontAlgn="auto" hangingPunct="1">
              <a:spcAft>
                <a:spcPts val="0"/>
              </a:spcAft>
              <a:buFont typeface="Wingdings 3" charset="2"/>
              <a:buChar char=""/>
              <a:defRPr/>
            </a:pPr>
            <a:r>
              <a:rPr lang="en-US" dirty="0">
                <a:solidFill>
                  <a:schemeClr val="tx1">
                    <a:lumMod val="75000"/>
                    <a:lumOff val="25000"/>
                  </a:schemeClr>
                </a:solidFill>
              </a:rPr>
              <a:t>Also called PSPF – Public Secure Packet Forwarding</a:t>
            </a:r>
          </a:p>
        </p:txBody>
      </p:sp>
      <p:sp>
        <p:nvSpPr>
          <p:cNvPr id="4" name="Footer Placeholder 3"/>
          <p:cNvSpPr>
            <a:spLocks noGrp="1"/>
          </p:cNvSpPr>
          <p:nvPr>
            <p:ph type="ftr" sz="quarter" idx="11"/>
          </p:nvPr>
        </p:nvSpPr>
        <p:spPr/>
        <p:txBody>
          <a:bodyPr/>
          <a:lstStyle/>
          <a:p>
            <a:pPr>
              <a:defRPr/>
            </a:pPr>
            <a:r>
              <a:rPr lang="en-US" altLang="en-US"/>
              <a:t>WLAN Security</a:t>
            </a:r>
          </a:p>
        </p:txBody>
      </p:sp>
      <p:sp>
        <p:nvSpPr>
          <p:cNvPr id="73733"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C10771BA-81CA-4182-AE95-41A14D6C8200}" type="slidenum">
              <a:rPr lang="en-US" altLang="en-US">
                <a:solidFill>
                  <a:schemeClr val="accent1"/>
                </a:solidFill>
              </a:rPr>
              <a:pPr/>
              <a:t>28</a:t>
            </a:fld>
            <a:endParaRPr lang="en-US" altLang="en-US">
              <a:solidFill>
                <a:schemeClr val="accent1"/>
              </a:solidFill>
            </a:endParaRPr>
          </a:p>
        </p:txBody>
      </p:sp>
    </p:spTree>
    <p:extLst>
      <p:ext uri="{BB962C8B-B14F-4D97-AF65-F5344CB8AC3E}">
        <p14:creationId xmlns:p14="http://schemas.microsoft.com/office/powerpoint/2010/main" val="24117272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noChangeArrowheads="1"/>
          </p:cNvSpPr>
          <p:nvPr>
            <p:ph type="title"/>
          </p:nvPr>
        </p:nvSpPr>
        <p:spPr>
          <a:xfrm>
            <a:off x="1" y="338138"/>
            <a:ext cx="6348413" cy="990600"/>
          </a:xfrm>
        </p:spPr>
        <p:txBody>
          <a:bodyPr/>
          <a:lstStyle/>
          <a:p>
            <a:pPr eaLnBrk="1" hangingPunct="1"/>
            <a:r>
              <a:rPr lang="en-US" altLang="en-US" smtClean="0"/>
              <a:t>Client Isolation </a:t>
            </a:r>
          </a:p>
        </p:txBody>
      </p:sp>
      <p:pic>
        <p:nvPicPr>
          <p:cNvPr id="74755"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63539" y="1227535"/>
            <a:ext cx="6346825" cy="2856309"/>
          </a:xfrm>
        </p:spPr>
      </p:pic>
      <p:sp>
        <p:nvSpPr>
          <p:cNvPr id="4" name="Footer Placeholder 3"/>
          <p:cNvSpPr>
            <a:spLocks noGrp="1"/>
          </p:cNvSpPr>
          <p:nvPr>
            <p:ph type="ftr" sz="quarter" idx="11"/>
          </p:nvPr>
        </p:nvSpPr>
        <p:spPr/>
        <p:txBody>
          <a:bodyPr/>
          <a:lstStyle/>
          <a:p>
            <a:pPr>
              <a:defRPr/>
            </a:pPr>
            <a:r>
              <a:rPr lang="en-US" altLang="en-US"/>
              <a:t>WLAN Security</a:t>
            </a:r>
          </a:p>
        </p:txBody>
      </p:sp>
      <p:sp>
        <p:nvSpPr>
          <p:cNvPr id="74757"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2C7565BF-31D2-4A07-9D5E-B9F40C345E58}" type="slidenum">
              <a:rPr lang="en-US" altLang="en-US">
                <a:solidFill>
                  <a:schemeClr val="accent1"/>
                </a:solidFill>
              </a:rPr>
              <a:pPr/>
              <a:t>29</a:t>
            </a:fld>
            <a:endParaRPr lang="en-US" altLang="en-US">
              <a:solidFill>
                <a:schemeClr val="accent1"/>
              </a:solidFill>
            </a:endParaRPr>
          </a:p>
        </p:txBody>
      </p:sp>
      <p:sp>
        <p:nvSpPr>
          <p:cNvPr id="74758" name="TextBox 6"/>
          <p:cNvSpPr txBox="1">
            <a:spLocks noChangeArrowheads="1"/>
          </p:cNvSpPr>
          <p:nvPr/>
        </p:nvSpPr>
        <p:spPr bwMode="auto">
          <a:xfrm>
            <a:off x="363538" y="4286250"/>
            <a:ext cx="47418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pPr eaLnBrk="1" hangingPunct="1"/>
            <a:r>
              <a:rPr lang="en-US" altLang="en-US">
                <a:solidFill>
                  <a:schemeClr val="tx1"/>
                </a:solidFill>
              </a:rPr>
              <a:t>Some applications like VoWiFi may not work </a:t>
            </a:r>
          </a:p>
        </p:txBody>
      </p:sp>
    </p:spTree>
    <p:extLst>
      <p:ext uri="{BB962C8B-B14F-4D97-AF65-F5344CB8AC3E}">
        <p14:creationId xmlns:p14="http://schemas.microsoft.com/office/powerpoint/2010/main" val="27385717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8901" y="338138"/>
            <a:ext cx="6348413" cy="990600"/>
          </a:xfrm>
        </p:spPr>
        <p:txBody>
          <a:bodyPr/>
          <a:lstStyle/>
          <a:p>
            <a:pPr eaLnBrk="1" hangingPunct="1"/>
            <a:r>
              <a:rPr lang="en-GB" altLang="en-US" smtClean="0"/>
              <a:t>WLAN Security - Contents</a:t>
            </a:r>
            <a:endParaRPr lang="en-US" altLang="en-US" smtClean="0"/>
          </a:p>
        </p:txBody>
      </p:sp>
      <p:sp>
        <p:nvSpPr>
          <p:cNvPr id="3075" name="Rectangle 3"/>
          <p:cNvSpPr>
            <a:spLocks noGrp="1" noChangeArrowheads="1"/>
          </p:cNvSpPr>
          <p:nvPr>
            <p:ph idx="1"/>
          </p:nvPr>
        </p:nvSpPr>
        <p:spPr/>
        <p:txBody>
          <a:bodyPr rtlCol="0">
            <a:normAutofit/>
          </a:bodyPr>
          <a:lstStyle/>
          <a:p>
            <a:pPr eaLnBrk="1" fontAlgn="auto" hangingPunct="1">
              <a:spcAft>
                <a:spcPts val="0"/>
              </a:spcAft>
              <a:buFont typeface="Wingdings 3" charset="2"/>
              <a:buChar char=""/>
              <a:defRPr/>
            </a:pPr>
            <a:r>
              <a:rPr lang="en-GB" altLang="en-US" sz="3600" dirty="0">
                <a:solidFill>
                  <a:schemeClr val="tx1">
                    <a:lumMod val="75000"/>
                    <a:lumOff val="25000"/>
                  </a:schemeClr>
                </a:solidFill>
              </a:rPr>
              <a:t>Wireless LAN 802.11</a:t>
            </a:r>
          </a:p>
          <a:p>
            <a:pPr eaLnBrk="1" fontAlgn="auto" hangingPunct="1">
              <a:spcAft>
                <a:spcPts val="0"/>
              </a:spcAft>
              <a:buFont typeface="Wingdings 3" charset="2"/>
              <a:buChar char=""/>
              <a:defRPr/>
            </a:pPr>
            <a:r>
              <a:rPr lang="en-GB" altLang="en-US" sz="3600" dirty="0">
                <a:solidFill>
                  <a:schemeClr val="tx1">
                    <a:lumMod val="75000"/>
                    <a:lumOff val="25000"/>
                  </a:schemeClr>
                </a:solidFill>
              </a:rPr>
              <a:t>Technology</a:t>
            </a:r>
          </a:p>
          <a:p>
            <a:pPr eaLnBrk="1" fontAlgn="auto" hangingPunct="1">
              <a:spcAft>
                <a:spcPts val="0"/>
              </a:spcAft>
              <a:buFont typeface="Wingdings 3" charset="2"/>
              <a:buChar char=""/>
              <a:defRPr/>
            </a:pPr>
            <a:r>
              <a:rPr lang="en-GB" altLang="en-US" sz="3600" dirty="0" smtClean="0">
                <a:solidFill>
                  <a:schemeClr val="tx1">
                    <a:lumMod val="75000"/>
                    <a:lumOff val="25000"/>
                  </a:schemeClr>
                </a:solidFill>
              </a:rPr>
              <a:t>Vulnerabilities</a:t>
            </a:r>
            <a:endParaRPr lang="en-GB" altLang="en-US" sz="3600" dirty="0">
              <a:solidFill>
                <a:schemeClr val="tx1">
                  <a:lumMod val="75000"/>
                  <a:lumOff val="25000"/>
                </a:schemeClr>
              </a:solidFill>
            </a:endParaRPr>
          </a:p>
          <a:p>
            <a:pPr marL="0" indent="0" eaLnBrk="1" fontAlgn="auto" hangingPunct="1">
              <a:spcAft>
                <a:spcPts val="0"/>
              </a:spcAft>
              <a:buFont typeface="Wingdings 3" charset="2"/>
              <a:buNone/>
              <a:defRPr/>
            </a:pPr>
            <a:endParaRPr lang="en-GB" altLang="en-US" dirty="0">
              <a:solidFill>
                <a:schemeClr val="tx1">
                  <a:lumMod val="75000"/>
                  <a:lumOff val="25000"/>
                </a:schemeClr>
              </a:solidFill>
            </a:endParaRPr>
          </a:p>
        </p:txBody>
      </p:sp>
      <p:sp>
        <p:nvSpPr>
          <p:cNvPr id="4" name="Footer Placeholder 4"/>
          <p:cNvSpPr>
            <a:spLocks noGrp="1"/>
          </p:cNvSpPr>
          <p:nvPr>
            <p:ph type="ftr" sz="quarter" idx="11"/>
          </p:nvPr>
        </p:nvSpPr>
        <p:spPr/>
        <p:txBody>
          <a:bodyPr/>
          <a:lstStyle/>
          <a:p>
            <a:pPr>
              <a:defRPr/>
            </a:pPr>
            <a:r>
              <a:rPr lang="en-US" altLang="en-US"/>
              <a:t>WLAN Security</a:t>
            </a:r>
          </a:p>
        </p:txBody>
      </p:sp>
      <p:sp>
        <p:nvSpPr>
          <p:cNvPr id="922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E9A153E3-A3C4-4EDC-B406-7F52264D9975}" type="slidenum">
              <a:rPr lang="en-US" altLang="en-US">
                <a:solidFill>
                  <a:schemeClr val="accent1"/>
                </a:solidFill>
              </a:rPr>
              <a:pPr/>
              <a:t>3</a:t>
            </a:fld>
            <a:endParaRPr lang="en-US" altLang="en-US">
              <a:solidFill>
                <a:schemeClr val="accent1"/>
              </a:solidFill>
            </a:endParaRPr>
          </a:p>
        </p:txBody>
      </p:sp>
    </p:spTree>
    <p:extLst>
      <p:ext uri="{BB962C8B-B14F-4D97-AF65-F5344CB8AC3E}">
        <p14:creationId xmlns:p14="http://schemas.microsoft.com/office/powerpoint/2010/main" val="26157421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noChangeArrowheads="1"/>
          </p:cNvSpPr>
          <p:nvPr>
            <p:ph type="title"/>
          </p:nvPr>
        </p:nvSpPr>
        <p:spPr>
          <a:xfrm>
            <a:off x="-36513" y="338138"/>
            <a:ext cx="6346826" cy="990600"/>
          </a:xfrm>
        </p:spPr>
        <p:txBody>
          <a:bodyPr/>
          <a:lstStyle/>
          <a:p>
            <a:pPr eaLnBrk="1" hangingPunct="1"/>
            <a:r>
              <a:rPr lang="en-US" altLang="en-US" smtClean="0"/>
              <a:t>Eavesdropping</a:t>
            </a:r>
          </a:p>
        </p:txBody>
      </p:sp>
      <p:sp>
        <p:nvSpPr>
          <p:cNvPr id="3" name="Content Placeholder 2"/>
          <p:cNvSpPr>
            <a:spLocks noGrp="1"/>
          </p:cNvSpPr>
          <p:nvPr>
            <p:ph idx="1"/>
          </p:nvPr>
        </p:nvSpPr>
        <p:spPr>
          <a:xfrm>
            <a:off x="228601" y="1200150"/>
            <a:ext cx="6348413" cy="2911079"/>
          </a:xfrm>
        </p:spPr>
        <p:txBody>
          <a:bodyPr rtlCol="0">
            <a:normAutofit fontScale="55000" lnSpcReduction="20000"/>
          </a:bodyPr>
          <a:lstStyle/>
          <a:p>
            <a:pPr eaLnBrk="1" fontAlgn="auto" hangingPunct="1">
              <a:spcAft>
                <a:spcPts val="0"/>
              </a:spcAft>
              <a:buFont typeface="Wingdings 3" charset="2"/>
              <a:buChar char=""/>
              <a:defRPr/>
            </a:pPr>
            <a:r>
              <a:rPr lang="en-US" dirty="0">
                <a:solidFill>
                  <a:schemeClr val="tx1">
                    <a:lumMod val="75000"/>
                    <a:lumOff val="25000"/>
                  </a:schemeClr>
                </a:solidFill>
              </a:rPr>
              <a:t>In absence of strong encryption anyone can listen within range</a:t>
            </a:r>
          </a:p>
          <a:p>
            <a:pPr eaLnBrk="1" fontAlgn="auto" hangingPunct="1">
              <a:spcAft>
                <a:spcPts val="0"/>
              </a:spcAft>
              <a:buFont typeface="Wingdings 3" charset="2"/>
              <a:buChar char=""/>
              <a:defRPr/>
            </a:pPr>
            <a:r>
              <a:rPr lang="en-US" dirty="0">
                <a:solidFill>
                  <a:schemeClr val="tx1">
                    <a:lumMod val="75000"/>
                    <a:lumOff val="25000"/>
                  </a:schemeClr>
                </a:solidFill>
              </a:rPr>
              <a:t>Casual eavesdropping – WLAN Discovery Tools use</a:t>
            </a:r>
          </a:p>
          <a:p>
            <a:pPr lvl="1" eaLnBrk="1" fontAlgn="auto" hangingPunct="1">
              <a:spcAft>
                <a:spcPts val="0"/>
              </a:spcAft>
              <a:buFont typeface="Wingdings 3" charset="2"/>
              <a:buChar char=""/>
              <a:defRPr/>
            </a:pPr>
            <a:r>
              <a:rPr lang="en-US" dirty="0">
                <a:solidFill>
                  <a:schemeClr val="tx1">
                    <a:lumMod val="75000"/>
                    <a:lumOff val="25000"/>
                  </a:schemeClr>
                </a:solidFill>
              </a:rPr>
              <a:t>Finding open WLAN networks</a:t>
            </a:r>
          </a:p>
          <a:p>
            <a:pPr lvl="1" eaLnBrk="1" fontAlgn="auto" hangingPunct="1">
              <a:spcAft>
                <a:spcPts val="0"/>
              </a:spcAft>
              <a:buFont typeface="Wingdings 3" charset="2"/>
              <a:buChar char=""/>
              <a:defRPr/>
            </a:pPr>
            <a:r>
              <a:rPr lang="en-US" dirty="0">
                <a:solidFill>
                  <a:schemeClr val="tx1">
                    <a:lumMod val="75000"/>
                    <a:lumOff val="25000"/>
                  </a:schemeClr>
                </a:solidFill>
              </a:rPr>
              <a:t>Listening to AP beacons -- Passive scanning </a:t>
            </a:r>
          </a:p>
          <a:p>
            <a:pPr lvl="1" eaLnBrk="1" fontAlgn="auto" hangingPunct="1">
              <a:spcAft>
                <a:spcPts val="0"/>
              </a:spcAft>
              <a:buFont typeface="Wingdings 3" charset="2"/>
              <a:buChar char=""/>
              <a:defRPr/>
            </a:pPr>
            <a:r>
              <a:rPr lang="en-US" dirty="0">
                <a:solidFill>
                  <a:schemeClr val="tx1">
                    <a:lumMod val="75000"/>
                    <a:lumOff val="25000"/>
                  </a:schemeClr>
                </a:solidFill>
              </a:rPr>
              <a:t>Searching for an AP –- active scanning </a:t>
            </a:r>
          </a:p>
          <a:p>
            <a:pPr lvl="1" eaLnBrk="1" fontAlgn="auto" hangingPunct="1">
              <a:spcAft>
                <a:spcPts val="0"/>
              </a:spcAft>
              <a:buFont typeface="Wingdings 3" charset="2"/>
              <a:buChar char=""/>
              <a:defRPr/>
            </a:pPr>
            <a:r>
              <a:rPr lang="en-US" dirty="0">
                <a:solidFill>
                  <a:schemeClr val="tx1">
                    <a:lumMod val="75000"/>
                    <a:lumOff val="25000"/>
                  </a:schemeClr>
                </a:solidFill>
              </a:rPr>
              <a:t>Beacon management Frames have information on (in clear text) </a:t>
            </a:r>
          </a:p>
          <a:p>
            <a:pPr lvl="2" eaLnBrk="1" fontAlgn="auto" hangingPunct="1">
              <a:spcAft>
                <a:spcPts val="0"/>
              </a:spcAft>
              <a:buFont typeface="Wingdings 3" charset="2"/>
              <a:buChar char=""/>
              <a:defRPr/>
            </a:pPr>
            <a:r>
              <a:rPr lang="en-US" dirty="0">
                <a:solidFill>
                  <a:schemeClr val="tx1">
                    <a:lumMod val="75000"/>
                    <a:lumOff val="25000"/>
                  </a:schemeClr>
                </a:solidFill>
              </a:rPr>
              <a:t>SSID</a:t>
            </a:r>
          </a:p>
          <a:p>
            <a:pPr lvl="2" eaLnBrk="1" fontAlgn="auto" hangingPunct="1">
              <a:spcAft>
                <a:spcPts val="0"/>
              </a:spcAft>
              <a:buFont typeface="Wingdings 3" charset="2"/>
              <a:buChar char=""/>
              <a:defRPr/>
            </a:pPr>
            <a:r>
              <a:rPr lang="en-US" dirty="0">
                <a:solidFill>
                  <a:schemeClr val="tx1">
                    <a:lumMod val="75000"/>
                    <a:lumOff val="25000"/>
                  </a:schemeClr>
                </a:solidFill>
              </a:rPr>
              <a:t>MAC Addresses</a:t>
            </a:r>
          </a:p>
          <a:p>
            <a:pPr lvl="2" eaLnBrk="1" fontAlgn="auto" hangingPunct="1">
              <a:spcAft>
                <a:spcPts val="0"/>
              </a:spcAft>
              <a:buFont typeface="Wingdings 3" charset="2"/>
              <a:buChar char=""/>
              <a:defRPr/>
            </a:pPr>
            <a:r>
              <a:rPr lang="en-US" dirty="0">
                <a:solidFill>
                  <a:schemeClr val="tx1">
                    <a:lumMod val="75000"/>
                    <a:lumOff val="25000"/>
                  </a:schemeClr>
                </a:solidFill>
              </a:rPr>
              <a:t>Supported data rates</a:t>
            </a:r>
          </a:p>
          <a:p>
            <a:pPr lvl="2" eaLnBrk="1" fontAlgn="auto" hangingPunct="1">
              <a:spcAft>
                <a:spcPts val="0"/>
              </a:spcAft>
              <a:buFont typeface="Wingdings 3" charset="2"/>
              <a:buChar char=""/>
              <a:defRPr/>
            </a:pPr>
            <a:r>
              <a:rPr lang="en-US" dirty="0">
                <a:solidFill>
                  <a:schemeClr val="tx1">
                    <a:lumMod val="75000"/>
                    <a:lumOff val="25000"/>
                  </a:schemeClr>
                </a:solidFill>
              </a:rPr>
              <a:t>Other BSS capabilities </a:t>
            </a:r>
          </a:p>
          <a:p>
            <a:pPr lvl="2" eaLnBrk="1" fontAlgn="auto" hangingPunct="1">
              <a:spcAft>
                <a:spcPts val="0"/>
              </a:spcAft>
              <a:buFont typeface="Wingdings 3" charset="2"/>
              <a:buChar char=""/>
              <a:defRPr/>
            </a:pPr>
            <a:endParaRPr lang="en-US" dirty="0">
              <a:solidFill>
                <a:schemeClr val="tx1">
                  <a:lumMod val="75000"/>
                  <a:lumOff val="25000"/>
                </a:schemeClr>
              </a:solidFill>
            </a:endParaRPr>
          </a:p>
        </p:txBody>
      </p:sp>
      <p:sp>
        <p:nvSpPr>
          <p:cNvPr id="4" name="Footer Placeholder 3"/>
          <p:cNvSpPr>
            <a:spLocks noGrp="1"/>
          </p:cNvSpPr>
          <p:nvPr>
            <p:ph type="ftr" sz="quarter" idx="11"/>
          </p:nvPr>
        </p:nvSpPr>
        <p:spPr/>
        <p:txBody>
          <a:bodyPr/>
          <a:lstStyle/>
          <a:p>
            <a:pPr>
              <a:defRPr/>
            </a:pPr>
            <a:r>
              <a:rPr lang="en-US" altLang="en-US"/>
              <a:t>WLAN Security</a:t>
            </a:r>
          </a:p>
        </p:txBody>
      </p:sp>
      <p:sp>
        <p:nvSpPr>
          <p:cNvPr id="75781"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A5EC3F56-5DB5-44E4-B7DF-537616F2D779}" type="slidenum">
              <a:rPr lang="en-US" altLang="en-US">
                <a:solidFill>
                  <a:schemeClr val="accent1"/>
                </a:solidFill>
              </a:rPr>
              <a:pPr/>
              <a:t>30</a:t>
            </a:fld>
            <a:endParaRPr lang="en-US" altLang="en-US">
              <a:solidFill>
                <a:schemeClr val="accent1"/>
              </a:solidFill>
            </a:endParaRPr>
          </a:p>
        </p:txBody>
      </p:sp>
    </p:spTree>
    <p:extLst>
      <p:ext uri="{BB962C8B-B14F-4D97-AF65-F5344CB8AC3E}">
        <p14:creationId xmlns:p14="http://schemas.microsoft.com/office/powerpoint/2010/main" val="22303274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noChangeArrowheads="1"/>
          </p:cNvSpPr>
          <p:nvPr>
            <p:ph type="title"/>
          </p:nvPr>
        </p:nvSpPr>
        <p:spPr>
          <a:xfrm>
            <a:off x="-15875" y="338138"/>
            <a:ext cx="6346825" cy="990600"/>
          </a:xfrm>
        </p:spPr>
        <p:txBody>
          <a:bodyPr/>
          <a:lstStyle/>
          <a:p>
            <a:pPr eaLnBrk="1" hangingPunct="1"/>
            <a:r>
              <a:rPr lang="en-US" altLang="en-US" smtClean="0"/>
              <a:t>Eavesdropping</a:t>
            </a:r>
          </a:p>
        </p:txBody>
      </p:sp>
      <p:sp>
        <p:nvSpPr>
          <p:cNvPr id="3" name="Content Placeholder 2"/>
          <p:cNvSpPr>
            <a:spLocks noGrp="1"/>
          </p:cNvSpPr>
          <p:nvPr>
            <p:ph idx="1"/>
          </p:nvPr>
        </p:nvSpPr>
        <p:spPr>
          <a:xfrm>
            <a:off x="338138" y="1116807"/>
            <a:ext cx="7739062" cy="3798094"/>
          </a:xfrm>
        </p:spPr>
        <p:txBody>
          <a:bodyPr rtlCol="0">
            <a:noAutofit/>
          </a:bodyPr>
          <a:lstStyle/>
          <a:p>
            <a:pPr lvl="1" eaLnBrk="1" fontAlgn="auto" hangingPunct="1">
              <a:spcAft>
                <a:spcPts val="0"/>
              </a:spcAft>
              <a:buFont typeface="Wingdings 3" charset="2"/>
              <a:buChar char=""/>
              <a:defRPr/>
            </a:pPr>
            <a:r>
              <a:rPr lang="en-US" sz="1400" dirty="0">
                <a:solidFill>
                  <a:schemeClr val="tx1">
                    <a:lumMod val="75000"/>
                    <a:lumOff val="25000"/>
                  </a:schemeClr>
                </a:solidFill>
              </a:rPr>
              <a:t>Active Scanning by sending probe request frames</a:t>
            </a:r>
          </a:p>
          <a:p>
            <a:pPr lvl="2" eaLnBrk="1" fontAlgn="auto" hangingPunct="1">
              <a:spcAft>
                <a:spcPts val="0"/>
              </a:spcAft>
              <a:buFont typeface="Wingdings 3" charset="2"/>
              <a:buChar char=""/>
              <a:defRPr/>
            </a:pPr>
            <a:r>
              <a:rPr lang="en-US" sz="1200" dirty="0">
                <a:solidFill>
                  <a:schemeClr val="tx1">
                    <a:lumMod val="75000"/>
                    <a:lumOff val="25000"/>
                  </a:schemeClr>
                </a:solidFill>
              </a:rPr>
              <a:t>Probe response frame has same info as a beacon frame</a:t>
            </a:r>
          </a:p>
          <a:p>
            <a:pPr lvl="2" eaLnBrk="1" fontAlgn="auto" hangingPunct="1">
              <a:spcAft>
                <a:spcPts val="0"/>
              </a:spcAft>
              <a:buFont typeface="Wingdings 3" charset="2"/>
              <a:buChar char=""/>
              <a:defRPr/>
            </a:pPr>
            <a:r>
              <a:rPr lang="en-US" sz="1200" dirty="0">
                <a:solidFill>
                  <a:schemeClr val="tx1">
                    <a:lumMod val="75000"/>
                    <a:lumOff val="25000"/>
                  </a:schemeClr>
                </a:solidFill>
              </a:rPr>
              <a:t>A probe request without SSID is  a null </a:t>
            </a:r>
            <a:r>
              <a:rPr lang="en-US" sz="1200" dirty="0" smtClean="0">
                <a:solidFill>
                  <a:schemeClr val="tx1">
                    <a:lumMod val="75000"/>
                    <a:lumOff val="25000"/>
                  </a:schemeClr>
                </a:solidFill>
              </a:rPr>
              <a:t>probe </a:t>
            </a:r>
            <a:r>
              <a:rPr lang="en-US" sz="1200" dirty="0">
                <a:solidFill>
                  <a:schemeClr val="tx1">
                    <a:lumMod val="75000"/>
                    <a:lumOff val="25000"/>
                  </a:schemeClr>
                </a:solidFill>
              </a:rPr>
              <a:t>request</a:t>
            </a:r>
          </a:p>
          <a:p>
            <a:pPr lvl="3" eaLnBrk="1" fontAlgn="auto" hangingPunct="1">
              <a:spcAft>
                <a:spcPts val="0"/>
              </a:spcAft>
              <a:buFont typeface="Wingdings 3" charset="2"/>
              <a:buChar char=""/>
              <a:defRPr/>
            </a:pPr>
            <a:r>
              <a:rPr lang="en-US" sz="1100" dirty="0">
                <a:solidFill>
                  <a:schemeClr val="tx1">
                    <a:lumMod val="75000"/>
                    <a:lumOff val="25000"/>
                  </a:schemeClr>
                </a:solidFill>
              </a:rPr>
              <a:t>All APs respond</a:t>
            </a:r>
          </a:p>
          <a:p>
            <a:pPr lvl="1" eaLnBrk="1" fontAlgn="auto" hangingPunct="1">
              <a:spcAft>
                <a:spcPts val="0"/>
              </a:spcAft>
              <a:buFont typeface="Wingdings 3" charset="2"/>
              <a:buChar char=""/>
              <a:defRPr/>
            </a:pPr>
            <a:r>
              <a:rPr lang="en-US" sz="1400" dirty="0">
                <a:solidFill>
                  <a:schemeClr val="tx1">
                    <a:lumMod val="75000"/>
                    <a:lumOff val="25000"/>
                  </a:schemeClr>
                </a:solidFill>
              </a:rPr>
              <a:t>Active scanning WLAN discovery tools often do null probe </a:t>
            </a:r>
            <a:r>
              <a:rPr lang="en-US" sz="1400" dirty="0" smtClean="0">
                <a:solidFill>
                  <a:schemeClr val="tx1">
                    <a:lumMod val="75000"/>
                    <a:lumOff val="25000"/>
                  </a:schemeClr>
                </a:solidFill>
              </a:rPr>
              <a:t>request</a:t>
            </a:r>
            <a:endParaRPr lang="en-US" sz="1400" dirty="0">
              <a:solidFill>
                <a:schemeClr val="tx1">
                  <a:lumMod val="75000"/>
                  <a:lumOff val="25000"/>
                </a:schemeClr>
              </a:solidFill>
            </a:endParaRPr>
          </a:p>
          <a:p>
            <a:pPr lvl="2" eaLnBrk="1" fontAlgn="auto" hangingPunct="1">
              <a:spcAft>
                <a:spcPts val="0"/>
              </a:spcAft>
              <a:buFont typeface="Wingdings 3" charset="2"/>
              <a:buChar char=""/>
              <a:defRPr/>
            </a:pPr>
            <a:r>
              <a:rPr lang="en-US" sz="1200" dirty="0">
                <a:solidFill>
                  <a:schemeClr val="tx1">
                    <a:lumMod val="75000"/>
                    <a:lumOff val="25000"/>
                  </a:schemeClr>
                </a:solidFill>
              </a:rPr>
              <a:t>Such a tool </a:t>
            </a:r>
            <a:r>
              <a:rPr lang="en-US" sz="1200" dirty="0" err="1">
                <a:solidFill>
                  <a:schemeClr val="tx1">
                    <a:lumMod val="75000"/>
                    <a:lumOff val="25000"/>
                  </a:schemeClr>
                </a:solidFill>
              </a:rPr>
              <a:t>inSSIDer</a:t>
            </a:r>
            <a:r>
              <a:rPr lang="en-US" sz="1200" dirty="0">
                <a:solidFill>
                  <a:schemeClr val="tx1">
                    <a:lumMod val="75000"/>
                    <a:lumOff val="25000"/>
                  </a:schemeClr>
                </a:solidFill>
              </a:rPr>
              <a:t> –see </a:t>
            </a:r>
            <a:r>
              <a:rPr lang="en-US" sz="1200" dirty="0">
                <a:solidFill>
                  <a:schemeClr val="tx1">
                    <a:lumMod val="75000"/>
                    <a:lumOff val="25000"/>
                  </a:schemeClr>
                </a:solidFill>
                <a:hlinkClick r:id="rId3"/>
              </a:rPr>
              <a:t>www.metageek.net</a:t>
            </a:r>
            <a:endParaRPr lang="en-US" sz="1200" dirty="0">
              <a:solidFill>
                <a:schemeClr val="tx1">
                  <a:lumMod val="75000"/>
                  <a:lumOff val="25000"/>
                </a:schemeClr>
              </a:solidFill>
            </a:endParaRPr>
          </a:p>
          <a:p>
            <a:pPr lvl="1" eaLnBrk="1" fontAlgn="auto" hangingPunct="1">
              <a:spcAft>
                <a:spcPts val="0"/>
              </a:spcAft>
              <a:buFont typeface="Wingdings 3" charset="2"/>
              <a:buChar char=""/>
              <a:defRPr/>
            </a:pPr>
            <a:r>
              <a:rPr lang="en-US" sz="1400" dirty="0">
                <a:solidFill>
                  <a:schemeClr val="tx1">
                    <a:lumMod val="75000"/>
                    <a:lumOff val="25000"/>
                  </a:schemeClr>
                </a:solidFill>
              </a:rPr>
              <a:t>Wardriving</a:t>
            </a:r>
          </a:p>
          <a:p>
            <a:pPr lvl="2" eaLnBrk="1" fontAlgn="auto" hangingPunct="1">
              <a:spcAft>
                <a:spcPts val="0"/>
              </a:spcAft>
              <a:buFont typeface="Wingdings 3" charset="2"/>
              <a:buChar char=""/>
              <a:defRPr/>
            </a:pPr>
            <a:r>
              <a:rPr lang="en-US" sz="1200" dirty="0" err="1">
                <a:solidFill>
                  <a:schemeClr val="tx1">
                    <a:lumMod val="75000"/>
                    <a:lumOff val="25000"/>
                  </a:schemeClr>
                </a:solidFill>
              </a:rPr>
              <a:t>NetStumbler</a:t>
            </a:r>
            <a:r>
              <a:rPr lang="en-US" sz="1200" dirty="0">
                <a:solidFill>
                  <a:schemeClr val="tx1">
                    <a:lumMod val="75000"/>
                    <a:lumOff val="25000"/>
                  </a:schemeClr>
                </a:solidFill>
              </a:rPr>
              <a:t> tool – outdated</a:t>
            </a:r>
          </a:p>
          <a:p>
            <a:pPr lvl="2" eaLnBrk="1" fontAlgn="auto" hangingPunct="1">
              <a:spcAft>
                <a:spcPts val="0"/>
              </a:spcAft>
              <a:buFont typeface="Wingdings 3" charset="2"/>
              <a:buChar char=""/>
              <a:defRPr/>
            </a:pPr>
            <a:r>
              <a:rPr lang="en-US" sz="1200" dirty="0" err="1">
                <a:solidFill>
                  <a:schemeClr val="tx1">
                    <a:lumMod val="75000"/>
                    <a:lumOff val="25000"/>
                  </a:schemeClr>
                </a:solidFill>
              </a:rPr>
              <a:t>WiFi</a:t>
            </a:r>
            <a:r>
              <a:rPr lang="en-US" sz="1200" dirty="0">
                <a:solidFill>
                  <a:schemeClr val="tx1">
                    <a:lumMod val="75000"/>
                    <a:lumOff val="25000"/>
                  </a:schemeClr>
                </a:solidFill>
              </a:rPr>
              <a:t> Analyzer (Android based)  bit.ly/</a:t>
            </a:r>
            <a:r>
              <a:rPr lang="en-US" sz="1200" dirty="0" err="1">
                <a:solidFill>
                  <a:schemeClr val="tx1">
                    <a:lumMod val="75000"/>
                    <a:lumOff val="25000"/>
                  </a:schemeClr>
                </a:solidFill>
              </a:rPr>
              <a:t>WIFIAnalyze</a:t>
            </a:r>
            <a:endParaRPr lang="en-US" sz="1200" dirty="0">
              <a:solidFill>
                <a:schemeClr val="tx1">
                  <a:lumMod val="75000"/>
                  <a:lumOff val="25000"/>
                </a:schemeClr>
              </a:solidFill>
            </a:endParaRPr>
          </a:p>
          <a:p>
            <a:pPr lvl="2" eaLnBrk="1" fontAlgn="auto" hangingPunct="1">
              <a:spcAft>
                <a:spcPts val="0"/>
              </a:spcAft>
              <a:buFont typeface="Wingdings 3" charset="2"/>
              <a:buChar char=""/>
              <a:defRPr/>
            </a:pPr>
            <a:r>
              <a:rPr lang="en-US" sz="1200" dirty="0">
                <a:solidFill>
                  <a:schemeClr val="tx1">
                    <a:lumMod val="75000"/>
                    <a:lumOff val="25000"/>
                  </a:schemeClr>
                </a:solidFill>
              </a:rPr>
              <a:t>Acrylic WIFI </a:t>
            </a:r>
            <a:r>
              <a:rPr lang="en-US" sz="1200" dirty="0">
                <a:solidFill>
                  <a:schemeClr val="tx1">
                    <a:lumMod val="75000"/>
                    <a:lumOff val="25000"/>
                  </a:schemeClr>
                </a:solidFill>
                <a:hlinkClick r:id="rId4"/>
              </a:rPr>
              <a:t>www.acrylicwifi.com</a:t>
            </a:r>
            <a:endParaRPr lang="en-US" sz="1200" dirty="0">
              <a:solidFill>
                <a:schemeClr val="tx1">
                  <a:lumMod val="75000"/>
                  <a:lumOff val="25000"/>
                </a:schemeClr>
              </a:solidFill>
            </a:endParaRPr>
          </a:p>
          <a:p>
            <a:pPr lvl="2" eaLnBrk="1" fontAlgn="auto" hangingPunct="1">
              <a:spcAft>
                <a:spcPts val="0"/>
              </a:spcAft>
              <a:buFont typeface="Wingdings 3" charset="2"/>
              <a:buChar char=""/>
              <a:defRPr/>
            </a:pPr>
            <a:r>
              <a:rPr lang="en-US" sz="1200" dirty="0" err="1">
                <a:solidFill>
                  <a:schemeClr val="tx1">
                    <a:lumMod val="75000"/>
                    <a:lumOff val="25000"/>
                  </a:schemeClr>
                </a:solidFill>
              </a:rPr>
              <a:t>Wifi</a:t>
            </a:r>
            <a:r>
              <a:rPr lang="en-US" sz="1200" dirty="0">
                <a:solidFill>
                  <a:schemeClr val="tx1">
                    <a:lumMod val="75000"/>
                    <a:lumOff val="25000"/>
                  </a:schemeClr>
                </a:solidFill>
              </a:rPr>
              <a:t> heatmap – </a:t>
            </a:r>
            <a:r>
              <a:rPr lang="en-US" sz="1200" dirty="0">
                <a:solidFill>
                  <a:schemeClr val="tx1">
                    <a:lumMod val="75000"/>
                    <a:lumOff val="25000"/>
                  </a:schemeClr>
                </a:solidFill>
                <a:hlinkClick r:id="rId5"/>
              </a:rPr>
              <a:t>www.wigle.net</a:t>
            </a:r>
            <a:endParaRPr lang="en-US" sz="1200" dirty="0">
              <a:solidFill>
                <a:schemeClr val="tx1">
                  <a:lumMod val="75000"/>
                  <a:lumOff val="25000"/>
                </a:schemeClr>
              </a:solidFill>
            </a:endParaRPr>
          </a:p>
          <a:p>
            <a:pPr lvl="1" eaLnBrk="1" fontAlgn="auto" hangingPunct="1">
              <a:spcAft>
                <a:spcPts val="0"/>
              </a:spcAft>
              <a:buFont typeface="Wingdings 3" charset="2"/>
              <a:buChar char=""/>
              <a:defRPr/>
            </a:pPr>
            <a:r>
              <a:rPr lang="en-US" sz="1400" dirty="0">
                <a:solidFill>
                  <a:schemeClr val="tx1">
                    <a:lumMod val="75000"/>
                    <a:lumOff val="25000"/>
                  </a:schemeClr>
                </a:solidFill>
              </a:rPr>
              <a:t>Protocol </a:t>
            </a:r>
            <a:r>
              <a:rPr lang="en-US" sz="1400" dirty="0" smtClean="0">
                <a:solidFill>
                  <a:schemeClr val="tx1">
                    <a:lumMod val="75000"/>
                    <a:lumOff val="25000"/>
                  </a:schemeClr>
                </a:solidFill>
              </a:rPr>
              <a:t>Analyzer </a:t>
            </a:r>
            <a:r>
              <a:rPr lang="en-US" sz="1400" dirty="0">
                <a:solidFill>
                  <a:schemeClr val="tx1">
                    <a:lumMod val="75000"/>
                    <a:lumOff val="25000"/>
                  </a:schemeClr>
                </a:solidFill>
              </a:rPr>
              <a:t>– captures 802.11 frame transmissions</a:t>
            </a:r>
          </a:p>
          <a:p>
            <a:pPr lvl="2" eaLnBrk="1" fontAlgn="auto" hangingPunct="1">
              <a:spcAft>
                <a:spcPts val="0"/>
              </a:spcAft>
              <a:buFont typeface="Wingdings 3" charset="2"/>
              <a:buChar char=""/>
              <a:defRPr/>
            </a:pPr>
            <a:r>
              <a:rPr lang="en-US" sz="1200" dirty="0">
                <a:solidFill>
                  <a:schemeClr val="tx1">
                    <a:lumMod val="75000"/>
                    <a:lumOff val="25000"/>
                  </a:schemeClr>
                </a:solidFill>
              </a:rPr>
              <a:t>Wireshark </a:t>
            </a:r>
          </a:p>
          <a:p>
            <a:pPr lvl="2" eaLnBrk="1" fontAlgn="auto" hangingPunct="1">
              <a:spcAft>
                <a:spcPts val="0"/>
              </a:spcAft>
              <a:buFont typeface="Wingdings 3" charset="2"/>
              <a:buChar char=""/>
              <a:defRPr/>
            </a:pPr>
            <a:r>
              <a:rPr lang="en-US" sz="1200" dirty="0" err="1">
                <a:solidFill>
                  <a:schemeClr val="tx1">
                    <a:lumMod val="75000"/>
                    <a:lumOff val="25000"/>
                  </a:schemeClr>
                </a:solidFill>
              </a:rPr>
              <a:t>Omnipeek</a:t>
            </a:r>
            <a:r>
              <a:rPr lang="en-US" sz="1200" dirty="0">
                <a:solidFill>
                  <a:schemeClr val="tx1">
                    <a:lumMod val="75000"/>
                    <a:lumOff val="25000"/>
                  </a:schemeClr>
                </a:solidFill>
              </a:rPr>
              <a:t> </a:t>
            </a:r>
          </a:p>
        </p:txBody>
      </p:sp>
      <p:sp>
        <p:nvSpPr>
          <p:cNvPr id="4" name="Footer Placeholder 3"/>
          <p:cNvSpPr>
            <a:spLocks noGrp="1"/>
          </p:cNvSpPr>
          <p:nvPr>
            <p:ph type="ftr" sz="quarter" idx="11"/>
          </p:nvPr>
        </p:nvSpPr>
        <p:spPr/>
        <p:txBody>
          <a:bodyPr/>
          <a:lstStyle/>
          <a:p>
            <a:pPr>
              <a:defRPr/>
            </a:pPr>
            <a:r>
              <a:rPr lang="en-US" altLang="en-US"/>
              <a:t>WLAN Security</a:t>
            </a:r>
          </a:p>
        </p:txBody>
      </p:sp>
      <p:sp>
        <p:nvSpPr>
          <p:cNvPr id="76805"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315AD9C8-B947-42A7-B796-CEF47CB0EF24}" type="slidenum">
              <a:rPr lang="en-US" altLang="en-US">
                <a:solidFill>
                  <a:schemeClr val="accent1"/>
                </a:solidFill>
              </a:rPr>
              <a:pPr/>
              <a:t>31</a:t>
            </a:fld>
            <a:endParaRPr lang="en-US" altLang="en-US">
              <a:solidFill>
                <a:schemeClr val="accent1"/>
              </a:solidFill>
            </a:endParaRPr>
          </a:p>
        </p:txBody>
      </p:sp>
    </p:spTree>
    <p:extLst>
      <p:ext uri="{BB962C8B-B14F-4D97-AF65-F5344CB8AC3E}">
        <p14:creationId xmlns:p14="http://schemas.microsoft.com/office/powerpoint/2010/main" val="15263947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noChangeArrowheads="1"/>
          </p:cNvSpPr>
          <p:nvPr>
            <p:ph type="title"/>
          </p:nvPr>
        </p:nvSpPr>
        <p:spPr>
          <a:xfrm>
            <a:off x="-30163" y="335756"/>
            <a:ext cx="6348413" cy="990600"/>
          </a:xfrm>
        </p:spPr>
        <p:txBody>
          <a:bodyPr/>
          <a:lstStyle/>
          <a:p>
            <a:pPr eaLnBrk="1" hangingPunct="1"/>
            <a:r>
              <a:rPr lang="en-US" altLang="en-US" smtClean="0"/>
              <a:t>Encryption Cracking </a:t>
            </a:r>
          </a:p>
        </p:txBody>
      </p:sp>
      <p:sp>
        <p:nvSpPr>
          <p:cNvPr id="78851" name="Content Placeholder 2"/>
          <p:cNvSpPr>
            <a:spLocks noGrp="1" noChangeArrowheads="1"/>
          </p:cNvSpPr>
          <p:nvPr>
            <p:ph idx="1"/>
          </p:nvPr>
        </p:nvSpPr>
        <p:spPr>
          <a:xfrm>
            <a:off x="228600" y="1200150"/>
            <a:ext cx="7010400" cy="3200400"/>
          </a:xfrm>
        </p:spPr>
        <p:txBody>
          <a:bodyPr/>
          <a:lstStyle/>
          <a:p>
            <a:pPr eaLnBrk="1" hangingPunct="1"/>
            <a:r>
              <a:rPr lang="en-US" altLang="en-US" sz="2000" dirty="0" smtClean="0"/>
              <a:t>WEP compromised over a decade ago (in less than 5 </a:t>
            </a:r>
            <a:r>
              <a:rPr lang="en-US" altLang="en-US" sz="2000" dirty="0" err="1" smtClean="0"/>
              <a:t>mins</a:t>
            </a:r>
            <a:r>
              <a:rPr lang="en-US" altLang="en-US" sz="2000" dirty="0" smtClean="0"/>
              <a:t>) </a:t>
            </a:r>
          </a:p>
          <a:p>
            <a:pPr lvl="1" eaLnBrk="1" hangingPunct="1"/>
            <a:r>
              <a:rPr lang="en-US" altLang="en-US" sz="1800" dirty="0" smtClean="0"/>
              <a:t>Needs several hundred thousand encrypted packets and then use WEP-cracking software </a:t>
            </a:r>
          </a:p>
          <a:p>
            <a:pPr lvl="1" eaLnBrk="1" hangingPunct="1"/>
            <a:r>
              <a:rPr lang="en-US" altLang="en-US" sz="1800" dirty="0" smtClean="0"/>
              <a:t>Derives 40-bit or 104-bit key </a:t>
            </a:r>
          </a:p>
          <a:p>
            <a:pPr eaLnBrk="1" hangingPunct="1"/>
            <a:r>
              <a:rPr lang="en-US" altLang="en-US" sz="2000" dirty="0" smtClean="0"/>
              <a:t>KRACK Attack – Key Reinstallation Attack</a:t>
            </a:r>
          </a:p>
          <a:p>
            <a:pPr lvl="1" eaLnBrk="1" hangingPunct="1"/>
            <a:r>
              <a:rPr lang="en-US" altLang="en-US" sz="1800" dirty="0" smtClean="0">
                <a:hlinkClick r:id="rId2"/>
              </a:rPr>
              <a:t>www.krackattacks.com</a:t>
            </a:r>
            <a:endParaRPr lang="en-US" altLang="en-US" sz="1800" dirty="0" smtClean="0"/>
          </a:p>
          <a:p>
            <a:pPr lvl="1" eaLnBrk="1" hangingPunct="1"/>
            <a:r>
              <a:rPr lang="en-US" altLang="en-US" sz="1800" dirty="0" smtClean="0"/>
              <a:t>Requires firmware patches</a:t>
            </a:r>
          </a:p>
          <a:p>
            <a:pPr lvl="1" eaLnBrk="1" hangingPunct="1"/>
            <a:r>
              <a:rPr lang="en-US" altLang="en-US" sz="1800" dirty="0" smtClean="0"/>
              <a:t>Exploits message 3 retransmission in 4-way handshake of WPA2</a:t>
            </a:r>
          </a:p>
        </p:txBody>
      </p:sp>
      <p:sp>
        <p:nvSpPr>
          <p:cNvPr id="4" name="Footer Placeholder 3"/>
          <p:cNvSpPr>
            <a:spLocks noGrp="1"/>
          </p:cNvSpPr>
          <p:nvPr>
            <p:ph type="ftr" sz="quarter" idx="11"/>
          </p:nvPr>
        </p:nvSpPr>
        <p:spPr/>
        <p:txBody>
          <a:bodyPr/>
          <a:lstStyle/>
          <a:p>
            <a:pPr>
              <a:defRPr/>
            </a:pPr>
            <a:r>
              <a:rPr lang="en-US" altLang="en-US"/>
              <a:t>WLAN Security</a:t>
            </a:r>
          </a:p>
        </p:txBody>
      </p:sp>
      <p:sp>
        <p:nvSpPr>
          <p:cNvPr id="78853"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CFF496C3-C466-45F6-9332-B2E53B0DBEA2}" type="slidenum">
              <a:rPr lang="en-US" altLang="en-US">
                <a:solidFill>
                  <a:schemeClr val="accent1"/>
                </a:solidFill>
              </a:rPr>
              <a:pPr/>
              <a:t>32</a:t>
            </a:fld>
            <a:endParaRPr lang="en-US" altLang="en-US">
              <a:solidFill>
                <a:schemeClr val="accent1"/>
              </a:solidFill>
            </a:endParaRPr>
          </a:p>
        </p:txBody>
      </p:sp>
    </p:spTree>
    <p:extLst>
      <p:ext uri="{BB962C8B-B14F-4D97-AF65-F5344CB8AC3E}">
        <p14:creationId xmlns:p14="http://schemas.microsoft.com/office/powerpoint/2010/main" val="11985860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noChangeArrowheads="1"/>
          </p:cNvSpPr>
          <p:nvPr>
            <p:ph type="title"/>
          </p:nvPr>
        </p:nvSpPr>
        <p:spPr>
          <a:xfrm>
            <a:off x="1" y="338138"/>
            <a:ext cx="6348413" cy="990600"/>
          </a:xfrm>
        </p:spPr>
        <p:txBody>
          <a:bodyPr/>
          <a:lstStyle/>
          <a:p>
            <a:pPr eaLnBrk="1" hangingPunct="1"/>
            <a:r>
              <a:rPr lang="en-US" altLang="en-US" smtClean="0"/>
              <a:t>Authentication Attacks</a:t>
            </a:r>
          </a:p>
        </p:txBody>
      </p:sp>
      <p:sp>
        <p:nvSpPr>
          <p:cNvPr id="3" name="Content Placeholder 2"/>
          <p:cNvSpPr>
            <a:spLocks noGrp="1"/>
          </p:cNvSpPr>
          <p:nvPr>
            <p:ph idx="1"/>
          </p:nvPr>
        </p:nvSpPr>
        <p:spPr>
          <a:xfrm>
            <a:off x="354014" y="1116806"/>
            <a:ext cx="6346825" cy="3414713"/>
          </a:xfrm>
        </p:spPr>
        <p:txBody>
          <a:bodyPr rtlCol="0">
            <a:normAutofit fontScale="47500" lnSpcReduction="20000"/>
          </a:bodyPr>
          <a:lstStyle/>
          <a:p>
            <a:pPr eaLnBrk="1" fontAlgn="auto" hangingPunct="1">
              <a:spcAft>
                <a:spcPts val="0"/>
              </a:spcAft>
              <a:buFont typeface="Wingdings 3" charset="2"/>
              <a:buChar char=""/>
              <a:defRPr/>
            </a:pPr>
            <a:r>
              <a:rPr lang="en-US" dirty="0">
                <a:solidFill>
                  <a:schemeClr val="tx1">
                    <a:lumMod val="75000"/>
                    <a:lumOff val="25000"/>
                  </a:schemeClr>
                </a:solidFill>
              </a:rPr>
              <a:t>Authentication leads to authorization to use network resources</a:t>
            </a:r>
          </a:p>
          <a:p>
            <a:pPr eaLnBrk="1" fontAlgn="auto" hangingPunct="1">
              <a:spcAft>
                <a:spcPts val="0"/>
              </a:spcAft>
              <a:buFont typeface="Wingdings 3" charset="2"/>
              <a:buChar char=""/>
              <a:defRPr/>
            </a:pPr>
            <a:r>
              <a:rPr lang="en-US" dirty="0">
                <a:solidFill>
                  <a:schemeClr val="tx1">
                    <a:lumMod val="75000"/>
                    <a:lumOff val="25000"/>
                  </a:schemeClr>
                </a:solidFill>
              </a:rPr>
              <a:t>Authentication solutions – 802.1X/EAP or PSK</a:t>
            </a:r>
          </a:p>
          <a:p>
            <a:pPr eaLnBrk="1" fontAlgn="auto" hangingPunct="1">
              <a:spcAft>
                <a:spcPts val="0"/>
              </a:spcAft>
              <a:buFont typeface="Wingdings 3" charset="2"/>
              <a:buChar char=""/>
              <a:defRPr/>
            </a:pPr>
            <a:r>
              <a:rPr lang="en-US" dirty="0">
                <a:solidFill>
                  <a:schemeClr val="tx1">
                    <a:lumMod val="75000"/>
                    <a:lumOff val="25000"/>
                  </a:schemeClr>
                </a:solidFill>
              </a:rPr>
              <a:t>802.11-2016 does not specify what type of EAP to use</a:t>
            </a:r>
          </a:p>
          <a:p>
            <a:pPr lvl="1" eaLnBrk="1" fontAlgn="auto" hangingPunct="1">
              <a:spcAft>
                <a:spcPts val="0"/>
              </a:spcAft>
              <a:buFont typeface="Wingdings 3" charset="2"/>
              <a:buChar char=""/>
              <a:defRPr/>
            </a:pPr>
            <a:r>
              <a:rPr lang="en-US" dirty="0">
                <a:solidFill>
                  <a:schemeClr val="tx1">
                    <a:lumMod val="75000"/>
                    <a:lumOff val="25000"/>
                  </a:schemeClr>
                </a:solidFill>
              </a:rPr>
              <a:t>LEAP – Lightweight Extensible Authentication Protocol 	</a:t>
            </a:r>
          </a:p>
          <a:p>
            <a:pPr lvl="2" eaLnBrk="1" fontAlgn="auto" hangingPunct="1">
              <a:spcAft>
                <a:spcPts val="0"/>
              </a:spcAft>
              <a:buFont typeface="Wingdings 3" charset="2"/>
              <a:buChar char=""/>
              <a:defRPr/>
            </a:pPr>
            <a:r>
              <a:rPr lang="en-US" dirty="0">
                <a:solidFill>
                  <a:schemeClr val="tx1">
                    <a:lumMod val="75000"/>
                    <a:lumOff val="25000"/>
                  </a:schemeClr>
                </a:solidFill>
              </a:rPr>
              <a:t>Offline dictionary attack</a:t>
            </a:r>
          </a:p>
          <a:p>
            <a:pPr lvl="2" eaLnBrk="1" fontAlgn="auto" hangingPunct="1">
              <a:spcAft>
                <a:spcPts val="0"/>
              </a:spcAft>
              <a:buFont typeface="Wingdings 3" charset="2"/>
              <a:buChar char=""/>
              <a:defRPr/>
            </a:pPr>
            <a:r>
              <a:rPr lang="en-US" dirty="0">
                <a:solidFill>
                  <a:schemeClr val="tx1">
                    <a:lumMod val="75000"/>
                    <a:lumOff val="25000"/>
                  </a:schemeClr>
                </a:solidFill>
              </a:rPr>
              <a:t>Hashed password response is </a:t>
            </a:r>
            <a:r>
              <a:rPr lang="en-US" dirty="0" err="1">
                <a:solidFill>
                  <a:schemeClr val="tx1">
                    <a:lumMod val="75000"/>
                    <a:lumOff val="25000"/>
                  </a:schemeClr>
                </a:solidFill>
              </a:rPr>
              <a:t>crackable</a:t>
            </a:r>
            <a:r>
              <a:rPr lang="en-US" dirty="0">
                <a:solidFill>
                  <a:schemeClr val="tx1">
                    <a:lumMod val="75000"/>
                    <a:lumOff val="25000"/>
                  </a:schemeClr>
                </a:solidFill>
              </a:rPr>
              <a:t> using dictionary attack</a:t>
            </a:r>
          </a:p>
          <a:p>
            <a:pPr lvl="2" eaLnBrk="1" fontAlgn="auto" hangingPunct="1">
              <a:spcAft>
                <a:spcPts val="0"/>
              </a:spcAft>
              <a:buFont typeface="Wingdings 3" charset="2"/>
              <a:buChar char=""/>
              <a:defRPr/>
            </a:pPr>
            <a:r>
              <a:rPr lang="en-US" dirty="0">
                <a:solidFill>
                  <a:schemeClr val="tx1">
                    <a:lumMod val="75000"/>
                    <a:lumOff val="25000"/>
                  </a:schemeClr>
                </a:solidFill>
              </a:rPr>
              <a:t>Capture frames of LEAP authentication to submit to cracker</a:t>
            </a:r>
          </a:p>
          <a:p>
            <a:pPr lvl="2" eaLnBrk="1" fontAlgn="auto" hangingPunct="1">
              <a:spcAft>
                <a:spcPts val="0"/>
              </a:spcAft>
              <a:buFont typeface="Wingdings 3" charset="2"/>
              <a:buChar char=""/>
              <a:defRPr/>
            </a:pPr>
            <a:r>
              <a:rPr lang="en-US" dirty="0">
                <a:solidFill>
                  <a:schemeClr val="tx1">
                    <a:lumMod val="75000"/>
                    <a:lumOff val="25000"/>
                  </a:schemeClr>
                </a:solidFill>
              </a:rPr>
              <a:t>After password cracked, username is in plain text – so attacker can authenticate himself to the WLAN </a:t>
            </a:r>
          </a:p>
          <a:p>
            <a:pPr lvl="1" eaLnBrk="1" fontAlgn="auto" hangingPunct="1">
              <a:spcAft>
                <a:spcPts val="0"/>
              </a:spcAft>
              <a:buFont typeface="Wingdings 3" charset="2"/>
              <a:buChar char=""/>
              <a:defRPr/>
            </a:pPr>
            <a:r>
              <a:rPr lang="en-US" dirty="0">
                <a:solidFill>
                  <a:schemeClr val="tx1">
                    <a:lumMod val="75000"/>
                    <a:lumOff val="25000"/>
                  </a:schemeClr>
                </a:solidFill>
              </a:rPr>
              <a:t>WLAN infrastructure needs to be secured with 802.1X/EAP solution that uses a RADIUS server and Tunneled authentication EAP (to be discussed later) </a:t>
            </a:r>
          </a:p>
          <a:p>
            <a:pPr lvl="1" eaLnBrk="1" fontAlgn="auto" hangingPunct="1">
              <a:spcAft>
                <a:spcPts val="0"/>
              </a:spcAft>
              <a:buFont typeface="Wingdings 3" charset="2"/>
              <a:buChar char=""/>
              <a:defRPr/>
            </a:pPr>
            <a:r>
              <a:rPr lang="en-US" dirty="0">
                <a:solidFill>
                  <a:schemeClr val="tx1">
                    <a:lumMod val="75000"/>
                    <a:lumOff val="25000"/>
                  </a:schemeClr>
                </a:solidFill>
              </a:rPr>
              <a:t>PSK (</a:t>
            </a:r>
            <a:r>
              <a:rPr lang="en-US" dirty="0" err="1">
                <a:solidFill>
                  <a:schemeClr val="tx1">
                    <a:lumMod val="75000"/>
                    <a:lumOff val="25000"/>
                  </a:schemeClr>
                </a:solidFill>
              </a:rPr>
              <a:t>Preshared</a:t>
            </a:r>
            <a:r>
              <a:rPr lang="en-US" dirty="0">
                <a:solidFill>
                  <a:schemeClr val="tx1">
                    <a:lumMod val="75000"/>
                    <a:lumOff val="25000"/>
                  </a:schemeClr>
                </a:solidFill>
              </a:rPr>
              <a:t> Key) used in home </a:t>
            </a:r>
            <a:r>
              <a:rPr lang="en-US" dirty="0" err="1">
                <a:solidFill>
                  <a:schemeClr val="tx1">
                    <a:lumMod val="75000"/>
                    <a:lumOff val="25000"/>
                  </a:schemeClr>
                </a:solidFill>
              </a:rPr>
              <a:t>Wifi</a:t>
            </a:r>
            <a:r>
              <a:rPr lang="en-US" dirty="0">
                <a:solidFill>
                  <a:schemeClr val="tx1">
                    <a:lumMod val="75000"/>
                    <a:lumOff val="25000"/>
                  </a:schemeClr>
                </a:solidFill>
              </a:rPr>
              <a:t> are not as secure – as social engineering may be used to know the pass phrase or dictionary attacks may be used </a:t>
            </a:r>
          </a:p>
          <a:p>
            <a:pPr lvl="2" eaLnBrk="1" fontAlgn="auto" hangingPunct="1">
              <a:spcAft>
                <a:spcPts val="0"/>
              </a:spcAft>
              <a:buFont typeface="Wingdings 3" charset="2"/>
              <a:buChar char=""/>
              <a:defRPr/>
            </a:pPr>
            <a:r>
              <a:rPr lang="en-US" dirty="0">
                <a:solidFill>
                  <a:schemeClr val="tx1">
                    <a:lumMod val="75000"/>
                    <a:lumOff val="25000"/>
                  </a:schemeClr>
                </a:solidFill>
              </a:rPr>
              <a:t>Use complex and long passphrase for your home </a:t>
            </a:r>
            <a:r>
              <a:rPr lang="en-US" dirty="0" err="1">
                <a:solidFill>
                  <a:schemeClr val="tx1">
                    <a:lumMod val="75000"/>
                    <a:lumOff val="25000"/>
                  </a:schemeClr>
                </a:solidFill>
              </a:rPr>
              <a:t>wifi</a:t>
            </a:r>
            <a:endParaRPr lang="en-US" dirty="0">
              <a:solidFill>
                <a:schemeClr val="tx1">
                  <a:lumMod val="75000"/>
                  <a:lumOff val="25000"/>
                </a:schemeClr>
              </a:solidFill>
            </a:endParaRPr>
          </a:p>
        </p:txBody>
      </p:sp>
      <p:sp>
        <p:nvSpPr>
          <p:cNvPr id="4" name="Footer Placeholder 3"/>
          <p:cNvSpPr>
            <a:spLocks noGrp="1"/>
          </p:cNvSpPr>
          <p:nvPr>
            <p:ph type="ftr" sz="quarter" idx="11"/>
          </p:nvPr>
        </p:nvSpPr>
        <p:spPr/>
        <p:txBody>
          <a:bodyPr/>
          <a:lstStyle/>
          <a:p>
            <a:pPr>
              <a:defRPr/>
            </a:pPr>
            <a:r>
              <a:rPr lang="en-US" altLang="en-US"/>
              <a:t>WLAN Security</a:t>
            </a:r>
          </a:p>
        </p:txBody>
      </p:sp>
      <p:sp>
        <p:nvSpPr>
          <p:cNvPr id="79877"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08B87B18-B679-4824-942A-D8EF6624B927}" type="slidenum">
              <a:rPr lang="en-US" altLang="en-US">
                <a:solidFill>
                  <a:schemeClr val="accent1"/>
                </a:solidFill>
              </a:rPr>
              <a:pPr/>
              <a:t>33</a:t>
            </a:fld>
            <a:endParaRPr lang="en-US" altLang="en-US">
              <a:solidFill>
                <a:schemeClr val="accent1"/>
              </a:solidFill>
            </a:endParaRPr>
          </a:p>
        </p:txBody>
      </p:sp>
    </p:spTree>
    <p:extLst>
      <p:ext uri="{BB962C8B-B14F-4D97-AF65-F5344CB8AC3E}">
        <p14:creationId xmlns:p14="http://schemas.microsoft.com/office/powerpoint/2010/main" val="38030373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noChangeArrowheads="1"/>
          </p:cNvSpPr>
          <p:nvPr>
            <p:ph type="title"/>
          </p:nvPr>
        </p:nvSpPr>
        <p:spPr>
          <a:xfrm>
            <a:off x="0" y="346472"/>
            <a:ext cx="8153400" cy="990600"/>
          </a:xfrm>
        </p:spPr>
        <p:txBody>
          <a:bodyPr/>
          <a:lstStyle/>
          <a:p>
            <a:pPr eaLnBrk="1" hangingPunct="1"/>
            <a:r>
              <a:rPr lang="en-US" altLang="en-US" sz="2400" smtClean="0"/>
              <a:t>MAC Spoofing &amp; Management Interface Exploits  </a:t>
            </a:r>
          </a:p>
        </p:txBody>
      </p:sp>
      <p:sp>
        <p:nvSpPr>
          <p:cNvPr id="3" name="Content Placeholder 2"/>
          <p:cNvSpPr>
            <a:spLocks noGrp="1"/>
          </p:cNvSpPr>
          <p:nvPr>
            <p:ph idx="1"/>
          </p:nvPr>
        </p:nvSpPr>
        <p:spPr>
          <a:xfrm>
            <a:off x="96838" y="1200150"/>
            <a:ext cx="6348412" cy="3257550"/>
          </a:xfrm>
        </p:spPr>
        <p:txBody>
          <a:bodyPr rtlCol="0">
            <a:normAutofit fontScale="55000" lnSpcReduction="20000"/>
          </a:bodyPr>
          <a:lstStyle/>
          <a:p>
            <a:pPr eaLnBrk="1" fontAlgn="auto" hangingPunct="1">
              <a:spcAft>
                <a:spcPts val="0"/>
              </a:spcAft>
              <a:buFont typeface="Wingdings 3" charset="2"/>
              <a:buChar char=""/>
              <a:defRPr/>
            </a:pPr>
            <a:r>
              <a:rPr lang="en-US" dirty="0">
                <a:solidFill>
                  <a:schemeClr val="tx1">
                    <a:lumMod val="75000"/>
                    <a:lumOff val="25000"/>
                  </a:schemeClr>
                </a:solidFill>
              </a:rPr>
              <a:t>Many APs or WLAN controllers whitelist MAC addresses </a:t>
            </a:r>
          </a:p>
          <a:p>
            <a:pPr lvl="1" eaLnBrk="1" fontAlgn="auto" hangingPunct="1">
              <a:spcAft>
                <a:spcPts val="0"/>
              </a:spcAft>
              <a:buFont typeface="Wingdings 3" charset="2"/>
              <a:buChar char=""/>
              <a:defRPr/>
            </a:pPr>
            <a:r>
              <a:rPr lang="en-US" dirty="0">
                <a:solidFill>
                  <a:schemeClr val="tx1">
                    <a:lumMod val="75000"/>
                    <a:lumOff val="25000"/>
                  </a:schemeClr>
                </a:solidFill>
              </a:rPr>
              <a:t>MAC can be spoofed </a:t>
            </a:r>
          </a:p>
          <a:p>
            <a:pPr lvl="1" eaLnBrk="1" fontAlgn="auto" hangingPunct="1">
              <a:spcAft>
                <a:spcPts val="0"/>
              </a:spcAft>
              <a:buFont typeface="Wingdings 3" charset="2"/>
              <a:buChar char=""/>
              <a:defRPr/>
            </a:pPr>
            <a:r>
              <a:rPr lang="en-US" dirty="0">
                <a:solidFill>
                  <a:schemeClr val="tx1">
                    <a:lumMod val="75000"/>
                    <a:lumOff val="25000"/>
                  </a:schemeClr>
                </a:solidFill>
              </a:rPr>
              <a:t>Thus MAC filtering is a weak security solution </a:t>
            </a:r>
          </a:p>
          <a:p>
            <a:pPr eaLnBrk="1" fontAlgn="auto" hangingPunct="1">
              <a:spcAft>
                <a:spcPts val="0"/>
              </a:spcAft>
              <a:buFont typeface="Wingdings 3" charset="2"/>
              <a:buChar char=""/>
              <a:defRPr/>
            </a:pPr>
            <a:r>
              <a:rPr lang="en-US" dirty="0">
                <a:solidFill>
                  <a:schemeClr val="tx1">
                    <a:lumMod val="75000"/>
                    <a:lumOff val="25000"/>
                  </a:schemeClr>
                </a:solidFill>
              </a:rPr>
              <a:t>Management Interface Exploits</a:t>
            </a:r>
          </a:p>
          <a:p>
            <a:pPr lvl="1" eaLnBrk="1" fontAlgn="auto" hangingPunct="1">
              <a:spcAft>
                <a:spcPts val="0"/>
              </a:spcAft>
              <a:buFont typeface="Wingdings 3" charset="2"/>
              <a:buChar char=""/>
              <a:defRPr/>
            </a:pPr>
            <a:r>
              <a:rPr lang="en-US" dirty="0">
                <a:solidFill>
                  <a:schemeClr val="tx1">
                    <a:lumMod val="75000"/>
                    <a:lumOff val="25000"/>
                  </a:schemeClr>
                </a:solidFill>
              </a:rPr>
              <a:t>AP, WLAN controllers have a management interface</a:t>
            </a:r>
          </a:p>
          <a:p>
            <a:pPr lvl="2" eaLnBrk="1" fontAlgn="auto" hangingPunct="1">
              <a:spcAft>
                <a:spcPts val="0"/>
              </a:spcAft>
              <a:buFont typeface="Wingdings 3" charset="2"/>
              <a:buChar char=""/>
              <a:defRPr/>
            </a:pPr>
            <a:r>
              <a:rPr lang="en-US" dirty="0">
                <a:solidFill>
                  <a:schemeClr val="tx1">
                    <a:lumMod val="75000"/>
                    <a:lumOff val="25000"/>
                  </a:schemeClr>
                </a:solidFill>
              </a:rPr>
              <a:t>Http based, CLI based, serial port connection, SNMP based </a:t>
            </a:r>
            <a:r>
              <a:rPr lang="en-US" dirty="0" err="1">
                <a:solidFill>
                  <a:schemeClr val="tx1">
                    <a:lumMod val="75000"/>
                    <a:lumOff val="25000"/>
                  </a:schemeClr>
                </a:solidFill>
              </a:rPr>
              <a:t>etc</a:t>
            </a:r>
            <a:endParaRPr lang="en-US" dirty="0">
              <a:solidFill>
                <a:schemeClr val="tx1">
                  <a:lumMod val="75000"/>
                  <a:lumOff val="25000"/>
                </a:schemeClr>
              </a:solidFill>
            </a:endParaRPr>
          </a:p>
          <a:p>
            <a:pPr lvl="2" eaLnBrk="1" fontAlgn="auto" hangingPunct="1">
              <a:spcAft>
                <a:spcPts val="0"/>
              </a:spcAft>
              <a:buFont typeface="Wingdings 3" charset="2"/>
              <a:buChar char=""/>
              <a:defRPr/>
            </a:pPr>
            <a:r>
              <a:rPr lang="en-US" dirty="0">
                <a:solidFill>
                  <a:schemeClr val="tx1">
                    <a:lumMod val="75000"/>
                    <a:lumOff val="25000"/>
                  </a:schemeClr>
                </a:solidFill>
              </a:rPr>
              <a:t>Unless strong passwords, and encrypted login capabilities such as SSH2, or HTTPs used – can be compromised</a:t>
            </a:r>
          </a:p>
          <a:p>
            <a:pPr lvl="2" eaLnBrk="1" fontAlgn="auto" hangingPunct="1">
              <a:spcAft>
                <a:spcPts val="0"/>
              </a:spcAft>
              <a:buFont typeface="Wingdings 3" charset="2"/>
              <a:buChar char=""/>
              <a:defRPr/>
            </a:pPr>
            <a:r>
              <a:rPr lang="en-US" dirty="0">
                <a:solidFill>
                  <a:schemeClr val="tx1">
                    <a:lumMod val="75000"/>
                    <a:lumOff val="25000"/>
                  </a:schemeClr>
                </a:solidFill>
              </a:rPr>
              <a:t>Once attacker is in management console </a:t>
            </a:r>
          </a:p>
          <a:p>
            <a:pPr lvl="3" eaLnBrk="1" fontAlgn="auto" hangingPunct="1">
              <a:spcAft>
                <a:spcPts val="0"/>
              </a:spcAft>
              <a:buFont typeface="Wingdings 3" charset="2"/>
              <a:buChar char=""/>
              <a:defRPr/>
            </a:pPr>
            <a:r>
              <a:rPr lang="en-US" dirty="0">
                <a:solidFill>
                  <a:schemeClr val="tx1">
                    <a:lumMod val="75000"/>
                    <a:lumOff val="25000"/>
                  </a:schemeClr>
                </a:solidFill>
              </a:rPr>
              <a:t>Can change passphrase to lock out users</a:t>
            </a:r>
          </a:p>
          <a:p>
            <a:pPr lvl="3" eaLnBrk="1" fontAlgn="auto" hangingPunct="1">
              <a:spcAft>
                <a:spcPts val="0"/>
              </a:spcAft>
              <a:buFont typeface="Wingdings 3" charset="2"/>
              <a:buChar char=""/>
              <a:defRPr/>
            </a:pPr>
            <a:r>
              <a:rPr lang="en-US" dirty="0">
                <a:solidFill>
                  <a:schemeClr val="tx1">
                    <a:lumMod val="75000"/>
                    <a:lumOff val="25000"/>
                  </a:schemeClr>
                </a:solidFill>
              </a:rPr>
              <a:t>Change firmware </a:t>
            </a:r>
          </a:p>
          <a:p>
            <a:pPr lvl="3" eaLnBrk="1" fontAlgn="auto" hangingPunct="1">
              <a:spcAft>
                <a:spcPts val="0"/>
              </a:spcAft>
              <a:buFont typeface="Wingdings 3" charset="2"/>
              <a:buChar char=""/>
              <a:defRPr/>
            </a:pPr>
            <a:r>
              <a:rPr lang="en-US" dirty="0">
                <a:solidFill>
                  <a:schemeClr val="tx1">
                    <a:lumMod val="75000"/>
                    <a:lumOff val="25000"/>
                  </a:schemeClr>
                </a:solidFill>
              </a:rPr>
              <a:t>Brick the AP or device</a:t>
            </a:r>
          </a:p>
          <a:p>
            <a:pPr lvl="2" eaLnBrk="1" fontAlgn="auto" hangingPunct="1">
              <a:spcAft>
                <a:spcPts val="0"/>
              </a:spcAft>
              <a:buFont typeface="Wingdings 3" charset="2"/>
              <a:buChar char=""/>
              <a:defRPr/>
            </a:pPr>
            <a:r>
              <a:rPr lang="en-US" dirty="0">
                <a:solidFill>
                  <a:schemeClr val="tx1">
                    <a:lumMod val="75000"/>
                    <a:lumOff val="25000"/>
                  </a:schemeClr>
                </a:solidFill>
              </a:rPr>
              <a:t>Suggestion: Always access the management interface through the wired side of the network </a:t>
            </a:r>
          </a:p>
        </p:txBody>
      </p:sp>
      <p:sp>
        <p:nvSpPr>
          <p:cNvPr id="4" name="Footer Placeholder 3"/>
          <p:cNvSpPr>
            <a:spLocks noGrp="1"/>
          </p:cNvSpPr>
          <p:nvPr>
            <p:ph type="ftr" sz="quarter" idx="11"/>
          </p:nvPr>
        </p:nvSpPr>
        <p:spPr/>
        <p:txBody>
          <a:bodyPr/>
          <a:lstStyle/>
          <a:p>
            <a:pPr>
              <a:defRPr/>
            </a:pPr>
            <a:r>
              <a:rPr lang="en-US" altLang="en-US"/>
              <a:t>WLAN Security</a:t>
            </a:r>
          </a:p>
        </p:txBody>
      </p:sp>
      <p:sp>
        <p:nvSpPr>
          <p:cNvPr id="80901"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F0F164A1-FB6F-4735-8B00-4D4AD0BE481B}" type="slidenum">
              <a:rPr lang="en-US" altLang="en-US">
                <a:solidFill>
                  <a:schemeClr val="accent1"/>
                </a:solidFill>
              </a:rPr>
              <a:pPr/>
              <a:t>34</a:t>
            </a:fld>
            <a:endParaRPr lang="en-US" altLang="en-US">
              <a:solidFill>
                <a:schemeClr val="accent1"/>
              </a:solidFill>
            </a:endParaRPr>
          </a:p>
        </p:txBody>
      </p:sp>
    </p:spTree>
    <p:extLst>
      <p:ext uri="{BB962C8B-B14F-4D97-AF65-F5344CB8AC3E}">
        <p14:creationId xmlns:p14="http://schemas.microsoft.com/office/powerpoint/2010/main" val="33385773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noChangeArrowheads="1"/>
          </p:cNvSpPr>
          <p:nvPr>
            <p:ph type="title"/>
          </p:nvPr>
        </p:nvSpPr>
        <p:spPr>
          <a:xfrm>
            <a:off x="1" y="338138"/>
            <a:ext cx="6348413" cy="990600"/>
          </a:xfrm>
        </p:spPr>
        <p:txBody>
          <a:bodyPr>
            <a:normAutofit fontScale="90000"/>
          </a:bodyPr>
          <a:lstStyle/>
          <a:p>
            <a:pPr eaLnBrk="1" hangingPunct="1"/>
            <a:r>
              <a:rPr lang="en-US" altLang="en-US" smtClean="0"/>
              <a:t>Wireless Hijacking (Evil-Twin) </a:t>
            </a:r>
          </a:p>
        </p:txBody>
      </p:sp>
      <p:pic>
        <p:nvPicPr>
          <p:cNvPr id="82947" name="Content Placeholder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33400" y="1315642"/>
            <a:ext cx="6248400" cy="3193256"/>
          </a:xfrm>
        </p:spPr>
      </p:pic>
      <p:sp>
        <p:nvSpPr>
          <p:cNvPr id="4" name="Footer Placeholder 3"/>
          <p:cNvSpPr>
            <a:spLocks noGrp="1"/>
          </p:cNvSpPr>
          <p:nvPr>
            <p:ph type="ftr" sz="quarter" idx="11"/>
          </p:nvPr>
        </p:nvSpPr>
        <p:spPr>
          <a:xfrm>
            <a:off x="685800" y="4805363"/>
            <a:ext cx="4622800" cy="273844"/>
          </a:xfrm>
        </p:spPr>
        <p:txBody>
          <a:bodyPr/>
          <a:lstStyle/>
          <a:p>
            <a:pPr>
              <a:defRPr/>
            </a:pPr>
            <a:r>
              <a:rPr lang="en-US" altLang="en-US" sz="1600" b="1" dirty="0"/>
              <a:t>Mutual Authentication is Important </a:t>
            </a:r>
          </a:p>
        </p:txBody>
      </p:sp>
      <p:sp>
        <p:nvSpPr>
          <p:cNvPr id="82949"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DD0D0261-12A3-4B2B-95E2-522C4ADDE3F4}" type="slidenum">
              <a:rPr lang="en-US" altLang="en-US">
                <a:solidFill>
                  <a:schemeClr val="accent1"/>
                </a:solidFill>
              </a:rPr>
              <a:pPr/>
              <a:t>35</a:t>
            </a:fld>
            <a:endParaRPr lang="en-US" altLang="en-US">
              <a:solidFill>
                <a:schemeClr val="accent1"/>
              </a:solidFill>
            </a:endParaRPr>
          </a:p>
        </p:txBody>
      </p:sp>
    </p:spTree>
    <p:extLst>
      <p:ext uri="{BB962C8B-B14F-4D97-AF65-F5344CB8AC3E}">
        <p14:creationId xmlns:p14="http://schemas.microsoft.com/office/powerpoint/2010/main" val="22975963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noChangeArrowheads="1"/>
          </p:cNvSpPr>
          <p:nvPr>
            <p:ph type="title"/>
          </p:nvPr>
        </p:nvSpPr>
        <p:spPr>
          <a:xfrm>
            <a:off x="0" y="338137"/>
            <a:ext cx="8610600" cy="519113"/>
          </a:xfrm>
        </p:spPr>
        <p:txBody>
          <a:bodyPr/>
          <a:lstStyle/>
          <a:p>
            <a:pPr eaLnBrk="1" hangingPunct="1"/>
            <a:r>
              <a:rPr lang="en-US" altLang="en-US" sz="2000" smtClean="0"/>
              <a:t>DoS, Implementation Vulnerabilities, and Social Engineering </a:t>
            </a:r>
          </a:p>
        </p:txBody>
      </p:sp>
      <p:sp>
        <p:nvSpPr>
          <p:cNvPr id="3" name="Content Placeholder 2"/>
          <p:cNvSpPr>
            <a:spLocks noGrp="1"/>
          </p:cNvSpPr>
          <p:nvPr>
            <p:ph idx="1"/>
          </p:nvPr>
        </p:nvSpPr>
        <p:spPr>
          <a:xfrm>
            <a:off x="304800" y="819150"/>
            <a:ext cx="6348413" cy="3283744"/>
          </a:xfrm>
        </p:spPr>
        <p:txBody>
          <a:bodyPr rtlCol="0">
            <a:normAutofit fontScale="55000" lnSpcReduction="20000"/>
          </a:bodyPr>
          <a:lstStyle/>
          <a:p>
            <a:pPr eaLnBrk="1" fontAlgn="auto" hangingPunct="1">
              <a:spcAft>
                <a:spcPts val="0"/>
              </a:spcAft>
              <a:buFont typeface="Wingdings 3" charset="2"/>
              <a:buChar char=""/>
              <a:defRPr/>
            </a:pPr>
            <a:r>
              <a:rPr lang="en-US" dirty="0">
                <a:solidFill>
                  <a:schemeClr val="tx1">
                    <a:lumMod val="75000"/>
                    <a:lumOff val="25000"/>
                  </a:schemeClr>
                </a:solidFill>
              </a:rPr>
              <a:t>Layer 1 DOS</a:t>
            </a:r>
          </a:p>
          <a:p>
            <a:pPr lvl="1" eaLnBrk="1" fontAlgn="auto" hangingPunct="1">
              <a:spcAft>
                <a:spcPts val="0"/>
              </a:spcAft>
              <a:buFont typeface="Wingdings 3" charset="2"/>
              <a:buChar char=""/>
              <a:defRPr/>
            </a:pPr>
            <a:r>
              <a:rPr lang="en-US" dirty="0">
                <a:solidFill>
                  <a:schemeClr val="tx1">
                    <a:lumMod val="75000"/>
                    <a:lumOff val="25000"/>
                  </a:schemeClr>
                </a:solidFill>
              </a:rPr>
              <a:t>Jamming Attacks</a:t>
            </a:r>
          </a:p>
          <a:p>
            <a:pPr eaLnBrk="1" fontAlgn="auto" hangingPunct="1">
              <a:spcAft>
                <a:spcPts val="0"/>
              </a:spcAft>
              <a:buFont typeface="Wingdings 3" charset="2"/>
              <a:buChar char=""/>
              <a:defRPr/>
            </a:pPr>
            <a:r>
              <a:rPr lang="en-US" dirty="0">
                <a:solidFill>
                  <a:schemeClr val="tx1">
                    <a:lumMod val="75000"/>
                    <a:lumOff val="25000"/>
                  </a:schemeClr>
                </a:solidFill>
              </a:rPr>
              <a:t>Layer 2 DOS</a:t>
            </a:r>
          </a:p>
          <a:p>
            <a:pPr lvl="1" eaLnBrk="1" fontAlgn="auto" hangingPunct="1">
              <a:spcAft>
                <a:spcPts val="0"/>
              </a:spcAft>
              <a:buFont typeface="Wingdings 3" charset="2"/>
              <a:buChar char=""/>
              <a:defRPr/>
            </a:pPr>
            <a:r>
              <a:rPr lang="en-US" dirty="0">
                <a:solidFill>
                  <a:schemeClr val="tx1">
                    <a:lumMod val="75000"/>
                    <a:lumOff val="25000"/>
                  </a:schemeClr>
                </a:solidFill>
              </a:rPr>
              <a:t>Manipulation of 802.11 frames</a:t>
            </a:r>
          </a:p>
          <a:p>
            <a:pPr lvl="1" eaLnBrk="1" fontAlgn="auto" hangingPunct="1">
              <a:spcAft>
                <a:spcPts val="0"/>
              </a:spcAft>
              <a:buFont typeface="Wingdings 3" charset="2"/>
              <a:buChar char=""/>
              <a:defRPr/>
            </a:pPr>
            <a:r>
              <a:rPr lang="en-US" dirty="0">
                <a:solidFill>
                  <a:schemeClr val="tx1">
                    <a:lumMod val="75000"/>
                    <a:lumOff val="25000"/>
                  </a:schemeClr>
                </a:solidFill>
              </a:rPr>
              <a:t>Disassociation or </a:t>
            </a:r>
            <a:r>
              <a:rPr lang="en-US" dirty="0" err="1">
                <a:solidFill>
                  <a:schemeClr val="tx1">
                    <a:lumMod val="75000"/>
                    <a:lumOff val="25000"/>
                  </a:schemeClr>
                </a:solidFill>
              </a:rPr>
              <a:t>deauthentication</a:t>
            </a:r>
            <a:r>
              <a:rPr lang="en-US" dirty="0">
                <a:solidFill>
                  <a:schemeClr val="tx1">
                    <a:lumMod val="75000"/>
                    <a:lumOff val="25000"/>
                  </a:schemeClr>
                </a:solidFill>
              </a:rPr>
              <a:t> frame can be spoofed </a:t>
            </a:r>
          </a:p>
          <a:p>
            <a:pPr lvl="1" eaLnBrk="1" fontAlgn="auto" hangingPunct="1">
              <a:spcAft>
                <a:spcPts val="0"/>
              </a:spcAft>
              <a:buFont typeface="Wingdings 3" charset="2"/>
              <a:buChar char=""/>
              <a:defRPr/>
            </a:pPr>
            <a:r>
              <a:rPr lang="en-US" dirty="0">
                <a:solidFill>
                  <a:schemeClr val="tx1">
                    <a:lumMod val="75000"/>
                    <a:lumOff val="25000"/>
                  </a:schemeClr>
                </a:solidFill>
              </a:rPr>
              <a:t>802.11w-2009 defined management frame protection mechanism (MFP)</a:t>
            </a:r>
          </a:p>
          <a:p>
            <a:pPr lvl="2" eaLnBrk="1" fontAlgn="auto" hangingPunct="1">
              <a:spcAft>
                <a:spcPts val="0"/>
              </a:spcAft>
              <a:buFont typeface="Wingdings 3" charset="2"/>
              <a:buChar char=""/>
              <a:defRPr/>
            </a:pPr>
            <a:r>
              <a:rPr lang="en-US" dirty="0">
                <a:solidFill>
                  <a:schemeClr val="tx1">
                    <a:lumMod val="75000"/>
                    <a:lumOff val="25000"/>
                  </a:schemeClr>
                </a:solidFill>
              </a:rPr>
              <a:t>Robust management frames cannot be spoofed</a:t>
            </a:r>
          </a:p>
          <a:p>
            <a:pPr eaLnBrk="1" fontAlgn="auto" hangingPunct="1">
              <a:spcAft>
                <a:spcPts val="0"/>
              </a:spcAft>
              <a:buFont typeface="Wingdings 3" charset="2"/>
              <a:buChar char=""/>
              <a:defRPr/>
            </a:pPr>
            <a:r>
              <a:rPr lang="en-US" dirty="0">
                <a:solidFill>
                  <a:schemeClr val="tx1">
                    <a:lumMod val="75000"/>
                    <a:lumOff val="25000"/>
                  </a:schemeClr>
                </a:solidFill>
              </a:rPr>
              <a:t>Implementation attacks</a:t>
            </a:r>
          </a:p>
          <a:p>
            <a:pPr lvl="1" eaLnBrk="1" fontAlgn="auto" hangingPunct="1">
              <a:spcAft>
                <a:spcPts val="0"/>
              </a:spcAft>
              <a:buFont typeface="Wingdings 3" charset="2"/>
              <a:buChar char=""/>
              <a:defRPr/>
            </a:pPr>
            <a:r>
              <a:rPr lang="en-US" dirty="0">
                <a:solidFill>
                  <a:schemeClr val="tx1">
                    <a:lumMod val="75000"/>
                    <a:lumOff val="25000"/>
                  </a:schemeClr>
                </a:solidFill>
              </a:rPr>
              <a:t>Firmware security bugs need to be patched</a:t>
            </a:r>
          </a:p>
          <a:p>
            <a:pPr eaLnBrk="1" fontAlgn="auto" hangingPunct="1">
              <a:spcAft>
                <a:spcPts val="0"/>
              </a:spcAft>
              <a:buFont typeface="Wingdings 3" charset="2"/>
              <a:buChar char=""/>
              <a:defRPr/>
            </a:pPr>
            <a:r>
              <a:rPr lang="en-US" dirty="0">
                <a:solidFill>
                  <a:schemeClr val="tx1">
                    <a:lumMod val="75000"/>
                    <a:lumOff val="25000"/>
                  </a:schemeClr>
                </a:solidFill>
              </a:rPr>
              <a:t>Any static information is subject to social engineering</a:t>
            </a:r>
          </a:p>
          <a:p>
            <a:pPr lvl="1" eaLnBrk="1" fontAlgn="auto" hangingPunct="1">
              <a:spcAft>
                <a:spcPts val="0"/>
              </a:spcAft>
              <a:buFont typeface="Wingdings 3" charset="2"/>
              <a:buChar char=""/>
              <a:defRPr/>
            </a:pPr>
            <a:r>
              <a:rPr lang="en-US" dirty="0">
                <a:solidFill>
                  <a:schemeClr val="tx1">
                    <a:lumMod val="75000"/>
                    <a:lumOff val="25000"/>
                  </a:schemeClr>
                </a:solidFill>
              </a:rPr>
              <a:t>WEP key , WPA/WPA2-Personal PSK, passphrase </a:t>
            </a:r>
            <a:r>
              <a:rPr lang="en-US" dirty="0" err="1">
                <a:solidFill>
                  <a:schemeClr val="tx1">
                    <a:lumMod val="75000"/>
                    <a:lumOff val="25000"/>
                  </a:schemeClr>
                </a:solidFill>
              </a:rPr>
              <a:t>etc</a:t>
            </a:r>
            <a:endParaRPr lang="en-US" dirty="0">
              <a:solidFill>
                <a:schemeClr val="tx1">
                  <a:lumMod val="75000"/>
                  <a:lumOff val="25000"/>
                </a:schemeClr>
              </a:solidFill>
            </a:endParaRPr>
          </a:p>
        </p:txBody>
      </p:sp>
      <p:sp>
        <p:nvSpPr>
          <p:cNvPr id="4" name="Footer Placeholder 3"/>
          <p:cNvSpPr>
            <a:spLocks noGrp="1"/>
          </p:cNvSpPr>
          <p:nvPr>
            <p:ph type="ftr" sz="quarter" idx="11"/>
          </p:nvPr>
        </p:nvSpPr>
        <p:spPr/>
        <p:txBody>
          <a:bodyPr/>
          <a:lstStyle/>
          <a:p>
            <a:pPr>
              <a:defRPr/>
            </a:pPr>
            <a:r>
              <a:rPr lang="en-US" altLang="en-US"/>
              <a:t>WLAN Security</a:t>
            </a:r>
          </a:p>
        </p:txBody>
      </p:sp>
      <p:sp>
        <p:nvSpPr>
          <p:cNvPr id="84997"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F0A42054-39DB-480F-9C8D-15F267693B80}" type="slidenum">
              <a:rPr lang="en-US" altLang="en-US">
                <a:solidFill>
                  <a:schemeClr val="accent1"/>
                </a:solidFill>
              </a:rPr>
              <a:pPr/>
              <a:t>36</a:t>
            </a:fld>
            <a:endParaRPr lang="en-US" altLang="en-US">
              <a:solidFill>
                <a:schemeClr val="accent1"/>
              </a:solidFill>
            </a:endParaRPr>
          </a:p>
        </p:txBody>
      </p:sp>
    </p:spTree>
    <p:extLst>
      <p:ext uri="{BB962C8B-B14F-4D97-AF65-F5344CB8AC3E}">
        <p14:creationId xmlns:p14="http://schemas.microsoft.com/office/powerpoint/2010/main" val="1597355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90600" y="133350"/>
            <a:ext cx="6346825" cy="990600"/>
          </a:xfrm>
        </p:spPr>
        <p:txBody>
          <a:bodyPr/>
          <a:lstStyle/>
          <a:p>
            <a:pPr eaLnBrk="1" hangingPunct="1"/>
            <a:r>
              <a:rPr lang="en-GB" altLang="en-US" dirty="0" smtClean="0"/>
              <a:t>Wireless LANs</a:t>
            </a:r>
          </a:p>
        </p:txBody>
      </p:sp>
      <p:sp>
        <p:nvSpPr>
          <p:cNvPr id="11267" name="Rectangle 3"/>
          <p:cNvSpPr>
            <a:spLocks noGrp="1" noChangeArrowheads="1"/>
          </p:cNvSpPr>
          <p:nvPr>
            <p:ph idx="1"/>
          </p:nvPr>
        </p:nvSpPr>
        <p:spPr>
          <a:xfrm>
            <a:off x="609600" y="1200150"/>
            <a:ext cx="7772400" cy="3028950"/>
          </a:xfrm>
        </p:spPr>
        <p:txBody>
          <a:bodyPr>
            <a:normAutofit lnSpcReduction="10000"/>
          </a:bodyPr>
          <a:lstStyle/>
          <a:p>
            <a:pPr eaLnBrk="1" hangingPunct="1">
              <a:lnSpc>
                <a:spcPct val="90000"/>
              </a:lnSpc>
            </a:pPr>
            <a:r>
              <a:rPr lang="en-GB" altLang="en-US" sz="2400" dirty="0" smtClean="0"/>
              <a:t>IEEE ratified 802.11 in 1997.</a:t>
            </a:r>
          </a:p>
          <a:p>
            <a:pPr lvl="1" eaLnBrk="1" hangingPunct="1">
              <a:lnSpc>
                <a:spcPct val="90000"/>
              </a:lnSpc>
            </a:pPr>
            <a:r>
              <a:rPr lang="en-GB" altLang="en-US" sz="2000" dirty="0" smtClean="0"/>
              <a:t>Also known as Wi-Fi.</a:t>
            </a:r>
          </a:p>
          <a:p>
            <a:pPr eaLnBrk="1" hangingPunct="1">
              <a:lnSpc>
                <a:spcPct val="90000"/>
              </a:lnSpc>
            </a:pPr>
            <a:r>
              <a:rPr lang="en-GB" altLang="en-US" sz="2400" dirty="0" smtClean="0"/>
              <a:t>Wireless LAN at 1 Mbps &amp; 2 Mbps.</a:t>
            </a:r>
          </a:p>
          <a:p>
            <a:pPr eaLnBrk="1" hangingPunct="1">
              <a:lnSpc>
                <a:spcPct val="90000"/>
              </a:lnSpc>
            </a:pPr>
            <a:r>
              <a:rPr lang="en-GB" altLang="en-US" sz="2400" dirty="0" smtClean="0"/>
              <a:t>WECA (Wireless Ethernet Compatibility Alliance) promoted Interoperability.</a:t>
            </a:r>
          </a:p>
          <a:p>
            <a:pPr lvl="1" eaLnBrk="1" hangingPunct="1">
              <a:lnSpc>
                <a:spcPct val="90000"/>
              </a:lnSpc>
            </a:pPr>
            <a:r>
              <a:rPr lang="en-GB" altLang="en-US" sz="2000" dirty="0" smtClean="0"/>
              <a:t>Now Wi-Fi Alliance</a:t>
            </a:r>
          </a:p>
          <a:p>
            <a:pPr eaLnBrk="1" hangingPunct="1">
              <a:lnSpc>
                <a:spcPct val="90000"/>
              </a:lnSpc>
            </a:pPr>
            <a:r>
              <a:rPr lang="en-GB" altLang="en-US" sz="2400" dirty="0" smtClean="0"/>
              <a:t>802.11 focuses on Layer 1 &amp; Layer 2 of OSI model.</a:t>
            </a:r>
          </a:p>
          <a:p>
            <a:pPr lvl="1" eaLnBrk="1" hangingPunct="1">
              <a:lnSpc>
                <a:spcPct val="90000"/>
              </a:lnSpc>
            </a:pPr>
            <a:r>
              <a:rPr lang="en-GB" altLang="en-US" sz="2000" dirty="0" smtClean="0"/>
              <a:t>Physical layer</a:t>
            </a:r>
          </a:p>
          <a:p>
            <a:pPr lvl="1" eaLnBrk="1" hangingPunct="1">
              <a:lnSpc>
                <a:spcPct val="90000"/>
              </a:lnSpc>
            </a:pPr>
            <a:r>
              <a:rPr lang="en-GB" altLang="en-US" sz="2000" dirty="0" smtClean="0"/>
              <a:t>Data link layer</a:t>
            </a:r>
          </a:p>
        </p:txBody>
      </p:sp>
      <p:sp>
        <p:nvSpPr>
          <p:cNvPr id="4" name="Footer Placeholder 4"/>
          <p:cNvSpPr>
            <a:spLocks noGrp="1"/>
          </p:cNvSpPr>
          <p:nvPr>
            <p:ph type="ftr" sz="quarter" idx="11"/>
          </p:nvPr>
        </p:nvSpPr>
        <p:spPr/>
        <p:txBody>
          <a:bodyPr/>
          <a:lstStyle/>
          <a:p>
            <a:pPr>
              <a:defRPr/>
            </a:pPr>
            <a:r>
              <a:rPr lang="en-US" altLang="en-US" dirty="0"/>
              <a:t>WLAN Security</a:t>
            </a:r>
          </a:p>
        </p:txBody>
      </p:sp>
      <p:sp>
        <p:nvSpPr>
          <p:cNvPr id="1126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BC5FACBC-9089-4B41-B50D-D5378B12C0A0}" type="slidenum">
              <a:rPr lang="en-US" altLang="en-US">
                <a:solidFill>
                  <a:schemeClr val="accent1"/>
                </a:solidFill>
              </a:rPr>
              <a:pPr/>
              <a:t>4</a:t>
            </a:fld>
            <a:endParaRPr lang="en-US" altLang="en-US">
              <a:solidFill>
                <a:schemeClr val="accent1"/>
              </a:solidFill>
            </a:endParaRPr>
          </a:p>
        </p:txBody>
      </p:sp>
    </p:spTree>
    <p:extLst>
      <p:ext uri="{BB962C8B-B14F-4D97-AF65-F5344CB8AC3E}">
        <p14:creationId xmlns:p14="http://schemas.microsoft.com/office/powerpoint/2010/main" val="3527154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7755" y="133350"/>
            <a:ext cx="6348413" cy="990600"/>
          </a:xfrm>
        </p:spPr>
        <p:txBody>
          <a:bodyPr/>
          <a:lstStyle/>
          <a:p>
            <a:pPr eaLnBrk="1" hangingPunct="1"/>
            <a:r>
              <a:rPr lang="en-GB" altLang="en-US" dirty="0" smtClean="0"/>
              <a:t>802.11 Components</a:t>
            </a:r>
          </a:p>
        </p:txBody>
      </p:sp>
      <p:sp>
        <p:nvSpPr>
          <p:cNvPr id="13315" name="Rectangle 3"/>
          <p:cNvSpPr>
            <a:spLocks noGrp="1" noChangeArrowheads="1"/>
          </p:cNvSpPr>
          <p:nvPr>
            <p:ph idx="1"/>
          </p:nvPr>
        </p:nvSpPr>
        <p:spPr>
          <a:xfrm>
            <a:off x="576263" y="1085850"/>
            <a:ext cx="7043737" cy="3445669"/>
          </a:xfrm>
        </p:spPr>
        <p:txBody>
          <a:bodyPr>
            <a:normAutofit lnSpcReduction="10000"/>
          </a:bodyPr>
          <a:lstStyle/>
          <a:p>
            <a:pPr eaLnBrk="1" hangingPunct="1"/>
            <a:r>
              <a:rPr lang="en-GB" altLang="en-US" sz="2400" dirty="0" smtClean="0"/>
              <a:t>Two pieces of equipment defined:</a:t>
            </a:r>
          </a:p>
          <a:p>
            <a:pPr lvl="1" eaLnBrk="1" hangingPunct="1"/>
            <a:r>
              <a:rPr lang="en-GB" altLang="en-US" sz="2000" dirty="0" smtClean="0"/>
              <a:t>Wireless station</a:t>
            </a:r>
          </a:p>
          <a:p>
            <a:pPr lvl="2" eaLnBrk="1" hangingPunct="1"/>
            <a:r>
              <a:rPr lang="en-GB" altLang="en-US" sz="1800" dirty="0" smtClean="0"/>
              <a:t>A desktop or laptop PC or PDA with a wireless NIC.</a:t>
            </a:r>
          </a:p>
          <a:p>
            <a:pPr lvl="1" eaLnBrk="1" hangingPunct="1"/>
            <a:r>
              <a:rPr lang="en-GB" altLang="en-US" sz="2000" dirty="0" smtClean="0"/>
              <a:t>Access point</a:t>
            </a:r>
          </a:p>
          <a:p>
            <a:pPr lvl="2" eaLnBrk="1" hangingPunct="1"/>
            <a:r>
              <a:rPr lang="en-GB" altLang="en-US" sz="1800" dirty="0" smtClean="0"/>
              <a:t>A bridge between wireless and wired networks</a:t>
            </a:r>
          </a:p>
          <a:p>
            <a:pPr lvl="2" eaLnBrk="1" hangingPunct="1"/>
            <a:r>
              <a:rPr lang="en-GB" altLang="en-US" sz="1800" dirty="0" smtClean="0"/>
              <a:t>Composed of</a:t>
            </a:r>
          </a:p>
          <a:p>
            <a:pPr lvl="3" eaLnBrk="1" hangingPunct="1"/>
            <a:r>
              <a:rPr lang="en-GB" altLang="en-US" sz="1600" dirty="0" smtClean="0"/>
              <a:t>Radio</a:t>
            </a:r>
          </a:p>
          <a:p>
            <a:pPr lvl="3" eaLnBrk="1" hangingPunct="1"/>
            <a:r>
              <a:rPr lang="en-GB" altLang="en-US" sz="1600" dirty="0" smtClean="0"/>
              <a:t>Wired network interface (usually 802.3)</a:t>
            </a:r>
          </a:p>
          <a:p>
            <a:pPr lvl="3" eaLnBrk="1" hangingPunct="1"/>
            <a:r>
              <a:rPr lang="en-GB" altLang="en-US" sz="1600" dirty="0" smtClean="0"/>
              <a:t>Bridging software</a:t>
            </a:r>
          </a:p>
          <a:p>
            <a:pPr lvl="2" eaLnBrk="1" hangingPunct="1"/>
            <a:r>
              <a:rPr lang="en-GB" altLang="en-US" sz="1800" dirty="0" smtClean="0"/>
              <a:t>Aggregates access for multiple wireless stations to wired network.</a:t>
            </a:r>
          </a:p>
        </p:txBody>
      </p:sp>
      <p:sp>
        <p:nvSpPr>
          <p:cNvPr id="4" name="Footer Placeholder 4"/>
          <p:cNvSpPr>
            <a:spLocks noGrp="1"/>
          </p:cNvSpPr>
          <p:nvPr>
            <p:ph type="ftr" sz="quarter" idx="11"/>
          </p:nvPr>
        </p:nvSpPr>
        <p:spPr/>
        <p:txBody>
          <a:bodyPr/>
          <a:lstStyle/>
          <a:p>
            <a:pPr>
              <a:defRPr/>
            </a:pPr>
            <a:r>
              <a:rPr lang="en-US" altLang="en-US"/>
              <a:t>WLAN Security</a:t>
            </a:r>
          </a:p>
        </p:txBody>
      </p:sp>
      <p:sp>
        <p:nvSpPr>
          <p:cNvPr id="1331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F8524496-5E4B-4648-B588-4C0C06C3EBCE}" type="slidenum">
              <a:rPr lang="en-US" altLang="en-US">
                <a:solidFill>
                  <a:schemeClr val="accent1"/>
                </a:solidFill>
              </a:rPr>
              <a:pPr/>
              <a:t>5</a:t>
            </a:fld>
            <a:endParaRPr lang="en-US" altLang="en-US">
              <a:solidFill>
                <a:schemeClr val="accent1"/>
              </a:solidFill>
            </a:endParaRPr>
          </a:p>
        </p:txBody>
      </p:sp>
    </p:spTree>
    <p:extLst>
      <p:ext uri="{BB962C8B-B14F-4D97-AF65-F5344CB8AC3E}">
        <p14:creationId xmlns:p14="http://schemas.microsoft.com/office/powerpoint/2010/main" val="2714427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 y="133350"/>
            <a:ext cx="6348413" cy="990600"/>
          </a:xfrm>
        </p:spPr>
        <p:txBody>
          <a:bodyPr/>
          <a:lstStyle/>
          <a:p>
            <a:pPr eaLnBrk="1" hangingPunct="1"/>
            <a:r>
              <a:rPr lang="en-GB" altLang="en-US" dirty="0" smtClean="0"/>
              <a:t>802.11 modes</a:t>
            </a:r>
          </a:p>
        </p:txBody>
      </p:sp>
      <p:sp>
        <p:nvSpPr>
          <p:cNvPr id="52227" name="Rectangle 3"/>
          <p:cNvSpPr>
            <a:spLocks noGrp="1" noChangeArrowheads="1"/>
          </p:cNvSpPr>
          <p:nvPr>
            <p:ph idx="1"/>
          </p:nvPr>
        </p:nvSpPr>
        <p:spPr>
          <a:xfrm>
            <a:off x="609601" y="1143000"/>
            <a:ext cx="6348413" cy="3388519"/>
          </a:xfrm>
        </p:spPr>
        <p:txBody>
          <a:bodyPr rtlCol="0">
            <a:normAutofit fontScale="85000" lnSpcReduction="20000"/>
          </a:bodyPr>
          <a:lstStyle/>
          <a:p>
            <a:pPr eaLnBrk="1" fontAlgn="auto" hangingPunct="1">
              <a:spcAft>
                <a:spcPts val="0"/>
              </a:spcAft>
              <a:buFont typeface="Wingdings 3" charset="2"/>
              <a:buChar char=""/>
              <a:defRPr/>
            </a:pPr>
            <a:r>
              <a:rPr lang="en-GB" altLang="en-US" sz="2400" dirty="0">
                <a:solidFill>
                  <a:schemeClr val="tx1">
                    <a:lumMod val="75000"/>
                    <a:lumOff val="25000"/>
                  </a:schemeClr>
                </a:solidFill>
              </a:rPr>
              <a:t>Infrastructure mode (BSS) </a:t>
            </a:r>
          </a:p>
          <a:p>
            <a:pPr lvl="1" eaLnBrk="1" fontAlgn="auto" hangingPunct="1">
              <a:spcAft>
                <a:spcPts val="0"/>
              </a:spcAft>
              <a:buFont typeface="Wingdings 3" charset="2"/>
              <a:buChar char=""/>
              <a:defRPr/>
            </a:pPr>
            <a:r>
              <a:rPr lang="en-GB" altLang="en-US" sz="2000" dirty="0">
                <a:solidFill>
                  <a:schemeClr val="tx1">
                    <a:lumMod val="75000"/>
                    <a:lumOff val="25000"/>
                  </a:schemeClr>
                </a:solidFill>
              </a:rPr>
              <a:t>Basic Service Set</a:t>
            </a:r>
          </a:p>
          <a:p>
            <a:pPr lvl="2" eaLnBrk="1" fontAlgn="auto" hangingPunct="1">
              <a:spcAft>
                <a:spcPts val="0"/>
              </a:spcAft>
              <a:buFont typeface="Wingdings 3" charset="2"/>
              <a:buChar char=""/>
              <a:defRPr/>
            </a:pPr>
            <a:r>
              <a:rPr lang="en-GB" altLang="en-US" sz="1800" dirty="0">
                <a:solidFill>
                  <a:schemeClr val="tx1">
                    <a:lumMod val="75000"/>
                    <a:lumOff val="25000"/>
                  </a:schemeClr>
                </a:solidFill>
              </a:rPr>
              <a:t>One access point</a:t>
            </a:r>
          </a:p>
          <a:p>
            <a:pPr lvl="1" eaLnBrk="1" fontAlgn="auto" hangingPunct="1">
              <a:spcAft>
                <a:spcPts val="0"/>
              </a:spcAft>
              <a:buFont typeface="Wingdings 3" charset="2"/>
              <a:buChar char=""/>
              <a:defRPr/>
            </a:pPr>
            <a:r>
              <a:rPr lang="en-GB" altLang="en-US" sz="2000" dirty="0">
                <a:solidFill>
                  <a:schemeClr val="tx1">
                    <a:lumMod val="75000"/>
                    <a:lumOff val="25000"/>
                  </a:schemeClr>
                </a:solidFill>
              </a:rPr>
              <a:t>Extended Service Set (ESS) </a:t>
            </a:r>
          </a:p>
          <a:p>
            <a:pPr lvl="2" eaLnBrk="1" fontAlgn="auto" hangingPunct="1">
              <a:spcAft>
                <a:spcPts val="0"/>
              </a:spcAft>
              <a:buFont typeface="Wingdings 3" charset="2"/>
              <a:buChar char=""/>
              <a:defRPr/>
            </a:pPr>
            <a:r>
              <a:rPr lang="en-GB" altLang="en-US" sz="1800" dirty="0">
                <a:solidFill>
                  <a:schemeClr val="tx1">
                    <a:lumMod val="75000"/>
                    <a:lumOff val="25000"/>
                  </a:schemeClr>
                </a:solidFill>
              </a:rPr>
              <a:t>Two or more BSSs forming a single subnet.</a:t>
            </a:r>
          </a:p>
          <a:p>
            <a:pPr lvl="1" eaLnBrk="1" fontAlgn="auto" hangingPunct="1">
              <a:spcAft>
                <a:spcPts val="0"/>
              </a:spcAft>
              <a:buFont typeface="Wingdings 3" charset="2"/>
              <a:buChar char=""/>
              <a:defRPr/>
            </a:pPr>
            <a:r>
              <a:rPr lang="en-GB" altLang="en-US" sz="2000" dirty="0">
                <a:solidFill>
                  <a:schemeClr val="tx1">
                    <a:lumMod val="75000"/>
                    <a:lumOff val="25000"/>
                  </a:schemeClr>
                </a:solidFill>
              </a:rPr>
              <a:t>Most corporate LANs in this mode.</a:t>
            </a:r>
          </a:p>
          <a:p>
            <a:pPr eaLnBrk="1" fontAlgn="auto" hangingPunct="1">
              <a:spcAft>
                <a:spcPts val="0"/>
              </a:spcAft>
              <a:buFont typeface="Wingdings 3" charset="2"/>
              <a:buChar char=""/>
              <a:defRPr/>
            </a:pPr>
            <a:r>
              <a:rPr lang="en-GB" altLang="en-US" sz="2400" dirty="0">
                <a:solidFill>
                  <a:schemeClr val="tx1">
                    <a:lumMod val="75000"/>
                    <a:lumOff val="25000"/>
                  </a:schemeClr>
                </a:solidFill>
              </a:rPr>
              <a:t>Ad-hoc mode</a:t>
            </a:r>
          </a:p>
          <a:p>
            <a:pPr lvl="1" eaLnBrk="1" fontAlgn="auto" hangingPunct="1">
              <a:spcAft>
                <a:spcPts val="0"/>
              </a:spcAft>
              <a:buFont typeface="Wingdings 3" charset="2"/>
              <a:buChar char=""/>
              <a:defRPr/>
            </a:pPr>
            <a:r>
              <a:rPr lang="en-GB" altLang="en-US" sz="2000" dirty="0">
                <a:solidFill>
                  <a:schemeClr val="tx1">
                    <a:lumMod val="75000"/>
                    <a:lumOff val="25000"/>
                  </a:schemeClr>
                </a:solidFill>
              </a:rPr>
              <a:t>Also called peer-to-peer.</a:t>
            </a:r>
          </a:p>
          <a:p>
            <a:pPr lvl="1" eaLnBrk="1" fontAlgn="auto" hangingPunct="1">
              <a:spcAft>
                <a:spcPts val="0"/>
              </a:spcAft>
              <a:buFont typeface="Wingdings 3" charset="2"/>
              <a:buChar char=""/>
              <a:defRPr/>
            </a:pPr>
            <a:r>
              <a:rPr lang="en-GB" altLang="en-US" sz="2000" dirty="0">
                <a:solidFill>
                  <a:schemeClr val="tx1">
                    <a:lumMod val="75000"/>
                    <a:lumOff val="25000"/>
                  </a:schemeClr>
                </a:solidFill>
              </a:rPr>
              <a:t>Independent Basic Service Set</a:t>
            </a:r>
          </a:p>
          <a:p>
            <a:pPr lvl="1" eaLnBrk="1" fontAlgn="auto" hangingPunct="1">
              <a:spcAft>
                <a:spcPts val="0"/>
              </a:spcAft>
              <a:buFont typeface="Wingdings 3" charset="2"/>
              <a:buChar char=""/>
              <a:defRPr/>
            </a:pPr>
            <a:r>
              <a:rPr lang="en-GB" altLang="en-US" sz="2000" dirty="0">
                <a:solidFill>
                  <a:schemeClr val="tx1">
                    <a:lumMod val="75000"/>
                    <a:lumOff val="25000"/>
                  </a:schemeClr>
                </a:solidFill>
              </a:rPr>
              <a:t>Set of 802.11 wireless stations that communicate directly without an access point.</a:t>
            </a:r>
          </a:p>
          <a:p>
            <a:pPr lvl="2" eaLnBrk="1" fontAlgn="auto" hangingPunct="1">
              <a:spcAft>
                <a:spcPts val="0"/>
              </a:spcAft>
              <a:buFont typeface="Wingdings 3" charset="2"/>
              <a:buChar char=""/>
              <a:defRPr/>
            </a:pPr>
            <a:r>
              <a:rPr lang="en-GB" altLang="en-US" sz="1800" dirty="0">
                <a:solidFill>
                  <a:schemeClr val="tx1">
                    <a:lumMod val="75000"/>
                    <a:lumOff val="25000"/>
                  </a:schemeClr>
                </a:solidFill>
              </a:rPr>
              <a:t>Useful for quick &amp; easy wireless networks.</a:t>
            </a:r>
          </a:p>
        </p:txBody>
      </p:sp>
      <p:sp>
        <p:nvSpPr>
          <p:cNvPr id="4" name="Footer Placeholder 4"/>
          <p:cNvSpPr>
            <a:spLocks noGrp="1"/>
          </p:cNvSpPr>
          <p:nvPr>
            <p:ph type="ftr" sz="quarter" idx="11"/>
          </p:nvPr>
        </p:nvSpPr>
        <p:spPr/>
        <p:txBody>
          <a:bodyPr/>
          <a:lstStyle/>
          <a:p>
            <a:pPr>
              <a:defRPr/>
            </a:pPr>
            <a:r>
              <a:rPr lang="en-US" altLang="en-US"/>
              <a:t>WLAN Security</a:t>
            </a:r>
          </a:p>
        </p:txBody>
      </p:sp>
      <p:sp>
        <p:nvSpPr>
          <p:cNvPr id="1536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BB6D60AB-29F0-427F-A07E-1312B3073EB8}" type="slidenum">
              <a:rPr lang="en-US" altLang="en-US">
                <a:solidFill>
                  <a:schemeClr val="accent1"/>
                </a:solidFill>
              </a:rPr>
              <a:pPr/>
              <a:t>6</a:t>
            </a:fld>
            <a:endParaRPr lang="en-US" altLang="en-US">
              <a:solidFill>
                <a:schemeClr val="accent1"/>
              </a:solidFill>
            </a:endParaRPr>
          </a:p>
        </p:txBody>
      </p:sp>
    </p:spTree>
    <p:extLst>
      <p:ext uri="{BB962C8B-B14F-4D97-AF65-F5344CB8AC3E}">
        <p14:creationId xmlns:p14="http://schemas.microsoft.com/office/powerpoint/2010/main" val="20575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175" y="417910"/>
            <a:ext cx="6346825" cy="990600"/>
          </a:xfrm>
        </p:spPr>
        <p:txBody>
          <a:bodyPr/>
          <a:lstStyle/>
          <a:p>
            <a:pPr eaLnBrk="1" hangingPunct="1"/>
            <a:r>
              <a:rPr lang="en-GB" altLang="en-US" smtClean="0"/>
              <a:t>Infrastructure mode</a:t>
            </a:r>
          </a:p>
        </p:txBody>
      </p:sp>
      <p:sp>
        <p:nvSpPr>
          <p:cNvPr id="18" name="Footer Placeholder 4"/>
          <p:cNvSpPr>
            <a:spLocks noGrp="1"/>
          </p:cNvSpPr>
          <p:nvPr>
            <p:ph type="ftr" sz="quarter" idx="11"/>
          </p:nvPr>
        </p:nvSpPr>
        <p:spPr/>
        <p:txBody>
          <a:bodyPr/>
          <a:lstStyle/>
          <a:p>
            <a:pPr>
              <a:defRPr/>
            </a:pPr>
            <a:r>
              <a:rPr lang="en-US" altLang="en-US" dirty="0"/>
              <a:t>WLAN Security</a:t>
            </a:r>
          </a:p>
        </p:txBody>
      </p:sp>
      <p:sp>
        <p:nvSpPr>
          <p:cNvPr id="1741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9A0045B9-BA9E-42D7-BF3D-C80A67A83508}" type="slidenum">
              <a:rPr lang="en-US" altLang="en-US">
                <a:solidFill>
                  <a:schemeClr val="accent1"/>
                </a:solidFill>
              </a:rPr>
              <a:pPr/>
              <a:t>7</a:t>
            </a:fld>
            <a:endParaRPr lang="en-US" altLang="en-US">
              <a:solidFill>
                <a:schemeClr val="accent1"/>
              </a:solidFill>
            </a:endParaRPr>
          </a:p>
        </p:txBody>
      </p:sp>
      <p:grpSp>
        <p:nvGrpSpPr>
          <p:cNvPr id="17413" name="Group 1"/>
          <p:cNvGrpSpPr>
            <a:grpSpLocks/>
          </p:cNvGrpSpPr>
          <p:nvPr/>
        </p:nvGrpSpPr>
        <p:grpSpPr bwMode="auto">
          <a:xfrm>
            <a:off x="228600" y="1257301"/>
            <a:ext cx="7010400" cy="3141185"/>
            <a:chOff x="228600" y="1676400"/>
            <a:chExt cx="8458200" cy="5044349"/>
          </a:xfrm>
        </p:grpSpPr>
        <p:pic>
          <p:nvPicPr>
            <p:cNvPr id="174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343400"/>
              <a:ext cx="108108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505200"/>
              <a:ext cx="10668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800600"/>
              <a:ext cx="108108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114800"/>
              <a:ext cx="108108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Line 8"/>
            <p:cNvSpPr>
              <a:spLocks noChangeShapeType="1"/>
            </p:cNvSpPr>
            <p:nvPr/>
          </p:nvSpPr>
          <p:spPr bwMode="auto">
            <a:xfrm flipH="1" flipV="1">
              <a:off x="1804988" y="2794000"/>
              <a:ext cx="1243012" cy="787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741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743200"/>
              <a:ext cx="10668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Line 10"/>
            <p:cNvSpPr>
              <a:spLocks noChangeShapeType="1"/>
            </p:cNvSpPr>
            <p:nvPr/>
          </p:nvSpPr>
          <p:spPr bwMode="auto">
            <a:xfrm flipH="1" flipV="1">
              <a:off x="4724400" y="2057400"/>
              <a:ext cx="1219200" cy="762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1" name="Line 11"/>
            <p:cNvSpPr>
              <a:spLocks noChangeShapeType="1"/>
            </p:cNvSpPr>
            <p:nvPr/>
          </p:nvSpPr>
          <p:spPr bwMode="auto">
            <a:xfrm flipV="1">
              <a:off x="228600" y="1676400"/>
              <a:ext cx="5943600" cy="1524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742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429000"/>
              <a:ext cx="108108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3" name="Oval 13"/>
            <p:cNvSpPr>
              <a:spLocks noChangeArrowheads="1"/>
            </p:cNvSpPr>
            <p:nvPr/>
          </p:nvSpPr>
          <p:spPr bwMode="auto">
            <a:xfrm>
              <a:off x="1447800" y="3200400"/>
              <a:ext cx="3962400" cy="2514600"/>
            </a:xfrm>
            <a:prstGeom prst="ellipse">
              <a:avLst/>
            </a:prstGeom>
            <a:noFill/>
            <a:ln w="2857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17424" name="Oval 14"/>
            <p:cNvSpPr>
              <a:spLocks noChangeArrowheads="1"/>
            </p:cNvSpPr>
            <p:nvPr/>
          </p:nvSpPr>
          <p:spPr bwMode="auto">
            <a:xfrm>
              <a:off x="4724400" y="2209800"/>
              <a:ext cx="3962400" cy="2514600"/>
            </a:xfrm>
            <a:prstGeom prst="ellipse">
              <a:avLst/>
            </a:prstGeom>
            <a:noFill/>
            <a:ln w="28575"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en-US" altLang="en-US"/>
            </a:p>
          </p:txBody>
        </p:sp>
        <p:sp>
          <p:nvSpPr>
            <p:cNvPr id="17425" name="Text Box 15"/>
            <p:cNvSpPr txBox="1">
              <a:spLocks noChangeArrowheads="1"/>
            </p:cNvSpPr>
            <p:nvPr/>
          </p:nvSpPr>
          <p:spPr bwMode="auto">
            <a:xfrm>
              <a:off x="1530083" y="3962400"/>
              <a:ext cx="3521610" cy="93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pPr algn="ctr" eaLnBrk="1" hangingPunct="1"/>
              <a:r>
                <a:rPr lang="en-GB" altLang="en-US" sz="1600">
                  <a:solidFill>
                    <a:schemeClr val="tx1"/>
                  </a:solidFill>
                  <a:latin typeface="Verdana" pitchFamily="34" charset="0"/>
                </a:rPr>
                <a:t>Basic Service Set (BSS) – </a:t>
              </a:r>
            </a:p>
            <a:p>
              <a:pPr algn="ctr" eaLnBrk="1" hangingPunct="1"/>
              <a:r>
                <a:rPr lang="en-GB" altLang="en-US" sz="1600">
                  <a:solidFill>
                    <a:schemeClr val="tx1"/>
                  </a:solidFill>
                  <a:latin typeface="Verdana" pitchFamily="34" charset="0"/>
                </a:rPr>
                <a:t>Single cell</a:t>
              </a:r>
              <a:endParaRPr lang="en-US" altLang="en-US" sz="1600">
                <a:solidFill>
                  <a:schemeClr val="tx1"/>
                </a:solidFill>
                <a:latin typeface="Verdana" pitchFamily="34" charset="0"/>
              </a:endParaRPr>
            </a:p>
          </p:txBody>
        </p:sp>
        <p:sp>
          <p:nvSpPr>
            <p:cNvPr id="17426" name="Text Box 16"/>
            <p:cNvSpPr txBox="1">
              <a:spLocks noChangeArrowheads="1"/>
            </p:cNvSpPr>
            <p:nvPr/>
          </p:nvSpPr>
          <p:spPr bwMode="auto">
            <a:xfrm>
              <a:off x="4652804" y="5781674"/>
              <a:ext cx="4022533" cy="93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pPr algn="ctr" eaLnBrk="1" hangingPunct="1"/>
              <a:r>
                <a:rPr lang="en-GB" altLang="en-US" sz="1600">
                  <a:solidFill>
                    <a:schemeClr val="tx1"/>
                  </a:solidFill>
                  <a:latin typeface="Verdana" pitchFamily="34" charset="0"/>
                </a:rPr>
                <a:t>Extended Service Set (ESS) – </a:t>
              </a:r>
            </a:p>
            <a:p>
              <a:pPr algn="ctr" eaLnBrk="1" hangingPunct="1"/>
              <a:r>
                <a:rPr lang="en-GB" altLang="en-US" sz="1600">
                  <a:solidFill>
                    <a:schemeClr val="tx1"/>
                  </a:solidFill>
                  <a:latin typeface="Verdana" pitchFamily="34" charset="0"/>
                </a:rPr>
                <a:t>Multiple cells</a:t>
              </a:r>
              <a:endParaRPr lang="en-US" altLang="en-US" sz="1600">
                <a:solidFill>
                  <a:schemeClr val="tx1"/>
                </a:solidFill>
                <a:latin typeface="Verdana" pitchFamily="34" charset="0"/>
              </a:endParaRPr>
            </a:p>
          </p:txBody>
        </p:sp>
        <p:sp>
          <p:nvSpPr>
            <p:cNvPr id="17427" name="Text Box 17"/>
            <p:cNvSpPr txBox="1">
              <a:spLocks noChangeArrowheads="1"/>
            </p:cNvSpPr>
            <p:nvPr/>
          </p:nvSpPr>
          <p:spPr bwMode="auto">
            <a:xfrm>
              <a:off x="5425129" y="3200401"/>
              <a:ext cx="1565581" cy="494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pPr algn="ctr" eaLnBrk="1" hangingPunct="1"/>
              <a:r>
                <a:rPr lang="en-GB" altLang="en-US" sz="1400">
                  <a:solidFill>
                    <a:schemeClr val="tx1"/>
                  </a:solidFill>
                  <a:latin typeface="Verdana" pitchFamily="34" charset="0"/>
                </a:rPr>
                <a:t>Access Point</a:t>
              </a:r>
              <a:endParaRPr lang="en-US" altLang="en-US" sz="1400">
                <a:solidFill>
                  <a:schemeClr val="tx1"/>
                </a:solidFill>
                <a:latin typeface="Verdana" pitchFamily="34" charset="0"/>
              </a:endParaRPr>
            </a:p>
          </p:txBody>
        </p:sp>
        <p:sp>
          <p:nvSpPr>
            <p:cNvPr id="17428" name="Text Box 18"/>
            <p:cNvSpPr txBox="1">
              <a:spLocks noChangeArrowheads="1"/>
            </p:cNvSpPr>
            <p:nvPr/>
          </p:nvSpPr>
          <p:spPr bwMode="auto">
            <a:xfrm>
              <a:off x="6845216" y="4114800"/>
              <a:ext cx="1000295" cy="494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pPr algn="ctr" eaLnBrk="1" hangingPunct="1"/>
              <a:r>
                <a:rPr lang="en-GB" altLang="en-US" sz="1400">
                  <a:solidFill>
                    <a:schemeClr val="tx1"/>
                  </a:solidFill>
                  <a:latin typeface="Verdana" pitchFamily="34" charset="0"/>
                </a:rPr>
                <a:t>Station</a:t>
              </a:r>
              <a:endParaRPr lang="en-US" altLang="en-US" sz="1400">
                <a:solidFill>
                  <a:schemeClr val="tx1"/>
                </a:solidFill>
                <a:latin typeface="Verdana" pitchFamily="34" charset="0"/>
              </a:endParaRPr>
            </a:p>
          </p:txBody>
        </p:sp>
      </p:grpSp>
    </p:spTree>
    <p:extLst>
      <p:ext uri="{BB962C8B-B14F-4D97-AF65-F5344CB8AC3E}">
        <p14:creationId xmlns:p14="http://schemas.microsoft.com/office/powerpoint/2010/main" val="1435173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9213" y="369094"/>
            <a:ext cx="6346826" cy="990600"/>
          </a:xfrm>
        </p:spPr>
        <p:txBody>
          <a:bodyPr/>
          <a:lstStyle/>
          <a:p>
            <a:pPr eaLnBrk="1" hangingPunct="1"/>
            <a:r>
              <a:rPr lang="en-GB" altLang="en-US" smtClean="0"/>
              <a:t>Ad-hoc mode</a:t>
            </a:r>
          </a:p>
        </p:txBody>
      </p:sp>
      <p:sp>
        <p:nvSpPr>
          <p:cNvPr id="14" name="Footer Placeholder 4"/>
          <p:cNvSpPr>
            <a:spLocks noGrp="1"/>
          </p:cNvSpPr>
          <p:nvPr>
            <p:ph type="ftr" sz="quarter" idx="11"/>
          </p:nvPr>
        </p:nvSpPr>
        <p:spPr/>
        <p:txBody>
          <a:bodyPr/>
          <a:lstStyle/>
          <a:p>
            <a:pPr>
              <a:defRPr/>
            </a:pPr>
            <a:r>
              <a:rPr lang="en-US" altLang="en-US"/>
              <a:t>WLAN Security</a:t>
            </a:r>
          </a:p>
        </p:txBody>
      </p:sp>
      <p:sp>
        <p:nvSpPr>
          <p:cNvPr id="19460"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D033F2AE-D54F-4429-9B91-693002FCD019}" type="slidenum">
              <a:rPr lang="en-US" altLang="en-US">
                <a:solidFill>
                  <a:schemeClr val="accent1"/>
                </a:solidFill>
              </a:rPr>
              <a:pPr/>
              <a:t>8</a:t>
            </a:fld>
            <a:endParaRPr lang="en-US" altLang="en-US">
              <a:solidFill>
                <a:schemeClr val="accent1"/>
              </a:solidFill>
            </a:endParaRPr>
          </a:p>
        </p:txBody>
      </p:sp>
      <p:pic>
        <p:nvPicPr>
          <p:cNvPr id="194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343151"/>
            <a:ext cx="1081088" cy="564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3086101"/>
            <a:ext cx="1081088" cy="564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171701"/>
            <a:ext cx="1081088" cy="564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Text Box 14"/>
          <p:cNvSpPr txBox="1">
            <a:spLocks noChangeArrowheads="1"/>
          </p:cNvSpPr>
          <p:nvPr/>
        </p:nvSpPr>
        <p:spPr bwMode="auto">
          <a:xfrm>
            <a:off x="2101155" y="3981450"/>
            <a:ext cx="41098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pPr algn="ctr" eaLnBrk="1" hangingPunct="1"/>
            <a:r>
              <a:rPr lang="en-GB" altLang="en-US" sz="1600">
                <a:solidFill>
                  <a:schemeClr val="tx1"/>
                </a:solidFill>
                <a:latin typeface="Verdana" pitchFamily="34" charset="0"/>
              </a:rPr>
              <a:t>Independent Basic Service Set (IBSS)</a:t>
            </a:r>
            <a:endParaRPr lang="en-US" altLang="en-US" sz="1600">
              <a:solidFill>
                <a:schemeClr val="tx1"/>
              </a:solidFill>
              <a:latin typeface="Verdana" pitchFamily="34" charset="0"/>
            </a:endParaRPr>
          </a:p>
        </p:txBody>
      </p:sp>
      <p:pic>
        <p:nvPicPr>
          <p:cNvPr id="19465"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543051"/>
            <a:ext cx="1081088" cy="564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6" name="Line 19"/>
          <p:cNvSpPr>
            <a:spLocks noChangeShapeType="1"/>
          </p:cNvSpPr>
          <p:nvPr/>
        </p:nvSpPr>
        <p:spPr bwMode="auto">
          <a:xfrm flipV="1">
            <a:off x="2819400" y="2571750"/>
            <a:ext cx="2590800" cy="114300"/>
          </a:xfrm>
          <a:prstGeom prst="line">
            <a:avLst/>
          </a:prstGeom>
          <a:noFill/>
          <a:ln w="2857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7" name="Line 20"/>
          <p:cNvSpPr>
            <a:spLocks noChangeShapeType="1"/>
          </p:cNvSpPr>
          <p:nvPr/>
        </p:nvSpPr>
        <p:spPr bwMode="auto">
          <a:xfrm>
            <a:off x="4038600" y="2114550"/>
            <a:ext cx="0" cy="971550"/>
          </a:xfrm>
          <a:prstGeom prst="line">
            <a:avLst/>
          </a:prstGeom>
          <a:noFill/>
          <a:ln w="2857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8" name="Line 21"/>
          <p:cNvSpPr>
            <a:spLocks noChangeShapeType="1"/>
          </p:cNvSpPr>
          <p:nvPr/>
        </p:nvSpPr>
        <p:spPr bwMode="auto">
          <a:xfrm flipV="1">
            <a:off x="4572000" y="2686050"/>
            <a:ext cx="1143000" cy="571500"/>
          </a:xfrm>
          <a:prstGeom prst="line">
            <a:avLst/>
          </a:prstGeom>
          <a:noFill/>
          <a:ln w="2857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9" name="Line 22"/>
          <p:cNvSpPr>
            <a:spLocks noChangeShapeType="1"/>
          </p:cNvSpPr>
          <p:nvPr/>
        </p:nvSpPr>
        <p:spPr bwMode="auto">
          <a:xfrm flipV="1">
            <a:off x="2590800" y="2114550"/>
            <a:ext cx="1066800" cy="457200"/>
          </a:xfrm>
          <a:prstGeom prst="line">
            <a:avLst/>
          </a:prstGeom>
          <a:noFill/>
          <a:ln w="2857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0" name="Line 23"/>
          <p:cNvSpPr>
            <a:spLocks noChangeShapeType="1"/>
          </p:cNvSpPr>
          <p:nvPr/>
        </p:nvSpPr>
        <p:spPr bwMode="auto">
          <a:xfrm>
            <a:off x="4343400" y="2057400"/>
            <a:ext cx="1219200" cy="400050"/>
          </a:xfrm>
          <a:prstGeom prst="line">
            <a:avLst/>
          </a:prstGeom>
          <a:noFill/>
          <a:ln w="2857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1" name="Line 24"/>
          <p:cNvSpPr>
            <a:spLocks noChangeShapeType="1"/>
          </p:cNvSpPr>
          <p:nvPr/>
        </p:nvSpPr>
        <p:spPr bwMode="auto">
          <a:xfrm>
            <a:off x="2514600" y="2857500"/>
            <a:ext cx="1066800" cy="514350"/>
          </a:xfrm>
          <a:prstGeom prst="line">
            <a:avLst/>
          </a:prstGeom>
          <a:noFill/>
          <a:ln w="2857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2937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 y="400050"/>
            <a:ext cx="6348413" cy="990600"/>
          </a:xfrm>
        </p:spPr>
        <p:txBody>
          <a:bodyPr/>
          <a:lstStyle/>
          <a:p>
            <a:pPr eaLnBrk="1" hangingPunct="1"/>
            <a:r>
              <a:rPr lang="en-GB" altLang="en-US" smtClean="0"/>
              <a:t>802.11 Physical Layer</a:t>
            </a:r>
          </a:p>
        </p:txBody>
      </p:sp>
      <p:sp>
        <p:nvSpPr>
          <p:cNvPr id="21507" name="Rectangle 3"/>
          <p:cNvSpPr>
            <a:spLocks noGrp="1" noChangeArrowheads="1"/>
          </p:cNvSpPr>
          <p:nvPr>
            <p:ph idx="1"/>
          </p:nvPr>
        </p:nvSpPr>
        <p:spPr>
          <a:xfrm>
            <a:off x="609600" y="1200150"/>
            <a:ext cx="6781800" cy="3331369"/>
          </a:xfrm>
        </p:spPr>
        <p:txBody>
          <a:bodyPr/>
          <a:lstStyle/>
          <a:p>
            <a:pPr eaLnBrk="1" hangingPunct="1">
              <a:lnSpc>
                <a:spcPct val="90000"/>
              </a:lnSpc>
            </a:pPr>
            <a:r>
              <a:rPr lang="en-GB" altLang="en-US" sz="2400" dirty="0" smtClean="0"/>
              <a:t>Originally three alternative physical layers</a:t>
            </a:r>
          </a:p>
          <a:p>
            <a:pPr lvl="1" eaLnBrk="1" hangingPunct="1">
              <a:lnSpc>
                <a:spcPct val="90000"/>
              </a:lnSpc>
            </a:pPr>
            <a:r>
              <a:rPr lang="en-GB" altLang="en-US" sz="2000" dirty="0" smtClean="0"/>
              <a:t>Two incompatible spread-spectrum radio in 2.4Ghz ISM band</a:t>
            </a:r>
          </a:p>
          <a:p>
            <a:pPr lvl="2" eaLnBrk="1" hangingPunct="1">
              <a:lnSpc>
                <a:spcPct val="90000"/>
              </a:lnSpc>
            </a:pPr>
            <a:r>
              <a:rPr lang="en-GB" altLang="en-US" sz="1800" dirty="0" smtClean="0"/>
              <a:t>Frequency Hopping Spread Spectrum (FHSS)</a:t>
            </a:r>
          </a:p>
          <a:p>
            <a:pPr lvl="3" eaLnBrk="1" hangingPunct="1">
              <a:lnSpc>
                <a:spcPct val="90000"/>
              </a:lnSpc>
            </a:pPr>
            <a:r>
              <a:rPr lang="en-GB" altLang="en-US" sz="1600" dirty="0" smtClean="0"/>
              <a:t>75 channels</a:t>
            </a:r>
          </a:p>
          <a:p>
            <a:pPr lvl="2" eaLnBrk="1" hangingPunct="1">
              <a:lnSpc>
                <a:spcPct val="90000"/>
              </a:lnSpc>
            </a:pPr>
            <a:r>
              <a:rPr lang="en-GB" altLang="en-US" sz="1800" dirty="0" smtClean="0"/>
              <a:t>Direct Sequence Spread Spectrum (DSSS)</a:t>
            </a:r>
          </a:p>
          <a:p>
            <a:pPr lvl="3" eaLnBrk="1" hangingPunct="1">
              <a:lnSpc>
                <a:spcPct val="90000"/>
              </a:lnSpc>
            </a:pPr>
            <a:r>
              <a:rPr lang="en-GB" altLang="en-US" sz="1600" dirty="0" smtClean="0"/>
              <a:t>14 channels (11 channels in US)</a:t>
            </a:r>
          </a:p>
          <a:p>
            <a:pPr lvl="1" eaLnBrk="1" hangingPunct="1">
              <a:lnSpc>
                <a:spcPct val="90000"/>
              </a:lnSpc>
            </a:pPr>
            <a:r>
              <a:rPr lang="en-GB" altLang="en-US" sz="2000" dirty="0" smtClean="0"/>
              <a:t>One diffuse infrared layer</a:t>
            </a:r>
          </a:p>
          <a:p>
            <a:pPr eaLnBrk="1" hangingPunct="1">
              <a:lnSpc>
                <a:spcPct val="90000"/>
              </a:lnSpc>
            </a:pPr>
            <a:r>
              <a:rPr lang="en-GB" altLang="en-US" sz="2400" dirty="0" smtClean="0"/>
              <a:t>802.11 speed</a:t>
            </a:r>
          </a:p>
          <a:p>
            <a:pPr lvl="1" eaLnBrk="1" hangingPunct="1">
              <a:lnSpc>
                <a:spcPct val="90000"/>
              </a:lnSpc>
            </a:pPr>
            <a:r>
              <a:rPr lang="en-GB" altLang="en-US" sz="2000" dirty="0" smtClean="0"/>
              <a:t>1 Mbps or 2 Mbps.</a:t>
            </a:r>
          </a:p>
          <a:p>
            <a:pPr lvl="1" eaLnBrk="1" hangingPunct="1">
              <a:lnSpc>
                <a:spcPct val="90000"/>
              </a:lnSpc>
            </a:pPr>
            <a:endParaRPr lang="en-GB" altLang="en-US" sz="2000" dirty="0" smtClean="0"/>
          </a:p>
        </p:txBody>
      </p:sp>
      <p:sp>
        <p:nvSpPr>
          <p:cNvPr id="4" name="Footer Placeholder 4"/>
          <p:cNvSpPr>
            <a:spLocks noGrp="1"/>
          </p:cNvSpPr>
          <p:nvPr>
            <p:ph type="ftr" sz="quarter" idx="11"/>
          </p:nvPr>
        </p:nvSpPr>
        <p:spPr/>
        <p:txBody>
          <a:bodyPr/>
          <a:lstStyle/>
          <a:p>
            <a:pPr>
              <a:defRPr/>
            </a:pPr>
            <a:r>
              <a:rPr lang="en-US" altLang="en-US"/>
              <a:t>WLAN Security</a:t>
            </a:r>
          </a:p>
        </p:txBody>
      </p:sp>
      <p:sp>
        <p:nvSpPr>
          <p:cNvPr id="2150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404040"/>
                </a:solidFill>
                <a:latin typeface="Trebuchet MS" pitchFamily="34" charset="0"/>
              </a:defRPr>
            </a:lvl1pPr>
            <a:lvl2pPr>
              <a:defRPr sz="1600">
                <a:solidFill>
                  <a:srgbClr val="404040"/>
                </a:solidFill>
                <a:latin typeface="Trebuchet MS" pitchFamily="34" charset="0"/>
              </a:defRPr>
            </a:lvl2pPr>
            <a:lvl3pPr>
              <a:defRPr sz="1400">
                <a:solidFill>
                  <a:srgbClr val="404040"/>
                </a:solidFill>
                <a:latin typeface="Trebuchet MS" pitchFamily="34" charset="0"/>
              </a:defRPr>
            </a:lvl3pPr>
            <a:lvl4pPr>
              <a:defRPr sz="1200">
                <a:solidFill>
                  <a:srgbClr val="404040"/>
                </a:solidFill>
                <a:latin typeface="Trebuchet MS" pitchFamily="34" charset="0"/>
              </a:defRPr>
            </a:lvl4pPr>
            <a:lvl5pPr>
              <a:defRPr sz="1200">
                <a:solidFill>
                  <a:srgbClr val="404040"/>
                </a:solidFill>
                <a:latin typeface="Trebuchet MS" pitchFamily="34" charset="0"/>
              </a:defRPr>
            </a:lvl5pPr>
            <a:lvl6pPr eaLnBrk="0" fontAlgn="base" hangingPunct="0">
              <a:spcAft>
                <a:spcPct val="0"/>
              </a:spcAft>
              <a:buFont typeface="Wingdings 3" pitchFamily="18" charset="2"/>
              <a:defRPr sz="1200">
                <a:solidFill>
                  <a:srgbClr val="404040"/>
                </a:solidFill>
                <a:latin typeface="Trebuchet MS" pitchFamily="34" charset="0"/>
              </a:defRPr>
            </a:lvl6pPr>
            <a:lvl7pPr eaLnBrk="0" fontAlgn="base" hangingPunct="0">
              <a:spcAft>
                <a:spcPct val="0"/>
              </a:spcAft>
              <a:buFont typeface="Wingdings 3" pitchFamily="18" charset="2"/>
              <a:defRPr sz="1200">
                <a:solidFill>
                  <a:srgbClr val="404040"/>
                </a:solidFill>
                <a:latin typeface="Trebuchet MS" pitchFamily="34" charset="0"/>
              </a:defRPr>
            </a:lvl7pPr>
            <a:lvl8pPr eaLnBrk="0" fontAlgn="base" hangingPunct="0">
              <a:spcAft>
                <a:spcPct val="0"/>
              </a:spcAft>
              <a:buFont typeface="Wingdings 3" pitchFamily="18" charset="2"/>
              <a:defRPr sz="1200">
                <a:solidFill>
                  <a:srgbClr val="404040"/>
                </a:solidFill>
                <a:latin typeface="Trebuchet MS" pitchFamily="34" charset="0"/>
              </a:defRPr>
            </a:lvl8pPr>
            <a:lvl9pPr eaLnBrk="0" fontAlgn="base" hangingPunct="0">
              <a:spcAft>
                <a:spcPct val="0"/>
              </a:spcAft>
              <a:buFont typeface="Wingdings 3" pitchFamily="18" charset="2"/>
              <a:defRPr sz="1200">
                <a:solidFill>
                  <a:srgbClr val="404040"/>
                </a:solidFill>
                <a:latin typeface="Trebuchet MS" pitchFamily="34" charset="0"/>
              </a:defRPr>
            </a:lvl9pPr>
          </a:lstStyle>
          <a:p>
            <a:fld id="{B9BB1794-C79E-410B-8003-BE7B83293F71}" type="slidenum">
              <a:rPr lang="en-US" altLang="en-US">
                <a:solidFill>
                  <a:schemeClr val="accent1"/>
                </a:solidFill>
              </a:rPr>
              <a:pPr/>
              <a:t>9</a:t>
            </a:fld>
            <a:endParaRPr lang="en-US" altLang="en-US">
              <a:solidFill>
                <a:schemeClr val="accent1"/>
              </a:solidFill>
            </a:endParaRPr>
          </a:p>
        </p:txBody>
      </p:sp>
    </p:spTree>
    <p:extLst>
      <p:ext uri="{BB962C8B-B14F-4D97-AF65-F5344CB8AC3E}">
        <p14:creationId xmlns:p14="http://schemas.microsoft.com/office/powerpoint/2010/main" val="3984674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1874</Words>
  <Application>Microsoft Office PowerPoint</Application>
  <PresentationFormat>On-screen Show (16:9)</PresentationFormat>
  <Paragraphs>434</Paragraphs>
  <Slides>36</Slides>
  <Notes>28</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Wireless Security</vt:lpstr>
      <vt:lpstr>Slides from</vt:lpstr>
      <vt:lpstr>WLAN Security - Contents</vt:lpstr>
      <vt:lpstr>Wireless LANs</vt:lpstr>
      <vt:lpstr>802.11 Components</vt:lpstr>
      <vt:lpstr>802.11 modes</vt:lpstr>
      <vt:lpstr>Infrastructure mode</vt:lpstr>
      <vt:lpstr>Ad-hoc mode</vt:lpstr>
      <vt:lpstr>802.11 Physical Layer</vt:lpstr>
      <vt:lpstr>802.11 Data Link Layer</vt:lpstr>
      <vt:lpstr>Hidden nodes</vt:lpstr>
      <vt:lpstr>RTS / CTS</vt:lpstr>
      <vt:lpstr>802.11b</vt:lpstr>
      <vt:lpstr>Joining a BSS</vt:lpstr>
      <vt:lpstr>Access Point Roaming</vt:lpstr>
      <vt:lpstr>Roaming and Channels</vt:lpstr>
      <vt:lpstr>802.11a</vt:lpstr>
      <vt:lpstr>802.11g</vt:lpstr>
      <vt:lpstr>Open System Authentication</vt:lpstr>
      <vt:lpstr>MAC ACLs and SSID hiding</vt:lpstr>
      <vt:lpstr>Interception Range</vt:lpstr>
      <vt:lpstr>Interception</vt:lpstr>
      <vt:lpstr>WarDriving</vt:lpstr>
      <vt:lpstr>Common Attacks on WLAN</vt:lpstr>
      <vt:lpstr>Why do hackers attack WLAN?</vt:lpstr>
      <vt:lpstr>Rogue Wireless Devices </vt:lpstr>
      <vt:lpstr>Rogue Wireless Devices</vt:lpstr>
      <vt:lpstr>Peer-to-Peer Attacks</vt:lpstr>
      <vt:lpstr>Client Isolation </vt:lpstr>
      <vt:lpstr>Eavesdropping</vt:lpstr>
      <vt:lpstr>Eavesdropping</vt:lpstr>
      <vt:lpstr>Encryption Cracking </vt:lpstr>
      <vt:lpstr>Authentication Attacks</vt:lpstr>
      <vt:lpstr>MAC Spoofing &amp; Management Interface Exploits  </vt:lpstr>
      <vt:lpstr>Wireless Hijacking (Evil-Twin) </vt:lpstr>
      <vt:lpstr>DoS, Implementation Vulnerabilities, and Social Engineering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IIIT</dc:creator>
  <cp:lastModifiedBy>IIIT</cp:lastModifiedBy>
  <cp:revision>16</cp:revision>
  <dcterms:created xsi:type="dcterms:W3CDTF">2021-04-12T11:38:34Z</dcterms:created>
  <dcterms:modified xsi:type="dcterms:W3CDTF">2021-11-14T07:32:55Z</dcterms:modified>
</cp:coreProperties>
</file>