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handoutMasterIdLst>
    <p:handoutMasterId r:id="rId36"/>
  </p:handoutMasterIdLst>
  <p:sldIdLst>
    <p:sldId id="283" r:id="rId2"/>
    <p:sldId id="290" r:id="rId3"/>
    <p:sldId id="321" r:id="rId4"/>
    <p:sldId id="291" r:id="rId5"/>
    <p:sldId id="322" r:id="rId6"/>
    <p:sldId id="323" r:id="rId7"/>
    <p:sldId id="294" r:id="rId8"/>
    <p:sldId id="324" r:id="rId9"/>
    <p:sldId id="325" r:id="rId10"/>
    <p:sldId id="326" r:id="rId11"/>
    <p:sldId id="297" r:id="rId12"/>
    <p:sldId id="342" r:id="rId13"/>
    <p:sldId id="298" r:id="rId14"/>
    <p:sldId id="299" r:id="rId15"/>
    <p:sldId id="327" r:id="rId16"/>
    <p:sldId id="328" r:id="rId17"/>
    <p:sldId id="343" r:id="rId18"/>
    <p:sldId id="329" r:id="rId19"/>
    <p:sldId id="331" r:id="rId20"/>
    <p:sldId id="344" r:id="rId21"/>
    <p:sldId id="300" r:id="rId22"/>
    <p:sldId id="333" r:id="rId23"/>
    <p:sldId id="334" r:id="rId24"/>
    <p:sldId id="335" r:id="rId25"/>
    <p:sldId id="305" r:id="rId26"/>
    <p:sldId id="337" r:id="rId27"/>
    <p:sldId id="338" r:id="rId28"/>
    <p:sldId id="339" r:id="rId29"/>
    <p:sldId id="345" r:id="rId30"/>
    <p:sldId id="340" r:id="rId31"/>
    <p:sldId id="307" r:id="rId32"/>
    <p:sldId id="346" r:id="rId33"/>
    <p:sldId id="347" r:id="rId34"/>
  </p:sldIdLst>
  <p:sldSz cx="9144000" cy="6858000" type="screen4x3"/>
  <p:notesSz cx="6858000" cy="9144000"/>
  <p:defaultTextStyle>
    <a:defPPr>
      <a:defRPr lang="en-US"/>
    </a:defPPr>
    <a:lvl1pPr algn="l" rtl="0" fontAlgn="base">
      <a:spcBef>
        <a:spcPct val="0"/>
      </a:spcBef>
      <a:spcAft>
        <a:spcPct val="0"/>
      </a:spcAft>
      <a:defRPr sz="4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4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4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4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4000" kern="1200">
        <a:solidFill>
          <a:schemeClr val="tx1"/>
        </a:solidFill>
        <a:latin typeface="Times New Roman" panose="02020603050405020304" pitchFamily="18" charset="0"/>
        <a:ea typeface="+mn-ea"/>
        <a:cs typeface="+mn-cs"/>
      </a:defRPr>
    </a:lvl5pPr>
    <a:lvl6pPr marL="2286000" algn="l" defTabSz="914400" rtl="0" eaLnBrk="1" latinLnBrk="0" hangingPunct="1">
      <a:defRPr sz="4000" kern="1200">
        <a:solidFill>
          <a:schemeClr val="tx1"/>
        </a:solidFill>
        <a:latin typeface="Times New Roman" panose="02020603050405020304" pitchFamily="18" charset="0"/>
        <a:ea typeface="+mn-ea"/>
        <a:cs typeface="+mn-cs"/>
      </a:defRPr>
    </a:lvl6pPr>
    <a:lvl7pPr marL="2743200" algn="l" defTabSz="914400" rtl="0" eaLnBrk="1" latinLnBrk="0" hangingPunct="1">
      <a:defRPr sz="4000" kern="1200">
        <a:solidFill>
          <a:schemeClr val="tx1"/>
        </a:solidFill>
        <a:latin typeface="Times New Roman" panose="02020603050405020304" pitchFamily="18" charset="0"/>
        <a:ea typeface="+mn-ea"/>
        <a:cs typeface="+mn-cs"/>
      </a:defRPr>
    </a:lvl7pPr>
    <a:lvl8pPr marL="3200400" algn="l" defTabSz="914400" rtl="0" eaLnBrk="1" latinLnBrk="0" hangingPunct="1">
      <a:defRPr sz="4000" kern="1200">
        <a:solidFill>
          <a:schemeClr val="tx1"/>
        </a:solidFill>
        <a:latin typeface="Times New Roman" panose="02020603050405020304" pitchFamily="18" charset="0"/>
        <a:ea typeface="+mn-ea"/>
        <a:cs typeface="+mn-cs"/>
      </a:defRPr>
    </a:lvl8pPr>
    <a:lvl9pPr marL="3657600" algn="l" defTabSz="914400" rtl="0" eaLnBrk="1" latinLnBrk="0" hangingPunct="1">
      <a:defRPr sz="4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93300"/>
    <a:srgbClr val="FFFF66"/>
    <a:srgbClr val="FFFF99"/>
    <a:srgbClr val="00FF99"/>
    <a:srgbClr val="CCE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60" autoAdjust="0"/>
  </p:normalViewPr>
  <p:slideViewPr>
    <p:cSldViewPr>
      <p:cViewPr>
        <p:scale>
          <a:sx n="75" d="100"/>
          <a:sy n="75" d="100"/>
        </p:scale>
        <p:origin x="-101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40E9C688-C9AA-4C6F-A552-3E40C7B66D8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5843" name="Rectangle 3">
            <a:extLst>
              <a:ext uri="{FF2B5EF4-FFF2-40B4-BE49-F238E27FC236}">
                <a16:creationId xmlns:a16="http://schemas.microsoft.com/office/drawing/2014/main" xmlns="" id="{0D7FD937-8C32-491C-BF2E-84735DB92EE9}"/>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5844" name="Rectangle 4">
            <a:extLst>
              <a:ext uri="{FF2B5EF4-FFF2-40B4-BE49-F238E27FC236}">
                <a16:creationId xmlns:a16="http://schemas.microsoft.com/office/drawing/2014/main" xmlns="" id="{2FAF8BB8-672B-42BD-BA7E-0D387F76EBB8}"/>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5845" name="Rectangle 5">
            <a:extLst>
              <a:ext uri="{FF2B5EF4-FFF2-40B4-BE49-F238E27FC236}">
                <a16:creationId xmlns:a16="http://schemas.microsoft.com/office/drawing/2014/main" xmlns="" id="{81921C4D-EE21-433C-9A4A-5CBF1918B82D}"/>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B77AFF3-11B0-4D92-982C-F84C8CB25DE1}" type="slidenum">
              <a:rPr lang="en-US" altLang="en-US"/>
              <a:pPr/>
              <a:t>‹#›</a:t>
            </a:fld>
            <a:endParaRPr lang="en-US" alt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DFF36B89-9800-4A92-B093-244CAF76BC2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7891" name="Rectangle 3">
            <a:extLst>
              <a:ext uri="{FF2B5EF4-FFF2-40B4-BE49-F238E27FC236}">
                <a16:creationId xmlns:a16="http://schemas.microsoft.com/office/drawing/2014/main" xmlns="" id="{7E35BC2A-0FE3-4E1D-9EE9-6294612A738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a:extLst>
              <a:ext uri="{FF2B5EF4-FFF2-40B4-BE49-F238E27FC236}">
                <a16:creationId xmlns:a16="http://schemas.microsoft.com/office/drawing/2014/main" xmlns="" id="{0B16C1E2-DD6F-438E-AD6F-0034E056450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3" name="Rectangle 5">
            <a:extLst>
              <a:ext uri="{FF2B5EF4-FFF2-40B4-BE49-F238E27FC236}">
                <a16:creationId xmlns:a16="http://schemas.microsoft.com/office/drawing/2014/main" xmlns="" id="{C35456C0-B121-4C7B-8A07-7EF9CE65E3B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a:extLst>
              <a:ext uri="{FF2B5EF4-FFF2-40B4-BE49-F238E27FC236}">
                <a16:creationId xmlns:a16="http://schemas.microsoft.com/office/drawing/2014/main" xmlns="" id="{6D6F7A50-F2CD-4F97-B349-D19E2730597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7895" name="Rectangle 7">
            <a:extLst>
              <a:ext uri="{FF2B5EF4-FFF2-40B4-BE49-F238E27FC236}">
                <a16:creationId xmlns:a16="http://schemas.microsoft.com/office/drawing/2014/main" xmlns="" id="{DD9AEA0C-7A1A-4B93-938A-CE4C6A3F0F9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E53B42-8B87-4D13-A9B2-1069546ABA0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E53B42-8B87-4D13-A9B2-1069546ABA0A}"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E53B42-8B87-4D13-A9B2-1069546ABA0A}" type="slidenum">
              <a:rPr lang="en-US" altLang="en-US" smtClean="0"/>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9099657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66526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186327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416648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442256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100850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284246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xmlns="" val="10277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215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86890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52249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85237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4158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52575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68959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37859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29072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58092457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Line 2">
            <a:extLst>
              <a:ext uri="{FF2B5EF4-FFF2-40B4-BE49-F238E27FC236}">
                <a16:creationId xmlns:a16="http://schemas.microsoft.com/office/drawing/2014/main" xmlns="" id="{A28FD385-61B3-4585-BD5A-0BA6594FCE7E}"/>
              </a:ext>
            </a:extLst>
          </p:cNvPr>
          <p:cNvSpPr>
            <a:spLocks noChangeShapeType="1"/>
          </p:cNvSpPr>
          <p:nvPr/>
        </p:nvSpPr>
        <p:spPr bwMode="auto">
          <a:xfrm>
            <a:off x="92551" y="2124918"/>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52" name="Text Box 4">
            <a:extLst>
              <a:ext uri="{FF2B5EF4-FFF2-40B4-BE49-F238E27FC236}">
                <a16:creationId xmlns:a16="http://schemas.microsoft.com/office/drawing/2014/main" xmlns="" id="{9027E94C-75C1-4F9D-8D9B-3ACD08E40723}"/>
              </a:ext>
            </a:extLst>
          </p:cNvPr>
          <p:cNvSpPr txBox="1">
            <a:spLocks noChangeArrowheads="1"/>
          </p:cNvSpPr>
          <p:nvPr/>
        </p:nvSpPr>
        <p:spPr bwMode="auto">
          <a:xfrm>
            <a:off x="2838450" y="728007"/>
            <a:ext cx="34671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6000"/>
              <a:t>Chapter 8</a:t>
            </a:r>
          </a:p>
        </p:txBody>
      </p:sp>
      <p:sp>
        <p:nvSpPr>
          <p:cNvPr id="2053" name="Text Box 5">
            <a:extLst>
              <a:ext uri="{FF2B5EF4-FFF2-40B4-BE49-F238E27FC236}">
                <a16:creationId xmlns:a16="http://schemas.microsoft.com/office/drawing/2014/main" xmlns="" id="{EF57884B-6C2D-42D6-AACD-AC76D4EA5048}"/>
              </a:ext>
            </a:extLst>
          </p:cNvPr>
          <p:cNvSpPr txBox="1">
            <a:spLocks noChangeArrowheads="1"/>
          </p:cNvSpPr>
          <p:nvPr/>
        </p:nvSpPr>
        <p:spPr bwMode="auto">
          <a:xfrm>
            <a:off x="2438400" y="2759839"/>
            <a:ext cx="426720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3600" b="1"/>
              <a:t>Assessing a New Venture’s Financial Strength and Viability</a:t>
            </a:r>
          </a:p>
          <a:p>
            <a:pPr algn="ctr" eaLnBrk="1" hangingPunct="1">
              <a:spcBef>
                <a:spcPct val="50000"/>
              </a:spcBef>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xmlns="" id="{B6627D0C-72D6-4FC0-9811-02627D1B6867}"/>
              </a:ext>
            </a:extLst>
          </p:cNvPr>
          <p:cNvSpPr>
            <a:spLocks noGrp="1" noChangeArrowheads="1"/>
          </p:cNvSpPr>
          <p:nvPr>
            <p:ph type="title"/>
          </p:nvPr>
        </p:nvSpPr>
        <p:spPr>
          <a:xfrm>
            <a:off x="227146" y="0"/>
            <a:ext cx="8916854" cy="1189606"/>
          </a:xfrm>
        </p:spPr>
        <p:txBody>
          <a:bodyPr>
            <a:normAutofit fontScale="90000"/>
          </a:bodyPr>
          <a:lstStyle/>
          <a:p>
            <a:pPr eaLnBrk="1" hangingPunct="1"/>
            <a:r>
              <a:rPr lang="en-US" altLang="en-US" sz="3600">
                <a:latin typeface="Times New Roman" panose="02020603050405020304" pitchFamily="18" charset="0"/>
              </a:rPr>
              <a:t>The Process of Financial Management</a:t>
            </a:r>
            <a:br>
              <a:rPr lang="en-US" altLang="en-US" sz="3600">
                <a:latin typeface="Times New Roman" panose="02020603050405020304" pitchFamily="18" charset="0"/>
              </a:rPr>
            </a:br>
            <a:r>
              <a:rPr lang="en-US" altLang="en-US" sz="2000">
                <a:latin typeface="Times New Roman" panose="02020603050405020304" pitchFamily="18" charset="0"/>
              </a:rPr>
              <a:t>4 of 4</a:t>
            </a:r>
            <a:endParaRPr lang="en-US" altLang="en-US" sz="3600">
              <a:latin typeface="Times New Roman" panose="02020603050405020304" pitchFamily="18" charset="0"/>
            </a:endParaRPr>
          </a:p>
        </p:txBody>
      </p:sp>
      <p:sp>
        <p:nvSpPr>
          <p:cNvPr id="7" name="Slide Number Placeholder 5">
            <a:extLst>
              <a:ext uri="{FF2B5EF4-FFF2-40B4-BE49-F238E27FC236}">
                <a16:creationId xmlns:a16="http://schemas.microsoft.com/office/drawing/2014/main" xmlns="" id="{4DF425E7-3EF8-4407-AD49-A1D3E3A2EAEB}"/>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2AE0BBCD-46BE-47EB-A3A3-1546E14254C7}" type="slidenum">
              <a:rPr lang="en-US" altLang="en-US" sz="1400">
                <a:latin typeface="Arial" panose="020B0604020202020204" pitchFamily="34" charset="0"/>
              </a:rPr>
              <a:pPr eaLnBrk="1" hangingPunct="1"/>
              <a:t>10</a:t>
            </a:fld>
            <a:endParaRPr lang="en-US" altLang="en-US" sz="1400">
              <a:latin typeface="Arial" panose="020B0604020202020204" pitchFamily="34" charset="0"/>
            </a:endParaRPr>
          </a:p>
        </p:txBody>
      </p:sp>
      <p:sp>
        <p:nvSpPr>
          <p:cNvPr id="13316" name="Line 4">
            <a:extLst>
              <a:ext uri="{FF2B5EF4-FFF2-40B4-BE49-F238E27FC236}">
                <a16:creationId xmlns:a16="http://schemas.microsoft.com/office/drawing/2014/main" xmlns="" id="{9E0EA179-0048-455B-896B-E1E32961A2F1}"/>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13317" name="Picture 6">
            <a:extLst>
              <a:ext uri="{FF2B5EF4-FFF2-40B4-BE49-F238E27FC236}">
                <a16:creationId xmlns:a16="http://schemas.microsoft.com/office/drawing/2014/main" xmlns="" id="{1A40C7A1-282D-474B-9AF9-2EED8E0FC85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7400" y="1447800"/>
            <a:ext cx="5483225" cy="485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xmlns="" id="{08138EF9-8B46-4E89-A346-3BC849CD8455}"/>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Financial Statements</a:t>
            </a:r>
          </a:p>
        </p:txBody>
      </p:sp>
      <p:sp>
        <p:nvSpPr>
          <p:cNvPr id="14340" name="Rectangle 3">
            <a:extLst>
              <a:ext uri="{FF2B5EF4-FFF2-40B4-BE49-F238E27FC236}">
                <a16:creationId xmlns:a16="http://schemas.microsoft.com/office/drawing/2014/main" xmlns="" id="{FEEB8817-A0EE-4E5C-822D-328F7E7098CC}"/>
              </a:ext>
            </a:extLst>
          </p:cNvPr>
          <p:cNvSpPr>
            <a:spLocks noGrp="1" noChangeArrowheads="1"/>
          </p:cNvSpPr>
          <p:nvPr>
            <p:ph idx="1"/>
          </p:nvPr>
        </p:nvSpPr>
        <p:spPr>
          <a:xfrm>
            <a:off x="457200" y="1604437"/>
            <a:ext cx="8477017" cy="4266138"/>
          </a:xfrm>
        </p:spPr>
        <p:txBody>
          <a:bodyPr>
            <a:normAutofit/>
          </a:bodyPr>
          <a:lstStyle/>
          <a:p>
            <a:pPr algn="just" eaLnBrk="1" hangingPunct="1"/>
            <a:r>
              <a:rPr lang="en-US" altLang="en-US" sz="2800">
                <a:latin typeface="Times New Roman" panose="02020603050405020304" pitchFamily="18" charset="0"/>
              </a:rPr>
              <a:t>Historical Financial Statements</a:t>
            </a:r>
          </a:p>
          <a:p>
            <a:pPr lvl="1" algn="just" eaLnBrk="1" hangingPunct="1"/>
            <a:r>
              <a:rPr lang="en-US" altLang="en-US" sz="2400">
                <a:latin typeface="Times New Roman" panose="02020603050405020304" pitchFamily="18" charset="0"/>
              </a:rPr>
              <a:t>Reflect past performance and are usually prepared on a quarterly and annual basis.</a:t>
            </a:r>
          </a:p>
          <a:p>
            <a:pPr lvl="2" algn="just" eaLnBrk="1" hangingPunct="1"/>
            <a:r>
              <a:rPr lang="en-US" altLang="en-US" sz="2000">
                <a:latin typeface="Times New Roman" panose="02020603050405020304" pitchFamily="18" charset="0"/>
              </a:rPr>
              <a:t>Publicly traded firms are required by the SEC to prepare financial statements and make them available to the public. </a:t>
            </a:r>
          </a:p>
          <a:p>
            <a:pPr algn="just" eaLnBrk="1" hangingPunct="1"/>
            <a:r>
              <a:rPr lang="en-US" altLang="en-US" sz="2800">
                <a:latin typeface="Times New Roman" panose="02020603050405020304" pitchFamily="18" charset="0"/>
              </a:rPr>
              <a:t>Pro Forms Financial Statements</a:t>
            </a:r>
          </a:p>
          <a:p>
            <a:pPr lvl="1" algn="just" eaLnBrk="1" hangingPunct="1"/>
            <a:r>
              <a:rPr lang="en-US" altLang="en-US" sz="2400">
                <a:latin typeface="Times New Roman" panose="02020603050405020304" pitchFamily="18" charset="0"/>
              </a:rPr>
              <a:t>Are projections for future periods based on forecasts and are typically completed for two to three years in the future.</a:t>
            </a:r>
          </a:p>
          <a:p>
            <a:pPr lvl="2" algn="just" eaLnBrk="1" hangingPunct="1"/>
            <a:r>
              <a:rPr lang="en-US" altLang="en-US" sz="2000">
                <a:latin typeface="Times New Roman" panose="02020603050405020304" pitchFamily="18" charset="0"/>
              </a:rPr>
              <a:t>Pro forma financial statements are strictly planning tools and are not required by the SEC.</a:t>
            </a:r>
          </a:p>
        </p:txBody>
      </p:sp>
      <p:sp>
        <p:nvSpPr>
          <p:cNvPr id="7" name="Slide Number Placeholder 5">
            <a:extLst>
              <a:ext uri="{FF2B5EF4-FFF2-40B4-BE49-F238E27FC236}">
                <a16:creationId xmlns:a16="http://schemas.microsoft.com/office/drawing/2014/main" xmlns="" id="{21B47C76-561A-4BF4-84F9-5796B8BBCEDE}"/>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F77A3FF0-77F3-41B6-A455-885A66CB941D}" type="slidenum">
              <a:rPr lang="en-US" altLang="en-US" sz="1400">
                <a:latin typeface="Arial" panose="020B0604020202020204" pitchFamily="34" charset="0"/>
              </a:rPr>
              <a:pPr eaLnBrk="1" hangingPunct="1"/>
              <a:t>11</a:t>
            </a:fld>
            <a:endParaRPr lang="en-US" altLang="en-US" sz="1400">
              <a:latin typeface="Arial" panose="020B0604020202020204" pitchFamily="34" charset="0"/>
            </a:endParaRPr>
          </a:p>
        </p:txBody>
      </p:sp>
      <p:sp>
        <p:nvSpPr>
          <p:cNvPr id="14341" name="Line 4">
            <a:extLst>
              <a:ext uri="{FF2B5EF4-FFF2-40B4-BE49-F238E27FC236}">
                <a16:creationId xmlns:a16="http://schemas.microsoft.com/office/drawing/2014/main" xmlns="" id="{DC5C6BF3-7FD9-479C-A802-06E886905A3C}"/>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xmlns="" id="{8874A2B7-3A3C-42A7-BF54-469954BAFF24}"/>
              </a:ext>
            </a:extLst>
          </p:cNvPr>
          <p:cNvSpPr>
            <a:spLocks noGrp="1" noChangeArrowheads="1"/>
          </p:cNvSpPr>
          <p:nvPr>
            <p:ph type="title"/>
          </p:nvPr>
        </p:nvSpPr>
        <p:spPr>
          <a:xfrm>
            <a:off x="457200" y="152400"/>
            <a:ext cx="8229600" cy="1143000"/>
          </a:xfrm>
        </p:spPr>
        <p:txBody>
          <a:bodyPr>
            <a:normAutofit fontScale="90000"/>
          </a:bodyPr>
          <a:lstStyle/>
          <a:p>
            <a:pPr eaLnBrk="1" hangingPunct="1"/>
            <a:r>
              <a:rPr lang="en-US" altLang="en-US" sz="3600">
                <a:latin typeface="Times New Roman" panose="02020603050405020304" pitchFamily="18" charset="0"/>
              </a:rPr>
              <a:t>Importance of Keeping Good Records</a:t>
            </a:r>
          </a:p>
        </p:txBody>
      </p:sp>
      <p:sp>
        <p:nvSpPr>
          <p:cNvPr id="7" name="Slide Number Placeholder 5">
            <a:extLst>
              <a:ext uri="{FF2B5EF4-FFF2-40B4-BE49-F238E27FC236}">
                <a16:creationId xmlns:a16="http://schemas.microsoft.com/office/drawing/2014/main" xmlns="" id="{DEDDCEC6-BA82-4254-B2DA-BD2245266572}"/>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49AC95A8-DCA6-426D-84EA-8E6B380D1341}" type="slidenum">
              <a:rPr lang="en-US" altLang="en-US" sz="1400">
                <a:latin typeface="Arial" panose="020B0604020202020204" pitchFamily="34" charset="0"/>
              </a:rPr>
              <a:pPr eaLnBrk="1" hangingPunct="1"/>
              <a:t>12</a:t>
            </a:fld>
            <a:endParaRPr lang="en-US" altLang="en-US" sz="1400">
              <a:latin typeface="Arial" panose="020B0604020202020204" pitchFamily="34" charset="0"/>
            </a:endParaRPr>
          </a:p>
        </p:txBody>
      </p:sp>
      <p:sp>
        <p:nvSpPr>
          <p:cNvPr id="15364" name="Line 4">
            <a:extLst>
              <a:ext uri="{FF2B5EF4-FFF2-40B4-BE49-F238E27FC236}">
                <a16:creationId xmlns:a16="http://schemas.microsoft.com/office/drawing/2014/main" xmlns="" id="{A11C4AEE-5050-4140-9A6D-721E9C0214EF}"/>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15365" name="Picture 2">
            <a:extLst>
              <a:ext uri="{FF2B5EF4-FFF2-40B4-BE49-F238E27FC236}">
                <a16:creationId xmlns:a16="http://schemas.microsoft.com/office/drawing/2014/main" xmlns="" id="{1D27ABE4-151F-4CE7-96D8-3DD0D40ABA0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1676400"/>
            <a:ext cx="3429000" cy="429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6" name="TextBox 7">
            <a:extLst>
              <a:ext uri="{FF2B5EF4-FFF2-40B4-BE49-F238E27FC236}">
                <a16:creationId xmlns:a16="http://schemas.microsoft.com/office/drawing/2014/main" xmlns="" id="{0E8772AB-F551-4FCE-A135-DFB31690FBB9}"/>
              </a:ext>
            </a:extLst>
          </p:cNvPr>
          <p:cNvSpPr txBox="1">
            <a:spLocks noChangeArrowheads="1"/>
          </p:cNvSpPr>
          <p:nvPr/>
        </p:nvSpPr>
        <p:spPr bwMode="auto">
          <a:xfrm>
            <a:off x="4572000" y="2362200"/>
            <a:ext cx="41910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The first step towards prudent financial management is keeping good records.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xmlns="" id="{5CA94B2F-88FD-4A9F-A4F9-B236C07D1089}"/>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New Venture Fitness Drinks</a:t>
            </a:r>
          </a:p>
        </p:txBody>
      </p:sp>
      <p:sp>
        <p:nvSpPr>
          <p:cNvPr id="16388" name="Rectangle 3">
            <a:extLst>
              <a:ext uri="{FF2B5EF4-FFF2-40B4-BE49-F238E27FC236}">
                <a16:creationId xmlns:a16="http://schemas.microsoft.com/office/drawing/2014/main" xmlns="" id="{64630240-33A6-4532-A257-F4031494B7AD}"/>
              </a:ext>
            </a:extLst>
          </p:cNvPr>
          <p:cNvSpPr>
            <a:spLocks noGrp="1" noChangeArrowheads="1"/>
          </p:cNvSpPr>
          <p:nvPr>
            <p:ph idx="1"/>
          </p:nvPr>
        </p:nvSpPr>
        <p:spPr>
          <a:xfrm>
            <a:off x="457200" y="1532467"/>
            <a:ext cx="8067151" cy="4715933"/>
          </a:xfrm>
        </p:spPr>
        <p:txBody>
          <a:bodyPr/>
          <a:lstStyle/>
          <a:p>
            <a:pPr algn="just" eaLnBrk="1" hangingPunct="1"/>
            <a:r>
              <a:rPr lang="en-US" altLang="en-US" sz="2800">
                <a:latin typeface="Times New Roman" panose="02020603050405020304" pitchFamily="18" charset="0"/>
              </a:rPr>
              <a:t>New Venture Fitness Drinks</a:t>
            </a:r>
          </a:p>
          <a:p>
            <a:pPr lvl="1" algn="just" eaLnBrk="1" hangingPunct="1"/>
            <a:r>
              <a:rPr lang="en-US" altLang="en-US" sz="2400">
                <a:latin typeface="Times New Roman" panose="02020603050405020304" pitchFamily="18" charset="0"/>
              </a:rPr>
              <a:t>To illustrate how financial statements are prepared, we used New Venture Fitness Drinks, the fictitious sports drink company introduced in Chapter 3.</a:t>
            </a:r>
          </a:p>
          <a:p>
            <a:pPr lvl="2" algn="just" eaLnBrk="1" hangingPunct="1"/>
            <a:r>
              <a:rPr lang="en-US" altLang="en-US" sz="2000">
                <a:latin typeface="Times New Roman" panose="02020603050405020304" pitchFamily="18" charset="0"/>
              </a:rPr>
              <a:t>New Venture Fitness Drinks has been in business for five years.</a:t>
            </a:r>
          </a:p>
          <a:p>
            <a:pPr lvl="2" algn="just" eaLnBrk="1" hangingPunct="1"/>
            <a:r>
              <a:rPr lang="en-US" altLang="en-US" sz="2000">
                <a:latin typeface="Times New Roman" panose="02020603050405020304" pitchFamily="18" charset="0"/>
              </a:rPr>
              <a:t>Targeting sports enthusiasts, the company sells a line of nutritional fitness drinks.</a:t>
            </a:r>
          </a:p>
          <a:p>
            <a:pPr lvl="2" algn="just" eaLnBrk="1" hangingPunct="1"/>
            <a:r>
              <a:rPr lang="en-US" altLang="en-US" sz="2000">
                <a:latin typeface="Times New Roman" panose="02020603050405020304" pitchFamily="18" charset="0"/>
              </a:rPr>
              <a:t>The company’s strategy is to place small restaurants, similar to smoothie restaurants, near large outdoor sports complexes.</a:t>
            </a:r>
          </a:p>
          <a:p>
            <a:pPr lvl="2" algn="just" eaLnBrk="1" hangingPunct="1"/>
            <a:r>
              <a:rPr lang="en-US" altLang="en-US" sz="2000">
                <a:latin typeface="Times New Roman" panose="02020603050405020304" pitchFamily="18" charset="0"/>
              </a:rPr>
              <a:t>The company is profitable and is growing at a rate of 25% per year.</a:t>
            </a:r>
          </a:p>
        </p:txBody>
      </p:sp>
      <p:sp>
        <p:nvSpPr>
          <p:cNvPr id="7" name="Slide Number Placeholder 5">
            <a:extLst>
              <a:ext uri="{FF2B5EF4-FFF2-40B4-BE49-F238E27FC236}">
                <a16:creationId xmlns:a16="http://schemas.microsoft.com/office/drawing/2014/main" xmlns="" id="{9C767A1F-5A69-42E2-9CEF-CEDE42F98E15}"/>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788A30D1-6329-4AF7-AA8F-3A5326BA4785}" type="slidenum">
              <a:rPr lang="en-US" altLang="en-US" sz="1400">
                <a:latin typeface="Arial" panose="020B0604020202020204" pitchFamily="34" charset="0"/>
              </a:rPr>
              <a:pPr eaLnBrk="1" hangingPunct="1"/>
              <a:t>13</a:t>
            </a:fld>
            <a:endParaRPr lang="en-US" altLang="en-US" sz="1400">
              <a:latin typeface="Arial" panose="020B0604020202020204" pitchFamily="34" charset="0"/>
            </a:endParaRPr>
          </a:p>
        </p:txBody>
      </p:sp>
      <p:sp>
        <p:nvSpPr>
          <p:cNvPr id="16389" name="Line 4">
            <a:extLst>
              <a:ext uri="{FF2B5EF4-FFF2-40B4-BE49-F238E27FC236}">
                <a16:creationId xmlns:a16="http://schemas.microsoft.com/office/drawing/2014/main" xmlns="" id="{A2C24538-4921-48D8-BEC1-B32F23A31EA6}"/>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xmlns="" id="{6C438BAB-825F-44BB-BE8B-9805C9FB417F}"/>
              </a:ext>
            </a:extLst>
          </p:cNvPr>
          <p:cNvSpPr>
            <a:spLocks noGrp="1" noChangeArrowheads="1"/>
          </p:cNvSpPr>
          <p:nvPr>
            <p:ph type="title"/>
          </p:nvPr>
        </p:nvSpPr>
        <p:spPr>
          <a:xfrm>
            <a:off x="457200" y="152400"/>
            <a:ext cx="8229600" cy="1143000"/>
          </a:xfrm>
        </p:spPr>
        <p:txBody>
          <a:bodyPr>
            <a:normAutofit fontScale="90000"/>
          </a:bodyPr>
          <a:lstStyle/>
          <a:p>
            <a:pPr eaLnBrk="1" hangingPunct="1"/>
            <a:r>
              <a:rPr lang="en-US" altLang="en-US" sz="3600">
                <a:latin typeface="Times New Roman" panose="02020603050405020304" pitchFamily="18" charset="0"/>
              </a:rPr>
              <a:t>Historical Financial Statements</a:t>
            </a:r>
          </a:p>
        </p:txBody>
      </p:sp>
      <p:sp>
        <p:nvSpPr>
          <p:cNvPr id="20" name="Slide Number Placeholder 5">
            <a:extLst>
              <a:ext uri="{FF2B5EF4-FFF2-40B4-BE49-F238E27FC236}">
                <a16:creationId xmlns:a16="http://schemas.microsoft.com/office/drawing/2014/main" xmlns="" id="{770E077A-C3AF-4896-BF6D-AEC873912277}"/>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96D7E1BE-6515-4776-9BF7-D848FD95D479}" type="slidenum">
              <a:rPr lang="en-US" altLang="en-US" sz="1400">
                <a:latin typeface="Arial" panose="020B0604020202020204" pitchFamily="34" charset="0"/>
              </a:rPr>
              <a:pPr eaLnBrk="1" hangingPunct="1"/>
              <a:t>14</a:t>
            </a:fld>
            <a:endParaRPr lang="en-US" altLang="en-US" sz="1400">
              <a:latin typeface="Arial" panose="020B0604020202020204" pitchFamily="34" charset="0"/>
            </a:endParaRPr>
          </a:p>
        </p:txBody>
      </p:sp>
      <p:sp>
        <p:nvSpPr>
          <p:cNvPr id="17412" name="Line 3">
            <a:extLst>
              <a:ext uri="{FF2B5EF4-FFF2-40B4-BE49-F238E27FC236}">
                <a16:creationId xmlns:a16="http://schemas.microsoft.com/office/drawing/2014/main" xmlns="" id="{A1B7DF3A-C42B-4763-932E-D5AC31B0D3AA}"/>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3" name="Text Box 4">
            <a:extLst>
              <a:ext uri="{FF2B5EF4-FFF2-40B4-BE49-F238E27FC236}">
                <a16:creationId xmlns:a16="http://schemas.microsoft.com/office/drawing/2014/main" xmlns="" id="{DD50DB52-E737-468E-8E8C-CE881EA4E1DF}"/>
              </a:ext>
            </a:extLst>
          </p:cNvPr>
          <p:cNvSpPr txBox="1">
            <a:spLocks noChangeArrowheads="1"/>
          </p:cNvSpPr>
          <p:nvPr/>
        </p:nvSpPr>
        <p:spPr bwMode="auto">
          <a:xfrm>
            <a:off x="1676400" y="1295400"/>
            <a:ext cx="571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Three types of historical financial statements</a:t>
            </a:r>
          </a:p>
        </p:txBody>
      </p:sp>
      <p:sp>
        <p:nvSpPr>
          <p:cNvPr id="17414" name="Rectangle 5">
            <a:extLst>
              <a:ext uri="{FF2B5EF4-FFF2-40B4-BE49-F238E27FC236}">
                <a16:creationId xmlns:a16="http://schemas.microsoft.com/office/drawing/2014/main" xmlns="" id="{00A59AD4-EC68-4664-A3B8-447C1859CD87}"/>
              </a:ext>
            </a:extLst>
          </p:cNvPr>
          <p:cNvSpPr>
            <a:spLocks noChangeArrowheads="1"/>
          </p:cNvSpPr>
          <p:nvPr/>
        </p:nvSpPr>
        <p:spPr bwMode="auto">
          <a:xfrm>
            <a:off x="609600" y="1828800"/>
            <a:ext cx="8153400" cy="4419600"/>
          </a:xfrm>
          <a:prstGeom prst="rect">
            <a:avLst/>
          </a:prstGeom>
          <a:solidFill>
            <a:schemeClr val="bg2"/>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17415" name="Line 6">
            <a:extLst>
              <a:ext uri="{FF2B5EF4-FFF2-40B4-BE49-F238E27FC236}">
                <a16:creationId xmlns:a16="http://schemas.microsoft.com/office/drawing/2014/main" xmlns="" id="{802616BF-E853-477F-96AE-6EB2B56C7F5D}"/>
              </a:ext>
            </a:extLst>
          </p:cNvPr>
          <p:cNvSpPr>
            <a:spLocks noChangeShapeType="1"/>
          </p:cNvSpPr>
          <p:nvPr/>
        </p:nvSpPr>
        <p:spPr bwMode="auto">
          <a:xfrm>
            <a:off x="609600" y="259080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6" name="Text Box 7">
            <a:extLst>
              <a:ext uri="{FF2B5EF4-FFF2-40B4-BE49-F238E27FC236}">
                <a16:creationId xmlns:a16="http://schemas.microsoft.com/office/drawing/2014/main" xmlns="" id="{7DE04297-3D38-4605-9446-8B185F057161}"/>
              </a:ext>
            </a:extLst>
          </p:cNvPr>
          <p:cNvSpPr txBox="1">
            <a:spLocks noChangeArrowheads="1"/>
          </p:cNvSpPr>
          <p:nvPr/>
        </p:nvSpPr>
        <p:spPr bwMode="auto">
          <a:xfrm>
            <a:off x="685800" y="1981200"/>
            <a:ext cx="2362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Financial Statement</a:t>
            </a:r>
          </a:p>
        </p:txBody>
      </p:sp>
      <p:sp>
        <p:nvSpPr>
          <p:cNvPr id="17417" name="Text Box 8">
            <a:extLst>
              <a:ext uri="{FF2B5EF4-FFF2-40B4-BE49-F238E27FC236}">
                <a16:creationId xmlns:a16="http://schemas.microsoft.com/office/drawing/2014/main" xmlns="" id="{FFE85D5C-9600-4148-AE0B-25F35BD40022}"/>
              </a:ext>
            </a:extLst>
          </p:cNvPr>
          <p:cNvSpPr txBox="1">
            <a:spLocks noChangeArrowheads="1"/>
          </p:cNvSpPr>
          <p:nvPr/>
        </p:nvSpPr>
        <p:spPr bwMode="auto">
          <a:xfrm>
            <a:off x="4419600" y="1981200"/>
            <a:ext cx="3124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17418" name="Line 9">
            <a:extLst>
              <a:ext uri="{FF2B5EF4-FFF2-40B4-BE49-F238E27FC236}">
                <a16:creationId xmlns:a16="http://schemas.microsoft.com/office/drawing/2014/main" xmlns="" id="{E28F09FB-1A18-40AE-802B-D7DDA1497E3A}"/>
              </a:ext>
            </a:extLst>
          </p:cNvPr>
          <p:cNvSpPr>
            <a:spLocks noChangeShapeType="1"/>
          </p:cNvSpPr>
          <p:nvPr/>
        </p:nvSpPr>
        <p:spPr bwMode="auto">
          <a:xfrm>
            <a:off x="609600" y="373380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9" name="Line 10">
            <a:extLst>
              <a:ext uri="{FF2B5EF4-FFF2-40B4-BE49-F238E27FC236}">
                <a16:creationId xmlns:a16="http://schemas.microsoft.com/office/drawing/2014/main" xmlns="" id="{B7D00548-7781-48E4-82A8-A6D73DC20507}"/>
              </a:ext>
            </a:extLst>
          </p:cNvPr>
          <p:cNvSpPr>
            <a:spLocks noChangeShapeType="1"/>
          </p:cNvSpPr>
          <p:nvPr/>
        </p:nvSpPr>
        <p:spPr bwMode="auto">
          <a:xfrm>
            <a:off x="609600" y="487680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0" name="Text Box 11">
            <a:extLst>
              <a:ext uri="{FF2B5EF4-FFF2-40B4-BE49-F238E27FC236}">
                <a16:creationId xmlns:a16="http://schemas.microsoft.com/office/drawing/2014/main" xmlns="" id="{2892A7DF-78E2-4BF9-AFFB-0CE1890F8802}"/>
              </a:ext>
            </a:extLst>
          </p:cNvPr>
          <p:cNvSpPr txBox="1">
            <a:spLocks noChangeArrowheads="1"/>
          </p:cNvSpPr>
          <p:nvPr/>
        </p:nvSpPr>
        <p:spPr bwMode="auto">
          <a:xfrm>
            <a:off x="609600" y="2819400"/>
            <a:ext cx="2590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Income Statement</a:t>
            </a:r>
          </a:p>
        </p:txBody>
      </p:sp>
      <p:sp>
        <p:nvSpPr>
          <p:cNvPr id="17421" name="Text Box 13">
            <a:extLst>
              <a:ext uri="{FF2B5EF4-FFF2-40B4-BE49-F238E27FC236}">
                <a16:creationId xmlns:a16="http://schemas.microsoft.com/office/drawing/2014/main" xmlns="" id="{C6C8B8CB-2D09-4EEE-B02D-12840449AA17}"/>
              </a:ext>
            </a:extLst>
          </p:cNvPr>
          <p:cNvSpPr txBox="1">
            <a:spLocks noChangeArrowheads="1"/>
          </p:cNvSpPr>
          <p:nvPr/>
        </p:nvSpPr>
        <p:spPr bwMode="auto">
          <a:xfrm>
            <a:off x="533400" y="4038600"/>
            <a:ext cx="2819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Balance Sheet</a:t>
            </a:r>
          </a:p>
        </p:txBody>
      </p:sp>
      <p:sp>
        <p:nvSpPr>
          <p:cNvPr id="17422" name="Line 15">
            <a:extLst>
              <a:ext uri="{FF2B5EF4-FFF2-40B4-BE49-F238E27FC236}">
                <a16:creationId xmlns:a16="http://schemas.microsoft.com/office/drawing/2014/main" xmlns="" id="{DD677D25-BC0E-402C-A027-4AD3634A621E}"/>
              </a:ext>
            </a:extLst>
          </p:cNvPr>
          <p:cNvSpPr>
            <a:spLocks noChangeShapeType="1"/>
          </p:cNvSpPr>
          <p:nvPr/>
        </p:nvSpPr>
        <p:spPr bwMode="auto">
          <a:xfrm>
            <a:off x="3200400" y="1828800"/>
            <a:ext cx="0" cy="441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3" name="Text Box 16">
            <a:extLst>
              <a:ext uri="{FF2B5EF4-FFF2-40B4-BE49-F238E27FC236}">
                <a16:creationId xmlns:a16="http://schemas.microsoft.com/office/drawing/2014/main" xmlns="" id="{0839E5E2-964E-4551-9B8F-56B95CE382FB}"/>
              </a:ext>
            </a:extLst>
          </p:cNvPr>
          <p:cNvSpPr txBox="1">
            <a:spLocks noChangeArrowheads="1"/>
          </p:cNvSpPr>
          <p:nvPr/>
        </p:nvSpPr>
        <p:spPr bwMode="auto">
          <a:xfrm>
            <a:off x="685800" y="5334000"/>
            <a:ext cx="2514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Statement of cash flows</a:t>
            </a:r>
          </a:p>
        </p:txBody>
      </p:sp>
      <p:sp>
        <p:nvSpPr>
          <p:cNvPr id="17424" name="Text Box 18">
            <a:extLst>
              <a:ext uri="{FF2B5EF4-FFF2-40B4-BE49-F238E27FC236}">
                <a16:creationId xmlns:a16="http://schemas.microsoft.com/office/drawing/2014/main" xmlns="" id="{38B44756-282D-4287-B1B4-99C6C2CA4538}"/>
              </a:ext>
            </a:extLst>
          </p:cNvPr>
          <p:cNvSpPr txBox="1">
            <a:spLocks noChangeArrowheads="1"/>
          </p:cNvSpPr>
          <p:nvPr/>
        </p:nvSpPr>
        <p:spPr bwMode="auto">
          <a:xfrm>
            <a:off x="3200400" y="2590800"/>
            <a:ext cx="56388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Reflects the results of the operations of a firm over a specified period of time.  It records all the revenues and expenses for the given period and shows whether the firm is making a profit or is experience a loss.</a:t>
            </a:r>
          </a:p>
        </p:txBody>
      </p:sp>
      <p:sp>
        <p:nvSpPr>
          <p:cNvPr id="17425" name="Text Box 19">
            <a:extLst>
              <a:ext uri="{FF2B5EF4-FFF2-40B4-BE49-F238E27FC236}">
                <a16:creationId xmlns:a16="http://schemas.microsoft.com/office/drawing/2014/main" xmlns="" id="{2FF4C3B7-4877-4D38-9E26-23C500813C65}"/>
              </a:ext>
            </a:extLst>
          </p:cNvPr>
          <p:cNvSpPr txBox="1">
            <a:spLocks noChangeArrowheads="1"/>
          </p:cNvSpPr>
          <p:nvPr/>
        </p:nvSpPr>
        <p:spPr bwMode="auto">
          <a:xfrm>
            <a:off x="3200400" y="3962400"/>
            <a:ext cx="5410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Is a snapshot of a company’s assets, liabilities, and owners’ equity at a specific point in time. </a:t>
            </a:r>
          </a:p>
        </p:txBody>
      </p:sp>
      <p:sp>
        <p:nvSpPr>
          <p:cNvPr id="17426" name="Text Box 20">
            <a:extLst>
              <a:ext uri="{FF2B5EF4-FFF2-40B4-BE49-F238E27FC236}">
                <a16:creationId xmlns:a16="http://schemas.microsoft.com/office/drawing/2014/main" xmlns="" id="{C20432FB-D757-46B2-81A2-5DCEAA9FB737}"/>
              </a:ext>
            </a:extLst>
          </p:cNvPr>
          <p:cNvSpPr txBox="1">
            <a:spLocks noChangeArrowheads="1"/>
          </p:cNvSpPr>
          <p:nvPr/>
        </p:nvSpPr>
        <p:spPr bwMode="auto">
          <a:xfrm>
            <a:off x="3276600" y="5105400"/>
            <a:ext cx="54102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Summarizes the changes in a firm’s cash position for a specified period of time and details why the changes occurred.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xmlns="" id="{8BD60F22-A22E-453A-ABAD-A4E0A9721859}"/>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Historical Income Statements</a:t>
            </a:r>
          </a:p>
        </p:txBody>
      </p:sp>
      <p:sp>
        <p:nvSpPr>
          <p:cNvPr id="8" name="Slide Number Placeholder 5">
            <a:extLst>
              <a:ext uri="{FF2B5EF4-FFF2-40B4-BE49-F238E27FC236}">
                <a16:creationId xmlns:a16="http://schemas.microsoft.com/office/drawing/2014/main" xmlns="" id="{FAF5D31B-B4C9-4465-BE20-8C397A4A186D}"/>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5D32F0F6-DC04-428E-B3E2-3F31AFCC892B}" type="slidenum">
              <a:rPr lang="en-US" altLang="en-US" sz="1400">
                <a:latin typeface="Arial" panose="020B0604020202020204" pitchFamily="34" charset="0"/>
              </a:rPr>
              <a:pPr eaLnBrk="1" hangingPunct="1"/>
              <a:t>15</a:t>
            </a:fld>
            <a:endParaRPr lang="en-US" altLang="en-US" sz="1400">
              <a:latin typeface="Arial" panose="020B0604020202020204" pitchFamily="34" charset="0"/>
            </a:endParaRPr>
          </a:p>
        </p:txBody>
      </p:sp>
      <p:sp>
        <p:nvSpPr>
          <p:cNvPr id="18436" name="Line 3">
            <a:extLst>
              <a:ext uri="{FF2B5EF4-FFF2-40B4-BE49-F238E27FC236}">
                <a16:creationId xmlns:a16="http://schemas.microsoft.com/office/drawing/2014/main" xmlns="" id="{00B3028C-7B28-44A9-88E9-A6483D5641E3}"/>
              </a:ext>
            </a:extLst>
          </p:cNvPr>
          <p:cNvSpPr>
            <a:spLocks noChangeShapeType="1"/>
          </p:cNvSpPr>
          <p:nvPr/>
        </p:nvSpPr>
        <p:spPr bwMode="auto">
          <a:xfrm>
            <a:off x="0" y="12954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18437" name="Picture 7">
            <a:extLst>
              <a:ext uri="{FF2B5EF4-FFF2-40B4-BE49-F238E27FC236}">
                <a16:creationId xmlns:a16="http://schemas.microsoft.com/office/drawing/2014/main" xmlns="" id="{16E23786-C17C-4F49-AC4D-8C9DD0CE889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524000"/>
            <a:ext cx="7315200" cy="4954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xmlns="" id="{8AB04D9C-08A2-46DC-BFA2-4A3996929FA1}"/>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Historical Balance Sheets</a:t>
            </a:r>
            <a:br>
              <a:rPr lang="en-US" altLang="en-US" sz="3600">
                <a:latin typeface="Times New Roman" panose="02020603050405020304" pitchFamily="18" charset="0"/>
              </a:rPr>
            </a:br>
            <a:r>
              <a:rPr lang="en-US" altLang="en-US" sz="2000">
                <a:latin typeface="Times New Roman" panose="02020603050405020304" pitchFamily="18" charset="0"/>
              </a:rPr>
              <a:t>1 of 2</a:t>
            </a:r>
            <a:endParaRPr lang="en-US" altLang="en-US" sz="3600">
              <a:latin typeface="Times New Roman" panose="02020603050405020304" pitchFamily="18" charset="0"/>
            </a:endParaRPr>
          </a:p>
        </p:txBody>
      </p:sp>
      <p:sp>
        <p:nvSpPr>
          <p:cNvPr id="8" name="Slide Number Placeholder 5">
            <a:extLst>
              <a:ext uri="{FF2B5EF4-FFF2-40B4-BE49-F238E27FC236}">
                <a16:creationId xmlns:a16="http://schemas.microsoft.com/office/drawing/2014/main" xmlns="" id="{7E718669-CCE8-4060-AC77-E918C531C11B}"/>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16B4A033-D45B-4F41-808B-B1AEF1ACC287}" type="slidenum">
              <a:rPr lang="en-US" altLang="en-US" sz="1400">
                <a:latin typeface="Arial" panose="020B0604020202020204" pitchFamily="34" charset="0"/>
              </a:rPr>
              <a:pPr eaLnBrk="1" hangingPunct="1"/>
              <a:t>16</a:t>
            </a:fld>
            <a:endParaRPr lang="en-US" altLang="en-US" sz="1400">
              <a:latin typeface="Arial" panose="020B0604020202020204" pitchFamily="34" charset="0"/>
            </a:endParaRPr>
          </a:p>
        </p:txBody>
      </p:sp>
      <p:sp>
        <p:nvSpPr>
          <p:cNvPr id="19460" name="Line 3">
            <a:extLst>
              <a:ext uri="{FF2B5EF4-FFF2-40B4-BE49-F238E27FC236}">
                <a16:creationId xmlns:a16="http://schemas.microsoft.com/office/drawing/2014/main" xmlns="" id="{3E6C29BD-866A-4344-B5E3-1E9372FC3819}"/>
              </a:ext>
            </a:extLst>
          </p:cNvPr>
          <p:cNvSpPr>
            <a:spLocks noChangeShapeType="1"/>
          </p:cNvSpPr>
          <p:nvPr/>
        </p:nvSpPr>
        <p:spPr bwMode="auto">
          <a:xfrm>
            <a:off x="0" y="12954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19461" name="Picture 7">
            <a:extLst>
              <a:ext uri="{FF2B5EF4-FFF2-40B4-BE49-F238E27FC236}">
                <a16:creationId xmlns:a16="http://schemas.microsoft.com/office/drawing/2014/main" xmlns="" id="{BA05F836-DFEA-4E0F-B5A3-1B36CBF6D23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1447800"/>
            <a:ext cx="8553450"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xmlns="" id="{2B90D47E-239F-4997-8C8A-83B5F5C2A976}"/>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Historical Balance Sheets</a:t>
            </a:r>
            <a:br>
              <a:rPr lang="en-US" altLang="en-US" sz="3600">
                <a:latin typeface="Times New Roman" panose="02020603050405020304" pitchFamily="18" charset="0"/>
              </a:rPr>
            </a:br>
            <a:r>
              <a:rPr lang="en-US" altLang="en-US" sz="2000">
                <a:latin typeface="Times New Roman" panose="02020603050405020304" pitchFamily="18" charset="0"/>
              </a:rPr>
              <a:t>2 of 2</a:t>
            </a:r>
            <a:endParaRPr lang="en-US" altLang="en-US" sz="3600">
              <a:latin typeface="Times New Roman" panose="02020603050405020304" pitchFamily="18" charset="0"/>
            </a:endParaRPr>
          </a:p>
        </p:txBody>
      </p:sp>
      <p:sp>
        <p:nvSpPr>
          <p:cNvPr id="8" name="Slide Number Placeholder 5">
            <a:extLst>
              <a:ext uri="{FF2B5EF4-FFF2-40B4-BE49-F238E27FC236}">
                <a16:creationId xmlns:a16="http://schemas.microsoft.com/office/drawing/2014/main" xmlns="" id="{4EFEF2DA-4431-42B3-A466-3282BCEFD4C7}"/>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1BFECE43-6F1B-4891-AB3E-8F6AF9999154}" type="slidenum">
              <a:rPr lang="en-US" altLang="en-US" sz="1400">
                <a:latin typeface="Arial" panose="020B0604020202020204" pitchFamily="34" charset="0"/>
              </a:rPr>
              <a:pPr eaLnBrk="1" hangingPunct="1"/>
              <a:t>17</a:t>
            </a:fld>
            <a:endParaRPr lang="en-US" altLang="en-US" sz="1400">
              <a:latin typeface="Arial" panose="020B0604020202020204" pitchFamily="34" charset="0"/>
            </a:endParaRPr>
          </a:p>
        </p:txBody>
      </p:sp>
      <p:sp>
        <p:nvSpPr>
          <p:cNvPr id="20484" name="Line 3">
            <a:extLst>
              <a:ext uri="{FF2B5EF4-FFF2-40B4-BE49-F238E27FC236}">
                <a16:creationId xmlns:a16="http://schemas.microsoft.com/office/drawing/2014/main" xmlns="" id="{345038C6-49C5-4B5D-8B0B-F6E32C420B9B}"/>
              </a:ext>
            </a:extLst>
          </p:cNvPr>
          <p:cNvSpPr>
            <a:spLocks noChangeShapeType="1"/>
          </p:cNvSpPr>
          <p:nvPr/>
        </p:nvSpPr>
        <p:spPr bwMode="auto">
          <a:xfrm>
            <a:off x="0" y="12954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20485" name="Picture 2">
            <a:extLst>
              <a:ext uri="{FF2B5EF4-FFF2-40B4-BE49-F238E27FC236}">
                <a16:creationId xmlns:a16="http://schemas.microsoft.com/office/drawing/2014/main" xmlns="" id="{7A29C608-CDC2-48C9-A452-FEE4052A5F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981200"/>
            <a:ext cx="8610600" cy="407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6" name="TextBox 6">
            <a:extLst>
              <a:ext uri="{FF2B5EF4-FFF2-40B4-BE49-F238E27FC236}">
                <a16:creationId xmlns:a16="http://schemas.microsoft.com/office/drawing/2014/main" xmlns="" id="{87C1E47F-387C-483B-B4DC-92B8D6BE07D2}"/>
              </a:ext>
            </a:extLst>
          </p:cNvPr>
          <p:cNvSpPr txBox="1">
            <a:spLocks noChangeArrowheads="1"/>
          </p:cNvSpPr>
          <p:nvPr/>
        </p:nvSpPr>
        <p:spPr bwMode="auto">
          <a:xfrm>
            <a:off x="2286000" y="1447800"/>
            <a:ext cx="4267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Liabilities and Shareholder’s Equity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xmlns="" id="{7BC11C25-B870-46F0-8C99-B587ECEA42BC}"/>
              </a:ext>
            </a:extLst>
          </p:cNvPr>
          <p:cNvSpPr>
            <a:spLocks noGrp="1" noChangeArrowheads="1"/>
          </p:cNvSpPr>
          <p:nvPr>
            <p:ph type="title"/>
          </p:nvPr>
        </p:nvSpPr>
        <p:spPr>
          <a:xfrm>
            <a:off x="457200" y="152400"/>
            <a:ext cx="8229600" cy="1143000"/>
          </a:xfrm>
        </p:spPr>
        <p:txBody>
          <a:bodyPr>
            <a:normAutofit fontScale="90000"/>
          </a:bodyPr>
          <a:lstStyle/>
          <a:p>
            <a:pPr eaLnBrk="1" hangingPunct="1"/>
            <a:r>
              <a:rPr lang="en-US" altLang="en-US" sz="3600">
                <a:latin typeface="Times New Roman" panose="02020603050405020304" pitchFamily="18" charset="0"/>
              </a:rPr>
              <a:t>Historical Statement of Cash Flows</a:t>
            </a:r>
          </a:p>
        </p:txBody>
      </p:sp>
      <p:sp>
        <p:nvSpPr>
          <p:cNvPr id="9" name="Slide Number Placeholder 5">
            <a:extLst>
              <a:ext uri="{FF2B5EF4-FFF2-40B4-BE49-F238E27FC236}">
                <a16:creationId xmlns:a16="http://schemas.microsoft.com/office/drawing/2014/main" xmlns="" id="{CD3E8E0B-ECC7-4D0A-A555-2B9E28EF7963}"/>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3D5F7088-76D3-4253-AA81-897E5CA0345D}" type="slidenum">
              <a:rPr lang="en-US" altLang="en-US" sz="1400">
                <a:latin typeface="Arial" panose="020B0604020202020204" pitchFamily="34" charset="0"/>
              </a:rPr>
              <a:pPr eaLnBrk="1" hangingPunct="1"/>
              <a:t>18</a:t>
            </a:fld>
            <a:endParaRPr lang="en-US" altLang="en-US" sz="1400">
              <a:latin typeface="Arial" panose="020B0604020202020204" pitchFamily="34" charset="0"/>
            </a:endParaRPr>
          </a:p>
        </p:txBody>
      </p:sp>
      <p:sp>
        <p:nvSpPr>
          <p:cNvPr id="21508" name="Line 3">
            <a:extLst>
              <a:ext uri="{FF2B5EF4-FFF2-40B4-BE49-F238E27FC236}">
                <a16:creationId xmlns:a16="http://schemas.microsoft.com/office/drawing/2014/main" xmlns="" id="{2F7D0E9E-41D9-499B-A09E-DFD11FE0F855}"/>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21509" name="Picture 8">
            <a:extLst>
              <a:ext uri="{FF2B5EF4-FFF2-40B4-BE49-F238E27FC236}">
                <a16:creationId xmlns:a16="http://schemas.microsoft.com/office/drawing/2014/main" xmlns="" id="{2259A591-519A-4CCA-AADD-AF4E5FE8329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1295400"/>
            <a:ext cx="4572000" cy="5159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xmlns="" id="{BB23210F-79DE-46F8-A41D-B4337AEBC9A1}"/>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Ratio Analysis</a:t>
            </a:r>
          </a:p>
        </p:txBody>
      </p:sp>
      <p:sp>
        <p:nvSpPr>
          <p:cNvPr id="22532" name="Rectangle 3">
            <a:extLst>
              <a:ext uri="{FF2B5EF4-FFF2-40B4-BE49-F238E27FC236}">
                <a16:creationId xmlns:a16="http://schemas.microsoft.com/office/drawing/2014/main" xmlns="" id="{F00EBB01-EEC7-4610-AFA7-8E18754E35EC}"/>
              </a:ext>
            </a:extLst>
          </p:cNvPr>
          <p:cNvSpPr>
            <a:spLocks noGrp="1" noChangeArrowheads="1"/>
          </p:cNvSpPr>
          <p:nvPr>
            <p:ph idx="1"/>
          </p:nvPr>
        </p:nvSpPr>
        <p:spPr>
          <a:xfrm>
            <a:off x="457200" y="1660716"/>
            <a:ext cx="8029601" cy="4587684"/>
          </a:xfrm>
        </p:spPr>
        <p:txBody>
          <a:bodyPr/>
          <a:lstStyle/>
          <a:p>
            <a:pPr algn="just" eaLnBrk="1" hangingPunct="1"/>
            <a:r>
              <a:rPr lang="en-US" altLang="en-US" sz="2800">
                <a:latin typeface="Times New Roman" panose="02020603050405020304" pitchFamily="18" charset="0"/>
              </a:rPr>
              <a:t>Ratio Analysis</a:t>
            </a:r>
          </a:p>
          <a:p>
            <a:pPr lvl="1" algn="just" eaLnBrk="1" hangingPunct="1"/>
            <a:r>
              <a:rPr lang="en-US" altLang="en-US" sz="2400">
                <a:latin typeface="Times New Roman" panose="02020603050405020304" pitchFamily="18" charset="0"/>
              </a:rPr>
              <a:t>The most practical way to interpret or make sense of a firm’s historical financial statements is through ratio analysis, as shown in the next slide.</a:t>
            </a:r>
          </a:p>
          <a:p>
            <a:pPr algn="just" eaLnBrk="1" hangingPunct="1"/>
            <a:r>
              <a:rPr lang="en-US" altLang="en-US" sz="2800">
                <a:latin typeface="Times New Roman" panose="02020603050405020304" pitchFamily="18" charset="0"/>
              </a:rPr>
              <a:t>Comparing a Firm’s Financial Results to Industry Norms</a:t>
            </a:r>
          </a:p>
          <a:p>
            <a:pPr lvl="1" algn="just" eaLnBrk="1" hangingPunct="1"/>
            <a:r>
              <a:rPr lang="en-US" altLang="en-US" sz="2400">
                <a:latin typeface="Times New Roman" panose="02020603050405020304" pitchFamily="18" charset="0"/>
              </a:rPr>
              <a:t>Comparing a firm’s financial results to industry norms helps a firm determine how it stakes up against its competitors and if there are any financial “red flags” requiring attention.</a:t>
            </a:r>
          </a:p>
        </p:txBody>
      </p:sp>
      <p:sp>
        <p:nvSpPr>
          <p:cNvPr id="7" name="Slide Number Placeholder 5">
            <a:extLst>
              <a:ext uri="{FF2B5EF4-FFF2-40B4-BE49-F238E27FC236}">
                <a16:creationId xmlns:a16="http://schemas.microsoft.com/office/drawing/2014/main" xmlns="" id="{85E0E405-273E-42FA-BB28-BB53D8F744E7}"/>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DE84048F-444C-44C3-9D2F-C2C66181E184}" type="slidenum">
              <a:rPr lang="en-US" altLang="en-US" sz="1400">
                <a:latin typeface="Arial" panose="020B0604020202020204" pitchFamily="34" charset="0"/>
              </a:rPr>
              <a:pPr eaLnBrk="1" hangingPunct="1"/>
              <a:t>19</a:t>
            </a:fld>
            <a:endParaRPr lang="en-US" altLang="en-US" sz="1400">
              <a:latin typeface="Arial" panose="020B0604020202020204" pitchFamily="34" charset="0"/>
            </a:endParaRPr>
          </a:p>
        </p:txBody>
      </p:sp>
      <p:sp>
        <p:nvSpPr>
          <p:cNvPr id="22533" name="Line 4">
            <a:extLst>
              <a:ext uri="{FF2B5EF4-FFF2-40B4-BE49-F238E27FC236}">
                <a16:creationId xmlns:a16="http://schemas.microsoft.com/office/drawing/2014/main" xmlns="" id="{1F39EA4A-938D-4D4D-80B1-4FB717C0423D}"/>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xmlns="" id="{B5C715CD-1E6D-4A54-B423-27703E840C39}"/>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Financial Management</a:t>
            </a:r>
            <a:br>
              <a:rPr lang="en-US" altLang="en-US" sz="3600">
                <a:latin typeface="Times New Roman" panose="02020603050405020304" pitchFamily="18" charset="0"/>
              </a:rPr>
            </a:br>
            <a:r>
              <a:rPr lang="en-US" altLang="en-US" sz="2000">
                <a:latin typeface="Times New Roman" panose="02020603050405020304" pitchFamily="18" charset="0"/>
              </a:rPr>
              <a:t>1 of 2</a:t>
            </a:r>
            <a:endParaRPr lang="en-US" altLang="en-US" sz="3600">
              <a:latin typeface="Times New Roman" panose="02020603050405020304" pitchFamily="18" charset="0"/>
            </a:endParaRPr>
          </a:p>
        </p:txBody>
      </p:sp>
      <p:sp>
        <p:nvSpPr>
          <p:cNvPr id="5124" name="Rectangle 3">
            <a:extLst>
              <a:ext uri="{FF2B5EF4-FFF2-40B4-BE49-F238E27FC236}">
                <a16:creationId xmlns:a16="http://schemas.microsoft.com/office/drawing/2014/main" xmlns="" id="{A861633F-FE90-461B-B2BC-70982F119A4A}"/>
              </a:ext>
            </a:extLst>
          </p:cNvPr>
          <p:cNvSpPr>
            <a:spLocks noGrp="1" noChangeArrowheads="1"/>
          </p:cNvSpPr>
          <p:nvPr>
            <p:ph idx="1"/>
          </p:nvPr>
        </p:nvSpPr>
        <p:spPr>
          <a:xfrm>
            <a:off x="140831" y="1897116"/>
            <a:ext cx="8862337" cy="3649133"/>
          </a:xfrm>
        </p:spPr>
        <p:txBody>
          <a:bodyPr>
            <a:normAutofit lnSpcReduction="10000"/>
          </a:bodyPr>
          <a:lstStyle/>
          <a:p>
            <a:pPr algn="just" eaLnBrk="1" hangingPunct="1"/>
            <a:r>
              <a:rPr lang="en-US" altLang="en-US" sz="2800">
                <a:latin typeface="Times New Roman" panose="02020603050405020304" pitchFamily="18" charset="0"/>
              </a:rPr>
              <a:t>Financial Management</a:t>
            </a:r>
          </a:p>
          <a:p>
            <a:pPr lvl="1" algn="just" eaLnBrk="1" hangingPunct="1"/>
            <a:r>
              <a:rPr lang="en-US" altLang="en-US" sz="2400">
                <a:latin typeface="Times New Roman" panose="02020603050405020304" pitchFamily="18" charset="0"/>
              </a:rPr>
              <a:t>Financial management deals with two things: raising money and managing a company’s finances in a way that achieves the highest rate of return</a:t>
            </a:r>
          </a:p>
          <a:p>
            <a:pPr lvl="1" algn="just" eaLnBrk="1" hangingPunct="1"/>
            <a:r>
              <a:rPr lang="en-US" altLang="en-US" sz="2400">
                <a:latin typeface="Times New Roman" panose="02020603050405020304" pitchFamily="18" charset="0"/>
              </a:rPr>
              <a:t>This chapter focuses primarily on:</a:t>
            </a:r>
          </a:p>
          <a:p>
            <a:pPr lvl="2" algn="just" eaLnBrk="1" hangingPunct="1"/>
            <a:r>
              <a:rPr lang="en-US" altLang="en-US" sz="2000">
                <a:latin typeface="Times New Roman" panose="02020603050405020304" pitchFamily="18" charset="0"/>
              </a:rPr>
              <a:t>How a new venture tracks its financial progress through preparing, analyzing, and maintaining past financial statements.</a:t>
            </a:r>
          </a:p>
          <a:p>
            <a:pPr lvl="2" algn="just" eaLnBrk="1" hangingPunct="1"/>
            <a:r>
              <a:rPr lang="en-US" altLang="en-US" sz="2000">
                <a:latin typeface="Times New Roman" panose="02020603050405020304" pitchFamily="18" charset="0"/>
              </a:rPr>
              <a:t>How a new venture forecasts future income and expenses by preparing pro forma (or projected) financial statements.</a:t>
            </a:r>
          </a:p>
        </p:txBody>
      </p:sp>
      <p:sp>
        <p:nvSpPr>
          <p:cNvPr id="7" name="Slide Number Placeholder 5">
            <a:extLst>
              <a:ext uri="{FF2B5EF4-FFF2-40B4-BE49-F238E27FC236}">
                <a16:creationId xmlns:a16="http://schemas.microsoft.com/office/drawing/2014/main" xmlns="" id="{A21C2A21-8FB1-4A63-989B-82699393A0B6}"/>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BCBC630F-8E63-4265-A6D0-1EE24BA3C96F}" type="slidenum">
              <a:rPr lang="en-US" altLang="en-US" sz="1400">
                <a:latin typeface="Arial" panose="020B0604020202020204" pitchFamily="34" charset="0"/>
              </a:rPr>
              <a:pPr eaLnBrk="1" hangingPunct="1"/>
              <a:t>2</a:t>
            </a:fld>
            <a:endParaRPr lang="en-US" altLang="en-US" sz="1400">
              <a:latin typeface="Arial" panose="020B0604020202020204" pitchFamily="34" charset="0"/>
            </a:endParaRPr>
          </a:p>
        </p:txBody>
      </p:sp>
      <p:sp>
        <p:nvSpPr>
          <p:cNvPr id="5125" name="Line 4">
            <a:extLst>
              <a:ext uri="{FF2B5EF4-FFF2-40B4-BE49-F238E27FC236}">
                <a16:creationId xmlns:a16="http://schemas.microsoft.com/office/drawing/2014/main" xmlns="" id="{5681432F-D6A7-4474-8ABE-C0FCF2214210}"/>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xmlns="" id="{1B6610F1-790B-4FB6-BDC8-2BEF35AE2F75}"/>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Historical Ratio Analysis</a:t>
            </a:r>
          </a:p>
        </p:txBody>
      </p:sp>
      <p:sp>
        <p:nvSpPr>
          <p:cNvPr id="7" name="Slide Number Placeholder 5">
            <a:extLst>
              <a:ext uri="{FF2B5EF4-FFF2-40B4-BE49-F238E27FC236}">
                <a16:creationId xmlns:a16="http://schemas.microsoft.com/office/drawing/2014/main" xmlns="" id="{352567F8-2B61-4B11-86BF-53572E384F1A}"/>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2B5B66FD-BC1A-4DE3-BE7A-B7D0D3C24EF6}" type="slidenum">
              <a:rPr lang="en-US" altLang="en-US" sz="1400">
                <a:latin typeface="Arial" panose="020B0604020202020204" pitchFamily="34" charset="0"/>
              </a:rPr>
              <a:pPr eaLnBrk="1" hangingPunct="1"/>
              <a:t>20</a:t>
            </a:fld>
            <a:endParaRPr lang="en-US" altLang="en-US" sz="1400">
              <a:latin typeface="Arial" panose="020B0604020202020204" pitchFamily="34" charset="0"/>
            </a:endParaRPr>
          </a:p>
        </p:txBody>
      </p:sp>
      <p:sp>
        <p:nvSpPr>
          <p:cNvPr id="23556" name="Line 4">
            <a:extLst>
              <a:ext uri="{FF2B5EF4-FFF2-40B4-BE49-F238E27FC236}">
                <a16:creationId xmlns:a16="http://schemas.microsoft.com/office/drawing/2014/main" xmlns="" id="{927B4840-4251-4747-94B7-A0A40F4832C6}"/>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23557" name="Picture 2">
            <a:extLst>
              <a:ext uri="{FF2B5EF4-FFF2-40B4-BE49-F238E27FC236}">
                <a16:creationId xmlns:a16="http://schemas.microsoft.com/office/drawing/2014/main" xmlns="" id="{05975149-3330-47C2-ADBA-C3AE983A30D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447800"/>
            <a:ext cx="8620125" cy="492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xmlns="" id="{179972C1-7624-496C-A1AF-C36B9BF8F77B}"/>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Forecasts</a:t>
            </a:r>
            <a:br>
              <a:rPr lang="en-US" altLang="en-US" sz="3600">
                <a:latin typeface="Times New Roman" panose="02020603050405020304" pitchFamily="18" charset="0"/>
              </a:rPr>
            </a:br>
            <a:r>
              <a:rPr lang="en-US" altLang="en-US" sz="2000">
                <a:latin typeface="Times New Roman" panose="02020603050405020304" pitchFamily="18" charset="0"/>
              </a:rPr>
              <a:t>1 of 4</a:t>
            </a:r>
            <a:endParaRPr lang="en-US" altLang="en-US" sz="3600">
              <a:latin typeface="Times New Roman" panose="02020603050405020304" pitchFamily="18" charset="0"/>
            </a:endParaRPr>
          </a:p>
        </p:txBody>
      </p:sp>
      <p:sp>
        <p:nvSpPr>
          <p:cNvPr id="24580" name="Rectangle 3">
            <a:extLst>
              <a:ext uri="{FF2B5EF4-FFF2-40B4-BE49-F238E27FC236}">
                <a16:creationId xmlns:a16="http://schemas.microsoft.com/office/drawing/2014/main" xmlns="" id="{E7870C72-4B4D-4D25-8C76-473A833B5A30}"/>
              </a:ext>
            </a:extLst>
          </p:cNvPr>
          <p:cNvSpPr>
            <a:spLocks noGrp="1" noChangeArrowheads="1"/>
          </p:cNvSpPr>
          <p:nvPr>
            <p:ph idx="1"/>
          </p:nvPr>
        </p:nvSpPr>
        <p:spPr>
          <a:xfrm>
            <a:off x="457200" y="1968493"/>
            <a:ext cx="8378914" cy="3926608"/>
          </a:xfrm>
        </p:spPr>
        <p:txBody>
          <a:bodyPr>
            <a:normAutofit lnSpcReduction="10000"/>
          </a:bodyPr>
          <a:lstStyle/>
          <a:p>
            <a:pPr algn="just" eaLnBrk="1" hangingPunct="1"/>
            <a:r>
              <a:rPr lang="en-US" altLang="en-US" sz="2800">
                <a:latin typeface="Times New Roman" panose="02020603050405020304" pitchFamily="18" charset="0"/>
              </a:rPr>
              <a:t>Forecasts</a:t>
            </a:r>
          </a:p>
          <a:p>
            <a:pPr lvl="1" algn="just" eaLnBrk="1" hangingPunct="1"/>
            <a:r>
              <a:rPr lang="en-US" altLang="en-US" sz="2400">
                <a:latin typeface="Times New Roman" panose="02020603050405020304" pitchFamily="18" charset="0"/>
              </a:rPr>
              <a:t>The analysis of a firm’s historical financial statements are followed by the preparation of forecasts.  </a:t>
            </a:r>
          </a:p>
          <a:p>
            <a:pPr lvl="1" algn="just" eaLnBrk="1" hangingPunct="1"/>
            <a:r>
              <a:rPr lang="en-US" altLang="en-US" sz="2400">
                <a:latin typeface="Times New Roman" panose="02020603050405020304" pitchFamily="18" charset="0"/>
              </a:rPr>
              <a:t>Forecasts are predictions of a firm’s future sales, expenses, income, and capital expenditures.</a:t>
            </a:r>
          </a:p>
          <a:p>
            <a:pPr lvl="2" algn="just" eaLnBrk="1" hangingPunct="1"/>
            <a:r>
              <a:rPr lang="en-US" altLang="en-US" sz="2000">
                <a:latin typeface="Times New Roman" panose="02020603050405020304" pitchFamily="18" charset="0"/>
              </a:rPr>
              <a:t>A firm’s forecasts provide the basis for its pro forma financial statements.</a:t>
            </a:r>
          </a:p>
          <a:p>
            <a:pPr lvl="2" algn="just" eaLnBrk="1" hangingPunct="1"/>
            <a:r>
              <a:rPr lang="en-US" altLang="en-US" sz="2000">
                <a:latin typeface="Times New Roman" panose="02020603050405020304" pitchFamily="18" charset="0"/>
              </a:rPr>
              <a:t>A well-developed set of pro forma financial statements helps a firm create accurate budgets, build financial plans, and manage its finances in a proactive rather than a reactive manner.</a:t>
            </a:r>
          </a:p>
        </p:txBody>
      </p:sp>
      <p:sp>
        <p:nvSpPr>
          <p:cNvPr id="7" name="Slide Number Placeholder 5">
            <a:extLst>
              <a:ext uri="{FF2B5EF4-FFF2-40B4-BE49-F238E27FC236}">
                <a16:creationId xmlns:a16="http://schemas.microsoft.com/office/drawing/2014/main" xmlns="" id="{3BF1C086-DE9C-47EB-9890-4A7BFF352F33}"/>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74CC1D20-80E8-4339-ABB3-2F241C070E5E}" type="slidenum">
              <a:rPr lang="en-US" altLang="en-US" sz="1400">
                <a:latin typeface="Arial" panose="020B0604020202020204" pitchFamily="34" charset="0"/>
              </a:rPr>
              <a:pPr eaLnBrk="1" hangingPunct="1"/>
              <a:t>21</a:t>
            </a:fld>
            <a:endParaRPr lang="en-US" altLang="en-US" sz="1400">
              <a:latin typeface="Arial" panose="020B0604020202020204" pitchFamily="34" charset="0"/>
            </a:endParaRPr>
          </a:p>
        </p:txBody>
      </p:sp>
      <p:sp>
        <p:nvSpPr>
          <p:cNvPr id="24581" name="Line 4">
            <a:extLst>
              <a:ext uri="{FF2B5EF4-FFF2-40B4-BE49-F238E27FC236}">
                <a16:creationId xmlns:a16="http://schemas.microsoft.com/office/drawing/2014/main" xmlns="" id="{34C2B752-1263-4D09-A7CE-0B84C8A38FD8}"/>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xmlns="" id="{94ADED53-8B43-48F0-8FA6-6AC07DBE11C5}"/>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Forecasts</a:t>
            </a:r>
            <a:br>
              <a:rPr lang="en-US" altLang="en-US" sz="3600">
                <a:latin typeface="Times New Roman" panose="02020603050405020304" pitchFamily="18" charset="0"/>
              </a:rPr>
            </a:br>
            <a:r>
              <a:rPr lang="en-US" altLang="en-US" sz="2000">
                <a:latin typeface="Times New Roman" panose="02020603050405020304" pitchFamily="18" charset="0"/>
              </a:rPr>
              <a:t>2 of 4</a:t>
            </a:r>
            <a:endParaRPr lang="en-US" altLang="en-US" sz="3600">
              <a:latin typeface="Times New Roman" panose="02020603050405020304" pitchFamily="18" charset="0"/>
            </a:endParaRPr>
          </a:p>
        </p:txBody>
      </p:sp>
      <p:sp>
        <p:nvSpPr>
          <p:cNvPr id="25604" name="Rectangle 3">
            <a:extLst>
              <a:ext uri="{FF2B5EF4-FFF2-40B4-BE49-F238E27FC236}">
                <a16:creationId xmlns:a16="http://schemas.microsoft.com/office/drawing/2014/main" xmlns="" id="{AA4863C1-E111-491A-998B-76DCEA07ED57}"/>
              </a:ext>
            </a:extLst>
          </p:cNvPr>
          <p:cNvSpPr>
            <a:spLocks noGrp="1" noChangeArrowheads="1"/>
          </p:cNvSpPr>
          <p:nvPr>
            <p:ph idx="1"/>
          </p:nvPr>
        </p:nvSpPr>
        <p:spPr>
          <a:xfrm>
            <a:off x="457200" y="1447800"/>
            <a:ext cx="8229600" cy="4525963"/>
          </a:xfrm>
        </p:spPr>
        <p:txBody>
          <a:bodyPr>
            <a:normAutofit lnSpcReduction="10000"/>
          </a:bodyPr>
          <a:lstStyle/>
          <a:p>
            <a:pPr algn="just" eaLnBrk="1" hangingPunct="1"/>
            <a:r>
              <a:rPr lang="en-US" altLang="en-US" sz="2800">
                <a:latin typeface="Times New Roman" panose="02020603050405020304" pitchFamily="18" charset="0"/>
              </a:rPr>
              <a:t>Sales Forecast</a:t>
            </a:r>
          </a:p>
          <a:p>
            <a:pPr lvl="1" algn="just" eaLnBrk="1" hangingPunct="1"/>
            <a:r>
              <a:rPr lang="en-US" altLang="en-US" sz="2400">
                <a:latin typeface="Times New Roman" panose="02020603050405020304" pitchFamily="18" charset="0"/>
              </a:rPr>
              <a:t>A sales forecast is projection of a firm’s sales for a specified period (such as a year).</a:t>
            </a:r>
          </a:p>
          <a:p>
            <a:pPr lvl="1" algn="just" eaLnBrk="1" hangingPunct="1"/>
            <a:r>
              <a:rPr lang="en-US" altLang="en-US" sz="2400">
                <a:latin typeface="Times New Roman" panose="02020603050405020304" pitchFamily="18" charset="0"/>
              </a:rPr>
              <a:t>It is the first forecast developed and is the basis for most of the other forecasts. </a:t>
            </a:r>
          </a:p>
          <a:p>
            <a:pPr lvl="2" algn="just" eaLnBrk="1" hangingPunct="1"/>
            <a:r>
              <a:rPr lang="en-US" altLang="en-US" sz="2000">
                <a:latin typeface="Times New Roman" panose="02020603050405020304" pitchFamily="18" charset="0"/>
              </a:rPr>
              <a:t>A sales forecast for a new firm is based on a good-faith estimate of sales and on industry averages or the experiences of similar start-ups.</a:t>
            </a:r>
          </a:p>
          <a:p>
            <a:pPr lvl="2" algn="just" eaLnBrk="1" hangingPunct="1"/>
            <a:r>
              <a:rPr lang="en-US" altLang="en-US" sz="2000">
                <a:latin typeface="Times New Roman" panose="02020603050405020304" pitchFamily="18" charset="0"/>
              </a:rPr>
              <a:t>A sales forecast for an existing firm is based on (1) its record of past sales, (2) its current production capacity and product demand, and (3) any factors that will affect its future product capacity and product demand.</a:t>
            </a:r>
          </a:p>
        </p:txBody>
      </p:sp>
      <p:sp>
        <p:nvSpPr>
          <p:cNvPr id="7" name="Slide Number Placeholder 5">
            <a:extLst>
              <a:ext uri="{FF2B5EF4-FFF2-40B4-BE49-F238E27FC236}">
                <a16:creationId xmlns:a16="http://schemas.microsoft.com/office/drawing/2014/main" xmlns="" id="{F9738FF7-508C-4E98-9BE1-7538706D407B}"/>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04FB67ED-CA83-438A-91AE-195B2BF204B8}" type="slidenum">
              <a:rPr lang="en-US" altLang="en-US" sz="1400">
                <a:latin typeface="Arial" panose="020B0604020202020204" pitchFamily="34" charset="0"/>
              </a:rPr>
              <a:pPr eaLnBrk="1" hangingPunct="1"/>
              <a:t>22</a:t>
            </a:fld>
            <a:endParaRPr lang="en-US" altLang="en-US" sz="1400">
              <a:latin typeface="Arial" panose="020B0604020202020204" pitchFamily="34" charset="0"/>
            </a:endParaRPr>
          </a:p>
        </p:txBody>
      </p:sp>
      <p:sp>
        <p:nvSpPr>
          <p:cNvPr id="25605" name="Line 4">
            <a:extLst>
              <a:ext uri="{FF2B5EF4-FFF2-40B4-BE49-F238E27FC236}">
                <a16:creationId xmlns:a16="http://schemas.microsoft.com/office/drawing/2014/main" xmlns="" id="{1F397E80-47C7-452E-9DAA-A41128AFC299}"/>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xmlns="" id="{19A3D594-7A93-4CF3-B968-B24710EA526C}"/>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Forecasts</a:t>
            </a:r>
            <a:br>
              <a:rPr lang="en-US" altLang="en-US" sz="3600">
                <a:latin typeface="Times New Roman" panose="02020603050405020304" pitchFamily="18" charset="0"/>
              </a:rPr>
            </a:br>
            <a:r>
              <a:rPr lang="en-US" altLang="en-US" sz="2000">
                <a:latin typeface="Times New Roman" panose="02020603050405020304" pitchFamily="18" charset="0"/>
              </a:rPr>
              <a:t>3 of 4</a:t>
            </a:r>
            <a:endParaRPr lang="en-US" altLang="en-US" sz="3600">
              <a:latin typeface="Times New Roman" panose="02020603050405020304" pitchFamily="18" charset="0"/>
            </a:endParaRPr>
          </a:p>
        </p:txBody>
      </p:sp>
      <p:sp>
        <p:nvSpPr>
          <p:cNvPr id="8" name="Slide Number Placeholder 5">
            <a:extLst>
              <a:ext uri="{FF2B5EF4-FFF2-40B4-BE49-F238E27FC236}">
                <a16:creationId xmlns:a16="http://schemas.microsoft.com/office/drawing/2014/main" xmlns="" id="{F1A604F8-4AAB-43F7-903E-2C0B907AB627}"/>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78DB1F4F-FE0C-40C0-9A75-50568E6BD9CF}" type="slidenum">
              <a:rPr lang="en-US" altLang="en-US" sz="1400">
                <a:latin typeface="Arial" panose="020B0604020202020204" pitchFamily="34" charset="0"/>
              </a:rPr>
              <a:pPr eaLnBrk="1" hangingPunct="1"/>
              <a:t>23</a:t>
            </a:fld>
            <a:endParaRPr lang="en-US" altLang="en-US" sz="1400">
              <a:latin typeface="Arial" panose="020B0604020202020204" pitchFamily="34" charset="0"/>
            </a:endParaRPr>
          </a:p>
        </p:txBody>
      </p:sp>
      <p:sp>
        <p:nvSpPr>
          <p:cNvPr id="26628" name="Line 3">
            <a:extLst>
              <a:ext uri="{FF2B5EF4-FFF2-40B4-BE49-F238E27FC236}">
                <a16:creationId xmlns:a16="http://schemas.microsoft.com/office/drawing/2014/main" xmlns="" id="{F0DFBD3A-9A96-4F48-A6E9-8110F5A58F19}"/>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29" name="Text Box 4">
            <a:extLst>
              <a:ext uri="{FF2B5EF4-FFF2-40B4-BE49-F238E27FC236}">
                <a16:creationId xmlns:a16="http://schemas.microsoft.com/office/drawing/2014/main" xmlns="" id="{3B6B29B4-6903-4943-85EA-083C5B690998}"/>
              </a:ext>
            </a:extLst>
          </p:cNvPr>
          <p:cNvSpPr txBox="1">
            <a:spLocks noChangeArrowheads="1"/>
          </p:cNvSpPr>
          <p:nvPr/>
        </p:nvSpPr>
        <p:spPr bwMode="auto">
          <a:xfrm>
            <a:off x="533400" y="1371600"/>
            <a:ext cx="80010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lnSpc>
                <a:spcPct val="75000"/>
              </a:lnSpc>
              <a:spcBef>
                <a:spcPct val="50000"/>
              </a:spcBef>
            </a:pPr>
            <a:r>
              <a:rPr lang="en-US" altLang="en-US" sz="2000"/>
              <a:t>Historical and Forecasted Annual Sales for New Venture Fitness Drinks</a:t>
            </a:r>
          </a:p>
        </p:txBody>
      </p:sp>
      <p:pic>
        <p:nvPicPr>
          <p:cNvPr id="26630" name="Picture 7">
            <a:extLst>
              <a:ext uri="{FF2B5EF4-FFF2-40B4-BE49-F238E27FC236}">
                <a16:creationId xmlns:a16="http://schemas.microsoft.com/office/drawing/2014/main" xmlns="" id="{1CC02D6A-C564-468E-8D82-6EC9C924459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1828800"/>
            <a:ext cx="5867400" cy="455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xmlns="" id="{8C2463C6-F35E-4534-82E3-8816CBED4922}"/>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Forecasts</a:t>
            </a:r>
            <a:br>
              <a:rPr lang="en-US" altLang="en-US" sz="3600">
                <a:latin typeface="Times New Roman" panose="02020603050405020304" pitchFamily="18" charset="0"/>
              </a:rPr>
            </a:br>
            <a:r>
              <a:rPr lang="en-US" altLang="en-US" sz="2000">
                <a:latin typeface="Times New Roman" panose="02020603050405020304" pitchFamily="18" charset="0"/>
              </a:rPr>
              <a:t>4 of 4</a:t>
            </a:r>
            <a:endParaRPr lang="en-US" altLang="en-US" sz="3600">
              <a:latin typeface="Times New Roman" panose="02020603050405020304" pitchFamily="18" charset="0"/>
            </a:endParaRPr>
          </a:p>
        </p:txBody>
      </p:sp>
      <p:sp>
        <p:nvSpPr>
          <p:cNvPr id="27652" name="Rectangle 3">
            <a:extLst>
              <a:ext uri="{FF2B5EF4-FFF2-40B4-BE49-F238E27FC236}">
                <a16:creationId xmlns:a16="http://schemas.microsoft.com/office/drawing/2014/main" xmlns="" id="{A922B601-5535-46F0-884F-1C05EB1E3D38}"/>
              </a:ext>
            </a:extLst>
          </p:cNvPr>
          <p:cNvSpPr>
            <a:spLocks noGrp="1" noChangeArrowheads="1"/>
          </p:cNvSpPr>
          <p:nvPr>
            <p:ph idx="1"/>
          </p:nvPr>
        </p:nvSpPr>
        <p:spPr>
          <a:xfrm>
            <a:off x="457200" y="1447800"/>
            <a:ext cx="8229600" cy="4525963"/>
          </a:xfrm>
        </p:spPr>
        <p:txBody>
          <a:bodyPr>
            <a:normAutofit lnSpcReduction="10000"/>
          </a:bodyPr>
          <a:lstStyle/>
          <a:p>
            <a:pPr algn="just" eaLnBrk="1" hangingPunct="1"/>
            <a:r>
              <a:rPr lang="en-US" altLang="en-US" sz="2800">
                <a:latin typeface="Times New Roman" panose="02020603050405020304" pitchFamily="18" charset="0"/>
              </a:rPr>
              <a:t>Forecast of Costs of Sales and Other Items</a:t>
            </a:r>
          </a:p>
          <a:p>
            <a:pPr lvl="1" algn="just" eaLnBrk="1" hangingPunct="1"/>
            <a:r>
              <a:rPr lang="en-US" altLang="en-US" sz="2400">
                <a:latin typeface="Times New Roman" panose="02020603050405020304" pitchFamily="18" charset="0"/>
              </a:rPr>
              <a:t>Once a firm has completed its sales forecast, it must forecast its cost of sales (or cost of goods sold) and the other items on its income statement.</a:t>
            </a:r>
          </a:p>
          <a:p>
            <a:pPr lvl="1" algn="just" eaLnBrk="1" hangingPunct="1"/>
            <a:r>
              <a:rPr lang="en-US" altLang="en-US" sz="2400">
                <a:latin typeface="Times New Roman" panose="02020603050405020304" pitchFamily="18" charset="0"/>
              </a:rPr>
              <a:t>The most common way to do this is to use the percentage-of-sales method, which is a method for expressing each expense item as a percentage of sales.</a:t>
            </a:r>
          </a:p>
          <a:p>
            <a:pPr lvl="2" algn="just" eaLnBrk="1" hangingPunct="1"/>
            <a:r>
              <a:rPr lang="en-US" altLang="en-US" sz="2000">
                <a:latin typeface="Times New Roman" panose="02020603050405020304" pitchFamily="18" charset="0"/>
              </a:rPr>
              <a:t>If a firm determines that it can use the percent-of-sales method and its follows the procedures described in the textbook, then the net result is that each expense item on its income statement will grow at the same rate as sales (with the exception of items that can be individually forecast, such as depreciation).</a:t>
            </a:r>
          </a:p>
          <a:p>
            <a:pPr lvl="2" algn="just" eaLnBrk="1" hangingPunct="1"/>
            <a:endParaRPr lang="en-US" altLang="en-US" sz="2000">
              <a:latin typeface="Times New Roman" panose="02020603050405020304" pitchFamily="18" charset="0"/>
            </a:endParaRPr>
          </a:p>
        </p:txBody>
      </p:sp>
      <p:sp>
        <p:nvSpPr>
          <p:cNvPr id="7" name="Slide Number Placeholder 5">
            <a:extLst>
              <a:ext uri="{FF2B5EF4-FFF2-40B4-BE49-F238E27FC236}">
                <a16:creationId xmlns:a16="http://schemas.microsoft.com/office/drawing/2014/main" xmlns="" id="{2C018277-8F22-48EE-8A32-0DCE7E5795C6}"/>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F0B07BCC-6A09-4837-BD09-234925E1820F}" type="slidenum">
              <a:rPr lang="en-US" altLang="en-US" sz="1400">
                <a:latin typeface="Arial" panose="020B0604020202020204" pitchFamily="34" charset="0"/>
              </a:rPr>
              <a:pPr eaLnBrk="1" hangingPunct="1"/>
              <a:t>24</a:t>
            </a:fld>
            <a:endParaRPr lang="en-US" altLang="en-US" sz="1400">
              <a:latin typeface="Arial" panose="020B0604020202020204" pitchFamily="34" charset="0"/>
            </a:endParaRPr>
          </a:p>
        </p:txBody>
      </p:sp>
      <p:sp>
        <p:nvSpPr>
          <p:cNvPr id="27653" name="Line 4">
            <a:extLst>
              <a:ext uri="{FF2B5EF4-FFF2-40B4-BE49-F238E27FC236}">
                <a16:creationId xmlns:a16="http://schemas.microsoft.com/office/drawing/2014/main" xmlns="" id="{34707118-4DA3-413E-B28B-0FB4A6CA2DA9}"/>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xmlns="" id="{5D57B957-65BB-47B4-B7B9-92E04F9A03D2}"/>
              </a:ext>
            </a:extLst>
          </p:cNvPr>
          <p:cNvSpPr>
            <a:spLocks noGrp="1" noChangeArrowheads="1"/>
          </p:cNvSpPr>
          <p:nvPr>
            <p:ph type="title"/>
          </p:nvPr>
        </p:nvSpPr>
        <p:spPr>
          <a:xfrm>
            <a:off x="457200" y="152400"/>
            <a:ext cx="8229600" cy="1143000"/>
          </a:xfrm>
        </p:spPr>
        <p:txBody>
          <a:bodyPr>
            <a:normAutofit fontScale="90000"/>
          </a:bodyPr>
          <a:lstStyle/>
          <a:p>
            <a:pPr eaLnBrk="1" hangingPunct="1"/>
            <a:r>
              <a:rPr lang="en-US" altLang="en-US" sz="3600">
                <a:latin typeface="Times New Roman" panose="02020603050405020304" pitchFamily="18" charset="0"/>
              </a:rPr>
              <a:t>Pro Forma Financial Statements</a:t>
            </a:r>
          </a:p>
        </p:txBody>
      </p:sp>
      <p:sp>
        <p:nvSpPr>
          <p:cNvPr id="28676" name="Rectangle 3">
            <a:extLst>
              <a:ext uri="{FF2B5EF4-FFF2-40B4-BE49-F238E27FC236}">
                <a16:creationId xmlns:a16="http://schemas.microsoft.com/office/drawing/2014/main" xmlns="" id="{B4FDDFA0-337D-4AB1-BBBB-D18A63212510}"/>
              </a:ext>
            </a:extLst>
          </p:cNvPr>
          <p:cNvSpPr>
            <a:spLocks noGrp="1" noChangeArrowheads="1"/>
          </p:cNvSpPr>
          <p:nvPr>
            <p:ph idx="1"/>
          </p:nvPr>
        </p:nvSpPr>
        <p:spPr>
          <a:xfrm>
            <a:off x="457200" y="1670128"/>
            <a:ext cx="8358024" cy="4389359"/>
          </a:xfrm>
        </p:spPr>
        <p:txBody>
          <a:bodyPr/>
          <a:lstStyle/>
          <a:p>
            <a:pPr algn="just" eaLnBrk="1" hangingPunct="1"/>
            <a:r>
              <a:rPr lang="en-US" altLang="en-US" sz="2800">
                <a:latin typeface="Times New Roman" panose="02020603050405020304" pitchFamily="18" charset="0"/>
              </a:rPr>
              <a:t>Pro Forma Financial Statements</a:t>
            </a:r>
          </a:p>
          <a:p>
            <a:pPr lvl="1" algn="just" eaLnBrk="1" hangingPunct="1"/>
            <a:r>
              <a:rPr lang="en-US" altLang="en-US" sz="2400">
                <a:latin typeface="Times New Roman" panose="02020603050405020304" pitchFamily="18" charset="0"/>
              </a:rPr>
              <a:t>A firm’s pro forma financial statements are similar to its historical financial statements except that they look forward rather than track the past.</a:t>
            </a:r>
          </a:p>
          <a:p>
            <a:pPr lvl="1" algn="just" eaLnBrk="1" hangingPunct="1"/>
            <a:r>
              <a:rPr lang="en-US" altLang="en-US" sz="2400">
                <a:latin typeface="Times New Roman" panose="02020603050405020304" pitchFamily="18" charset="0"/>
              </a:rPr>
              <a:t>The preparation of pro form financial statements helps a firm rethink its strategies and make adjustments if necessary.</a:t>
            </a:r>
          </a:p>
          <a:p>
            <a:pPr lvl="1" algn="just" eaLnBrk="1" hangingPunct="1"/>
            <a:r>
              <a:rPr lang="en-US" altLang="en-US" sz="2400">
                <a:latin typeface="Times New Roman" panose="02020603050405020304" pitchFamily="18" charset="0"/>
              </a:rPr>
              <a:t>The preparation of pro forma financials is also necessary if a firm is seeking funding or financing.  </a:t>
            </a:r>
          </a:p>
          <a:p>
            <a:pPr lvl="1" algn="just" eaLnBrk="1" hangingPunct="1"/>
            <a:endParaRPr lang="en-US" altLang="en-US">
              <a:latin typeface="Times New Roman" panose="02020603050405020304" pitchFamily="18" charset="0"/>
            </a:endParaRPr>
          </a:p>
        </p:txBody>
      </p:sp>
      <p:sp>
        <p:nvSpPr>
          <p:cNvPr id="7" name="Slide Number Placeholder 5">
            <a:extLst>
              <a:ext uri="{FF2B5EF4-FFF2-40B4-BE49-F238E27FC236}">
                <a16:creationId xmlns:a16="http://schemas.microsoft.com/office/drawing/2014/main" xmlns="" id="{E942C760-22F7-4726-A2EB-F5BD99073708}"/>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E6052479-A08A-48A3-A0C2-C1152431FA08}" type="slidenum">
              <a:rPr lang="en-US" altLang="en-US" sz="1400">
                <a:latin typeface="Arial" panose="020B0604020202020204" pitchFamily="34" charset="0"/>
              </a:rPr>
              <a:pPr eaLnBrk="1" hangingPunct="1"/>
              <a:t>25</a:t>
            </a:fld>
            <a:endParaRPr lang="en-US" altLang="en-US" sz="1400">
              <a:latin typeface="Arial" panose="020B0604020202020204" pitchFamily="34" charset="0"/>
            </a:endParaRPr>
          </a:p>
        </p:txBody>
      </p:sp>
      <p:sp>
        <p:nvSpPr>
          <p:cNvPr id="28677" name="Line 4">
            <a:extLst>
              <a:ext uri="{FF2B5EF4-FFF2-40B4-BE49-F238E27FC236}">
                <a16:creationId xmlns:a16="http://schemas.microsoft.com/office/drawing/2014/main" xmlns="" id="{9C300A2A-859E-4EBA-BB9B-17B5358A477C}"/>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xmlns="" id="{84ECF04B-7475-4C9C-B96C-AF06C3C7B785}"/>
              </a:ext>
            </a:extLst>
          </p:cNvPr>
          <p:cNvSpPr>
            <a:spLocks noGrp="1" noChangeArrowheads="1"/>
          </p:cNvSpPr>
          <p:nvPr>
            <p:ph type="title"/>
          </p:nvPr>
        </p:nvSpPr>
        <p:spPr>
          <a:xfrm>
            <a:off x="457200" y="152400"/>
            <a:ext cx="8229600" cy="1143000"/>
          </a:xfrm>
        </p:spPr>
        <p:txBody>
          <a:bodyPr>
            <a:normAutofit fontScale="90000"/>
          </a:bodyPr>
          <a:lstStyle/>
          <a:p>
            <a:pPr eaLnBrk="1" hangingPunct="1"/>
            <a:r>
              <a:rPr lang="en-US" altLang="en-US" sz="3600">
                <a:latin typeface="Times New Roman" panose="02020603050405020304" pitchFamily="18" charset="0"/>
              </a:rPr>
              <a:t>Types of Pro Forma Financial Statements</a:t>
            </a:r>
          </a:p>
        </p:txBody>
      </p:sp>
      <p:sp>
        <p:nvSpPr>
          <p:cNvPr id="20" name="Slide Number Placeholder 5">
            <a:extLst>
              <a:ext uri="{FF2B5EF4-FFF2-40B4-BE49-F238E27FC236}">
                <a16:creationId xmlns:a16="http://schemas.microsoft.com/office/drawing/2014/main" xmlns="" id="{E8BAED9C-1EAE-4406-9475-E20D0681A6E2}"/>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27CFADEF-F964-4F93-8A01-CEE1B28C5DD3}" type="slidenum">
              <a:rPr lang="en-US" altLang="en-US" sz="1400">
                <a:latin typeface="Arial" panose="020B0604020202020204" pitchFamily="34" charset="0"/>
              </a:rPr>
              <a:pPr eaLnBrk="1" hangingPunct="1"/>
              <a:t>26</a:t>
            </a:fld>
            <a:endParaRPr lang="en-US" altLang="en-US" sz="1400">
              <a:latin typeface="Arial" panose="020B0604020202020204" pitchFamily="34" charset="0"/>
            </a:endParaRPr>
          </a:p>
        </p:txBody>
      </p:sp>
      <p:sp>
        <p:nvSpPr>
          <p:cNvPr id="29700" name="Line 3">
            <a:extLst>
              <a:ext uri="{FF2B5EF4-FFF2-40B4-BE49-F238E27FC236}">
                <a16:creationId xmlns:a16="http://schemas.microsoft.com/office/drawing/2014/main" xmlns="" id="{8EABF0E2-B35B-4C99-A110-927495418E2D}"/>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01" name="Rectangle 5">
            <a:extLst>
              <a:ext uri="{FF2B5EF4-FFF2-40B4-BE49-F238E27FC236}">
                <a16:creationId xmlns:a16="http://schemas.microsoft.com/office/drawing/2014/main" xmlns="" id="{8AE8D691-5E2A-4EEA-AF1A-3B2259F73E9B}"/>
              </a:ext>
            </a:extLst>
          </p:cNvPr>
          <p:cNvSpPr>
            <a:spLocks noChangeArrowheads="1"/>
          </p:cNvSpPr>
          <p:nvPr/>
        </p:nvSpPr>
        <p:spPr bwMode="auto">
          <a:xfrm>
            <a:off x="609600" y="1600200"/>
            <a:ext cx="8153400" cy="4419600"/>
          </a:xfrm>
          <a:prstGeom prst="rect">
            <a:avLst/>
          </a:prstGeom>
          <a:solidFill>
            <a:schemeClr val="bg2"/>
          </a:solidFill>
          <a:ln w="9525">
            <a:solidFill>
              <a:schemeClr val="bg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solidFill>
                <a:schemeClr val="bg1"/>
              </a:solidFill>
            </a:endParaRPr>
          </a:p>
        </p:txBody>
      </p:sp>
      <p:sp>
        <p:nvSpPr>
          <p:cNvPr id="29702" name="Line 6">
            <a:extLst>
              <a:ext uri="{FF2B5EF4-FFF2-40B4-BE49-F238E27FC236}">
                <a16:creationId xmlns:a16="http://schemas.microsoft.com/office/drawing/2014/main" xmlns="" id="{17BB6444-9313-4FF4-868C-07E072FAE09B}"/>
              </a:ext>
            </a:extLst>
          </p:cNvPr>
          <p:cNvSpPr>
            <a:spLocks noChangeShapeType="1"/>
          </p:cNvSpPr>
          <p:nvPr/>
        </p:nvSpPr>
        <p:spPr bwMode="auto">
          <a:xfrm>
            <a:off x="609600" y="236220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03" name="Text Box 7">
            <a:extLst>
              <a:ext uri="{FF2B5EF4-FFF2-40B4-BE49-F238E27FC236}">
                <a16:creationId xmlns:a16="http://schemas.microsoft.com/office/drawing/2014/main" xmlns="" id="{A2597063-D840-4BF4-B3D8-B570264B01C8}"/>
              </a:ext>
            </a:extLst>
          </p:cNvPr>
          <p:cNvSpPr txBox="1">
            <a:spLocks noChangeArrowheads="1"/>
          </p:cNvSpPr>
          <p:nvPr/>
        </p:nvSpPr>
        <p:spPr bwMode="auto">
          <a:xfrm>
            <a:off x="609600" y="1752600"/>
            <a:ext cx="2438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Financial Statement</a:t>
            </a:r>
          </a:p>
        </p:txBody>
      </p:sp>
      <p:sp>
        <p:nvSpPr>
          <p:cNvPr id="29704" name="Text Box 8">
            <a:extLst>
              <a:ext uri="{FF2B5EF4-FFF2-40B4-BE49-F238E27FC236}">
                <a16:creationId xmlns:a16="http://schemas.microsoft.com/office/drawing/2014/main" xmlns="" id="{3172AD55-9BF9-46CC-BAA1-251856ECED53}"/>
              </a:ext>
            </a:extLst>
          </p:cNvPr>
          <p:cNvSpPr txBox="1">
            <a:spLocks noChangeArrowheads="1"/>
          </p:cNvSpPr>
          <p:nvPr/>
        </p:nvSpPr>
        <p:spPr bwMode="auto">
          <a:xfrm>
            <a:off x="4419600" y="1752600"/>
            <a:ext cx="3124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29705" name="Line 9">
            <a:extLst>
              <a:ext uri="{FF2B5EF4-FFF2-40B4-BE49-F238E27FC236}">
                <a16:creationId xmlns:a16="http://schemas.microsoft.com/office/drawing/2014/main" xmlns="" id="{0ECF7839-B70F-4429-9922-396CAC9B071C}"/>
              </a:ext>
            </a:extLst>
          </p:cNvPr>
          <p:cNvSpPr>
            <a:spLocks noChangeShapeType="1"/>
          </p:cNvSpPr>
          <p:nvPr/>
        </p:nvSpPr>
        <p:spPr bwMode="auto">
          <a:xfrm>
            <a:off x="609600" y="350520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06" name="Line 10">
            <a:extLst>
              <a:ext uri="{FF2B5EF4-FFF2-40B4-BE49-F238E27FC236}">
                <a16:creationId xmlns:a16="http://schemas.microsoft.com/office/drawing/2014/main" xmlns="" id="{7FDB3B69-6724-4A3E-B77C-7243C5D5CF5F}"/>
              </a:ext>
            </a:extLst>
          </p:cNvPr>
          <p:cNvSpPr>
            <a:spLocks noChangeShapeType="1"/>
          </p:cNvSpPr>
          <p:nvPr/>
        </p:nvSpPr>
        <p:spPr bwMode="auto">
          <a:xfrm>
            <a:off x="609600" y="464820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07" name="Text Box 11">
            <a:extLst>
              <a:ext uri="{FF2B5EF4-FFF2-40B4-BE49-F238E27FC236}">
                <a16:creationId xmlns:a16="http://schemas.microsoft.com/office/drawing/2014/main" xmlns="" id="{E9B69D1F-3C4B-40C2-9F7C-AA93135EF557}"/>
              </a:ext>
            </a:extLst>
          </p:cNvPr>
          <p:cNvSpPr txBox="1">
            <a:spLocks noChangeArrowheads="1"/>
          </p:cNvSpPr>
          <p:nvPr/>
        </p:nvSpPr>
        <p:spPr bwMode="auto">
          <a:xfrm>
            <a:off x="609600" y="2590800"/>
            <a:ext cx="2590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Income Statement</a:t>
            </a:r>
          </a:p>
        </p:txBody>
      </p:sp>
      <p:sp>
        <p:nvSpPr>
          <p:cNvPr id="29708" name="Text Box 12">
            <a:extLst>
              <a:ext uri="{FF2B5EF4-FFF2-40B4-BE49-F238E27FC236}">
                <a16:creationId xmlns:a16="http://schemas.microsoft.com/office/drawing/2014/main" xmlns="" id="{ACE8873C-F758-48CB-8D8A-F07BF4969425}"/>
              </a:ext>
            </a:extLst>
          </p:cNvPr>
          <p:cNvSpPr txBox="1">
            <a:spLocks noChangeArrowheads="1"/>
          </p:cNvSpPr>
          <p:nvPr/>
        </p:nvSpPr>
        <p:spPr bwMode="auto">
          <a:xfrm>
            <a:off x="762000" y="3810000"/>
            <a:ext cx="2209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Balance Sheet</a:t>
            </a:r>
          </a:p>
        </p:txBody>
      </p:sp>
      <p:sp>
        <p:nvSpPr>
          <p:cNvPr id="29709" name="Line 13">
            <a:extLst>
              <a:ext uri="{FF2B5EF4-FFF2-40B4-BE49-F238E27FC236}">
                <a16:creationId xmlns:a16="http://schemas.microsoft.com/office/drawing/2014/main" xmlns="" id="{BEEC2B3D-CDFC-430A-99A1-FAA823AE2C3B}"/>
              </a:ext>
            </a:extLst>
          </p:cNvPr>
          <p:cNvSpPr>
            <a:spLocks noChangeShapeType="1"/>
          </p:cNvSpPr>
          <p:nvPr/>
        </p:nvSpPr>
        <p:spPr bwMode="auto">
          <a:xfrm>
            <a:off x="3200400" y="1600200"/>
            <a:ext cx="0" cy="441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10" name="Text Box 14">
            <a:extLst>
              <a:ext uri="{FF2B5EF4-FFF2-40B4-BE49-F238E27FC236}">
                <a16:creationId xmlns:a16="http://schemas.microsoft.com/office/drawing/2014/main" xmlns="" id="{68CE03E8-83D5-4DEC-BB1E-1E524BC84959}"/>
              </a:ext>
            </a:extLst>
          </p:cNvPr>
          <p:cNvSpPr txBox="1">
            <a:spLocks noChangeArrowheads="1"/>
          </p:cNvSpPr>
          <p:nvPr/>
        </p:nvSpPr>
        <p:spPr bwMode="auto">
          <a:xfrm>
            <a:off x="685800" y="4953000"/>
            <a:ext cx="2514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Statement of Cash flows</a:t>
            </a:r>
          </a:p>
        </p:txBody>
      </p:sp>
      <p:sp>
        <p:nvSpPr>
          <p:cNvPr id="29711" name="Text Box 21">
            <a:extLst>
              <a:ext uri="{FF2B5EF4-FFF2-40B4-BE49-F238E27FC236}">
                <a16:creationId xmlns:a16="http://schemas.microsoft.com/office/drawing/2014/main" xmlns="" id="{F4B2AA2E-F81E-41F6-ABB9-674C7C4EAF76}"/>
              </a:ext>
            </a:extLst>
          </p:cNvPr>
          <p:cNvSpPr txBox="1">
            <a:spLocks noChangeArrowheads="1"/>
          </p:cNvSpPr>
          <p:nvPr/>
        </p:nvSpPr>
        <p:spPr bwMode="auto">
          <a:xfrm>
            <a:off x="3276600" y="2590800"/>
            <a:ext cx="5410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results of the operations of a firm over a specific period.</a:t>
            </a:r>
          </a:p>
        </p:txBody>
      </p:sp>
      <p:sp>
        <p:nvSpPr>
          <p:cNvPr id="29712" name="Text Box 22">
            <a:extLst>
              <a:ext uri="{FF2B5EF4-FFF2-40B4-BE49-F238E27FC236}">
                <a16:creationId xmlns:a16="http://schemas.microsoft.com/office/drawing/2014/main" xmlns="" id="{4EB2999A-ACBC-4905-8CAE-F0856033A6AA}"/>
              </a:ext>
            </a:extLst>
          </p:cNvPr>
          <p:cNvSpPr txBox="1">
            <a:spLocks noChangeArrowheads="1"/>
          </p:cNvSpPr>
          <p:nvPr/>
        </p:nvSpPr>
        <p:spPr bwMode="auto">
          <a:xfrm>
            <a:off x="3429000" y="3581400"/>
            <a:ext cx="4953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a projected snapshot of a company’s assets, liabilities, and owner’s equity at a specific point in time.</a:t>
            </a:r>
          </a:p>
        </p:txBody>
      </p:sp>
      <p:sp>
        <p:nvSpPr>
          <p:cNvPr id="29713" name="Text Box 23">
            <a:extLst>
              <a:ext uri="{FF2B5EF4-FFF2-40B4-BE49-F238E27FC236}">
                <a16:creationId xmlns:a16="http://schemas.microsoft.com/office/drawing/2014/main" xmlns="" id="{B0102235-ED07-4720-B58A-34FC1FDB2687}"/>
              </a:ext>
            </a:extLst>
          </p:cNvPr>
          <p:cNvSpPr txBox="1">
            <a:spLocks noChangeArrowheads="1"/>
          </p:cNvSpPr>
          <p:nvPr/>
        </p:nvSpPr>
        <p:spPr bwMode="auto">
          <a:xfrm>
            <a:off x="3276600" y="4953000"/>
            <a:ext cx="5334000" cy="646113"/>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flow of cash into and out of a company for a specific period.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xmlns="" id="{8A89587A-B042-46C6-BCA2-A40323C5409A}"/>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Pro Forma Income Statements</a:t>
            </a:r>
          </a:p>
        </p:txBody>
      </p:sp>
      <p:sp>
        <p:nvSpPr>
          <p:cNvPr id="8" name="Slide Number Placeholder 5">
            <a:extLst>
              <a:ext uri="{FF2B5EF4-FFF2-40B4-BE49-F238E27FC236}">
                <a16:creationId xmlns:a16="http://schemas.microsoft.com/office/drawing/2014/main" xmlns="" id="{3492633C-0C63-4982-B6F9-B78A24882B72}"/>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7C5E62A3-43F7-498E-B596-4571A923E137}" type="slidenum">
              <a:rPr lang="en-US" altLang="en-US" sz="1400">
                <a:latin typeface="Arial" panose="020B0604020202020204" pitchFamily="34" charset="0"/>
              </a:rPr>
              <a:pPr eaLnBrk="1" hangingPunct="1"/>
              <a:t>27</a:t>
            </a:fld>
            <a:endParaRPr lang="en-US" altLang="en-US" sz="1400">
              <a:latin typeface="Arial" panose="020B0604020202020204" pitchFamily="34" charset="0"/>
            </a:endParaRPr>
          </a:p>
        </p:txBody>
      </p:sp>
      <p:sp>
        <p:nvSpPr>
          <p:cNvPr id="30724" name="Line 3">
            <a:extLst>
              <a:ext uri="{FF2B5EF4-FFF2-40B4-BE49-F238E27FC236}">
                <a16:creationId xmlns:a16="http://schemas.microsoft.com/office/drawing/2014/main" xmlns="" id="{C7D9BD3A-7230-4E60-BFFC-C7C81DF3D620}"/>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30725" name="Picture 7">
            <a:extLst>
              <a:ext uri="{FF2B5EF4-FFF2-40B4-BE49-F238E27FC236}">
                <a16:creationId xmlns:a16="http://schemas.microsoft.com/office/drawing/2014/main" xmlns="" id="{E5A53BEB-52BF-4FE7-B1AF-36C0125FC9B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0" y="1295400"/>
            <a:ext cx="5715000" cy="508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xmlns="" id="{0261C4CB-CC19-4536-A348-F99B0F60B616}"/>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Pro Forma Balance Sheets</a:t>
            </a:r>
            <a:br>
              <a:rPr lang="en-US" altLang="en-US" sz="3600">
                <a:latin typeface="Times New Roman" panose="02020603050405020304" pitchFamily="18" charset="0"/>
              </a:rPr>
            </a:br>
            <a:r>
              <a:rPr lang="en-US" altLang="en-US" sz="2000">
                <a:latin typeface="Times New Roman" panose="02020603050405020304" pitchFamily="18" charset="0"/>
              </a:rPr>
              <a:t>1 of 2</a:t>
            </a:r>
            <a:endParaRPr lang="en-US" altLang="en-US" sz="3600">
              <a:latin typeface="Times New Roman" panose="02020603050405020304" pitchFamily="18" charset="0"/>
            </a:endParaRPr>
          </a:p>
        </p:txBody>
      </p:sp>
      <p:sp>
        <p:nvSpPr>
          <p:cNvPr id="8" name="Slide Number Placeholder 5">
            <a:extLst>
              <a:ext uri="{FF2B5EF4-FFF2-40B4-BE49-F238E27FC236}">
                <a16:creationId xmlns:a16="http://schemas.microsoft.com/office/drawing/2014/main" xmlns="" id="{85CC7E39-8D93-4172-A3AC-0F8CA5AC418A}"/>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A7676C2F-C54F-4D83-866C-C2A35F09A671}" type="slidenum">
              <a:rPr lang="en-US" altLang="en-US" sz="1400">
                <a:latin typeface="Arial" panose="020B0604020202020204" pitchFamily="34" charset="0"/>
              </a:rPr>
              <a:pPr eaLnBrk="1" hangingPunct="1"/>
              <a:t>28</a:t>
            </a:fld>
            <a:endParaRPr lang="en-US" altLang="en-US" sz="1400">
              <a:latin typeface="Arial" panose="020B0604020202020204" pitchFamily="34" charset="0"/>
            </a:endParaRPr>
          </a:p>
        </p:txBody>
      </p:sp>
      <p:sp>
        <p:nvSpPr>
          <p:cNvPr id="31748" name="Line 3">
            <a:extLst>
              <a:ext uri="{FF2B5EF4-FFF2-40B4-BE49-F238E27FC236}">
                <a16:creationId xmlns:a16="http://schemas.microsoft.com/office/drawing/2014/main" xmlns="" id="{D851180A-B467-4982-8F6C-A6713CC6F1A6}"/>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31749" name="Picture 7">
            <a:extLst>
              <a:ext uri="{FF2B5EF4-FFF2-40B4-BE49-F238E27FC236}">
                <a16:creationId xmlns:a16="http://schemas.microsoft.com/office/drawing/2014/main" xmlns="" id="{AF66AB77-1BAD-47B9-8DB5-5D67E4B5CDB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524000"/>
            <a:ext cx="8610600" cy="439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xmlns="" id="{C0944401-0B62-4AD3-8417-C911D35A4F5E}"/>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Pro Forma Balance Sheets</a:t>
            </a:r>
            <a:br>
              <a:rPr lang="en-US" altLang="en-US" sz="3600">
                <a:latin typeface="Times New Roman" panose="02020603050405020304" pitchFamily="18" charset="0"/>
              </a:rPr>
            </a:br>
            <a:r>
              <a:rPr lang="en-US" altLang="en-US" sz="2000">
                <a:latin typeface="Times New Roman" panose="02020603050405020304" pitchFamily="18" charset="0"/>
              </a:rPr>
              <a:t>2 of 2</a:t>
            </a:r>
            <a:endParaRPr lang="en-US" altLang="en-US" sz="3600">
              <a:latin typeface="Times New Roman" panose="02020603050405020304" pitchFamily="18" charset="0"/>
            </a:endParaRPr>
          </a:p>
        </p:txBody>
      </p:sp>
      <p:sp>
        <p:nvSpPr>
          <p:cNvPr id="8" name="Slide Number Placeholder 5">
            <a:extLst>
              <a:ext uri="{FF2B5EF4-FFF2-40B4-BE49-F238E27FC236}">
                <a16:creationId xmlns:a16="http://schemas.microsoft.com/office/drawing/2014/main" xmlns="" id="{62B3A97F-3EB8-40C9-9190-0FA345A856E3}"/>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9A3BFD41-9BBF-44F4-9F3F-4C2FC80CE7A8}" type="slidenum">
              <a:rPr lang="en-US" altLang="en-US" sz="1400">
                <a:latin typeface="Arial" panose="020B0604020202020204" pitchFamily="34" charset="0"/>
              </a:rPr>
              <a:pPr eaLnBrk="1" hangingPunct="1"/>
              <a:t>29</a:t>
            </a:fld>
            <a:endParaRPr lang="en-US" altLang="en-US" sz="1400">
              <a:latin typeface="Arial" panose="020B0604020202020204" pitchFamily="34" charset="0"/>
            </a:endParaRPr>
          </a:p>
        </p:txBody>
      </p:sp>
      <p:sp>
        <p:nvSpPr>
          <p:cNvPr id="32772" name="Line 3">
            <a:extLst>
              <a:ext uri="{FF2B5EF4-FFF2-40B4-BE49-F238E27FC236}">
                <a16:creationId xmlns:a16="http://schemas.microsoft.com/office/drawing/2014/main" xmlns="" id="{B13F3F69-F0D3-42F7-9CB4-3813D87DFA58}"/>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73" name="TextBox 4">
            <a:extLst>
              <a:ext uri="{FF2B5EF4-FFF2-40B4-BE49-F238E27FC236}">
                <a16:creationId xmlns:a16="http://schemas.microsoft.com/office/drawing/2014/main" xmlns="" id="{EAA9E9E6-69AD-45E8-89F9-9AF9D2D383FC}"/>
              </a:ext>
            </a:extLst>
          </p:cNvPr>
          <p:cNvSpPr txBox="1">
            <a:spLocks noChangeArrowheads="1"/>
          </p:cNvSpPr>
          <p:nvPr/>
        </p:nvSpPr>
        <p:spPr bwMode="auto">
          <a:xfrm>
            <a:off x="2286000" y="1295400"/>
            <a:ext cx="4267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Liabilities and Shareholder’s Equity</a:t>
            </a:r>
          </a:p>
        </p:txBody>
      </p:sp>
      <p:pic>
        <p:nvPicPr>
          <p:cNvPr id="32774" name="Picture 2">
            <a:extLst>
              <a:ext uri="{FF2B5EF4-FFF2-40B4-BE49-F238E27FC236}">
                <a16:creationId xmlns:a16="http://schemas.microsoft.com/office/drawing/2014/main" xmlns="" id="{122CF492-B59F-4557-A04B-A58E630314D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752600"/>
            <a:ext cx="8658225"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xmlns="" id="{BFDEC976-2AF9-46D5-8D27-60E4EB4F8A91}"/>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Financial Management</a:t>
            </a:r>
            <a:br>
              <a:rPr lang="en-US" altLang="en-US" sz="3600">
                <a:latin typeface="Times New Roman" panose="02020603050405020304" pitchFamily="18" charset="0"/>
              </a:rPr>
            </a:br>
            <a:r>
              <a:rPr lang="en-US" altLang="en-US" sz="2000">
                <a:latin typeface="Times New Roman" panose="02020603050405020304" pitchFamily="18" charset="0"/>
              </a:rPr>
              <a:t>2 of 2</a:t>
            </a:r>
            <a:endParaRPr lang="en-US" altLang="en-US" sz="3600">
              <a:latin typeface="Times New Roman" panose="02020603050405020304" pitchFamily="18" charset="0"/>
            </a:endParaRPr>
          </a:p>
        </p:txBody>
      </p:sp>
      <p:sp>
        <p:nvSpPr>
          <p:cNvPr id="9" name="Slide Number Placeholder 5">
            <a:extLst>
              <a:ext uri="{FF2B5EF4-FFF2-40B4-BE49-F238E27FC236}">
                <a16:creationId xmlns:a16="http://schemas.microsoft.com/office/drawing/2014/main" xmlns="" id="{662A0769-0564-4D8A-919D-F7655ED51EE4}"/>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00C29885-3486-4F8B-B22E-5634D10B823B}" type="slidenum">
              <a:rPr lang="en-US" altLang="en-US" sz="1400">
                <a:latin typeface="Arial" panose="020B0604020202020204" pitchFamily="34" charset="0"/>
              </a:rPr>
              <a:pPr eaLnBrk="1" hangingPunct="1"/>
              <a:t>3</a:t>
            </a:fld>
            <a:endParaRPr lang="en-US" altLang="en-US" sz="1400">
              <a:latin typeface="Arial" panose="020B0604020202020204" pitchFamily="34" charset="0"/>
            </a:endParaRPr>
          </a:p>
        </p:txBody>
      </p:sp>
      <p:sp>
        <p:nvSpPr>
          <p:cNvPr id="6148" name="Line 3">
            <a:extLst>
              <a:ext uri="{FF2B5EF4-FFF2-40B4-BE49-F238E27FC236}">
                <a16:creationId xmlns:a16="http://schemas.microsoft.com/office/drawing/2014/main" xmlns="" id="{6CCEFB60-53B4-4B67-ADE8-D4D1F1CD0416}"/>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49" name="Text Box 4">
            <a:extLst>
              <a:ext uri="{FF2B5EF4-FFF2-40B4-BE49-F238E27FC236}">
                <a16:creationId xmlns:a16="http://schemas.microsoft.com/office/drawing/2014/main" xmlns="" id="{C0255C0F-5412-4046-A4BC-0087F453F85F}"/>
              </a:ext>
            </a:extLst>
          </p:cNvPr>
          <p:cNvSpPr txBox="1">
            <a:spLocks noChangeArrowheads="1"/>
          </p:cNvSpPr>
          <p:nvPr/>
        </p:nvSpPr>
        <p:spPr bwMode="auto">
          <a:xfrm>
            <a:off x="1447800" y="1371600"/>
            <a:ext cx="62484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The financial management of a firm deals with questions such as the following on an ongoing basis:</a:t>
            </a:r>
          </a:p>
        </p:txBody>
      </p:sp>
      <p:sp>
        <p:nvSpPr>
          <p:cNvPr id="6151" name="Text Box 6">
            <a:extLst>
              <a:ext uri="{FF2B5EF4-FFF2-40B4-BE49-F238E27FC236}">
                <a16:creationId xmlns:a16="http://schemas.microsoft.com/office/drawing/2014/main" xmlns="" id="{F83046AD-29B8-4F6F-9DB1-FB64276BDF2A}"/>
              </a:ext>
            </a:extLst>
          </p:cNvPr>
          <p:cNvSpPr txBox="1">
            <a:spLocks noChangeArrowheads="1"/>
          </p:cNvSpPr>
          <p:nvPr/>
        </p:nvSpPr>
        <p:spPr bwMode="auto">
          <a:xfrm>
            <a:off x="152400" y="2149475"/>
            <a:ext cx="8839200" cy="3940175"/>
          </a:xfrm>
          <a:prstGeom prst="rect">
            <a:avLst/>
          </a:prstGeom>
          <a:solidFill>
            <a:schemeClr val="bg2"/>
          </a:solidFill>
          <a:ln w="9525">
            <a:solidFill>
              <a:schemeClr val="bg1"/>
            </a:solidFill>
            <a:miter lim="800000"/>
            <a:headEnd/>
            <a:tailEnd/>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spcBef>
                <a:spcPct val="50000"/>
              </a:spcBef>
              <a:buFontTx/>
              <a:buChar char="•"/>
            </a:pPr>
            <a:r>
              <a:rPr lang="en-US" altLang="en-US" sz="1600"/>
              <a:t> </a:t>
            </a:r>
            <a:r>
              <a:rPr lang="en-US" altLang="en-US" sz="2000"/>
              <a:t>How are we doing? Are we making or losing money?</a:t>
            </a:r>
          </a:p>
          <a:p>
            <a:pPr eaLnBrk="1" hangingPunct="1">
              <a:spcBef>
                <a:spcPct val="50000"/>
              </a:spcBef>
              <a:buFontTx/>
              <a:buChar char="•"/>
            </a:pPr>
            <a:r>
              <a:rPr lang="en-US" altLang="en-US" sz="1600"/>
              <a:t> </a:t>
            </a:r>
            <a:r>
              <a:rPr lang="en-US" altLang="en-US" sz="2000"/>
              <a:t>How much cash do we have on hand?</a:t>
            </a:r>
          </a:p>
          <a:p>
            <a:pPr eaLnBrk="1" hangingPunct="1">
              <a:spcBef>
                <a:spcPct val="50000"/>
              </a:spcBef>
              <a:buFontTx/>
              <a:buChar char="•"/>
            </a:pPr>
            <a:r>
              <a:rPr lang="en-US" altLang="en-US" sz="1600"/>
              <a:t> </a:t>
            </a:r>
            <a:r>
              <a:rPr lang="en-US" altLang="en-US" sz="2000"/>
              <a:t>Do we have enough cash to meet our short-term obligations?</a:t>
            </a:r>
          </a:p>
          <a:p>
            <a:pPr eaLnBrk="1" hangingPunct="1">
              <a:spcBef>
                <a:spcPct val="50000"/>
              </a:spcBef>
              <a:buFontTx/>
              <a:buChar char="•"/>
            </a:pPr>
            <a:r>
              <a:rPr lang="en-US" altLang="en-US" sz="1600"/>
              <a:t> </a:t>
            </a:r>
            <a:r>
              <a:rPr lang="en-US" altLang="en-US" sz="2000"/>
              <a:t>How efficiently are we utilizing our assets?</a:t>
            </a:r>
          </a:p>
          <a:p>
            <a:pPr eaLnBrk="1" hangingPunct="1">
              <a:spcBef>
                <a:spcPct val="50000"/>
              </a:spcBef>
              <a:buFontTx/>
              <a:buChar char="•"/>
            </a:pPr>
            <a:r>
              <a:rPr lang="en-US" altLang="en-US" sz="1600"/>
              <a:t> </a:t>
            </a:r>
            <a:r>
              <a:rPr lang="en-US" altLang="en-US" sz="2000"/>
              <a:t>How does our growth and net profits compare to those of our industry peers? </a:t>
            </a:r>
          </a:p>
          <a:p>
            <a:pPr eaLnBrk="1" hangingPunct="1">
              <a:spcBef>
                <a:spcPct val="50000"/>
              </a:spcBef>
              <a:buFontTx/>
              <a:buChar char="•"/>
            </a:pPr>
            <a:r>
              <a:rPr lang="en-US" altLang="en-US" sz="1600"/>
              <a:t> </a:t>
            </a:r>
            <a:r>
              <a:rPr lang="en-US" altLang="en-US" sz="2000"/>
              <a:t>Where will the funds we need for capital improvements come from?</a:t>
            </a:r>
          </a:p>
          <a:p>
            <a:pPr eaLnBrk="1" hangingPunct="1">
              <a:lnSpc>
                <a:spcPct val="75000"/>
              </a:lnSpc>
              <a:spcBef>
                <a:spcPct val="50000"/>
              </a:spcBef>
              <a:buFontTx/>
              <a:buChar char="•"/>
            </a:pPr>
            <a:r>
              <a:rPr lang="en-US" altLang="en-US" sz="1600"/>
              <a:t> </a:t>
            </a:r>
            <a:r>
              <a:rPr lang="en-US" altLang="en-US" sz="2000"/>
              <a:t>Are there ways we can partner with other firms to share risk and reduce the</a:t>
            </a:r>
          </a:p>
          <a:p>
            <a:pPr eaLnBrk="1" hangingPunct="1">
              <a:lnSpc>
                <a:spcPct val="75000"/>
              </a:lnSpc>
              <a:spcBef>
                <a:spcPct val="50000"/>
              </a:spcBef>
            </a:pPr>
            <a:r>
              <a:rPr lang="en-US" altLang="en-US" sz="2000"/>
              <a:t>  amount of cash we need?</a:t>
            </a:r>
          </a:p>
          <a:p>
            <a:pPr eaLnBrk="1" hangingPunct="1">
              <a:spcBef>
                <a:spcPct val="50000"/>
              </a:spcBef>
              <a:buFontTx/>
              <a:buChar char="•"/>
            </a:pPr>
            <a:r>
              <a:rPr lang="en-US" altLang="en-US" sz="1600"/>
              <a:t> </a:t>
            </a:r>
            <a:r>
              <a:rPr lang="en-US" altLang="en-US" sz="2000"/>
              <a:t>Overall, are we in good shape financially?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xmlns="" id="{B9920F60-2C36-4C8A-B5DF-5537CCFBBF08}"/>
              </a:ext>
            </a:extLst>
          </p:cNvPr>
          <p:cNvSpPr>
            <a:spLocks noGrp="1" noChangeArrowheads="1"/>
          </p:cNvSpPr>
          <p:nvPr>
            <p:ph type="title"/>
          </p:nvPr>
        </p:nvSpPr>
        <p:spPr>
          <a:xfrm>
            <a:off x="457200" y="152400"/>
            <a:ext cx="8229600" cy="1143000"/>
          </a:xfrm>
        </p:spPr>
        <p:txBody>
          <a:bodyPr>
            <a:normAutofit fontScale="90000"/>
          </a:bodyPr>
          <a:lstStyle/>
          <a:p>
            <a:pPr eaLnBrk="1" hangingPunct="1"/>
            <a:r>
              <a:rPr lang="en-US" altLang="en-US" sz="3600">
                <a:latin typeface="Times New Roman" panose="02020603050405020304" pitchFamily="18" charset="0"/>
              </a:rPr>
              <a:t>Pro Forma Statement of Cash Flow</a:t>
            </a:r>
          </a:p>
        </p:txBody>
      </p:sp>
      <p:sp>
        <p:nvSpPr>
          <p:cNvPr id="9" name="Slide Number Placeholder 5">
            <a:extLst>
              <a:ext uri="{FF2B5EF4-FFF2-40B4-BE49-F238E27FC236}">
                <a16:creationId xmlns:a16="http://schemas.microsoft.com/office/drawing/2014/main" xmlns="" id="{40C39DD0-0DEB-4787-811C-32BDBB9DC4F8}"/>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58788DE9-C699-4B62-8813-1D348D45B41F}" type="slidenum">
              <a:rPr lang="en-US" altLang="en-US" sz="1400">
                <a:latin typeface="Arial" panose="020B0604020202020204" pitchFamily="34" charset="0"/>
              </a:rPr>
              <a:pPr eaLnBrk="1" hangingPunct="1"/>
              <a:t>30</a:t>
            </a:fld>
            <a:endParaRPr lang="en-US" altLang="en-US" sz="1400">
              <a:latin typeface="Arial" panose="020B0604020202020204" pitchFamily="34" charset="0"/>
            </a:endParaRPr>
          </a:p>
        </p:txBody>
      </p:sp>
      <p:sp>
        <p:nvSpPr>
          <p:cNvPr id="33796" name="Line 3">
            <a:extLst>
              <a:ext uri="{FF2B5EF4-FFF2-40B4-BE49-F238E27FC236}">
                <a16:creationId xmlns:a16="http://schemas.microsoft.com/office/drawing/2014/main" xmlns="" id="{FB4932E9-C767-41B8-B0EF-9FEC9DB97652}"/>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33797" name="Picture 8">
            <a:extLst>
              <a:ext uri="{FF2B5EF4-FFF2-40B4-BE49-F238E27FC236}">
                <a16:creationId xmlns:a16="http://schemas.microsoft.com/office/drawing/2014/main" xmlns="" id="{D6A188DA-CB0B-46B7-B05C-E78722E0DFB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1295400"/>
            <a:ext cx="7167563" cy="5348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xmlns="" id="{5669622C-A144-4CA0-898D-E7E2874DDDE9}"/>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Ratio Analysis</a:t>
            </a:r>
          </a:p>
        </p:txBody>
      </p:sp>
      <p:sp>
        <p:nvSpPr>
          <p:cNvPr id="34820" name="Rectangle 3">
            <a:extLst>
              <a:ext uri="{FF2B5EF4-FFF2-40B4-BE49-F238E27FC236}">
                <a16:creationId xmlns:a16="http://schemas.microsoft.com/office/drawing/2014/main" xmlns="" id="{FA033D68-684C-4D17-9B11-C15958B0BADA}"/>
              </a:ext>
            </a:extLst>
          </p:cNvPr>
          <p:cNvSpPr>
            <a:spLocks noGrp="1" noChangeArrowheads="1"/>
          </p:cNvSpPr>
          <p:nvPr>
            <p:ph idx="1"/>
          </p:nvPr>
        </p:nvSpPr>
        <p:spPr>
          <a:xfrm>
            <a:off x="152047" y="1751680"/>
            <a:ext cx="8839905" cy="3649133"/>
          </a:xfrm>
        </p:spPr>
        <p:txBody>
          <a:bodyPr/>
          <a:lstStyle/>
          <a:p>
            <a:pPr algn="just" eaLnBrk="1" hangingPunct="1"/>
            <a:r>
              <a:rPr lang="en-US" altLang="en-US" sz="2800">
                <a:latin typeface="Times New Roman" panose="02020603050405020304" pitchFamily="18" charset="0"/>
              </a:rPr>
              <a:t>Ratio Analysis</a:t>
            </a:r>
          </a:p>
          <a:p>
            <a:pPr lvl="1" algn="just" eaLnBrk="1" hangingPunct="1"/>
            <a:r>
              <a:rPr lang="en-US" altLang="en-US" sz="2400">
                <a:latin typeface="Times New Roman" panose="02020603050405020304" pitchFamily="18" charset="0"/>
              </a:rPr>
              <a:t>The same financial ratios used to evaluate a firm’s historical financial statements should be used to evaluate the pro forma financial statements.</a:t>
            </a:r>
          </a:p>
          <a:p>
            <a:pPr lvl="1" algn="just" eaLnBrk="1" hangingPunct="1"/>
            <a:r>
              <a:rPr lang="en-US" altLang="en-US" sz="2400">
                <a:latin typeface="Times New Roman" panose="02020603050405020304" pitchFamily="18" charset="0"/>
              </a:rPr>
              <a:t>This work is completed so the firm can get a sense of how its projected financial performance compares to its past performance and how its projected activities will affect its cash position and its overall financial soundness. </a:t>
            </a:r>
          </a:p>
        </p:txBody>
      </p:sp>
      <p:sp>
        <p:nvSpPr>
          <p:cNvPr id="7" name="Slide Number Placeholder 5">
            <a:extLst>
              <a:ext uri="{FF2B5EF4-FFF2-40B4-BE49-F238E27FC236}">
                <a16:creationId xmlns:a16="http://schemas.microsoft.com/office/drawing/2014/main" xmlns="" id="{00B35915-398B-487F-8853-364DDE32EC6D}"/>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9F66DFE8-C220-454C-AE5D-1A362FEECE62}" type="slidenum">
              <a:rPr lang="en-US" altLang="en-US" sz="1400">
                <a:latin typeface="Arial" panose="020B0604020202020204" pitchFamily="34" charset="0"/>
              </a:rPr>
              <a:pPr eaLnBrk="1" hangingPunct="1"/>
              <a:t>31</a:t>
            </a:fld>
            <a:endParaRPr lang="en-US" altLang="en-US" sz="1400">
              <a:latin typeface="Arial" panose="020B0604020202020204" pitchFamily="34" charset="0"/>
            </a:endParaRPr>
          </a:p>
        </p:txBody>
      </p:sp>
      <p:sp>
        <p:nvSpPr>
          <p:cNvPr id="34821" name="Line 4">
            <a:extLst>
              <a:ext uri="{FF2B5EF4-FFF2-40B4-BE49-F238E27FC236}">
                <a16:creationId xmlns:a16="http://schemas.microsoft.com/office/drawing/2014/main" xmlns="" id="{473EEB33-BD57-4513-8AF8-903FEEF3B360}"/>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xmlns="" id="{40D8748F-D009-4E5C-B14E-31E60C8A89DD}"/>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2CCE79F1-EE68-45DE-8B50-C88BBB751E28}" type="slidenum">
              <a:rPr lang="en-US" altLang="en-US" sz="1400">
                <a:latin typeface="Arial" panose="020B0604020202020204" pitchFamily="34" charset="0"/>
              </a:rPr>
              <a:pPr eaLnBrk="1" hangingPunct="1"/>
              <a:t>32</a:t>
            </a:fld>
            <a:endParaRPr lang="en-US" altLang="en-US" sz="1400">
              <a:latin typeface="Arial" panose="020B0604020202020204" pitchFamily="34" charset="0"/>
            </a:endParaRPr>
          </a:p>
        </p:txBody>
      </p:sp>
      <p:sp>
        <p:nvSpPr>
          <p:cNvPr id="35843" name="Rectangle 2">
            <a:extLst>
              <a:ext uri="{FF2B5EF4-FFF2-40B4-BE49-F238E27FC236}">
                <a16:creationId xmlns:a16="http://schemas.microsoft.com/office/drawing/2014/main" xmlns="" id="{42AB2236-C225-434E-A4D7-0C96A56661F2}"/>
              </a:ext>
            </a:extLst>
          </p:cNvPr>
          <p:cNvSpPr>
            <a:spLocks noGrp="1" noChangeArrowheads="1"/>
          </p:cNvSpPr>
          <p:nvPr>
            <p:ph type="title" idx="4294967295"/>
          </p:nvPr>
        </p:nvSpPr>
        <p:spPr>
          <a:xfrm>
            <a:off x="0" y="274638"/>
            <a:ext cx="8554320" cy="849150"/>
          </a:xfrm>
        </p:spPr>
        <p:txBody>
          <a:bodyPr>
            <a:normAutofit fontScale="90000"/>
          </a:bodyPr>
          <a:lstStyle/>
          <a:p>
            <a:pPr eaLnBrk="1" hangingPunct="1"/>
            <a:r>
              <a:rPr lang="en-US" altLang="en-US" sz="3600">
                <a:latin typeface="Times New Roman" panose="02020603050405020304" pitchFamily="18" charset="0"/>
              </a:rPr>
              <a:t>Ratio Analysis Based on Historical and Pro-Forma Financial Statements</a:t>
            </a:r>
          </a:p>
        </p:txBody>
      </p:sp>
      <p:sp>
        <p:nvSpPr>
          <p:cNvPr id="35844" name="Line 4">
            <a:extLst>
              <a:ext uri="{FF2B5EF4-FFF2-40B4-BE49-F238E27FC236}">
                <a16:creationId xmlns:a16="http://schemas.microsoft.com/office/drawing/2014/main" xmlns="" id="{38C3D73D-69B4-4441-97F8-64F02114D0A0}"/>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35845" name="Picture 2">
            <a:extLst>
              <a:ext uri="{FF2B5EF4-FFF2-40B4-BE49-F238E27FC236}">
                <a16:creationId xmlns:a16="http://schemas.microsoft.com/office/drawing/2014/main" xmlns="" id="{2F3F3A3C-2E69-447A-856C-A7E12631FB0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1447800"/>
            <a:ext cx="6638925" cy="470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F7C37F4-6EE2-BF4D-89BD-4E8E92491CAF}"/>
              </a:ext>
            </a:extLst>
          </p:cNvPr>
          <p:cNvSpPr txBox="1"/>
          <p:nvPr/>
        </p:nvSpPr>
        <p:spPr>
          <a:xfrm>
            <a:off x="1603770" y="2705725"/>
            <a:ext cx="5936460" cy="1446550"/>
          </a:xfrm>
          <a:prstGeom prst="rect">
            <a:avLst/>
          </a:prstGeom>
          <a:noFill/>
        </p:spPr>
        <p:txBody>
          <a:bodyPr wrap="square" rtlCol="0">
            <a:spAutoFit/>
          </a:bodyPr>
          <a:lstStyle/>
          <a:p>
            <a:pPr algn="ctr"/>
            <a:r>
              <a:rPr lang="en-US" sz="8800"/>
              <a:t>Thank You</a:t>
            </a:r>
            <a:endParaRPr lang="" sz="8800"/>
          </a:p>
        </p:txBody>
      </p:sp>
    </p:spTree>
    <p:extLst>
      <p:ext uri="{BB962C8B-B14F-4D97-AF65-F5344CB8AC3E}">
        <p14:creationId xmlns:p14="http://schemas.microsoft.com/office/powerpoint/2010/main" xmlns="" val="12985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0">
            <a:extLst>
              <a:ext uri="{FF2B5EF4-FFF2-40B4-BE49-F238E27FC236}">
                <a16:creationId xmlns:a16="http://schemas.microsoft.com/office/drawing/2014/main" xmlns="" id="{2E883881-628E-4B3A-9A86-E8239D62DE83}"/>
              </a:ext>
            </a:extLst>
          </p:cNvPr>
          <p:cNvSpPr>
            <a:spLocks noGrp="1" noChangeArrowheads="1"/>
          </p:cNvSpPr>
          <p:nvPr>
            <p:ph type="title"/>
          </p:nvPr>
        </p:nvSpPr>
        <p:spPr>
          <a:xfrm>
            <a:off x="457200" y="152400"/>
            <a:ext cx="8229600" cy="1143000"/>
          </a:xfrm>
          <a:noFill/>
        </p:spPr>
        <p:txBody>
          <a:bodyPr/>
          <a:lstStyle/>
          <a:p>
            <a:pPr eaLnBrk="1" hangingPunct="1"/>
            <a:r>
              <a:rPr lang="en-US" altLang="en-US" sz="3600">
                <a:latin typeface="Times New Roman" panose="02020603050405020304" pitchFamily="18" charset="0"/>
              </a:rPr>
              <a:t>Financial Objectives of a Firm</a:t>
            </a:r>
            <a:br>
              <a:rPr lang="en-US" altLang="en-US" sz="3600">
                <a:latin typeface="Times New Roman" panose="02020603050405020304" pitchFamily="18" charset="0"/>
              </a:rPr>
            </a:br>
            <a:r>
              <a:rPr lang="en-US" altLang="en-US" sz="2000">
                <a:latin typeface="Times New Roman" panose="02020603050405020304" pitchFamily="18" charset="0"/>
              </a:rPr>
              <a:t>1 of 3</a:t>
            </a:r>
          </a:p>
        </p:txBody>
      </p:sp>
      <p:sp>
        <p:nvSpPr>
          <p:cNvPr id="8" name="Slide Number Placeholder 5">
            <a:extLst>
              <a:ext uri="{FF2B5EF4-FFF2-40B4-BE49-F238E27FC236}">
                <a16:creationId xmlns:a16="http://schemas.microsoft.com/office/drawing/2014/main" xmlns="" id="{C1F10468-D0CA-41EC-BDB0-FADFC31A2425}"/>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B3D07B55-91CA-4D73-9820-3F50A441B763}" type="slidenum">
              <a:rPr lang="en-US" altLang="en-US" sz="1400">
                <a:latin typeface="Arial" panose="020B0604020202020204" pitchFamily="34" charset="0"/>
              </a:rPr>
              <a:pPr eaLnBrk="1" hangingPunct="1"/>
              <a:t>4</a:t>
            </a:fld>
            <a:endParaRPr lang="en-US" altLang="en-US" sz="1400">
              <a:latin typeface="Arial" panose="020B0604020202020204" pitchFamily="34" charset="0"/>
            </a:endParaRPr>
          </a:p>
        </p:txBody>
      </p:sp>
      <p:sp>
        <p:nvSpPr>
          <p:cNvPr id="7171" name="Line 4">
            <a:extLst>
              <a:ext uri="{FF2B5EF4-FFF2-40B4-BE49-F238E27FC236}">
                <a16:creationId xmlns:a16="http://schemas.microsoft.com/office/drawing/2014/main" xmlns="" id="{CDA5DB6F-ADF5-490F-9B78-AF52432521E8}"/>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7173" name="Picture 8">
            <a:extLst>
              <a:ext uri="{FF2B5EF4-FFF2-40B4-BE49-F238E27FC236}">
                <a16:creationId xmlns:a16="http://schemas.microsoft.com/office/drawing/2014/main" xmlns="" id="{70E3EE11-C865-4D0E-BF8B-EB302CB3AA44}"/>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427" r="-89"/>
          <a:stretch/>
        </p:blipFill>
        <p:spPr bwMode="auto">
          <a:xfrm>
            <a:off x="595234" y="1984329"/>
            <a:ext cx="8091566" cy="2459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xmlns="" id="{839334DE-33EF-41F5-9CF0-FB5BBC86AD01}"/>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Financial Objectives of a Firm</a:t>
            </a:r>
            <a:br>
              <a:rPr lang="en-US" altLang="en-US" sz="3600">
                <a:latin typeface="Times New Roman" panose="02020603050405020304" pitchFamily="18" charset="0"/>
              </a:rPr>
            </a:br>
            <a:r>
              <a:rPr lang="en-US" altLang="en-US" sz="2000">
                <a:latin typeface="Times New Roman" panose="02020603050405020304" pitchFamily="18" charset="0"/>
              </a:rPr>
              <a:t>2 of 3</a:t>
            </a:r>
            <a:endParaRPr lang="en-US" altLang="en-US" sz="3600">
              <a:latin typeface="Times New Roman" panose="02020603050405020304" pitchFamily="18" charset="0"/>
            </a:endParaRPr>
          </a:p>
        </p:txBody>
      </p:sp>
      <p:sp>
        <p:nvSpPr>
          <p:cNvPr id="8196" name="Rectangle 3">
            <a:extLst>
              <a:ext uri="{FF2B5EF4-FFF2-40B4-BE49-F238E27FC236}">
                <a16:creationId xmlns:a16="http://schemas.microsoft.com/office/drawing/2014/main" xmlns="" id="{CDAE7A33-F896-441D-8E00-CB03C77183C7}"/>
              </a:ext>
            </a:extLst>
          </p:cNvPr>
          <p:cNvSpPr>
            <a:spLocks noGrp="1" noChangeArrowheads="1"/>
          </p:cNvSpPr>
          <p:nvPr>
            <p:ph idx="1"/>
          </p:nvPr>
        </p:nvSpPr>
        <p:spPr>
          <a:xfrm>
            <a:off x="457200" y="1844231"/>
            <a:ext cx="8229600" cy="4404169"/>
          </a:xfrm>
        </p:spPr>
        <p:txBody>
          <a:bodyPr>
            <a:normAutofit fontScale="92500"/>
          </a:bodyPr>
          <a:lstStyle/>
          <a:p>
            <a:pPr algn="just" eaLnBrk="1" hangingPunct="1"/>
            <a:r>
              <a:rPr lang="en-US" altLang="en-US" sz="2800">
                <a:latin typeface="Times New Roman" panose="02020603050405020304" pitchFamily="18" charset="0"/>
              </a:rPr>
              <a:t>Profitability</a:t>
            </a:r>
          </a:p>
          <a:p>
            <a:pPr lvl="1" algn="just" eaLnBrk="1" hangingPunct="1"/>
            <a:r>
              <a:rPr lang="en-US" altLang="en-US" sz="2400">
                <a:latin typeface="Times New Roman" panose="02020603050405020304" pitchFamily="18" charset="0"/>
              </a:rPr>
              <a:t>Is the ability to earn a profit.</a:t>
            </a:r>
          </a:p>
          <a:p>
            <a:pPr lvl="2" algn="just" eaLnBrk="1" hangingPunct="1"/>
            <a:r>
              <a:rPr lang="en-US" altLang="en-US" sz="2000">
                <a:latin typeface="Times New Roman" panose="02020603050405020304" pitchFamily="18" charset="0"/>
              </a:rPr>
              <a:t>Many start-ups are not profitable during their first one to three years while they are training employees and building their brands.</a:t>
            </a:r>
          </a:p>
          <a:p>
            <a:pPr lvl="2" algn="just" eaLnBrk="1" hangingPunct="1"/>
            <a:r>
              <a:rPr lang="en-US" altLang="en-US" sz="2000">
                <a:latin typeface="Times New Roman" panose="02020603050405020304" pitchFamily="18" charset="0"/>
              </a:rPr>
              <a:t>However, a firm must become profitable to remain viable and provide a return to its owners.</a:t>
            </a:r>
          </a:p>
          <a:p>
            <a:pPr algn="just" eaLnBrk="1" hangingPunct="1"/>
            <a:r>
              <a:rPr lang="en-US" altLang="en-US" sz="2800">
                <a:latin typeface="Times New Roman" panose="02020603050405020304" pitchFamily="18" charset="0"/>
              </a:rPr>
              <a:t>Liquidity</a:t>
            </a:r>
          </a:p>
          <a:p>
            <a:pPr lvl="1" algn="just" eaLnBrk="1" hangingPunct="1"/>
            <a:r>
              <a:rPr lang="en-US" altLang="en-US" sz="2400">
                <a:latin typeface="Times New Roman" panose="02020603050405020304" pitchFamily="18" charset="0"/>
              </a:rPr>
              <a:t>Is a company’s ability to meet its short-term financial obligations.</a:t>
            </a:r>
          </a:p>
          <a:p>
            <a:pPr lvl="2" algn="just" eaLnBrk="1" hangingPunct="1"/>
            <a:r>
              <a:rPr lang="en-US" altLang="en-US" sz="2000">
                <a:latin typeface="Times New Roman" panose="02020603050405020304" pitchFamily="18" charset="0"/>
              </a:rPr>
              <a:t>Even if a firm is profitable, it is often a challenge to keep enough money in the bank to meet its routine obligations in a timely manner.</a:t>
            </a:r>
          </a:p>
        </p:txBody>
      </p:sp>
      <p:sp>
        <p:nvSpPr>
          <p:cNvPr id="7" name="Slide Number Placeholder 5">
            <a:extLst>
              <a:ext uri="{FF2B5EF4-FFF2-40B4-BE49-F238E27FC236}">
                <a16:creationId xmlns:a16="http://schemas.microsoft.com/office/drawing/2014/main" xmlns="" id="{011B21B8-95A2-4091-9B7F-E44A183EB2C4}"/>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A8962101-895D-43EC-AE97-ADD803B1CAFA}" type="slidenum">
              <a:rPr lang="en-US" altLang="en-US" sz="1400">
                <a:latin typeface="Arial" panose="020B0604020202020204" pitchFamily="34" charset="0"/>
              </a:rPr>
              <a:pPr eaLnBrk="1" hangingPunct="1"/>
              <a:t>5</a:t>
            </a:fld>
            <a:endParaRPr lang="en-US" altLang="en-US" sz="1400">
              <a:latin typeface="Arial" panose="020B0604020202020204" pitchFamily="34" charset="0"/>
            </a:endParaRPr>
          </a:p>
        </p:txBody>
      </p:sp>
      <p:sp>
        <p:nvSpPr>
          <p:cNvPr id="8197" name="Line 4">
            <a:extLst>
              <a:ext uri="{FF2B5EF4-FFF2-40B4-BE49-F238E27FC236}">
                <a16:creationId xmlns:a16="http://schemas.microsoft.com/office/drawing/2014/main" xmlns="" id="{7C90622A-A5A8-480C-A894-4B0776F16B30}"/>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xmlns="" id="{4995F282-C014-4C40-9E66-EB618DF3DA97}"/>
              </a:ext>
            </a:extLst>
          </p:cNvPr>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Financial Objectives of a Firm</a:t>
            </a:r>
            <a:br>
              <a:rPr lang="en-US" altLang="en-US" sz="3600">
                <a:latin typeface="Times New Roman" panose="02020603050405020304" pitchFamily="18" charset="0"/>
              </a:rPr>
            </a:br>
            <a:r>
              <a:rPr lang="en-US" altLang="en-US" sz="2000">
                <a:latin typeface="Times New Roman" panose="02020603050405020304" pitchFamily="18" charset="0"/>
              </a:rPr>
              <a:t>3 of 3</a:t>
            </a:r>
            <a:endParaRPr lang="en-US" altLang="en-US" sz="3600">
              <a:latin typeface="Times New Roman" panose="02020603050405020304" pitchFamily="18" charset="0"/>
            </a:endParaRPr>
          </a:p>
        </p:txBody>
      </p:sp>
      <p:sp>
        <p:nvSpPr>
          <p:cNvPr id="9220" name="Rectangle 3">
            <a:extLst>
              <a:ext uri="{FF2B5EF4-FFF2-40B4-BE49-F238E27FC236}">
                <a16:creationId xmlns:a16="http://schemas.microsoft.com/office/drawing/2014/main" xmlns="" id="{9A79EADD-C66C-4576-8D1E-E58116C84F5F}"/>
              </a:ext>
            </a:extLst>
          </p:cNvPr>
          <p:cNvSpPr>
            <a:spLocks noGrp="1" noChangeArrowheads="1"/>
          </p:cNvSpPr>
          <p:nvPr>
            <p:ph idx="1"/>
          </p:nvPr>
        </p:nvSpPr>
        <p:spPr>
          <a:xfrm>
            <a:off x="228600" y="1502057"/>
            <a:ext cx="8686800" cy="4746343"/>
          </a:xfrm>
        </p:spPr>
        <p:txBody>
          <a:bodyPr>
            <a:normAutofit/>
          </a:bodyPr>
          <a:lstStyle/>
          <a:p>
            <a:pPr algn="just" eaLnBrk="1" hangingPunct="1"/>
            <a:r>
              <a:rPr lang="en-US" altLang="en-US" sz="2800">
                <a:latin typeface="Times New Roman" panose="02020603050405020304" pitchFamily="18" charset="0"/>
              </a:rPr>
              <a:t>Efficiency</a:t>
            </a:r>
          </a:p>
          <a:p>
            <a:pPr lvl="1" algn="just" eaLnBrk="1" hangingPunct="1"/>
            <a:r>
              <a:rPr lang="en-US" altLang="en-US" sz="2400">
                <a:latin typeface="Times New Roman" panose="02020603050405020304" pitchFamily="18" charset="0"/>
              </a:rPr>
              <a:t>Is how productively a firm utilizes its assets relative to its revenue and its profits.</a:t>
            </a:r>
          </a:p>
          <a:p>
            <a:pPr lvl="2" algn="just" eaLnBrk="1" hangingPunct="1"/>
            <a:r>
              <a:rPr lang="en-US" altLang="en-US" sz="2000">
                <a:latin typeface="Times New Roman" panose="02020603050405020304" pitchFamily="18" charset="0"/>
              </a:rPr>
              <a:t>Southwest Airlines, for example, uses its assets very productively.  Its turnaround time, or the time its airplanes sit on the ground while they are being unloaded and reloaded, is the lowest in the airline industry.</a:t>
            </a:r>
          </a:p>
          <a:p>
            <a:pPr algn="just" eaLnBrk="1" hangingPunct="1"/>
            <a:r>
              <a:rPr lang="en-US" altLang="en-US" sz="2800">
                <a:latin typeface="Times New Roman" panose="02020603050405020304" pitchFamily="18" charset="0"/>
              </a:rPr>
              <a:t>Stability</a:t>
            </a:r>
          </a:p>
          <a:p>
            <a:pPr lvl="1" algn="just" eaLnBrk="1" hangingPunct="1"/>
            <a:r>
              <a:rPr lang="en-US" altLang="en-US" sz="2400">
                <a:latin typeface="Times New Roman" panose="02020603050405020304" pitchFamily="18" charset="0"/>
              </a:rPr>
              <a:t>Is the strength and vigor of the firm’s overall financial posture.  </a:t>
            </a:r>
          </a:p>
          <a:p>
            <a:pPr lvl="2" algn="just" eaLnBrk="1" hangingPunct="1"/>
            <a:r>
              <a:rPr lang="en-US" altLang="en-US" sz="2000">
                <a:latin typeface="Times New Roman" panose="02020603050405020304" pitchFamily="18" charset="0"/>
              </a:rPr>
              <a:t>For a firm to be stable, it must not only earn a profit and remain liquid but also keep its debt in check.</a:t>
            </a:r>
          </a:p>
        </p:txBody>
      </p:sp>
      <p:sp>
        <p:nvSpPr>
          <p:cNvPr id="7" name="Slide Number Placeholder 5">
            <a:extLst>
              <a:ext uri="{FF2B5EF4-FFF2-40B4-BE49-F238E27FC236}">
                <a16:creationId xmlns:a16="http://schemas.microsoft.com/office/drawing/2014/main" xmlns="" id="{25599E1F-86A9-4901-A2E9-FF7959287EA3}"/>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642DC7F2-7CE8-446D-B888-F0F356C2B88D}" type="slidenum">
              <a:rPr lang="en-US" altLang="en-US" sz="1400">
                <a:latin typeface="Arial" panose="020B0604020202020204" pitchFamily="34" charset="0"/>
              </a:rPr>
              <a:pPr eaLnBrk="1" hangingPunct="1"/>
              <a:t>6</a:t>
            </a:fld>
            <a:endParaRPr lang="en-US" altLang="en-US" sz="1400">
              <a:latin typeface="Arial" panose="020B0604020202020204" pitchFamily="34" charset="0"/>
            </a:endParaRPr>
          </a:p>
        </p:txBody>
      </p:sp>
      <p:sp>
        <p:nvSpPr>
          <p:cNvPr id="9221" name="Line 4">
            <a:extLst>
              <a:ext uri="{FF2B5EF4-FFF2-40B4-BE49-F238E27FC236}">
                <a16:creationId xmlns:a16="http://schemas.microsoft.com/office/drawing/2014/main" xmlns="" id="{BBD850CC-875C-4EDE-8647-D2544B35360E}"/>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xmlns="" id="{CD2024B2-2C7F-4D36-B340-E354B097B8E8}"/>
              </a:ext>
            </a:extLst>
          </p:cNvPr>
          <p:cNvSpPr>
            <a:spLocks noGrp="1" noChangeArrowheads="1"/>
          </p:cNvSpPr>
          <p:nvPr>
            <p:ph type="title"/>
          </p:nvPr>
        </p:nvSpPr>
        <p:spPr>
          <a:xfrm>
            <a:off x="185101" y="26445"/>
            <a:ext cx="8879570" cy="1375019"/>
          </a:xfrm>
        </p:spPr>
        <p:txBody>
          <a:bodyPr>
            <a:normAutofit fontScale="90000"/>
          </a:bodyPr>
          <a:lstStyle/>
          <a:p>
            <a:pPr eaLnBrk="1" hangingPunct="1"/>
            <a:r>
              <a:rPr lang="en-US" altLang="en-US" sz="3600">
                <a:latin typeface="Times New Roman" panose="02020603050405020304" pitchFamily="18" charset="0"/>
              </a:rPr>
              <a:t>The Process of Financial Management</a:t>
            </a:r>
            <a:br>
              <a:rPr lang="en-US" altLang="en-US" sz="3600">
                <a:latin typeface="Times New Roman" panose="02020603050405020304" pitchFamily="18" charset="0"/>
              </a:rPr>
            </a:br>
            <a:r>
              <a:rPr lang="en-US" altLang="en-US" sz="2000">
                <a:latin typeface="Times New Roman" panose="02020603050405020304" pitchFamily="18" charset="0"/>
              </a:rPr>
              <a:t>1 of 4</a:t>
            </a:r>
            <a:endParaRPr lang="en-US" altLang="en-US" sz="3600">
              <a:latin typeface="Times New Roman" panose="02020603050405020304" pitchFamily="18" charset="0"/>
            </a:endParaRPr>
          </a:p>
        </p:txBody>
      </p:sp>
      <p:sp>
        <p:nvSpPr>
          <p:cNvPr id="10244" name="Rectangle 3">
            <a:extLst>
              <a:ext uri="{FF2B5EF4-FFF2-40B4-BE49-F238E27FC236}">
                <a16:creationId xmlns:a16="http://schemas.microsoft.com/office/drawing/2014/main" xmlns="" id="{DCEDDC59-F144-4075-A6A6-A3B9DE409F21}"/>
              </a:ext>
            </a:extLst>
          </p:cNvPr>
          <p:cNvSpPr>
            <a:spLocks noGrp="1" noChangeArrowheads="1"/>
          </p:cNvSpPr>
          <p:nvPr>
            <p:ph idx="1"/>
          </p:nvPr>
        </p:nvSpPr>
        <p:spPr>
          <a:xfrm>
            <a:off x="496864" y="1467995"/>
            <a:ext cx="8371246" cy="4931217"/>
          </a:xfrm>
        </p:spPr>
        <p:txBody>
          <a:bodyPr>
            <a:normAutofit/>
          </a:bodyPr>
          <a:lstStyle/>
          <a:p>
            <a:pPr algn="just" eaLnBrk="1" hangingPunct="1">
              <a:lnSpc>
                <a:spcPct val="90000"/>
              </a:lnSpc>
            </a:pPr>
            <a:r>
              <a:rPr lang="en-US" altLang="en-US" sz="2800">
                <a:latin typeface="Times New Roman" panose="02020603050405020304" pitchFamily="18" charset="0"/>
              </a:rPr>
              <a:t>Importance of Financial Statements</a:t>
            </a:r>
          </a:p>
          <a:p>
            <a:pPr lvl="1" algn="just" eaLnBrk="1" hangingPunct="1">
              <a:lnSpc>
                <a:spcPct val="90000"/>
              </a:lnSpc>
            </a:pPr>
            <a:r>
              <a:rPr lang="en-US" altLang="en-US" sz="2400">
                <a:latin typeface="Times New Roman" panose="02020603050405020304" pitchFamily="18" charset="0"/>
              </a:rPr>
              <a:t>To assess whether its financial objectives are being met, firms rely heavily on analysis of financial statements.</a:t>
            </a:r>
          </a:p>
          <a:p>
            <a:pPr lvl="2" algn="just" eaLnBrk="1" hangingPunct="1">
              <a:lnSpc>
                <a:spcPct val="90000"/>
              </a:lnSpc>
            </a:pPr>
            <a:r>
              <a:rPr lang="en-US" altLang="en-US" sz="2000">
                <a:latin typeface="Times New Roman" panose="02020603050405020304" pitchFamily="18" charset="0"/>
              </a:rPr>
              <a:t>A financial statement is a written report that quantitatively describes a firm’s financial health.  </a:t>
            </a:r>
          </a:p>
          <a:p>
            <a:pPr lvl="2" algn="just" eaLnBrk="1" hangingPunct="1">
              <a:lnSpc>
                <a:spcPct val="90000"/>
              </a:lnSpc>
            </a:pPr>
            <a:r>
              <a:rPr lang="en-US" altLang="en-US" sz="2000">
                <a:latin typeface="Times New Roman" panose="02020603050405020304" pitchFamily="18" charset="0"/>
              </a:rPr>
              <a:t>The income statement, the balance sheet, and the statement of cash flows are the financial statements entrepreneurs use most commonly.</a:t>
            </a:r>
          </a:p>
          <a:p>
            <a:pPr algn="just" eaLnBrk="1" hangingPunct="1">
              <a:lnSpc>
                <a:spcPct val="90000"/>
              </a:lnSpc>
            </a:pPr>
            <a:r>
              <a:rPr lang="en-US" altLang="en-US" sz="2800">
                <a:latin typeface="Times New Roman" panose="02020603050405020304" pitchFamily="18" charset="0"/>
              </a:rPr>
              <a:t>Forecasts</a:t>
            </a:r>
          </a:p>
          <a:p>
            <a:pPr lvl="1" algn="just" eaLnBrk="1" hangingPunct="1">
              <a:lnSpc>
                <a:spcPct val="90000"/>
              </a:lnSpc>
            </a:pPr>
            <a:r>
              <a:rPr lang="en-US" altLang="en-US" sz="2400">
                <a:latin typeface="Times New Roman" panose="02020603050405020304" pitchFamily="18" charset="0"/>
              </a:rPr>
              <a:t>Are an estimate of a firm’s future income and expenses, based on past performance, its current circumstances, and its future plans.</a:t>
            </a:r>
          </a:p>
        </p:txBody>
      </p:sp>
      <p:sp>
        <p:nvSpPr>
          <p:cNvPr id="7" name="Slide Number Placeholder 5">
            <a:extLst>
              <a:ext uri="{FF2B5EF4-FFF2-40B4-BE49-F238E27FC236}">
                <a16:creationId xmlns:a16="http://schemas.microsoft.com/office/drawing/2014/main" xmlns="" id="{1AAD1322-7160-4C32-9CAF-B73CED9B6CD6}"/>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11540066-5BD8-48A2-BF5C-02BBA02B78AC}" type="slidenum">
              <a:rPr lang="en-US" altLang="en-US" sz="1400">
                <a:latin typeface="Arial" panose="020B0604020202020204" pitchFamily="34" charset="0"/>
              </a:rPr>
              <a:pPr eaLnBrk="1" hangingPunct="1"/>
              <a:t>7</a:t>
            </a:fld>
            <a:endParaRPr lang="en-US" altLang="en-US" sz="1400">
              <a:latin typeface="Arial" panose="020B0604020202020204" pitchFamily="34" charset="0"/>
            </a:endParaRPr>
          </a:p>
        </p:txBody>
      </p:sp>
      <p:sp>
        <p:nvSpPr>
          <p:cNvPr id="10245" name="Line 4">
            <a:extLst>
              <a:ext uri="{FF2B5EF4-FFF2-40B4-BE49-F238E27FC236}">
                <a16:creationId xmlns:a16="http://schemas.microsoft.com/office/drawing/2014/main" xmlns="" id="{FB156C65-A1B8-48F5-ABF8-160C12A454CD}"/>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xmlns="" id="{224AE368-2E26-4413-9533-4E878A847548}"/>
              </a:ext>
            </a:extLst>
          </p:cNvPr>
          <p:cNvSpPr>
            <a:spLocks noGrp="1" noChangeArrowheads="1"/>
          </p:cNvSpPr>
          <p:nvPr>
            <p:ph type="title"/>
          </p:nvPr>
        </p:nvSpPr>
        <p:spPr>
          <a:xfrm>
            <a:off x="145437" y="208910"/>
            <a:ext cx="9144000" cy="809146"/>
          </a:xfrm>
        </p:spPr>
        <p:txBody>
          <a:bodyPr>
            <a:normAutofit fontScale="90000"/>
          </a:bodyPr>
          <a:lstStyle/>
          <a:p>
            <a:pPr eaLnBrk="1" hangingPunct="1"/>
            <a:r>
              <a:rPr lang="en-US" altLang="en-US" sz="3600">
                <a:latin typeface="Times New Roman" panose="02020603050405020304" pitchFamily="18" charset="0"/>
              </a:rPr>
              <a:t>The Process of Financial Management</a:t>
            </a:r>
            <a:br>
              <a:rPr lang="en-US" altLang="en-US" sz="3600">
                <a:latin typeface="Times New Roman" panose="02020603050405020304" pitchFamily="18" charset="0"/>
              </a:rPr>
            </a:br>
            <a:r>
              <a:rPr lang="en-US" altLang="en-US" sz="2000">
                <a:latin typeface="Times New Roman" panose="02020603050405020304" pitchFamily="18" charset="0"/>
              </a:rPr>
              <a:t>2 of 4</a:t>
            </a:r>
            <a:endParaRPr lang="en-US" altLang="en-US" sz="3600">
              <a:latin typeface="Times New Roman" panose="02020603050405020304" pitchFamily="18" charset="0"/>
            </a:endParaRPr>
          </a:p>
        </p:txBody>
      </p:sp>
      <p:sp>
        <p:nvSpPr>
          <p:cNvPr id="11268" name="Rectangle 3">
            <a:extLst>
              <a:ext uri="{FF2B5EF4-FFF2-40B4-BE49-F238E27FC236}">
                <a16:creationId xmlns:a16="http://schemas.microsoft.com/office/drawing/2014/main" xmlns="" id="{9AE66458-77C0-4FEE-AC4A-43899088A2BB}"/>
              </a:ext>
            </a:extLst>
          </p:cNvPr>
          <p:cNvSpPr>
            <a:spLocks noGrp="1" noChangeArrowheads="1"/>
          </p:cNvSpPr>
          <p:nvPr>
            <p:ph idx="1"/>
          </p:nvPr>
        </p:nvSpPr>
        <p:spPr>
          <a:xfrm>
            <a:off x="452485" y="1989667"/>
            <a:ext cx="8529904" cy="3649133"/>
          </a:xfrm>
        </p:spPr>
        <p:txBody>
          <a:bodyPr>
            <a:normAutofit lnSpcReduction="10000"/>
          </a:bodyPr>
          <a:lstStyle/>
          <a:p>
            <a:pPr algn="just" eaLnBrk="1" hangingPunct="1"/>
            <a:r>
              <a:rPr lang="en-US" altLang="en-US" sz="2800">
                <a:latin typeface="Times New Roman" panose="02020603050405020304" pitchFamily="18" charset="0"/>
              </a:rPr>
              <a:t>Forecasts (continued)</a:t>
            </a:r>
          </a:p>
          <a:p>
            <a:pPr lvl="1" algn="just" eaLnBrk="1" hangingPunct="1"/>
            <a:r>
              <a:rPr lang="en-US" altLang="en-US" sz="2400">
                <a:latin typeface="Times New Roman" panose="02020603050405020304" pitchFamily="18" charset="0"/>
              </a:rPr>
              <a:t>New ventures typically base their forecasts on an estimate of sales and then on industry averages or the experiences of similar start-ups regarding the cost of goods sold and other expenses.</a:t>
            </a:r>
          </a:p>
          <a:p>
            <a:pPr algn="just" eaLnBrk="1" hangingPunct="1"/>
            <a:r>
              <a:rPr lang="en-US" altLang="en-US" sz="2800">
                <a:latin typeface="Times New Roman" panose="02020603050405020304" pitchFamily="18" charset="0"/>
              </a:rPr>
              <a:t>Budgets</a:t>
            </a:r>
          </a:p>
          <a:p>
            <a:pPr lvl="1" algn="just" eaLnBrk="1" hangingPunct="1"/>
            <a:r>
              <a:rPr lang="en-US" altLang="en-US" sz="2400">
                <a:latin typeface="Times New Roman" panose="02020603050405020304" pitchFamily="18" charset="0"/>
              </a:rPr>
              <a:t>Are itemized forecasts of a company’s income, expenses, and capital needs and are also an important tool for financial planning and control.</a:t>
            </a:r>
          </a:p>
        </p:txBody>
      </p:sp>
      <p:sp>
        <p:nvSpPr>
          <p:cNvPr id="7" name="Slide Number Placeholder 5">
            <a:extLst>
              <a:ext uri="{FF2B5EF4-FFF2-40B4-BE49-F238E27FC236}">
                <a16:creationId xmlns:a16="http://schemas.microsoft.com/office/drawing/2014/main" xmlns="" id="{1A54A832-71AC-42AF-B61E-40AEB6DDEEFA}"/>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6B7E2542-8A0A-4964-85BA-37034C922632}" type="slidenum">
              <a:rPr lang="en-US" altLang="en-US" sz="1400">
                <a:latin typeface="Arial" panose="020B0604020202020204" pitchFamily="34" charset="0"/>
              </a:rPr>
              <a:pPr eaLnBrk="1" hangingPunct="1"/>
              <a:t>8</a:t>
            </a:fld>
            <a:endParaRPr lang="en-US" altLang="en-US" sz="1400">
              <a:latin typeface="Arial" panose="020B0604020202020204" pitchFamily="34" charset="0"/>
            </a:endParaRPr>
          </a:p>
        </p:txBody>
      </p:sp>
      <p:sp>
        <p:nvSpPr>
          <p:cNvPr id="11269" name="Line 4">
            <a:extLst>
              <a:ext uri="{FF2B5EF4-FFF2-40B4-BE49-F238E27FC236}">
                <a16:creationId xmlns:a16="http://schemas.microsoft.com/office/drawing/2014/main" xmlns="" id="{B46631FE-E7DE-48BC-9337-B68270467EC1}"/>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xmlns="" id="{5B5C6A70-1A0B-4EBC-8B2F-268050C8952A}"/>
              </a:ext>
            </a:extLst>
          </p:cNvPr>
          <p:cNvSpPr>
            <a:spLocks noGrp="1" noChangeArrowheads="1"/>
          </p:cNvSpPr>
          <p:nvPr>
            <p:ph type="title"/>
          </p:nvPr>
        </p:nvSpPr>
        <p:spPr>
          <a:xfrm>
            <a:off x="113440" y="-97840"/>
            <a:ext cx="9143999" cy="1164640"/>
          </a:xfrm>
        </p:spPr>
        <p:txBody>
          <a:bodyPr>
            <a:normAutofit fontScale="90000"/>
          </a:bodyPr>
          <a:lstStyle/>
          <a:p>
            <a:pPr eaLnBrk="1" hangingPunct="1"/>
            <a:r>
              <a:rPr lang="en-US" altLang="en-US" sz="3600">
                <a:latin typeface="Times New Roman" panose="02020603050405020304" pitchFamily="18" charset="0"/>
              </a:rPr>
              <a:t>The Process of Financial Management</a:t>
            </a:r>
            <a:br>
              <a:rPr lang="en-US" altLang="en-US" sz="3600">
                <a:latin typeface="Times New Roman" panose="02020603050405020304" pitchFamily="18" charset="0"/>
              </a:rPr>
            </a:br>
            <a:r>
              <a:rPr lang="en-US" altLang="en-US" sz="2000">
                <a:latin typeface="Times New Roman" panose="02020603050405020304" pitchFamily="18" charset="0"/>
              </a:rPr>
              <a:t>3 of 4</a:t>
            </a:r>
            <a:endParaRPr lang="en-US" altLang="en-US" sz="3600">
              <a:latin typeface="Times New Roman" panose="02020603050405020304" pitchFamily="18" charset="0"/>
            </a:endParaRPr>
          </a:p>
        </p:txBody>
      </p:sp>
      <p:sp>
        <p:nvSpPr>
          <p:cNvPr id="12292" name="Rectangle 3">
            <a:extLst>
              <a:ext uri="{FF2B5EF4-FFF2-40B4-BE49-F238E27FC236}">
                <a16:creationId xmlns:a16="http://schemas.microsoft.com/office/drawing/2014/main" xmlns="" id="{25D7EEC5-5922-4A95-91BA-9DB5FDE520E4}"/>
              </a:ext>
            </a:extLst>
          </p:cNvPr>
          <p:cNvSpPr>
            <a:spLocks noGrp="1" noChangeArrowheads="1"/>
          </p:cNvSpPr>
          <p:nvPr>
            <p:ph idx="1"/>
          </p:nvPr>
        </p:nvSpPr>
        <p:spPr>
          <a:xfrm>
            <a:off x="651863" y="1811530"/>
            <a:ext cx="8067151" cy="3649133"/>
          </a:xfrm>
        </p:spPr>
        <p:txBody>
          <a:bodyPr>
            <a:normAutofit lnSpcReduction="10000"/>
          </a:bodyPr>
          <a:lstStyle/>
          <a:p>
            <a:pPr algn="just" eaLnBrk="1" hangingPunct="1">
              <a:lnSpc>
                <a:spcPct val="90000"/>
              </a:lnSpc>
            </a:pPr>
            <a:r>
              <a:rPr lang="en-US" altLang="en-US" sz="2800">
                <a:latin typeface="Times New Roman" panose="02020603050405020304" pitchFamily="18" charset="0"/>
              </a:rPr>
              <a:t>Financial Ratios</a:t>
            </a:r>
          </a:p>
          <a:p>
            <a:pPr lvl="1" algn="just" eaLnBrk="1" hangingPunct="1">
              <a:lnSpc>
                <a:spcPct val="90000"/>
              </a:lnSpc>
            </a:pPr>
            <a:r>
              <a:rPr lang="en-US" altLang="en-US" sz="2400">
                <a:latin typeface="Times New Roman" panose="02020603050405020304" pitchFamily="18" charset="0"/>
              </a:rPr>
              <a:t>Depict relationships between items on a firm’s financial statements.</a:t>
            </a:r>
          </a:p>
          <a:p>
            <a:pPr lvl="1" algn="just" eaLnBrk="1" hangingPunct="1">
              <a:lnSpc>
                <a:spcPct val="90000"/>
              </a:lnSpc>
            </a:pPr>
            <a:r>
              <a:rPr lang="en-US" altLang="en-US" sz="2400">
                <a:latin typeface="Times New Roman" panose="02020603050405020304" pitchFamily="18" charset="0"/>
              </a:rPr>
              <a:t>An analysis of its financial ratios helps a firm determine whether it is meeting its financial objectives and how it stakes up against industry peers.</a:t>
            </a:r>
          </a:p>
          <a:p>
            <a:pPr algn="just" eaLnBrk="1" hangingPunct="1">
              <a:lnSpc>
                <a:spcPct val="90000"/>
              </a:lnSpc>
            </a:pPr>
            <a:r>
              <a:rPr lang="en-US" altLang="en-US" sz="2800">
                <a:latin typeface="Times New Roman" panose="02020603050405020304" pitchFamily="18" charset="0"/>
              </a:rPr>
              <a:t>Importance of Financial Management</a:t>
            </a:r>
          </a:p>
          <a:p>
            <a:pPr lvl="1" algn="just" eaLnBrk="1" hangingPunct="1">
              <a:lnSpc>
                <a:spcPct val="90000"/>
              </a:lnSpc>
            </a:pPr>
            <a:r>
              <a:rPr lang="en-US" altLang="en-US" sz="2400">
                <a:latin typeface="Times New Roman" panose="02020603050405020304" pitchFamily="18" charset="0"/>
              </a:rPr>
              <a:t>Many experienced entrepreneurs stress the importance of keeping on top of the financial management of the firm.</a:t>
            </a:r>
          </a:p>
        </p:txBody>
      </p:sp>
      <p:sp>
        <p:nvSpPr>
          <p:cNvPr id="7" name="Slide Number Placeholder 5">
            <a:extLst>
              <a:ext uri="{FF2B5EF4-FFF2-40B4-BE49-F238E27FC236}">
                <a16:creationId xmlns:a16="http://schemas.microsoft.com/office/drawing/2014/main" xmlns="" id="{F8F5101B-584C-4D1C-A3F3-27C4EF49BA57}"/>
              </a:ext>
            </a:extLst>
          </p:cNvPr>
          <p:cNvSpPr>
            <a:spLocks noGrp="1"/>
          </p:cNvSpPr>
          <p:nvPr>
            <p:ph type="sldNum" sz="quarter" idx="12"/>
          </p:nvPr>
        </p:nvSpPr>
        <p:spPr/>
        <p:txBody>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1400">
                <a:latin typeface="Arial" panose="020B0604020202020204" pitchFamily="34" charset="0"/>
              </a:rPr>
              <a:t>8-</a:t>
            </a:r>
            <a:fld id="{944BC354-F130-4EF8-A426-88EF8439E46E}" type="slidenum">
              <a:rPr lang="en-US" altLang="en-US" sz="1400">
                <a:latin typeface="Arial" panose="020B0604020202020204" pitchFamily="34" charset="0"/>
              </a:rPr>
              <a:pPr eaLnBrk="1" hangingPunct="1"/>
              <a:t>9</a:t>
            </a:fld>
            <a:endParaRPr lang="en-US" altLang="en-US" sz="1400">
              <a:latin typeface="Arial" panose="020B0604020202020204" pitchFamily="34" charset="0"/>
            </a:endParaRPr>
          </a:p>
        </p:txBody>
      </p:sp>
      <p:sp>
        <p:nvSpPr>
          <p:cNvPr id="12293" name="Line 4">
            <a:extLst>
              <a:ext uri="{FF2B5EF4-FFF2-40B4-BE49-F238E27FC236}">
                <a16:creationId xmlns:a16="http://schemas.microsoft.com/office/drawing/2014/main" xmlns="" id="{6B661764-96BD-41D4-9E72-4E4DA7A54F50}"/>
              </a:ext>
            </a:extLst>
          </p:cNvPr>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468</TotalTime>
  <Words>1634</Words>
  <Application>Microsoft Office PowerPoint</Application>
  <PresentationFormat>On-screen Show (4:3)</PresentationFormat>
  <Paragraphs>168</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Celestial</vt:lpstr>
      <vt:lpstr>Slide 1</vt:lpstr>
      <vt:lpstr>Financial Management 1 of 2</vt:lpstr>
      <vt:lpstr>Financial Management 2 of 2</vt:lpstr>
      <vt:lpstr>Financial Objectives of a Firm 1 of 3</vt:lpstr>
      <vt:lpstr>Financial Objectives of a Firm 2 of 3</vt:lpstr>
      <vt:lpstr>Financial Objectives of a Firm 3 of 3</vt:lpstr>
      <vt:lpstr>The Process of Financial Management 1 of 4</vt:lpstr>
      <vt:lpstr>The Process of Financial Management 2 of 4</vt:lpstr>
      <vt:lpstr>The Process of Financial Management 3 of 4</vt:lpstr>
      <vt:lpstr>The Process of Financial Management 4 of 4</vt:lpstr>
      <vt:lpstr>Financial Statements</vt:lpstr>
      <vt:lpstr>Importance of Keeping Good Records</vt:lpstr>
      <vt:lpstr>New Venture Fitness Drinks</vt:lpstr>
      <vt:lpstr>Historical Financial Statements</vt:lpstr>
      <vt:lpstr>Historical Income Statements</vt:lpstr>
      <vt:lpstr>Historical Balance Sheets 1 of 2</vt:lpstr>
      <vt:lpstr>Historical Balance Sheets 2 of 2</vt:lpstr>
      <vt:lpstr>Historical Statement of Cash Flows</vt:lpstr>
      <vt:lpstr>Ratio Analysis</vt:lpstr>
      <vt:lpstr>Historical Ratio Analysis</vt:lpstr>
      <vt:lpstr>Forecasts 1 of 4</vt:lpstr>
      <vt:lpstr>Forecasts 2 of 4</vt:lpstr>
      <vt:lpstr>Forecasts 3 of 4</vt:lpstr>
      <vt:lpstr>Forecasts 4 of 4</vt:lpstr>
      <vt:lpstr>Pro Forma Financial Statements</vt:lpstr>
      <vt:lpstr>Types of Pro Forma Financial Statements</vt:lpstr>
      <vt:lpstr>Pro Forma Income Statements</vt:lpstr>
      <vt:lpstr>Pro Forma Balance Sheets 1 of 2</vt:lpstr>
      <vt:lpstr>Pro Forma Balance Sheets 2 of 2</vt:lpstr>
      <vt:lpstr>Pro Forma Statement of Cash Flow</vt:lpstr>
      <vt:lpstr>Ratio Analysis</vt:lpstr>
      <vt:lpstr>Ratio Analysis Based on Historical and Pro-Forma Financial Statements</vt:lpstr>
      <vt:lpstr>Slide 33</vt:lpstr>
    </vt:vector>
  </TitlesOfParts>
  <Company>UCF - College of Business Administration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bbarringer</dc:creator>
  <cp:lastModifiedBy>hp</cp:lastModifiedBy>
  <cp:revision>51</cp:revision>
  <dcterms:created xsi:type="dcterms:W3CDTF">2004-11-30T17:28:57Z</dcterms:created>
  <dcterms:modified xsi:type="dcterms:W3CDTF">2025-02-22T14:05:58Z</dcterms:modified>
</cp:coreProperties>
</file>