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6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72" r:id="rId11"/>
    <p:sldId id="267" r:id="rId12"/>
    <p:sldId id="268" r:id="rId13"/>
    <p:sldId id="269" r:id="rId14"/>
    <p:sldId id="270" r:id="rId15"/>
    <p:sldId id="271" r:id="rId16"/>
    <p:sldId id="273" r:id="rId17"/>
    <p:sldId id="278" r:id="rId18"/>
    <p:sldId id="274" r:id="rId19"/>
    <p:sldId id="279" r:id="rId20"/>
    <p:sldId id="275" r:id="rId21"/>
    <p:sldId id="280" r:id="rId22"/>
    <p:sldId id="276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30B024-A570-4F48-B034-32A88BD767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IIIT-A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79CC-11A7-4F47-B8BC-934CD8E7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11540-D664-4A8C-94DC-B4ADC01FC7C2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53065-ECD8-4CCE-9724-65720B23AF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IIIT-A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88544-E0FB-479D-AA2A-EFFB0DFCE1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6F56-F00A-4C55-B373-DF306D118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559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7:41:42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6515,'0'0'1897,"2"-6"-3703,1-1 1796,-1 5 188,-1 0 0,0 0 0,0-1 0,0 1 0,-1 0 0,1 0 0,0-1 0,-1 1-1,0-1 1,1-2 0,2 5-203,-2 0 63,0 0 0,0 0 1,0 0-1,0 0 0,0 0 0,0 0 0,0 0 0,0 0 1,0 0-1,0 0 0,0-1 0,0 1 0,-1 0 0,1-1 0,0 1 1,0-1-1,1 0 0,0 7-3538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7:41:4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433 648 2593,'-147'-193'0,"4"-23"-112,0-22-1281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7:41:42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6515,'0'0'1897,"2"-6"-3703,1-1 1796,-1 5 188,-1 0 0,0 0 0,0-1 0,0 1 0,-1 0 0,1 0 0,0-1 0,-1 1-1,0-1 1,1-2 0,2 5-203,-2 0 63,0 0 0,0 0 1,0 0-1,0 0 0,0 0 0,0 0 0,0 0 0,0 0 1,0 0-1,0 0 0,0-1 0,0 1 0,-1 0 0,1-1 0,0 1 1,0-1-1,1 0 0,0 7-3538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8T17:41:4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433 648 2593,'-147'-193'0,"4"-23"-112,0-22-1281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IIIT-A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66724-98B7-4F42-9413-0443A39A67B8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IIIT-A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3398C-9C1B-49C5-A89A-210938FAC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26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D90-4425-4E60-AC39-EC6808673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39435-D4E5-4949-9612-C3DFCA12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2CCD-8DBE-441A-87B7-188DBBF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A49-13CD-4046-84FB-E6F0D99F3009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173C-BCD1-4EF6-95DC-57B6A02D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E115-2278-4E22-892F-E8FF4541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9DF7-6915-4A2F-8075-D89ACDC0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73943-1948-437C-AF6A-325E5F5F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39F-CD3C-4BC8-87BB-2F5C6AA4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69E3-7F69-4303-B381-0AADF8492D27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2E04-15DE-4C1E-A1B5-12D6BF0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EEA7-F498-48F9-B36C-8061186E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4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F9FA6-9BE6-4A31-925E-D2BF5B01B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81E68-7CFB-4E14-B0C2-7E5ADFB2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3892-496B-4111-963F-C3F5C61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7FBE-EE7A-43BD-8749-F050A0ECDA6E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66DA-2E26-4C56-A775-30B7AF5C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87E9-71CF-49FA-AB93-103234E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EEB-697B-460C-8E5B-DE0ACA38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CEA5-EA8E-4CEC-B743-6D084CB7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E2F2-50A8-4D74-BE7E-666077E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E722-94BD-4530-B408-9FBBA5172B82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1348-1937-454E-B067-2F7F991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166D-08D8-42D7-B8CB-00E621B3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8472-EE0D-4EB6-9CA6-ACA0D82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A87F-508B-494A-BB97-7D5A9E69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99C5-1FF2-4B2A-9D99-13C9EE2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B7ED-7050-40F9-A878-651C65E4F1BA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5257-8B61-42CD-BE83-D4A7CBBE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1ECC-0F27-47A1-A6D1-20A4C78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676E-3B3E-4F0A-9E01-1068187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3F1F-90A0-46AB-882B-8581AEEF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F7EFF-D71A-4008-9FC8-490055C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395C-5BDD-4029-BC86-9F034AEB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C607-EB11-40F2-80B2-CF8F5CCADD6F}" type="datetime1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749F-4931-4B7D-9407-F1589391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8494-A0EB-4997-8E5A-DBA29CC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51-4185-41D3-931A-80968E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214D-AF07-40BB-B6C1-B9A859A9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44754-7320-41E8-8865-A7B85097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EB7A5-7056-462C-BA40-F9FD7580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F3A94-C692-46B0-A532-24087B4A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221E6-49C0-4B8B-9E87-3358F4F3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59BA-64F0-46EF-B13D-D8ABC3EC2960}" type="datetime1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F319-120E-44A8-B0CE-A8A7DDD1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61645-06B1-4F35-A5B3-C6DC3CB2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B3C7-6133-453B-B691-6FAF65F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15879-1523-41E2-9BE5-F832E3B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9D69-C5A7-4B22-B1EB-BB45A9612B62}" type="datetime1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EABA-C18A-40E2-BDCF-9BC19D6C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BC04-1857-4CC8-93DA-B857FDB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C9CF6-ED80-4080-9059-F6042209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7967-315F-43A0-B56D-21F3CC1B8119}" type="datetime1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5B47D-5BC0-4A1B-BBC7-CBE3368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78EF-3410-483E-AFB9-45DD1185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A438-1C74-4681-B81F-AC9FD7AA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FD16-65F2-4E5C-AA2C-CB8BE862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55ABE-2C21-4C50-8F34-FC3512C2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862-6804-4164-A592-6273C2CB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388A-A553-4F09-A710-CF054D575099}" type="datetime1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8183-C5D9-4D59-9F18-9F17819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34E6-9616-4EED-9920-3FD3AE5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F01F-440E-4D1E-8617-BA51599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9E22-52A2-4887-BEF1-AA396430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5AB44-F473-409C-9CA8-C0F54C5F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A1CF-B38A-4590-8AA9-3117EC58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4944-9D38-4092-B474-CAE2E7EDE061}" type="datetime1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78D1-3AD7-49AD-9094-235C17DF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1AE9-66EA-4341-92E1-C520263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A99C-9C33-4451-B12F-63C2ADE9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B2DC-3DB1-49B2-BCAE-02603F62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4A5A-F909-4D9A-8FFD-EC39C2E7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E5E7-4871-441C-9F55-112993E201FB}" type="datetime1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7278-403F-4496-B256-E7530190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Fundamentals of Electrical and Electronics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89D5-74C6-461C-9984-80535338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05CB-F702-430C-AFD9-579DB827B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B729-B97B-49F2-9918-AE902C0B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325"/>
            <a:ext cx="9144000" cy="19097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Fundaments of Electrical and Electronics (FEE)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D798-D227-4D5A-A324-FC26AB110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and Current Sources (Cont..)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9634"/>
            <a:ext cx="10058400" cy="49825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-Roman"/>
              </a:rPr>
              <a:t>In the dependent, or controlled, source, the source quantity is determined by a voltage or current existing at some other location in the system being analyzed.</a:t>
            </a:r>
            <a:endParaRPr lang="en-IN" sz="200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latin typeface="Times-Roman"/>
            </a:endParaRPr>
          </a:p>
          <a:p>
            <a:pPr algn="l"/>
            <a:endParaRPr lang="en-IN" sz="2000" dirty="0">
              <a:latin typeface="Times-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FD1B1-3C6D-4919-B0AA-05DDA561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34396"/>
            <a:ext cx="404657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7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and Circuits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9634"/>
            <a:ext cx="10058400" cy="49825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-Roman"/>
              </a:rPr>
              <a:t>Network:</a:t>
            </a:r>
            <a:r>
              <a:rPr lang="en-US" sz="2000" dirty="0">
                <a:latin typeface="Times-Roman"/>
              </a:rPr>
              <a:t> The interconnection of two or more simple circuit elements forms an electrical network.</a:t>
            </a:r>
            <a:endParaRPr lang="en-US" sz="2000" b="1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-Roman"/>
              </a:rPr>
              <a:t>Circuit:</a:t>
            </a:r>
            <a:r>
              <a:rPr lang="en-US" sz="2000" dirty="0">
                <a:latin typeface="Times-Roman"/>
              </a:rPr>
              <a:t> If a network contains at least one closed path, it is known an electric circuit.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-Roman"/>
              </a:rPr>
              <a:t>Every circuit is a network, but not all networks are circuits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B8FA-871B-45B0-8F8A-DD2DC3CB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0" y="3298372"/>
            <a:ext cx="4816151" cy="2626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550FA-0324-43D9-81AB-524FB9B8B2F2}"/>
              </a:ext>
            </a:extLst>
          </p:cNvPr>
          <p:cNvSpPr txBox="1"/>
          <p:nvPr/>
        </p:nvSpPr>
        <p:spPr>
          <a:xfrm flipH="1">
            <a:off x="4925629" y="5745267"/>
            <a:ext cx="5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034B1-A236-414A-B97C-7342AF2C4BFE}"/>
              </a:ext>
            </a:extLst>
          </p:cNvPr>
          <p:cNvSpPr txBox="1"/>
          <p:nvPr/>
        </p:nvSpPr>
        <p:spPr>
          <a:xfrm flipH="1">
            <a:off x="6962816" y="5757704"/>
            <a:ext cx="5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1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Ohm’s Law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Ohm’s law states that the voltage across conducting materials is directly proportional to the current flowing through the material.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Mathematically can be written 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</m:t>
                      </m:r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/>
                <a:r>
                  <a:rPr lang="en-US" sz="2000" dirty="0">
                    <a:latin typeface="Times-Roman"/>
                  </a:rPr>
                  <a:t>where the constant of proportionality  is called the resistance.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The unit of resistance is the ohm, which is 1 V/A and abbreviated by a capital omega (</a:t>
                </a:r>
                <a:r>
                  <a:rPr lang="el-GR" sz="2000" dirty="0">
                    <a:latin typeface="Times-Roman"/>
                  </a:rPr>
                  <a:t>Ω</a:t>
                </a:r>
                <a:r>
                  <a:rPr lang="en-US" sz="2000" dirty="0">
                    <a:latin typeface="Times-Roman"/>
                  </a:rPr>
                  <a:t>).</a:t>
                </a:r>
              </a:p>
              <a:p>
                <a:pPr marL="0" indent="0" algn="just">
                  <a:buNone/>
                </a:pPr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 r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995E3-D48C-4B0F-9BFD-664C41BF3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46" y="3503648"/>
            <a:ext cx="378746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Nodes, Paths, Loops, and Branches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3649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 at which two or more elements have a common connection is called a node.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node was encountered more than once, then the set of nodes and elements that we have passed through is defined as a path.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node at which we started is the same as the node on which we ended, then the path is, by definition, a closed path or a loop.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is a single path in a network, composed of one simple element and the node at each end of that element. Thus, a path is a particular collection of branches.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13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64400A-F927-479B-AC9C-91DB65100EFC}"/>
              </a:ext>
            </a:extLst>
          </p:cNvPr>
          <p:cNvGrpSpPr/>
          <p:nvPr/>
        </p:nvGrpSpPr>
        <p:grpSpPr>
          <a:xfrm>
            <a:off x="2912136" y="1554842"/>
            <a:ext cx="6117363" cy="2683258"/>
            <a:chOff x="2912136" y="1657479"/>
            <a:chExt cx="6117363" cy="26832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2738FD-F00A-4AB1-BBC3-BF918D2B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136" y="1720934"/>
              <a:ext cx="2392887" cy="22404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36B349-05A0-4D9D-9F4A-8DEB78372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198" y="1657479"/>
              <a:ext cx="2545301" cy="23319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F32BB-C175-40B4-A285-6031488908F3}"/>
                </a:ext>
              </a:extLst>
            </p:cNvPr>
            <p:cNvSpPr txBox="1"/>
            <p:nvPr/>
          </p:nvSpPr>
          <p:spPr>
            <a:xfrm flipH="1">
              <a:off x="3815286" y="3937522"/>
              <a:ext cx="468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7F0F3-106D-4EC6-8AD9-0FAEF7E86DE3}"/>
                </a:ext>
              </a:extLst>
            </p:cNvPr>
            <p:cNvSpPr txBox="1"/>
            <p:nvPr/>
          </p:nvSpPr>
          <p:spPr>
            <a:xfrm flipH="1">
              <a:off x="7485328" y="3940627"/>
              <a:ext cx="537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87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Current Law (KCL)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The algebraic sum of the currents entering any node is zero.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This law represents a mathematical statement of the fact that charge cannot accumulate at a node.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A node is not a circuit element, and it certainly cannot store, destroy, or generate charge.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0" u="none" strike="noStrike" baseline="0" dirty="0">
                  <a:latin typeface="Times-Roman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 r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6E19B-9C14-443E-B8FB-4F571606E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75" y="2946927"/>
            <a:ext cx="311685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Voltage Law (KVL)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The algebraic sum of the voltages around any closed path is zero.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+.. ..+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8F9F-0E8D-476D-8A14-A2F17B3AC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6" y="3750907"/>
            <a:ext cx="390177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2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 Connected Sources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3649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elements in a circuit that carry the same current are said to be connected in series.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a circuit having a common voltage across them are said to be connected in parallel.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voltage sources in series may be replaced by an equivalent voltage source having a voltage equal to the algebraic sum of the individual sources.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16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9246F9-D06C-439F-9BFE-F5E19AF1E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69" y="3296784"/>
            <a:ext cx="310922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 Connected Sources (Cont..)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3649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current sources may also be combined by algebraically adding the individual currents.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70065-8A06-47A7-9E13-BA242EE4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17" y="1881893"/>
            <a:ext cx="38941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 in Series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KVL for the following circuit: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−..−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−..−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+..+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 l="-545" t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18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B6007E-FBEF-4F35-AEA9-67248EA4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16" y="1711839"/>
            <a:ext cx="6553768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 in Parallel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KCL for the following circuit: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−..−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−..−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+..+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 l="-545" t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19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E1C3D-7A90-4C1C-8210-FE646982B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44" y="1649353"/>
            <a:ext cx="3139712" cy="13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3C4CB8-7C07-48AB-AE33-83EB558B4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72" y="1531159"/>
            <a:ext cx="182133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C14F-35C3-4857-AF2C-711F340D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8"/>
            <a:ext cx="10515600" cy="7265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Provisional Syllabus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8C3C-3E58-4C61-8EB2-3922E2EF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add more topics in the provisional syllabus.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A0DCB-A69D-4B11-BB59-67B27C4C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96B3-C1D3-459A-80C5-C9DCA65B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EE28FD-4CD4-4665-AAE2-C03CD4859AE7}"/>
                  </a:ext>
                </a:extLst>
              </p14:cNvPr>
              <p14:cNvContentPartPr/>
              <p14:nvPr/>
            </p14:nvContentPartPr>
            <p14:xfrm>
              <a:off x="3150272" y="3317422"/>
              <a:ext cx="13680" cy="16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EE28FD-4CD4-4665-AAE2-C03CD4859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272" y="3308422"/>
                <a:ext cx="31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862797-94B0-4BEA-9124-0843A584BAF3}"/>
                  </a:ext>
                </a:extLst>
              </p14:cNvPr>
              <p14:cNvContentPartPr/>
              <p14:nvPr/>
            </p14:nvContentPartPr>
            <p14:xfrm>
              <a:off x="-999808" y="2223382"/>
              <a:ext cx="156240" cy="23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862797-94B0-4BEA-9124-0843A584B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08808" y="2214742"/>
                <a:ext cx="173880" cy="250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BD82761-4E33-4C84-B31A-BE4DB4C52D25}"/>
              </a:ext>
            </a:extLst>
          </p:cNvPr>
          <p:cNvGraphicFramePr>
            <a:graphicFrameLocks noGrp="1"/>
          </p:cNvGraphicFramePr>
          <p:nvPr/>
        </p:nvGraphicFramePr>
        <p:xfrm>
          <a:off x="933062" y="1997959"/>
          <a:ext cx="9974424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2440">
                  <a:extLst>
                    <a:ext uri="{9D8B030D-6E8A-4147-A177-3AD203B41FA5}">
                      <a16:colId xmlns:a16="http://schemas.microsoft.com/office/drawing/2014/main" val="477240189"/>
                    </a:ext>
                  </a:extLst>
                </a:gridCol>
                <a:gridCol w="1202274">
                  <a:extLst>
                    <a:ext uri="{9D8B030D-6E8A-4147-A177-3AD203B41FA5}">
                      <a16:colId xmlns:a16="http://schemas.microsoft.com/office/drawing/2014/main" val="308403138"/>
                    </a:ext>
                  </a:extLst>
                </a:gridCol>
                <a:gridCol w="6559710">
                  <a:extLst>
                    <a:ext uri="{9D8B030D-6E8A-4147-A177-3AD203B41FA5}">
                      <a16:colId xmlns:a16="http://schemas.microsoft.com/office/drawing/2014/main" val="2877684320"/>
                    </a:ext>
                  </a:extLst>
                </a:gridCol>
              </a:tblGrid>
              <a:tr h="29063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127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Circuit elements, KCL, KVL, Network Theorems, Transient and Steady-State Analysis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11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Two-Port Networks, Transformers (Mutual Coupling, Impedance Transfer)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502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Semiconductor, Junction Diode, Zener Diode, Simple Circuits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9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Logic Circuits, Boolean Algebra, Simple gates, Boolean Theorems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Division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14686-D17E-41B1-950E-873C7A14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52" y="938954"/>
            <a:ext cx="2164268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Division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+..+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3649"/>
                <a:ext cx="10058400" cy="53277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00E99-D45E-463C-A0E1-F2E162E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87" y="832371"/>
            <a:ext cx="2133785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N-node circuit will need (N − 1) voltages and (N − 1) equations. Each equation is a simple KCL equation.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4F658-4D84-4BAE-92EA-0903F49E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2" y="1710620"/>
            <a:ext cx="409991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(Cont..)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EEB51-627C-4570-9AD6-FEB4BBB4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04" y="1284106"/>
            <a:ext cx="3909399" cy="2255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3941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(Nodal Analysis)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i="0" u="none" strike="noStrike" baseline="0" dirty="0">
                <a:latin typeface="Times-Bold"/>
              </a:rPr>
              <a:t>Count the number of nodes </a:t>
            </a:r>
            <a:r>
              <a:rPr lang="en-US" sz="2000" i="0" u="none" strike="noStrike" baseline="0" dirty="0">
                <a:latin typeface="Times-Roman"/>
              </a:rPr>
              <a:t>(</a:t>
            </a:r>
            <a:r>
              <a:rPr lang="en-US" sz="2000" i="1" u="none" strike="noStrike" baseline="0" dirty="0">
                <a:latin typeface="Times-Italic"/>
              </a:rPr>
              <a:t>N</a:t>
            </a:r>
            <a:r>
              <a:rPr lang="en-US" sz="2000" i="0" u="none" strike="noStrike" baseline="0" dirty="0">
                <a:latin typeface="Times-Roman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2. </a:t>
            </a:r>
            <a:r>
              <a:rPr lang="en-US" sz="2000" i="0" u="none" strike="noStrike" baseline="0" dirty="0">
                <a:latin typeface="Times-Bold"/>
              </a:rPr>
              <a:t>Designate a reference node. 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3. </a:t>
            </a:r>
            <a:r>
              <a:rPr lang="en-US" sz="2000" i="0" u="none" strike="noStrike" baseline="0" dirty="0">
                <a:latin typeface="Times-Bold"/>
              </a:rPr>
              <a:t>Label the nodal voltages </a:t>
            </a:r>
            <a:r>
              <a:rPr lang="en-US" sz="2000" i="0" u="none" strike="noStrike" baseline="0" dirty="0">
                <a:latin typeface="Times-Roman"/>
              </a:rPr>
              <a:t>(there are </a:t>
            </a:r>
            <a:r>
              <a:rPr lang="en-US" sz="2000" i="1" u="none" strike="noStrike" baseline="0" dirty="0">
                <a:latin typeface="Times-Italic"/>
              </a:rPr>
              <a:t>N </a:t>
            </a:r>
            <a:r>
              <a:rPr lang="en-US" sz="2000" i="0" u="none" strike="noStrike" baseline="0" dirty="0">
                <a:latin typeface="MTSY"/>
              </a:rPr>
              <a:t>− </a:t>
            </a:r>
            <a:r>
              <a:rPr lang="en-US" sz="2000" i="0" u="none" strike="noStrike" baseline="0" dirty="0">
                <a:latin typeface="Times-Roman"/>
              </a:rPr>
              <a:t>1 of them).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4. </a:t>
            </a:r>
            <a:r>
              <a:rPr lang="en-US" sz="2000" i="0" u="none" strike="noStrike" baseline="0" dirty="0">
                <a:latin typeface="Times-Bold"/>
              </a:rPr>
              <a:t>Write a KCL equation for each of the nonreference nodes.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5. </a:t>
            </a:r>
            <a:r>
              <a:rPr lang="en-US" sz="2000" i="0" u="none" strike="noStrike" baseline="0" dirty="0">
                <a:latin typeface="Times-Bold"/>
              </a:rPr>
              <a:t>Express any additional unknowns such as currents or voltages other than nodal voltages in terms of appropriate nodal voltages. 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6. </a:t>
            </a:r>
            <a:r>
              <a:rPr lang="en-US" sz="2000" i="0" u="none" strike="noStrike" baseline="0" dirty="0">
                <a:latin typeface="Times-Bold"/>
              </a:rPr>
              <a:t>Organize the equations.</a:t>
            </a:r>
          </a:p>
          <a:p>
            <a:pPr marL="0" indent="0" algn="l">
              <a:buNone/>
            </a:pPr>
            <a:endParaRPr lang="en-US" sz="200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Times-Roman"/>
              </a:rPr>
              <a:t>7. </a:t>
            </a:r>
            <a:r>
              <a:rPr lang="en-US" sz="2000" i="0" u="none" strike="noStrike" baseline="0" dirty="0">
                <a:latin typeface="Times-Bold"/>
              </a:rPr>
              <a:t>Solve the system of equations for the nodal voltages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2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Supernode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2980"/>
            <a:ext cx="10058400" cy="5327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D2115-DDA6-458A-BB70-BDE3DA65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860269"/>
            <a:ext cx="3734124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C14F-35C3-4857-AF2C-711F340D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8"/>
            <a:ext cx="10515600" cy="7265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Circuit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8C3C-3E58-4C61-8EB2-3922E2EF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of the electrical elements.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example: a battery connected with wires.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circuit: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response for a given input.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interaction of various elements inside a circuit.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A0DCB-A69D-4B11-BB59-67B27C4C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Fundamentals of Electrical and Electronics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96B3-C1D3-459A-80C5-C9DCA65B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3</a:t>
            </a:fld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29362C-5488-4533-B3C5-176FC7618503}"/>
              </a:ext>
            </a:extLst>
          </p:cNvPr>
          <p:cNvGrpSpPr/>
          <p:nvPr/>
        </p:nvGrpSpPr>
        <p:grpSpPr>
          <a:xfrm>
            <a:off x="3721359" y="2349041"/>
            <a:ext cx="2984241" cy="1822909"/>
            <a:chOff x="3721359" y="2301416"/>
            <a:chExt cx="3112366" cy="22535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20B0A7-D68F-4B76-A56F-33E1F9348E22}"/>
                </a:ext>
              </a:extLst>
            </p:cNvPr>
            <p:cNvSpPr/>
            <p:nvPr/>
          </p:nvSpPr>
          <p:spPr>
            <a:xfrm>
              <a:off x="3721359" y="2803849"/>
              <a:ext cx="887963" cy="1250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87EFB-4BE0-439E-A74A-53BB7355846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152122" y="2304661"/>
              <a:ext cx="13219" cy="499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4ACDF-9021-43A5-9CDD-E80DD7BD7ACB}"/>
                </a:ext>
              </a:extLst>
            </p:cNvPr>
            <p:cNvCxnSpPr/>
            <p:nvPr/>
          </p:nvCxnSpPr>
          <p:spPr>
            <a:xfrm>
              <a:off x="4152122" y="2304661"/>
              <a:ext cx="22389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B403A2-312C-4E8A-A84F-7ACBB6C53EC4}"/>
                </a:ext>
              </a:extLst>
            </p:cNvPr>
            <p:cNvSpPr/>
            <p:nvPr/>
          </p:nvSpPr>
          <p:spPr>
            <a:xfrm>
              <a:off x="5945762" y="2800606"/>
              <a:ext cx="887963" cy="1250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004A6C-C24C-4D58-9A57-C7F74C661D34}"/>
                </a:ext>
              </a:extLst>
            </p:cNvPr>
            <p:cNvCxnSpPr>
              <a:cxnSpLocks/>
            </p:cNvCxnSpPr>
            <p:nvPr/>
          </p:nvCxnSpPr>
          <p:spPr>
            <a:xfrm>
              <a:off x="6386245" y="2301416"/>
              <a:ext cx="13219" cy="499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7FC9F2-EE8C-4752-8A9F-EB2B0645617E}"/>
                </a:ext>
              </a:extLst>
            </p:cNvPr>
            <p:cNvCxnSpPr>
              <a:cxnSpLocks/>
            </p:cNvCxnSpPr>
            <p:nvPr/>
          </p:nvCxnSpPr>
          <p:spPr>
            <a:xfrm>
              <a:off x="4148875" y="4055777"/>
              <a:ext cx="13219" cy="499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41286D-1D79-40AE-A377-F11A255CAA40}"/>
                </a:ext>
              </a:extLst>
            </p:cNvPr>
            <p:cNvCxnSpPr>
              <a:cxnSpLocks/>
            </p:cNvCxnSpPr>
            <p:nvPr/>
          </p:nvCxnSpPr>
          <p:spPr>
            <a:xfrm>
              <a:off x="6382995" y="4052124"/>
              <a:ext cx="13219" cy="499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9B18C4-73FC-470B-9384-4678F70AB039}"/>
                </a:ext>
              </a:extLst>
            </p:cNvPr>
            <p:cNvCxnSpPr/>
            <p:nvPr/>
          </p:nvCxnSpPr>
          <p:spPr>
            <a:xfrm>
              <a:off x="4158604" y="4548518"/>
              <a:ext cx="22389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EE28FD-4CD4-4665-AAE2-C03CD4859AE7}"/>
                  </a:ext>
                </a:extLst>
              </p14:cNvPr>
              <p14:cNvContentPartPr/>
              <p14:nvPr/>
            </p14:nvContentPartPr>
            <p14:xfrm>
              <a:off x="3150272" y="3317422"/>
              <a:ext cx="13680" cy="16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EE28FD-4CD4-4665-AAE2-C03CD4859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272" y="3308422"/>
                <a:ext cx="31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862797-94B0-4BEA-9124-0843A584BAF3}"/>
                  </a:ext>
                </a:extLst>
              </p14:cNvPr>
              <p14:cNvContentPartPr/>
              <p14:nvPr/>
            </p14:nvContentPartPr>
            <p14:xfrm>
              <a:off x="-999808" y="2223382"/>
              <a:ext cx="156240" cy="23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862797-94B0-4BEA-9124-0843A584BA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08808" y="2214742"/>
                <a:ext cx="17388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90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(Q or q or q(t))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Charge is the electrical property of an atomic particle.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C</a:t>
                </a:r>
                <a:r>
                  <a:rPr lang="en-US" sz="2000" b="0" i="0" u="none" strike="noStrike" baseline="0" dirty="0">
                    <a:latin typeface="Times-Roman"/>
                  </a:rPr>
                  <a:t>harge: positive (corresponding to a proton) and negative (corresponding to an electron).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SI unit of charge is Coulomb (C).</a:t>
                </a:r>
              </a:p>
              <a:p>
                <a:pPr algn="just"/>
                <a:r>
                  <a:rPr lang="en-US" sz="2000" dirty="0">
                    <a:latin typeface="Times-Roman"/>
                  </a:rPr>
                  <a:t>A single electron has a charge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−1.602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latin typeface="Times-Roman"/>
                  </a:rPr>
                  <a:t> C.</a:t>
                </a:r>
              </a:p>
              <a:p>
                <a:pPr algn="just"/>
                <a:r>
                  <a:rPr lang="en-US" sz="2000" dirty="0">
                    <a:latin typeface="Times-Roman"/>
                  </a:rPr>
                  <a:t>A single proton has a charge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1.602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>
                    <a:latin typeface="Times-Roman"/>
                  </a:rPr>
                  <a:t> C.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Number of electrons in a coulomb charge: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1.602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den>
                      </m:f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=6.24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electrons</m:t>
                      </m:r>
                    </m:oMath>
                  </m:oMathPara>
                </a14:m>
                <a:endParaRPr lang="en-US" sz="2000" b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charge conservation: Charge can neither be created nor be destroyed.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Charge in motion creates the current.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Transfer of energy from one point to another by moving a charge from one place to another.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Current : Rate of change of charge.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Unit of charge is Ampere (A).</a:t>
                </a:r>
              </a:p>
              <a:p>
                <a:pPr algn="just"/>
                <a:r>
                  <a:rPr lang="en-US" sz="2000" dirty="0">
                    <a:latin typeface="Times-Roman"/>
                  </a:rPr>
                  <a:t>Ampere is the total charge that passes through an arbitrary cross section of a wire during an interval of one second.</a:t>
                </a:r>
              </a:p>
              <a:p>
                <a:pPr algn="just"/>
                <a:r>
                  <a:rPr lang="en-US" sz="2000" dirty="0">
                    <a:latin typeface="Times-Roman"/>
                  </a:rPr>
                  <a:t>1 Ampere = 1 Coulomb per second.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Charge transferred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Times-Roman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Conventional representation: Opposite to the direction of motion of electrons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 r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8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(Cont..)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9634"/>
            <a:ext cx="10058400" cy="49825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-Roman"/>
              </a:rPr>
              <a:t>Direction of current flow: Opposite to the direction of motion of electrons.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Times-Roman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F2EB5-B13E-4CDA-90ED-34F098D55626}"/>
              </a:ext>
            </a:extLst>
          </p:cNvPr>
          <p:cNvSpPr txBox="1"/>
          <p:nvPr/>
        </p:nvSpPr>
        <p:spPr>
          <a:xfrm>
            <a:off x="1036320" y="2898609"/>
            <a:ext cx="309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(a) Incorrect representation.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687B9-D669-4F9D-A9FA-3395F5A9DBFA}"/>
              </a:ext>
            </a:extLst>
          </p:cNvPr>
          <p:cNvSpPr txBox="1"/>
          <p:nvPr/>
        </p:nvSpPr>
        <p:spPr>
          <a:xfrm>
            <a:off x="4110484" y="2911049"/>
            <a:ext cx="255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Correct representation.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54CB8-4BC3-4CA9-BBEB-3113C188E322}"/>
              </a:ext>
            </a:extLst>
          </p:cNvPr>
          <p:cNvSpPr txBox="1"/>
          <p:nvPr/>
        </p:nvSpPr>
        <p:spPr>
          <a:xfrm>
            <a:off x="6774024" y="2911046"/>
            <a:ext cx="511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the above representations have exact meaning.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FE8245-380E-4B2F-9AB7-34DF5CB4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66" y="1619414"/>
            <a:ext cx="3574090" cy="12345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58CB2-019C-4B88-B524-4E70DC30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82" y="1800252"/>
            <a:ext cx="4210136" cy="10440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505BC9-201F-4267-9537-06CE49A1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8" y="3429001"/>
            <a:ext cx="3512043" cy="32642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EE32EE-50C1-4C90-AB1E-53328F3A051F}"/>
              </a:ext>
            </a:extLst>
          </p:cNvPr>
          <p:cNvSpPr txBox="1"/>
          <p:nvPr/>
        </p:nvSpPr>
        <p:spPr>
          <a:xfrm>
            <a:off x="7943461" y="4963183"/>
            <a:ext cx="380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types of current.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EF2D9-50FE-4AF9-A33C-48CD57CBCE46}"/>
              </a:ext>
            </a:extLst>
          </p:cNvPr>
          <p:cNvSpPr txBox="1"/>
          <p:nvPr/>
        </p:nvSpPr>
        <p:spPr>
          <a:xfrm>
            <a:off x="4449498" y="4844372"/>
            <a:ext cx="45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1078D-6911-4337-8903-5FDD2CDF45BC}"/>
              </a:ext>
            </a:extLst>
          </p:cNvPr>
          <p:cNvSpPr txBox="1"/>
          <p:nvPr/>
        </p:nvSpPr>
        <p:spPr>
          <a:xfrm>
            <a:off x="6057468" y="4838147"/>
            <a:ext cx="45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E4D2E-6DE9-422E-B7A8-46E500C103E3}"/>
              </a:ext>
            </a:extLst>
          </p:cNvPr>
          <p:cNvSpPr txBox="1"/>
          <p:nvPr/>
        </p:nvSpPr>
        <p:spPr>
          <a:xfrm>
            <a:off x="4452603" y="6359043"/>
            <a:ext cx="45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C9E6-16E4-48B7-8950-B92EA5F96BC8}"/>
              </a:ext>
            </a:extLst>
          </p:cNvPr>
          <p:cNvSpPr txBox="1"/>
          <p:nvPr/>
        </p:nvSpPr>
        <p:spPr>
          <a:xfrm>
            <a:off x="6066813" y="6349709"/>
            <a:ext cx="458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Times-Roman"/>
                  </a:rPr>
                  <a:t>Voltage can be defined as the energy required to move a unit charge through an element.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The same is also known as emf or potential difference.</a:t>
                </a:r>
                <a:endParaRPr lang="en-US" sz="2000" b="0" i="0" u="none" strike="noStrike" baseline="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Mathematically can be defined 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-Roman"/>
                  </a:rPr>
                  <a:t> is the voltage in volts (V),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-Roman"/>
                  </a:rPr>
                  <a:t> is the work in joules (J),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Times-Roman"/>
                  </a:rPr>
                  <a:t> is the charge in C.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b="0" i="0" u="none" strike="noStrike" baseline="0" dirty="0">
                  <a:latin typeface="Times-Roman"/>
                </a:endParaRP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Analysis of power is required to know the handling capacity of a device.</a:t>
                </a:r>
                <a:endParaRPr lang="en-US" sz="2000" b="0" i="0" u="none" strike="noStrike" baseline="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While energy should be known to measure the electricity utility.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Power: Rate of expenditure of energy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/>
                <a:r>
                  <a:rPr lang="en-US" sz="2000" dirty="0">
                    <a:latin typeface="Times-Roman"/>
                  </a:rPr>
                  <a:t>Unit of power is Watts (W).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-Roman"/>
                  </a:rPr>
                  <a:t>The above expression can be written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Times-Roman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-Roman"/>
                </a:endParaRPr>
              </a:p>
              <a:p>
                <a:pPr algn="just"/>
                <a:r>
                  <a:rPr lang="en-US" sz="2000" dirty="0">
                    <a:latin typeface="Times-Roman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Times-Roman"/>
                  </a:rPr>
                  <a:t> is the time varying quantity or we can call it as instantaneous power.</a:t>
                </a:r>
              </a:p>
              <a:p>
                <a:pPr marL="0" indent="0" algn="just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6FD18-3CE3-4375-B67B-4A4DB679A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59634"/>
                <a:ext cx="10058400" cy="4982546"/>
              </a:xfrm>
              <a:blipFill>
                <a:blip r:embed="rId2"/>
                <a:stretch>
                  <a:fillRect l="-545" t="-1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7CE-4CC7-4F13-8B0F-8BAD23C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301"/>
            <a:ext cx="10058400" cy="7677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and Current Sources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FD18-3CE3-4375-B67B-4A4DB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9634"/>
            <a:ext cx="10058400" cy="49825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-Roman"/>
              </a:rPr>
              <a:t>Independent and dependent 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-Roman"/>
              </a:rPr>
              <a:t>An independent voltage source is characterized by a terminal voltage which is completely independent of the current through 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Times-Roman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-Roman"/>
              </a:rPr>
              <a:t>For an independent current source, the current through the element is completely independent of the voltage across 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latin typeface="Times-Roman"/>
            </a:endParaRPr>
          </a:p>
          <a:p>
            <a:pPr algn="l"/>
            <a:endParaRPr lang="en-IN" sz="2000" dirty="0">
              <a:latin typeface="Times-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CE2B-67FF-47B9-BFC4-D4C3103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Electrical and Electronics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47F9-1A1E-4EC1-B658-A8C81F76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505CB-F702-430C-AFD9-579DB827BD11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0350A-FB3F-46FE-9768-C1800158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1" y="2400543"/>
            <a:ext cx="3025402" cy="1478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A62CB-2F5F-43F8-9655-40314A972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45" y="4378516"/>
            <a:ext cx="1585097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1477</Words>
  <Application>Microsoft Office PowerPoint</Application>
  <PresentationFormat>Widescreen</PresentationFormat>
  <Paragraphs>293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MTSY</vt:lpstr>
      <vt:lpstr>Times New Roman</vt:lpstr>
      <vt:lpstr>Times-Bold</vt:lpstr>
      <vt:lpstr>Times-Italic</vt:lpstr>
      <vt:lpstr>Times-Roman</vt:lpstr>
      <vt:lpstr>Wingdings</vt:lpstr>
      <vt:lpstr>Office Theme</vt:lpstr>
      <vt:lpstr>Fundaments of Electrical and Electronics (FEE)</vt:lpstr>
      <vt:lpstr>Provisional Syllabus</vt:lpstr>
      <vt:lpstr>Electrical Circuit</vt:lpstr>
      <vt:lpstr>Charge (Q or q or q(t))</vt:lpstr>
      <vt:lpstr>Current</vt:lpstr>
      <vt:lpstr>Current (Cont..)</vt:lpstr>
      <vt:lpstr>Voltage</vt:lpstr>
      <vt:lpstr>Power and Energy</vt:lpstr>
      <vt:lpstr>Voltage and Current Sources</vt:lpstr>
      <vt:lpstr>Voltage and Current Sources (Cont..)</vt:lpstr>
      <vt:lpstr>Networks and Circuits</vt:lpstr>
      <vt:lpstr>Ohm’s Law</vt:lpstr>
      <vt:lpstr>Nodes, Paths, Loops, and Branches</vt:lpstr>
      <vt:lpstr>Kirchhoff’s Current Law (KCL)</vt:lpstr>
      <vt:lpstr>Kirchhoff’s Voltage Law (KVL)</vt:lpstr>
      <vt:lpstr>Series and Parallel Connected Sources</vt:lpstr>
      <vt:lpstr>Series and Parallel Connected Sources (Cont..)</vt:lpstr>
      <vt:lpstr>Resistors in Series</vt:lpstr>
      <vt:lpstr>Resistors in Parallel</vt:lpstr>
      <vt:lpstr>Voltage Division</vt:lpstr>
      <vt:lpstr>Current Division</vt:lpstr>
      <vt:lpstr>Nodal Analysis</vt:lpstr>
      <vt:lpstr>Nodal Analysis (Cont..)</vt:lpstr>
      <vt:lpstr>Summary (Nodal Analysis)</vt:lpstr>
      <vt:lpstr>Supernode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Maurya</dc:creator>
  <cp:lastModifiedBy>Himanshu Maurya</cp:lastModifiedBy>
  <cp:revision>85</cp:revision>
  <dcterms:created xsi:type="dcterms:W3CDTF">2020-12-05T07:51:22Z</dcterms:created>
  <dcterms:modified xsi:type="dcterms:W3CDTF">2022-12-18T05:35:51Z</dcterms:modified>
</cp:coreProperties>
</file>