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70" r:id="rId8"/>
    <p:sldId id="271" r:id="rId9"/>
    <p:sldId id="272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0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1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2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321CA-CF01-402F-AB5F-16A102BA2FF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DDE9-1DDF-4E01-ACFD-9362A64D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Solid State Physics Tutorial 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36004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Engineering Physics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584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152400"/>
                <a:ext cx="11734800" cy="11430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Q1. The density of bcc iron is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𝟕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𝟗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𝒌𝒈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and atomic weight is 56. Calculate the size of the unit cell and atomic diameter of iron atom.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2400"/>
                <a:ext cx="11734800" cy="1143000"/>
              </a:xfrm>
              <a:blipFill>
                <a:blip r:embed="rId2"/>
                <a:stretch>
                  <a:fillRect l="-831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117348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Cambria Math" panose="02040503050406030204" pitchFamily="18" charset="0"/>
                  </a:rPr>
                  <a:t>Sol.: </a:t>
                </a:r>
                <a:r>
                  <a:rPr lang="en-US" sz="2400" dirty="0">
                    <a:latin typeface="Cambria Math" panose="02040503050406030204" pitchFamily="18" charset="0"/>
                  </a:rPr>
                  <a:t>The relation for density of unit cell is:</a:t>
                </a:r>
                <a:endParaRPr lang="en-US" sz="24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/>
                            </a:rPr>
                            <m:t>𝑴𝒏</m:t>
                          </m:r>
                        </m:num>
                        <m:den>
                          <m:r>
                            <a:rPr lang="en-US" sz="2400" b="1" i="1">
                              <a:latin typeface="Cambria Math"/>
                            </a:rPr>
                            <m:t>𝑵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𝝆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where a (is lattice constant) = ?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 (is atomic weight) =56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n (is number of atom per unit cell)= 2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N (is Avogadro number)=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6.02×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26</m:t>
                        </m:r>
                      </m:sup>
                    </m:sSup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 (is density)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7.9×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𝑘𝑔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56×2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6.02×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26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×7.9×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=23.55×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−30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=2.866 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Atomic diameter of bcc iron atom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=2.866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=2.482 Å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11734800" cy="5105400"/>
              </a:xfrm>
              <a:blipFill>
                <a:blip r:embed="rId3"/>
                <a:stretch>
                  <a:fillRect l="-571" t="-19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96085" y="16002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2452C8-0657-493A-A511-C44D25B98372}"/>
                  </a:ext>
                </a:extLst>
              </p:cNvPr>
              <p:cNvSpPr txBox="1"/>
              <p:nvPr/>
            </p:nvSpPr>
            <p:spPr>
              <a:xfrm>
                <a:off x="152400" y="0"/>
                <a:ext cx="11963400" cy="5815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Q 2. In a hexagonal plane lattice, the translation vector is given by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𝑻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𝒃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 Å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  <a:cs typeface="Times New Roman" pitchFamily="18" charset="0"/>
                      </a:rPr>
                      <m:t>𝚽</m:t>
                    </m:r>
                    <m:r>
                      <a:rPr lang="en-IN" sz="2400" b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IN" sz="2400" b="1">
                        <a:latin typeface="Cambria Math" panose="02040503050406030204" pitchFamily="18" charset="0"/>
                        <a:cs typeface="Times New Roman" pitchFamily="18" charset="0"/>
                      </a:rPr>
                      <m:t>𝟏𝟐𝟎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°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. Determine the magnitude and direction of the translation vector.</a:t>
                </a:r>
              </a:p>
              <a:p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IN" sz="2000" b="1" dirty="0"/>
                  <a:t>Sol.: </a:t>
                </a:r>
                <a:r>
                  <a:rPr lang="en-IN" sz="2000" dirty="0"/>
                  <a:t>As we know, a translation vector is given by: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𝑻</m:t>
                        </m:r>
                      </m:e>
                    </m:acc>
                    <m:r>
                      <a:rPr lang="en-IN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sz="20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IN" sz="2000" b="1" dirty="0"/>
                  <a:t> </a:t>
                </a:r>
              </a:p>
              <a:p>
                <a:pPr algn="just"/>
                <a:r>
                  <a:rPr lang="en-IN" sz="2000" dirty="0"/>
                  <a:t>Given is: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=3 Å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=120°</m:t>
                    </m:r>
                  </m:oMath>
                </a14:m>
                <a:r>
                  <a:rPr lang="en-I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 dirty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000" dirty="0"/>
                  <a:t>	The direction of the translation vector is simply </a:t>
                </a:r>
                <a:r>
                  <a:rPr lang="en-IN" sz="2000" b="1" dirty="0"/>
                  <a:t>[230]</a:t>
                </a:r>
                <a:r>
                  <a:rPr lang="en-IN" sz="2000" dirty="0"/>
                  <a:t>.</a:t>
                </a:r>
              </a:p>
              <a:p>
                <a:pPr algn="just"/>
                <a:endParaRPr lang="en-IN" sz="2000" dirty="0"/>
              </a:p>
              <a:p>
                <a:pPr algn="just"/>
                <a:r>
                  <a:rPr lang="en-IN" sz="2000" dirty="0"/>
                  <a:t>Now, the magnitude of a resultant vector as determined in a parallelogram law of forces is: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𝑃𝑄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rad>
                    </m:oMath>
                  </m:oMathPara>
                </a14:m>
                <a:endParaRPr lang="en-IN" sz="2000" dirty="0"/>
              </a:p>
              <a:p>
                <a:pPr algn="just"/>
                <a:r>
                  <a:rPr lang="en-IN" sz="2000" dirty="0"/>
                  <a:t>where P and Q are the forces acting at an angle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pPr algn="just"/>
                <a:endParaRPr lang="en-IN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000" dirty="0"/>
                  <a:t> In our case, it can be rewritten as: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func>
                            <m:func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sz="2000" b="1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𝟏𝟐𝟎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IN" sz="2000" b="1" dirty="0"/>
              </a:p>
              <a:p>
                <a:pPr algn="just"/>
                <a:r>
                  <a:rPr lang="en-IN" sz="2000" dirty="0"/>
                  <a:t>So,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36+81−54</m:t>
                          </m:r>
                        </m:e>
                      </m:rad>
                      <m:r>
                        <a:rPr lang="en-I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≈7.94 Å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2452C8-0657-493A-A511-C44D25B98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0"/>
                <a:ext cx="11963400" cy="5815951"/>
              </a:xfrm>
              <a:prstGeom prst="rect">
                <a:avLst/>
              </a:prstGeom>
              <a:blipFill>
                <a:blip r:embed="rId2"/>
                <a:stretch>
                  <a:fillRect l="-764" t="-839" r="-7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5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97927"/>
                <a:ext cx="11963400" cy="131064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Q 3. Find the Miller indices of a plane whose intercepts are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𝟑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𝒄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in a simple cubic unit cell.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97927"/>
                <a:ext cx="11963400" cy="1310640"/>
              </a:xfrm>
              <a:blipFill>
                <a:blip r:embed="rId2"/>
                <a:stretch>
                  <a:fillRect l="-815" r="-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5943600"/>
            <a:ext cx="6400800" cy="500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required Miller indices of the plane are (361)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76152"/>
              </p:ext>
            </p:extLst>
          </p:nvPr>
        </p:nvGraphicFramePr>
        <p:xfrm>
          <a:off x="3073908" y="4528883"/>
          <a:ext cx="6096000" cy="1005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572145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89676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656555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03212988"/>
                    </a:ext>
                  </a:extLst>
                </a:gridCol>
              </a:tblGrid>
              <a:tr h="957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After clearing Fractions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375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553855"/>
                  </p:ext>
                </p:extLst>
              </p:nvPr>
            </p:nvGraphicFramePr>
            <p:xfrm>
              <a:off x="3073908" y="1659636"/>
              <a:ext cx="6096000" cy="712153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2168514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8074719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3865162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61200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Intercepts</a:t>
                          </a:r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dirty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sz="2800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:endParaRPr lang="en-IN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7824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553855"/>
                  </p:ext>
                </p:extLst>
              </p:nvPr>
            </p:nvGraphicFramePr>
            <p:xfrm>
              <a:off x="3073908" y="1659636"/>
              <a:ext cx="6096000" cy="712153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2168514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8074719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3865162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61200477"/>
                        </a:ext>
                      </a:extLst>
                    </a:gridCol>
                  </a:tblGrid>
                  <a:tr h="7121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Intercepts</a:t>
                          </a:r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847" r="-200398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847" r="-10120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00" t="-847" r="-1200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824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022802"/>
                  </p:ext>
                </p:extLst>
              </p:nvPr>
            </p:nvGraphicFramePr>
            <p:xfrm>
              <a:off x="3073908" y="2436049"/>
              <a:ext cx="6096000" cy="1310640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6597901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9500508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743443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5313624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Division by unit Translations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=1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en-US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=3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8548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022802"/>
                  </p:ext>
                </p:extLst>
              </p:nvPr>
            </p:nvGraphicFramePr>
            <p:xfrm>
              <a:off x="3073908" y="2436049"/>
              <a:ext cx="6096000" cy="1310640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6597901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9500508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743443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531362483"/>
                        </a:ext>
                      </a:extLst>
                    </a:gridCol>
                  </a:tblGrid>
                  <a:tr h="1310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Division by unit Translations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315" r="-20039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800" t="-2315" r="-1012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800" t="-2315" r="-1200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85484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129069"/>
                  </p:ext>
                </p:extLst>
              </p:nvPr>
            </p:nvGraphicFramePr>
            <p:xfrm>
              <a:off x="3073908" y="3786855"/>
              <a:ext cx="6096000" cy="664083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22449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559516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8482703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5797929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Reciprocals</a:t>
                          </a:r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B05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4722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129069"/>
                  </p:ext>
                </p:extLst>
              </p:nvPr>
            </p:nvGraphicFramePr>
            <p:xfrm>
              <a:off x="3073908" y="3786855"/>
              <a:ext cx="6096000" cy="664083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22449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559516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8482703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579792976"/>
                        </a:ext>
                      </a:extLst>
                    </a:gridCol>
                  </a:tblGrid>
                  <a:tr h="6640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Reciprocals</a:t>
                          </a:r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00" t="-909" r="-1200" b="-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7223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771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1887200" cy="1371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 4. Determine the Miller indices of a plane that makes intercepts of 2A, 3A, and 4A on the coordinate axes of an orthorhombic crystal with a:b:c=4:3:2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3916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Intercepts                          2                   3                  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Division by unit              2/4 =1/2          3/3=1         4/2 =2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Translations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Reciprocals                       2                     1                    1/2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After clearing                   4                       2                     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Fractions  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required Miller indices of the plane are (421)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115800" cy="8382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 7. Calculate the lattice constant of a simple cubic lattice whose interplanar spacing for (110) plane is 3 Å.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121158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/>
                  </a:rPr>
                  <a:t>Since, 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sz="24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/>
                  </a:rPr>
                  <a:t>For simple cubic lattice,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i="1">
                          <a:latin typeface="Cambria Math"/>
                        </a:rPr>
                        <m:t>𝑑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𝑑</m:t>
                      </m:r>
                      <m:r>
                        <a:rPr lang="en-US" sz="2400" i="1">
                          <a:latin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=3×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=3×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=4.243 Å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12115800" cy="5105400"/>
              </a:xfrm>
              <a:blipFill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4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EEA8C-606A-41DF-859E-16F6E2CF73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58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400" b="1" dirty="0"/>
                  <a:t>Q. 8 Calculate the density of points (atoms) in (100), (110) and (111) planes of </a:t>
                </a:r>
                <a:r>
                  <a:rPr lang="en-IN" sz="2400" b="1" i="1" dirty="0"/>
                  <a:t>bcc </a:t>
                </a:r>
                <a:r>
                  <a:rPr lang="en-IN" sz="2400" b="1" dirty="0"/>
                  <a:t>iron whose lattice parameter is 2.87 Å.</a:t>
                </a:r>
              </a:p>
              <a:p>
                <a:pPr algn="just"/>
                <a:endParaRPr lang="en-IN" sz="2400" b="1" dirty="0"/>
              </a:p>
              <a:p>
                <a:pPr algn="just"/>
                <a:r>
                  <a:rPr lang="en-IN" sz="2000" b="1" dirty="0"/>
                  <a:t>Sol.: </a:t>
                </a:r>
                <a:r>
                  <a:rPr lang="en-IN" sz="2000" dirty="0"/>
                  <a:t>The density of atoms in a crystal plane is given by: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𝑛𝑑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algn="just"/>
                <a:r>
                  <a:rPr lang="en-IN" sz="2000" dirty="0"/>
                  <a:t>where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dirty="0"/>
                  <a:t> is no. of atoms in the unit cell,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/>
                  <a:t> is the interplanar distance 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000" dirty="0"/>
                  <a:t> is the volume of unit cell.</a:t>
                </a:r>
              </a:p>
              <a:p>
                <a:pPr algn="just"/>
                <a:endParaRPr lang="en-IN" sz="2000" dirty="0"/>
              </a:p>
              <a:p>
                <a:pPr algn="just"/>
                <a:r>
                  <a:rPr lang="en-IN" sz="2000" dirty="0"/>
                  <a:t>We are given bcc iron with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=2.87 Å</m:t>
                    </m:r>
                  </m:oMath>
                </a14:m>
                <a:r>
                  <a:rPr lang="en-IN" sz="2000" dirty="0"/>
                  <a:t> so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N" sz="2000" dirty="0"/>
                  <a:t>. </a:t>
                </a:r>
              </a:p>
              <a:p>
                <a:pPr algn="just"/>
                <a:endParaRPr lang="en-IN" sz="2000" dirty="0"/>
              </a:p>
              <a:p>
                <a:pPr algn="just"/>
                <a:r>
                  <a:rPr lang="en-IN" sz="2000" dirty="0"/>
                  <a:t>Also, for bcc structure;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𝟏𝟎𝟎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sz="2000" b="1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𝟏𝟏𝟎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en-IN" sz="2000" b="1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𝟏𝟏𝟏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pPr algn="just"/>
                <a:endParaRPr lang="en-IN" sz="2000" b="1" dirty="0"/>
              </a:p>
              <a:p>
                <a:pPr algn="just"/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(100)</m:t>
                        </m:r>
                      </m:sub>
                    </m:sSub>
                    <m:r>
                      <a:rPr lang="en-IN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2 ×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IN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  <m:t>2.87×</m:t>
                                </m:r>
                                <m:sSup>
                                  <m:sSupPr>
                                    <m:ctrlPr>
                                      <a:rPr lang="en-I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 dirty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2000" i="1" dirty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IN" sz="2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𝒂𝒕𝒐𝒎𝒔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IN" sz="2000" b="1" dirty="0"/>
              </a:p>
              <a:p>
                <a:pPr algn="just"/>
                <a:endParaRPr lang="en-IN" sz="2000" dirty="0"/>
              </a:p>
              <a:p>
                <a:pPr algn="just"/>
                <a:r>
                  <a:rPr lang="en-IN" sz="2000" dirty="0"/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(110)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IN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𝒂𝒕𝒐𝒎𝒔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IN" sz="2000" b="1" dirty="0"/>
              </a:p>
              <a:p>
                <a:pPr algn="just"/>
                <a:endParaRPr lang="en-IN" sz="2000" dirty="0"/>
              </a:p>
              <a:p>
                <a:pPr algn="just"/>
                <a:r>
                  <a:rPr lang="en-I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(111)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𝟏𝟖</m:t>
                        </m:r>
                      </m:sup>
                    </m:sSup>
                    <m:r>
                      <a:rPr lang="en-IN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𝒂𝒕𝒐𝒎𝒔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EEA8C-606A-41DF-859E-16F6E2CF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580263"/>
              </a:xfrm>
              <a:prstGeom prst="rect">
                <a:avLst/>
              </a:prstGeom>
              <a:blipFill>
                <a:blip r:embed="rId2"/>
                <a:stretch>
                  <a:fillRect l="-750" t="-741" r="-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9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EEA8C-606A-41DF-859E-16F6E2CF73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15800" cy="587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400" b="1" dirty="0"/>
                  <a:t>Q. 9 The distance between (111) planes in an </a:t>
                </a:r>
                <a:r>
                  <a:rPr lang="en-IN" sz="2400" b="1" i="1" dirty="0"/>
                  <a:t>fcc crystal</a:t>
                </a:r>
                <a:r>
                  <a:rPr lang="en-IN" sz="2400" b="1" dirty="0"/>
                  <a:t> is 2 Å. Determine the lattice parameter and the atomic diameter.</a:t>
                </a:r>
              </a:p>
              <a:p>
                <a:pPr algn="just"/>
                <a:endParaRPr lang="en-IN" sz="2400" b="1" dirty="0"/>
              </a:p>
              <a:p>
                <a:pPr algn="just"/>
                <a:r>
                  <a:rPr lang="en-IN" sz="2000" b="1" dirty="0"/>
                  <a:t>Sol.: </a:t>
                </a:r>
                <a:r>
                  <a:rPr lang="en-IN" sz="2000" dirty="0"/>
                  <a:t>We are given fcc crystal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IN" sz="2000">
                            <a:latin typeface="Cambria Math" panose="02040503050406030204" pitchFamily="18" charset="0"/>
                          </a:rPr>
                          <m:t>111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=2 Å</m:t>
                    </m:r>
                  </m:oMath>
                </a14:m>
                <a:r>
                  <a:rPr lang="en-IN" sz="2000" dirty="0"/>
                  <a:t> and we need to find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=?,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IN" sz="2000" dirty="0"/>
              </a:p>
              <a:p>
                <a:pPr algn="just"/>
                <a:r>
                  <a:rPr lang="en-IN" sz="2000" dirty="0"/>
                  <a:t>For an fcc structure;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𝟏𝟎𝟎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sz="2000" b="1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𝟏𝟏𝟎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en-IN" sz="2000" b="1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𝟏𝟏𝟏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pPr algn="just"/>
                <a:endParaRPr lang="en-IN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⇒2=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algn="just"/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IN" sz="2000" i="1">
                          <a:latin typeface="Cambria Math" panose="02040503050406030204" pitchFamily="18" charset="0"/>
                        </a:rPr>
                        <m:t> Å</m:t>
                      </m:r>
                    </m:oMath>
                  </m:oMathPara>
                </a14:m>
                <a:endParaRPr lang="en-IN" sz="2000" dirty="0"/>
              </a:p>
              <a:p>
                <a:pPr algn="just"/>
                <a:endParaRPr lang="en-IN" sz="2000" dirty="0"/>
              </a:p>
              <a:p>
                <a:pPr algn="just"/>
                <a:r>
                  <a:rPr lang="en-IN" sz="2000" dirty="0"/>
                  <a:t>Now, for an fcc crystal, the lattice parameter and the diameter (or radius) of the atom are related as: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000" b="1" dirty="0"/>
              </a:p>
              <a:p>
                <a:pPr algn="just"/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×2</m:t>
                          </m:r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n-IN" sz="2000" i="1">
                          <a:latin typeface="Cambria Math" panose="02040503050406030204" pitchFamily="18" charset="0"/>
                        </a:rPr>
                        <m:t> Å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EEA8C-606A-41DF-859E-16F6E2CF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15800" cy="5878404"/>
              </a:xfrm>
              <a:prstGeom prst="rect">
                <a:avLst/>
              </a:prstGeom>
              <a:blipFill>
                <a:blip r:embed="rId2"/>
                <a:stretch>
                  <a:fillRect l="-755" t="-830" r="-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2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6DBA-A081-458A-B07C-4CD44AF7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!! Home Task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1DD5-D3A1-4BB6-A55F-5AB9747F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Q. 1 Find the radius of the largest sphere that can be fit in the void between the body centered atoms of a bcc crystal structure.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Q. 2 Find the radius of the largest sphere that can be fit at the body centre void of an fcc crystal structure.</a:t>
            </a:r>
          </a:p>
        </p:txBody>
      </p:sp>
    </p:spTree>
    <p:extLst>
      <p:ext uri="{BB962C8B-B14F-4D97-AF65-F5344CB8AC3E}">
        <p14:creationId xmlns:p14="http://schemas.microsoft.com/office/powerpoint/2010/main" val="127535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817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Symbol</vt:lpstr>
      <vt:lpstr>Times New Roman</vt:lpstr>
      <vt:lpstr>Office Theme</vt:lpstr>
      <vt:lpstr>Solid State Physics Tutorial I</vt:lpstr>
      <vt:lpstr>Q1. The density of bcc iron is 7.9×〖10〗^3  kg/m^3 and atomic weight is 56. Calculate the size of the unit cell and atomic diameter of iron atom.</vt:lpstr>
      <vt:lpstr>PowerPoint Presentation</vt:lpstr>
      <vt:lpstr>Q 3. Find the Miller indices of a plane whose intercepts are a,   b/2, 3c in a simple cubic unit cell.</vt:lpstr>
      <vt:lpstr>Q 4. Determine the Miller indices of a plane that makes intercepts of 2A, 3A, and 4A on the coordinate axes of an orthorhombic crystal with a:b:c=4:3:2</vt:lpstr>
      <vt:lpstr>Q 7. Calculate the lattice constant of a simple cubic lattice whose interplanar spacing for (110) plane is 3 Å.</vt:lpstr>
      <vt:lpstr>PowerPoint Presentation</vt:lpstr>
      <vt:lpstr>PowerPoint Presentation</vt:lpstr>
      <vt:lpstr>!! Home Task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iiita</dc:creator>
  <cp:lastModifiedBy>iiita</cp:lastModifiedBy>
  <cp:revision>59</cp:revision>
  <cp:lastPrinted>2021-02-15T12:01:42Z</cp:lastPrinted>
  <dcterms:created xsi:type="dcterms:W3CDTF">2020-12-15T04:13:21Z</dcterms:created>
  <dcterms:modified xsi:type="dcterms:W3CDTF">2023-01-27T05:49:25Z</dcterms:modified>
</cp:coreProperties>
</file>