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6" autoAdjust="0"/>
    <p:restoredTop sz="94660"/>
  </p:normalViewPr>
  <p:slideViewPr>
    <p:cSldViewPr snapToGrid="0">
      <p:cViewPr varScale="1">
        <p:scale>
          <a:sx n="83" d="100"/>
          <a:sy n="83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6FD2-78F2-4A58-8306-D29376997D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56E7-CB35-416B-806F-039F09ED64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73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6FD2-78F2-4A58-8306-D29376997D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56E7-CB35-416B-806F-039F09ED64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7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6FD2-78F2-4A58-8306-D29376997D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56E7-CB35-416B-806F-039F09ED64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6FD2-78F2-4A58-8306-D29376997D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56E7-CB35-416B-806F-039F09ED64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9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6FD2-78F2-4A58-8306-D29376997D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56E7-CB35-416B-806F-039F09ED64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9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6FD2-78F2-4A58-8306-D29376997D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56E7-CB35-416B-806F-039F09ED64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84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6FD2-78F2-4A58-8306-D29376997D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56E7-CB35-416B-806F-039F09ED64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51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6FD2-78F2-4A58-8306-D29376997D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56E7-CB35-416B-806F-039F09ED64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6FD2-78F2-4A58-8306-D29376997D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56E7-CB35-416B-806F-039F09ED64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87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6FD2-78F2-4A58-8306-D29376997D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56E7-CB35-416B-806F-039F09ED64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63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6FD2-78F2-4A58-8306-D29376997D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56E7-CB35-416B-806F-039F09ED64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38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D6FD2-78F2-4A58-8306-D29376997D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356E7-CB35-416B-806F-039F09ED64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25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6900" y="1751013"/>
            <a:ext cx="8458200" cy="33559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Solid State Physics Tutorial III</a:t>
            </a:r>
            <a:br>
              <a:rPr lang="en-US" dirty="0"/>
            </a:br>
            <a:r>
              <a:rPr lang="en-US" dirty="0"/>
              <a:t>(Carrier concentrations, Fermi energy, Fermi Velocity, Drift Current, Mobility, Diffusion Current, mean free path etc.)   </a:t>
            </a:r>
          </a:p>
        </p:txBody>
      </p:sp>
    </p:spTree>
    <p:extLst>
      <p:ext uri="{BB962C8B-B14F-4D97-AF65-F5344CB8AC3E}">
        <p14:creationId xmlns:p14="http://schemas.microsoft.com/office/powerpoint/2010/main" val="428802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71959" y="92994"/>
                <a:ext cx="11530739" cy="6500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/>
                  <a:t>Q.9. </a:t>
                </a:r>
                <a:r>
                  <a:rPr lang="en-US" sz="2000" b="1" dirty="0"/>
                  <a:t>A sample of Si is doped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IN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𝟏𝟔</m:t>
                        </m:r>
                      </m:sup>
                    </m:sSup>
                  </m:oMath>
                </a14:m>
                <a:r>
                  <a:rPr lang="en-US" sz="2000" b="1" dirty="0"/>
                  <a:t> phosphorus atoms/cm</a:t>
                </a:r>
                <a:r>
                  <a:rPr lang="en-US" sz="2000" b="1" baseline="30000" dirty="0"/>
                  <a:t>3</a:t>
                </a:r>
                <a:r>
                  <a:rPr lang="en-US" sz="2000" b="1" dirty="0"/>
                  <a:t>. Find the Hall voltage in a sample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IN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IN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𝒎𝑨</m:t>
                    </m:r>
                  </m:oMath>
                </a14:m>
                <a:r>
                  <a:rPr lang="en-US" sz="2000" b="1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sz="20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IN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sz="20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𝑾𝒃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IN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/>
                  <a:t>.</a:t>
                </a:r>
              </a:p>
              <a:p>
                <a:pPr algn="just"/>
                <a:endParaRPr lang="en-US" sz="2000" b="1" dirty="0"/>
              </a:p>
              <a:p>
                <a:r>
                  <a:rPr lang="en-US" sz="2000" b="1" dirty="0"/>
                  <a:t>Sol.:</a:t>
                </a:r>
                <a:r>
                  <a:rPr lang="en-US" sz="2000" dirty="0"/>
                  <a:t> As we know, the Hall coefficient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I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1.6×</m:t>
                          </m:r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−19</m:t>
                              </m:r>
                            </m:sup>
                          </m:s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p>
                          </m:s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𝑎𝑡𝑜𝑚𝑠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2000" dirty="0"/>
              </a:p>
              <a:p>
                <a:endParaRPr lang="en-I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−625 </m:t>
                      </m:r>
                      <m:sSup>
                        <m:sSupPr>
                          <m:ctrlPr>
                            <a:rPr lang="en-IN" sz="2000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cm</m:t>
                          </m:r>
                        </m:e>
                        <m:sup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IN" sz="2000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IN" sz="2000" dirty="0"/>
              </a:p>
              <a:p>
                <a:pPr/>
                <a:r>
                  <a:rPr lang="en-IN" sz="2000" dirty="0"/>
                  <a:t>Now, the Hall Voltage is given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  <m:f>
                            <m:fPr>
                              <m:ctrlPr>
                                <a:rPr lang="en-IN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num>
                            <m:den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den>
                          </m:f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e>
                      </m:d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sz="2000" b="1" dirty="0"/>
              </a:p>
              <a:p>
                <a:endParaRPr lang="en-I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625 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2.5×</m:t>
                              </m:r>
                              <m:sSup>
                                <m:sSup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p>
                          </m:sSup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500×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IN" sz="2000" b="0" i="1" dirty="0">
                  <a:latin typeface="Cambria Math" panose="02040503050406030204" pitchFamily="18" charset="0"/>
                </a:endParaRPr>
              </a:p>
              <a:p>
                <a:pPr/>
                <a:endParaRPr lang="en-IN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− 1250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IN" sz="2000" b="0" i="1" dirty="0">
                  <a:latin typeface="Cambria Math" panose="02040503050406030204" pitchFamily="18" charset="0"/>
                </a:endParaRPr>
              </a:p>
              <a:p>
                <a:pPr/>
                <a:endParaRPr lang="en-IN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− 1.25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59" y="92994"/>
                <a:ext cx="11530739" cy="6500306"/>
              </a:xfrm>
              <a:prstGeom prst="rect">
                <a:avLst/>
              </a:prstGeom>
              <a:blipFill>
                <a:blip r:embed="rId2"/>
                <a:stretch>
                  <a:fillRect l="-793" t="-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66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71959" y="92994"/>
                <a:ext cx="11530739" cy="4761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/>
                  <a:t>Q.10. </a:t>
                </a:r>
                <a:r>
                  <a:rPr lang="en-IN" sz="2000" b="1" dirty="0"/>
                  <a:t>The atoms in an n-type silicon doped with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sup>
                    </m:sSup>
                  </m:oMath>
                </a14:m>
                <a:r>
                  <a:rPr lang="en-US" sz="2000" b="1" dirty="0"/>
                  <a:t> phosphorus atoms/cm</a:t>
                </a:r>
                <a:r>
                  <a:rPr lang="en-US" sz="2000" b="1" baseline="30000" dirty="0"/>
                  <a:t>3</a:t>
                </a:r>
                <a:r>
                  <a:rPr lang="en-US" sz="2000" b="1" dirty="0"/>
                  <a:t> are mobile at a speed of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𝟏𝟑𝟎𝟎</m:t>
                    </m:r>
                    <m:f>
                      <m:fPr>
                        <m:type m:val="lin"/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000" b="1" dirty="0"/>
                  <a:t>. Find the room-temperature resistivity of this sample.</a:t>
                </a:r>
              </a:p>
              <a:p>
                <a:pPr algn="just"/>
                <a:endParaRPr lang="en-US" sz="2000" b="1" dirty="0"/>
              </a:p>
              <a:p>
                <a:r>
                  <a:rPr lang="en-US" sz="2000" b="1" dirty="0"/>
                  <a:t>Sol.:</a:t>
                </a:r>
                <a:r>
                  <a:rPr lang="en-US" sz="2000" dirty="0"/>
                  <a:t> At room temperature we assume that all donors are ionized; thus,</a:t>
                </a:r>
              </a:p>
              <a:p>
                <a:endParaRPr lang="en-US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sup>
                      </m:sSup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IN" sz="2000" b="1" dirty="0"/>
              </a:p>
              <a:p>
                <a:endParaRPr lang="en-IN" sz="2000" dirty="0"/>
              </a:p>
              <a:p>
                <a:r>
                  <a:rPr lang="en-IN" sz="2000" dirty="0"/>
                  <a:t>The resistivity for n-type semiconductors is given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𝝆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𝒒𝒏</m:t>
                          </m:r>
                          <m:sSub>
                            <m:sSubPr>
                              <m:ctrlP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000" b="1" dirty="0"/>
              </a:p>
              <a:p>
                <a:endParaRPr lang="en-I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1.6×</m:t>
                          </m:r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−19</m:t>
                              </m:r>
                            </m:sup>
                          </m:s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p>
                          </m:s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×1300</m:t>
                          </m:r>
                        </m:den>
                      </m:f>
                    </m:oMath>
                  </m:oMathPara>
                </a14:m>
                <a:endParaRPr lang="en-IN" sz="2000" b="0" i="1" dirty="0">
                  <a:latin typeface="Cambria Math" panose="02040503050406030204" pitchFamily="18" charset="0"/>
                </a:endParaRPr>
              </a:p>
              <a:p>
                <a:endParaRPr lang="en-IN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0.48 </m:t>
                      </m:r>
                      <m:r>
                        <m:rPr>
                          <m:sty m:val="p"/>
                        </m:rPr>
                        <a:rPr lang="en-IN" sz="20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IN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59" y="92994"/>
                <a:ext cx="11530739" cy="4761816"/>
              </a:xfrm>
              <a:prstGeom prst="rect">
                <a:avLst/>
              </a:prstGeom>
              <a:blipFill>
                <a:blip r:embed="rId2"/>
                <a:stretch>
                  <a:fillRect l="-793" t="-1921" r="-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30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8758" y="44052"/>
                <a:ext cx="11582400" cy="6640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/>
                  <a:t>Q.1. </a:t>
                </a:r>
                <a:r>
                  <a:rPr lang="en-US" sz="2000" b="1" dirty="0"/>
                  <a:t>A particular metal 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𝟐𝟐</m:t>
                        </m:r>
                      </m:sup>
                    </m:sSup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electrons per cubic centimeter. Calculate the Fermi energy and the Fermi velocity (at 0 K).</a:t>
                </a:r>
              </a:p>
              <a:p>
                <a:pPr algn="just"/>
                <a:endParaRPr lang="en-US" sz="2000" b="1" dirty="0"/>
              </a:p>
              <a:p>
                <a:pPr algn="just"/>
                <a:r>
                  <a:rPr lang="en-US" sz="2000" b="1" dirty="0"/>
                  <a:t>Sol.: </a:t>
                </a:r>
                <a:r>
                  <a:rPr lang="en-US" sz="2000" dirty="0"/>
                  <a:t>The Fermi energy is the highest occupied energy state at 0 K and is given by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600" b="1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1.05×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−34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28</m:t>
                                          </m:r>
                                        </m:sup>
                                      </m:s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9.1×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−31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br>
                  <a:rPr lang="en-US" sz="2000" dirty="0"/>
                </a:br>
                <a:endParaRPr lang="en-US" sz="2000" dirty="0"/>
              </a:p>
              <a:p>
                <a:pPr algn="just"/>
                <a:endParaRPr lang="en-IN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=2.75×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−19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IN" sz="16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=1.72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en-IN" sz="1600" dirty="0"/>
              </a:p>
              <a:p>
                <a:pPr algn="just"/>
                <a:r>
                  <a:rPr lang="en-US" sz="2000" dirty="0"/>
                  <a:t>The Fermi velocity is: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IN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1.05×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−34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28</m:t>
                                          </m:r>
                                        </m:sup>
                                      </m:s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9.1×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−31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=7.52×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skw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Thus, the highest energy electron has a large energy and is moving with a very large speed.</a:t>
                </a:r>
                <a:endParaRPr lang="en-IN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58" y="44052"/>
                <a:ext cx="11582400" cy="6640216"/>
              </a:xfrm>
              <a:prstGeom prst="rect">
                <a:avLst/>
              </a:prstGeom>
              <a:blipFill>
                <a:blip r:embed="rId2"/>
                <a:stretch>
                  <a:fillRect l="-789" t="-734" r="-579" b="-11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77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1959" y="92994"/>
                <a:ext cx="11530739" cy="639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/>
                  <a:t>Q.2. </a:t>
                </a:r>
                <a:r>
                  <a:rPr lang="en-US" sz="2000" b="1" dirty="0"/>
                  <a:t>Calculate the intrinsic carrier concentration in silicon 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𝟐𝟓𝟎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and 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𝟒𝟎𝟎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sz="2000" b="1" dirty="0"/>
                  <a:t>.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000" b="1" dirty="0"/>
                  <a:t> for silicon 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sz="2000" b="1" dirty="0"/>
                  <a:t>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𝟏𝟗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𝟏𝟗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b="1" dirty="0"/>
                  <a:t>, respectively.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000" b="1" dirty="0"/>
                  <a:t> vary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f>
                          <m:f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b="1" dirty="0"/>
                  <a:t>. Assume the bandgap energy of silicon is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𝒆𝑽</m:t>
                    </m:r>
                  </m:oMath>
                </a14:m>
                <a:r>
                  <a:rPr lang="en-US" sz="2000" b="1" dirty="0"/>
                  <a:t> and does not vary over this temperature range.</a:t>
                </a:r>
              </a:p>
              <a:p>
                <a:pPr algn="just"/>
                <a:endParaRPr lang="en-US" sz="2000" b="1" dirty="0"/>
              </a:p>
              <a:p>
                <a:pPr algn="just"/>
                <a:r>
                  <a:rPr lang="en-US" sz="2000" b="1" dirty="0"/>
                  <a:t>Sol.: </a:t>
                </a:r>
                <a:r>
                  <a:rPr lang="en-US" sz="2000" dirty="0"/>
                  <a:t>For intrinsic carrier concentration; 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b="1" dirty="0"/>
              </a:p>
              <a:p>
                <a:pPr algn="just"/>
                <a:r>
                  <a:rPr lang="en-US" sz="2000" dirty="0"/>
                  <a:t>and,		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e>
                    </m:ra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𝑘𝑇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en-IN" sz="200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𝑒𝑥𝑝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𝑘𝑇</m:t>
                            </m:r>
                          </m:den>
                        </m:f>
                      </m:e>
                    </m:d>
                  </m:oMath>
                </a14:m>
                <a:endParaRPr lang="en-IN" sz="2000" dirty="0"/>
              </a:p>
              <a:p>
                <a:pPr algn="just"/>
                <a:r>
                  <a:rPr lang="en-US" sz="2000" dirty="0"/>
                  <a:t>where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𝑘𝑇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IN" sz="2000" dirty="0"/>
                  <a:t>	and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𝑘𝑇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IN" sz="2000" dirty="0"/>
              </a:p>
              <a:p>
                <a:pPr algn="just"/>
                <a:r>
                  <a:rPr lang="en-US" sz="2000" dirty="0"/>
                  <a:t>So,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/>
                  <a:t>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=250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000" dirty="0"/>
                  <a:t>, we can do:</a:t>
                </a:r>
              </a:p>
              <a:p>
                <a:pPr algn="just"/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2.8×1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1.04×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250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𝑒𝑥𝑝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−1.12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0.0259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250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300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IN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=0.0259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300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IN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=4.9×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</m:oMath>
                  </m:oMathPara>
                </a14:m>
                <a:endParaRPr lang="en-IN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IN" sz="2000" b="1" dirty="0"/>
              </a:p>
              <a:p>
                <a:pPr algn="just"/>
                <a:r>
                  <a:rPr lang="en-US" sz="2000" dirty="0"/>
                  <a:t>Similarly,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=400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000" dirty="0"/>
                  <a:t>;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2.8×1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1.04×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400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300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−1.12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0.0259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400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300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=5.67×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</m:oMath>
                  </m:oMathPara>
                </a14:m>
                <a:endParaRPr lang="en-IN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59" y="92994"/>
                <a:ext cx="11530739" cy="6399381"/>
              </a:xfrm>
              <a:prstGeom prst="rect">
                <a:avLst/>
              </a:prstGeom>
              <a:blipFill>
                <a:blip r:embed="rId2"/>
                <a:stretch>
                  <a:fillRect l="-793" t="-762" r="-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93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1959" y="92994"/>
                <a:ext cx="11530739" cy="6753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/>
                  <a:t>Q.3. </a:t>
                </a:r>
                <a:r>
                  <a:rPr lang="en-US" sz="2000" b="1" dirty="0"/>
                  <a:t>Determine the thermal-equilibrium electron and hole concentrations in silicon 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sz="2000" b="1" dirty="0"/>
                  <a:t> for given doping concentrations. (a)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b="1" dirty="0"/>
                  <a:t>. </a:t>
                </a:r>
              </a:p>
              <a:p>
                <a:pPr algn="just"/>
                <a:r>
                  <a:rPr lang="en-US" sz="2000" b="1" dirty="0"/>
                  <a:t>		            (b)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sz="2000" b="1" dirty="0"/>
              </a:p>
              <a:p>
                <a:pPr algn="just"/>
                <a:r>
                  <a:rPr lang="en-US" sz="2000" b="1" dirty="0"/>
                  <a:t>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b="1" dirty="0"/>
                  <a:t> in silicon 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algn="just"/>
                <a:endParaRPr lang="en-US" sz="2000" b="1" dirty="0"/>
              </a:p>
              <a:p>
                <a:r>
                  <a:rPr lang="en-US" sz="2000" b="1" dirty="0"/>
                  <a:t>Sol.: </a:t>
                </a:r>
                <a:r>
                  <a:rPr lang="en-IN" sz="2000" dirty="0"/>
                  <a:t>The majority electron concentration is given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IN" sz="2000" dirty="0"/>
              </a:p>
              <a:p>
                <a:r>
                  <a:rPr lang="en-US" sz="2000" dirty="0"/>
                  <a:t>So, </a:t>
                </a:r>
                <a:r>
                  <a:rPr lang="en-US" sz="2000" b="1" dirty="0"/>
                  <a:t>(a)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p>
                        </m:sSup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1.5×1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IN" sz="2000" b="1" dirty="0"/>
              </a:p>
              <a:p>
                <a:r>
                  <a:rPr lang="en-US" sz="2000" dirty="0"/>
                  <a:t>The minority carrier hole concentration is found to be: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1.5×1</m:t>
                                  </m:r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IN" sz="2000" b="1" dirty="0"/>
              </a:p>
              <a:p>
                <a:r>
                  <a:rPr lang="en-US" sz="2000" b="1" dirty="0"/>
                  <a:t>(b) </a:t>
                </a:r>
                <a:r>
                  <a:rPr lang="en-IN" sz="2000" dirty="0"/>
                  <a:t>Again the majority electron concentration is calculated from above formula;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5×1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−2×1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p>
                          </m:sSup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5×1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sup>
                                      </m:s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−2×1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1.5×1</m:t>
                                  </m:r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IN" sz="2000" b="1" dirty="0"/>
              </a:p>
              <a:p>
                <a:r>
                  <a:rPr lang="en-US" sz="2000" dirty="0"/>
                  <a:t>And, 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1.5×1</m:t>
                                  </m:r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15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59" y="92994"/>
                <a:ext cx="11530739" cy="6753900"/>
              </a:xfrm>
              <a:prstGeom prst="rect">
                <a:avLst/>
              </a:prstGeom>
              <a:blipFill>
                <a:blip r:embed="rId2"/>
                <a:stretch>
                  <a:fillRect l="-793" t="-722" r="-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0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1959" y="92994"/>
                <a:ext cx="11530739" cy="5293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/>
                  <a:t>Q.4. </a:t>
                </a:r>
                <a:r>
                  <a:rPr lang="en-US" sz="2000" b="1" dirty="0"/>
                  <a:t>Silicon 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contains an acceptor impurity concentration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b="1" dirty="0"/>
                  <a:t>. Determine the concentration of donor impurity atoms that must be added so that the silicon is n-type and the Fermi energy is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𝒆𝑽</m:t>
                    </m:r>
                  </m:oMath>
                </a14:m>
                <a:r>
                  <a:rPr lang="en-US" sz="2000" b="1" dirty="0"/>
                  <a:t> below the conduction-band edge.</a:t>
                </a:r>
              </a:p>
              <a:p>
                <a:pPr algn="just"/>
                <a:endParaRPr lang="en-US" sz="2000" b="1" dirty="0"/>
              </a:p>
              <a:p>
                <a:r>
                  <a:rPr lang="en-US" sz="2000" b="1" dirty="0"/>
                  <a:t>Sol.: </a:t>
                </a:r>
                <a:r>
                  <a:rPr lang="en-US" sz="2000" dirty="0"/>
                  <a:t>From the relation of energy and concentration of atoms;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𝒌𝑻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𝒍𝒏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IN" sz="2000" b="1" dirty="0"/>
              </a:p>
              <a:p>
                <a:r>
                  <a:rPr lang="en-IN" sz="2000" dirty="0"/>
                  <a:t>which can be rewritten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2000" dirty="0"/>
              </a:p>
              <a:p>
                <a:r>
                  <a:rPr lang="en-IN" sz="2000" dirty="0"/>
                  <a:t>Then,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=2.8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0.20</m:t>
                              </m:r>
                            </m:num>
                            <m:den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0.0259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=1.24×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IN" sz="2000" dirty="0"/>
              </a:p>
              <a:p>
                <a:r>
                  <a:rPr lang="en-IN" sz="2000" dirty="0"/>
                  <a:t>Then,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=1.24×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=2.24×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59" y="92994"/>
                <a:ext cx="11530739" cy="5293052"/>
              </a:xfrm>
              <a:prstGeom prst="rect">
                <a:avLst/>
              </a:prstGeom>
              <a:blipFill>
                <a:blip r:embed="rId2"/>
                <a:stretch>
                  <a:fillRect l="-793" t="-921" r="-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38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1959" y="92994"/>
                <a:ext cx="11530739" cy="5811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/>
                  <a:t>Q.5. </a:t>
                </a:r>
                <a:r>
                  <a:rPr lang="en-US" sz="2000" b="1" dirty="0"/>
                  <a:t>Consider a gallium arsenide sample 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with doping concentrations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𝟏𝟔</m:t>
                        </m:r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sz="20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b="1" dirty="0"/>
                  <a:t>. Assume complete ionization and assume electron and hole mobilities to be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𝟖𝟓𝟎𝟎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lin"/>
                        <m:ctrlPr>
                          <a:rPr lang="en-IN" sz="2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IN" sz="20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IN" sz="20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lin"/>
                        <m:ctrlPr>
                          <a:rPr lang="en-IN" sz="20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IN" sz="20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IN" sz="20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000" b="1" dirty="0"/>
                  <a:t>, respectively. Calculate the drift current density if the applied electric field is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𝒄𝒎</m:t>
                    </m:r>
                  </m:oMath>
                </a14:m>
                <a:r>
                  <a:rPr lang="en-US" sz="2000" b="1" dirty="0"/>
                  <a:t>.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b="1" dirty="0"/>
                  <a:t> for GaAs at room temperature. </a:t>
                </a:r>
              </a:p>
              <a:p>
                <a:pPr algn="just"/>
                <a:endParaRPr lang="en-US" sz="2000" b="1" dirty="0"/>
              </a:p>
              <a:p>
                <a:r>
                  <a:rPr lang="en-US" sz="2000" b="1" dirty="0"/>
                  <a:t>Sol.: </a:t>
                </a:r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IN" sz="2000" dirty="0"/>
                  <a:t>, the semiconductor is n-type and he majority carrier electron concentration is given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000" i="1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I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IN" sz="2000" dirty="0"/>
              </a:p>
              <a:p>
                <a:r>
                  <a:rPr lang="en-IN" sz="2000" dirty="0"/>
                  <a:t>And the minority carrier hole concentration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1.8×</m:t>
                                  </m:r>
                                  <m:sSup>
                                    <m:sSup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p>
                          </m:sSup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=3.24×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IN" sz="2000" dirty="0"/>
              </a:p>
              <a:p>
                <a:r>
                  <a:rPr lang="en-IN" sz="2000" dirty="0"/>
                  <a:t>For this extrinsic n-type semiconductor, the drift current density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𝑑𝑟𝑓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I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IN" sz="2000" dirty="0"/>
              </a:p>
              <a:p>
                <a:r>
                  <a:rPr lang="en-IN" sz="2000" dirty="0"/>
                  <a:t>Then,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𝑑𝑟𝑓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=1.6×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−19</m:t>
                          </m:r>
                        </m:sup>
                      </m:sSup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8500×</m:t>
                          </m:r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p>
                          </m:s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×10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=136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59" y="92994"/>
                <a:ext cx="11530739" cy="5811784"/>
              </a:xfrm>
              <a:prstGeom prst="rect">
                <a:avLst/>
              </a:prstGeom>
              <a:blipFill>
                <a:blip r:embed="rId2"/>
                <a:stretch>
                  <a:fillRect l="-793" t="-1572" r="-1004" b="-3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69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1959" y="92994"/>
                <a:ext cx="11530739" cy="4747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/>
                  <a:t>Q.6. </a:t>
                </a:r>
                <a:r>
                  <a:rPr lang="en-US" sz="2000" b="1" dirty="0"/>
                  <a:t>Consider compensated n-type silicon 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sz="2000" b="1" dirty="0"/>
                  <a:t>, with a conductivity of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𝟏𝟔</m:t>
                    </m:r>
                    <m:sSup>
                      <m:sSup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1" i="0" smtClean="0">
                                <a:latin typeface="Cambria Math" panose="02040503050406030204" pitchFamily="18" charset="0"/>
                              </a:rPr>
                              <m:t>𝛀</m:t>
                            </m:r>
                            <m:r>
                              <a:rPr lang="en-IN" sz="2000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000" b="1" i="0" smtClean="0">
                                <a:latin typeface="Cambria Math" panose="02040503050406030204" pitchFamily="18" charset="0"/>
                              </a:rPr>
                              <m:t>𝐜𝐦</m:t>
                            </m:r>
                          </m:e>
                        </m:d>
                      </m:e>
                      <m:sup>
                        <m:r>
                          <a:rPr lang="en-IN" sz="20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000" b="1" dirty="0"/>
                  <a:t> and an acceptor doping concentration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IN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𝟏𝟕</m:t>
                        </m:r>
                      </m:sup>
                    </m:sSup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IN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b="1" dirty="0"/>
                  <a:t>. Determine the electron mobility.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sup>
                    </m:sSup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b="1" dirty="0"/>
                  <a:t>.</a:t>
                </a:r>
              </a:p>
              <a:p>
                <a:pPr algn="just"/>
                <a:endParaRPr lang="en-US" sz="2000" b="1" dirty="0"/>
              </a:p>
              <a:p>
                <a:r>
                  <a:rPr lang="en-US" sz="2000" b="1" dirty="0"/>
                  <a:t>Sol.: </a:t>
                </a:r>
                <a:r>
                  <a:rPr lang="en-US" sz="2000" dirty="0"/>
                  <a:t>For n-type silicon at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=300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2000" b="0" i="0" dirty="0">
                    <a:latin typeface="+mj-lt"/>
                  </a:rPr>
                  <a:t> we can assume complete ionization; therefore the conductivity,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/>
                  <a:t>, is given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𝒆</m:t>
                      </m:r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𝒆</m:t>
                      </m:r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000" b="1" dirty="0"/>
              </a:p>
              <a:p>
                <a:r>
                  <a:rPr lang="en-IN" sz="2000" dirty="0"/>
                  <a:t>We have that,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16=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1.6×</m:t>
                          </m:r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−19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3.5×</m:t>
                          </m:r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sup>
                          </m:s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/>
              </a:p>
              <a:p>
                <a:endParaRPr lang="en-I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1.6×</m:t>
                          </m:r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−19</m:t>
                              </m:r>
                            </m:sup>
                          </m:s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×2.5×</m:t>
                          </m:r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2000" dirty="0"/>
              </a:p>
              <a:p>
                <a:endParaRPr lang="en-I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≈400 </m:t>
                      </m:r>
                      <m:f>
                        <m:fPr>
                          <m:type m:val="lin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IN" sz="2000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59" y="92994"/>
                <a:ext cx="11530739" cy="4747197"/>
              </a:xfrm>
              <a:prstGeom prst="rect">
                <a:avLst/>
              </a:prstGeom>
              <a:blipFill>
                <a:blip r:embed="rId2"/>
                <a:stretch>
                  <a:fillRect l="-793" t="-1027" r="-529" b="-78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45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1959" y="92994"/>
                <a:ext cx="11530739" cy="3912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/>
                  <a:t>Q.7. </a:t>
                </a:r>
                <a:r>
                  <a:rPr lang="en-US" sz="2000" b="1" dirty="0"/>
                  <a:t>Assume that, in an n-type gallium arsenide semiconductor 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sz="2000" b="1" dirty="0"/>
                  <a:t>, the electron concentration varies linearly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𝟏𝟖</m:t>
                        </m:r>
                      </m:sup>
                    </m:sSup>
                  </m:oMath>
                </a14:m>
                <a:r>
                  <a:rPr lang="en-US" sz="2000" b="1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IN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𝟏𝟕</m:t>
                        </m:r>
                      </m:sup>
                    </m:sSup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IN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b="1" dirty="0"/>
                  <a:t> over a distance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𝒄𝒎</m:t>
                    </m:r>
                  </m:oMath>
                </a14:m>
                <a:r>
                  <a:rPr lang="en-US" sz="2000" b="1" dirty="0"/>
                  <a:t>. Calculate the diffusion current density if the electron diffusion coefficient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0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𝟐𝟐𝟓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IN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algn="just"/>
                <a:endParaRPr lang="en-US" sz="2000" b="1" dirty="0"/>
              </a:p>
              <a:p>
                <a:r>
                  <a:rPr lang="en-US" sz="2000" b="1" dirty="0"/>
                  <a:t>Sol.: </a:t>
                </a:r>
                <a:r>
                  <a:rPr lang="en-US" sz="2000" dirty="0"/>
                  <a:t> The diffusion current density is given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𝒅𝒊𝒇</m:t>
                          </m:r>
                        </m:sub>
                      </m:sSub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𝒆</m:t>
                      </m:r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f>
                        <m:f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𝒅𝒏</m:t>
                          </m:r>
                        </m:num>
                        <m:den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𝒆</m:t>
                      </m:r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f>
                        <m:f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IN" sz="2000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IN" sz="2000" b="1" dirty="0"/>
              </a:p>
              <a:p>
                <a:endParaRPr lang="en-I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1.6×</m:t>
                          </m:r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−19</m:t>
                              </m:r>
                            </m:sup>
                          </m:sSup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225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dirty="0">
                                  <a:latin typeface="Cambria Math" panose="02040503050406030204" pitchFamily="18" charset="0"/>
                                </a:rPr>
                                <m:t>1×1</m:t>
                              </m:r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000" b="0" i="1" dirty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sup>
                              </m:sSup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dirty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IN" sz="2000" b="0" i="1" dirty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000" b="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000" b="0" i="1" dirty="0"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0.10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2000" dirty="0"/>
              </a:p>
              <a:p>
                <a:endParaRPr lang="en-I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=108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59" y="92994"/>
                <a:ext cx="11530739" cy="3912161"/>
              </a:xfrm>
              <a:prstGeom prst="rect">
                <a:avLst/>
              </a:prstGeom>
              <a:blipFill>
                <a:blip r:embed="rId2"/>
                <a:stretch>
                  <a:fillRect l="-793" t="-1246" r="-529" b="-6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45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1959" y="92994"/>
                <a:ext cx="11530739" cy="6847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/>
                  <a:t>Q.8. </a:t>
                </a:r>
                <a:r>
                  <a:rPr lang="en-US" sz="2000" b="1" dirty="0"/>
                  <a:t>Calculate the mean free time of an electron having a mobility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𝟏𝟎𝟎𝟎</m:t>
                    </m:r>
                    <m:f>
                      <m:fPr>
                        <m:type m:val="lin"/>
                        <m:ctrlPr>
                          <a:rPr lang="en-IN" sz="20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IN" sz="20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IN" sz="20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000" b="1" dirty="0"/>
                  <a:t> 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sz="2000" b="1" dirty="0"/>
                  <a:t>; also calculate the mean free path.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0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𝟐𝟔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sz="20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and the thermal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𝒕𝒉</m:t>
                        </m:r>
                      </m:sub>
                    </m:sSub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𝟐𝟖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IN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𝒄𝒎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b="1" dirty="0"/>
                  <a:t> in these calculations..</a:t>
                </a:r>
              </a:p>
              <a:p>
                <a:pPr algn="just"/>
                <a:endParaRPr lang="en-US" sz="2000" b="1" dirty="0"/>
              </a:p>
              <a:p>
                <a:r>
                  <a:rPr lang="en-US" sz="2000" b="1" dirty="0"/>
                  <a:t>Sol.:</a:t>
                </a:r>
                <a:r>
                  <a:rPr lang="en-US" sz="2000" dirty="0"/>
                  <a:t> The mean free time is given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</m:oMath>
                  </m:oMathPara>
                </a14:m>
                <a:endParaRPr lang="en-I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0.26×9.1×</m:t>
                              </m:r>
                              <m:sSup>
                                <m:s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−31</m:t>
                                  </m:r>
                                </m:sup>
                              </m:s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e>
                          </m:d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×(1000×</m:t>
                          </m:r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p>
                          </m:sSup>
                          <m:f>
                            <m:fPr>
                              <m:type m:val="lin"/>
                              <m:ctrlP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IN" sz="2000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1.6×</m:t>
                          </m:r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−19</m:t>
                              </m:r>
                            </m:sup>
                          </m:s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IN" sz="2000" dirty="0"/>
              </a:p>
              <a:p>
                <a:endParaRPr lang="en-I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=1.48×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−13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I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=0.148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sz="2000" dirty="0"/>
              </a:p>
              <a:p>
                <a:r>
                  <a:rPr lang="en-IN" sz="2000" dirty="0"/>
                  <a:t>The mean free path is given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𝒕𝒉</m:t>
                          </m:r>
                        </m:sub>
                      </m:sSub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I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  <m:t>𝒌𝑻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IN" sz="2000" b="1" dirty="0"/>
              </a:p>
              <a:p>
                <a:endParaRPr lang="en-I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=(2.28×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IN" sz="2000" i="1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)(1.48×</m:t>
                      </m:r>
                      <m:sSup>
                        <m:sSup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−13</m:t>
                          </m:r>
                        </m:sup>
                      </m:sSup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/>
              </a:p>
              <a:p>
                <a:endParaRPr lang="en-IN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=3.37×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IN" sz="2000" dirty="0"/>
              </a:p>
              <a:p>
                <a:endParaRPr lang="en-IN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=33.7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59" y="92994"/>
                <a:ext cx="11530739" cy="6847067"/>
              </a:xfrm>
              <a:prstGeom prst="rect">
                <a:avLst/>
              </a:prstGeom>
              <a:blipFill>
                <a:blip r:embed="rId2"/>
                <a:stretch>
                  <a:fillRect l="-793" t="-6144" r="-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5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1318</Words>
  <Application>Microsoft Office PowerPoint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1_Office Theme</vt:lpstr>
      <vt:lpstr>Solid State Physics Tutorial III (Carrier concentrations, Fermi energy, Fermi Velocity, Drift Current, Mobility, Diffusion Current, mean free path etc.)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State Physics Tutorial III (Carrier concentrations, Fermi energy, Fermi Velocity, Drift Current, Mobility, Diffusion Current, mean free path etc.)</dc:title>
  <dc:creator>Sanjay Sharma</dc:creator>
  <cp:lastModifiedBy>Sanjay Sharma</cp:lastModifiedBy>
  <cp:revision>30</cp:revision>
  <dcterms:created xsi:type="dcterms:W3CDTF">2021-03-02T10:25:46Z</dcterms:created>
  <dcterms:modified xsi:type="dcterms:W3CDTF">2022-03-11T11:37:47Z</dcterms:modified>
</cp:coreProperties>
</file>