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4"/>
    <p:sldMasterId id="2147483866" r:id="rId5"/>
    <p:sldMasterId id="2147483843" r:id="rId6"/>
  </p:sldMasterIdLst>
  <p:notesMasterIdLst>
    <p:notesMasterId r:id="rId24"/>
  </p:notesMasterIdLst>
  <p:handoutMasterIdLst>
    <p:handoutMasterId r:id="rId25"/>
  </p:handoutMasterIdLst>
  <p:sldIdLst>
    <p:sldId id="256" r:id="rId7"/>
    <p:sldId id="319" r:id="rId8"/>
    <p:sldId id="331" r:id="rId9"/>
    <p:sldId id="332" r:id="rId10"/>
    <p:sldId id="312" r:id="rId11"/>
    <p:sldId id="310" r:id="rId12"/>
    <p:sldId id="326" r:id="rId13"/>
    <p:sldId id="327" r:id="rId14"/>
    <p:sldId id="315" r:id="rId15"/>
    <p:sldId id="307" r:id="rId16"/>
    <p:sldId id="316" r:id="rId17"/>
    <p:sldId id="325" r:id="rId18"/>
    <p:sldId id="330" r:id="rId19"/>
    <p:sldId id="329" r:id="rId20"/>
    <p:sldId id="328" r:id="rId21"/>
    <p:sldId id="317" r:id="rId22"/>
    <p:sldId id="293" r:id="rId23"/>
  </p:sldIdLst>
  <p:sldSz cx="9144000" cy="5143500" type="screen16x9"/>
  <p:notesSz cx="6858000" cy="9144000"/>
  <p:defaultTextStyle>
    <a:defPPr>
      <a:defRPr lang="en-US"/>
    </a:defPPr>
    <a:lvl1pPr marL="0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892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783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675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566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lide templates" id="{7DD0B69D-9948-46F3-B07D-8BF81D90CAFD}">
          <p14:sldIdLst>
            <p14:sldId id="256"/>
            <p14:sldId id="319"/>
            <p14:sldId id="331"/>
            <p14:sldId id="332"/>
            <p14:sldId id="312"/>
            <p14:sldId id="310"/>
            <p14:sldId id="326"/>
            <p14:sldId id="327"/>
            <p14:sldId id="315"/>
            <p14:sldId id="307"/>
            <p14:sldId id="316"/>
            <p14:sldId id="325"/>
            <p14:sldId id="330"/>
            <p14:sldId id="329"/>
            <p14:sldId id="328"/>
            <p14:sldId id="317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F7791"/>
    <a:srgbClr val="10746A"/>
    <a:srgbClr val="1C3D74"/>
    <a:srgbClr val="EC008C"/>
    <a:srgbClr val="2DB8C5"/>
    <a:srgbClr val="73B82B"/>
    <a:srgbClr val="F18500"/>
    <a:srgbClr val="8D3786"/>
    <a:srgbClr val="CDA6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C622C7-E59F-895A-1C24-E74C2A4A9842}" v="26" dt="2024-02-04T23:52:21.620"/>
    <p1510:client id="{1DA0018E-DB60-406F-64A3-7801DD4689C8}" v="29" dt="2024-02-04T21:05:16.591"/>
    <p1510:client id="{29A0D102-09A9-4385-9C6A-9DC52DC4C63C}" v="593" dt="2024-02-05T12:25:14.236"/>
    <p1510:client id="{3041C73D-F5A0-40EF-A160-5CC18B026794}" v="3" dt="2024-02-05T14:44:14.011"/>
    <p1510:client id="{458AD6FB-5762-F69E-875A-66B30A0654F9}" v="58" dt="2024-02-05T14:27:52.155"/>
    <p1510:client id="{50F68C79-E436-1DC6-D7A4-7E6993A5D7C3}" v="29" dt="2024-02-04T23:19:20.498"/>
    <p1510:client id="{5F316A6F-BCFE-F5DD-9F7B-BAA7A1A4725D}" v="227" dt="2024-02-05T00:25:52.800"/>
    <p1510:client id="{638B3859-B807-01C1-0915-59E3A64438A0}" v="457" dt="2024-02-05T14:43:47.437"/>
    <p1510:client id="{6500D76F-ACB8-6AA5-14C2-A1CA1FA5933C}" v="2" dt="2024-02-05T13:25:19.368"/>
    <p1510:client id="{8700AD6D-B0CC-5583-2E1E-3CCAC4757F35}" v="3" dt="2024-02-04T21:31:46.149"/>
    <p1510:client id="{874AC4C1-9DD8-1C5F-5E80-39F723CC3532}" v="3" dt="2024-02-04T18:46:24.952"/>
    <p1510:client id="{9D924847-7571-11CF-D638-3CF1D701E198}" v="186" dt="2024-02-05T02:08:40.561"/>
    <p1510:client id="{9E0C6224-6A47-9C30-8E60-3EE9BC9AB48B}" v="47" dt="2024-02-05T01:47:28.628"/>
    <p1510:client id="{A036094E-11FD-9FD3-618D-508370B8187D}" v="83" dt="2024-02-05T09:05:57.935"/>
    <p1510:client id="{AF51EF43-3856-4AFE-8538-339AFB987643}" v="11" dt="2024-02-05T14:27:25.136"/>
    <p1510:client id="{BD6DCE6C-35E0-8D8B-CE70-E1BD0D4C7432}" v="1" dt="2024-02-04T21:41:36.982"/>
    <p1510:client id="{C8397B16-77F5-26AD-EFDF-9A04EDCC1759}" v="3" dt="2024-02-05T05:24:11.543"/>
    <p1510:client id="{CB0029CE-A6CA-F08E-C25B-42F3A57A6ED9}" v="4" dt="2024-02-05T12:12:59.006"/>
    <p1510:client id="{D26D7BBA-D428-43F6-A413-2264082BFA57}" v="803" dt="2024-02-04T15:50:02.465"/>
    <p1510:client id="{DC8FCE0C-5245-4358-B678-E9AC42BDD9DF}" v="568" dt="2024-02-04T23:45:25.563"/>
    <p1510:client id="{E2895FBC-8F4F-F6ED-F2E7-23419132039D}" v="26" dt="2024-02-05T01:51:02.594"/>
    <p1510:client id="{E649D956-87A2-13F6-7F09-E24575E05A3C}" v="133" dt="2024-02-05T06:48:28.171"/>
    <p1510:client id="{E7C5DEFF-10BF-85F4-8C97-63F77FC37342}" v="55" dt="2024-02-05T11:22:59.5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800000E8_9A01B00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800000E9_B1130317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800000EA_C5943C26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0"/>
          <a:lstStyle/>
          <a:p>
            <a:pPr>
              <a:defRPr sz="1400" b="0" i="0" u="none" strike="noStrike" kern="1200" spc="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400" b="1" i="0">
                <a:solidFill>
                  <a:srgbClr val="001B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</c:rich>
      </c:tx>
      <c:layout>
        <c:manualLayout>
          <c:xMode val="edge"/>
          <c:yMode val="edge"/>
          <c:x val="0.30859996977948773"/>
          <c:y val="1.4467262737367422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0"/>
        <a:lstStyle/>
        <a:p>
          <a:pPr>
            <a:defRPr sz="1400" b="0" i="0" u="none" strike="noStrike" kern="1200" spc="0" baseline="0">
              <a:solidFill>
                <a:srgbClr val="001B7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5009355875836059E-2"/>
          <c:y val="0.13986788302602043"/>
          <c:w val="0.67931177666812181"/>
          <c:h val="0.7602155399221592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CA9-4D25-9A08-E785591F912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CA9-4D25-9A08-E785591F912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CA9-4D25-9A08-E785591F912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CA9-4D25-9A08-E785591F912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CA9-4D25-9A08-E785591F912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CA9-4D25-9A08-E785591F912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CCA9-4D25-9A08-E785591F912F}"/>
              </c:ext>
            </c:extLst>
          </c:dPt>
          <c:cat>
            <c:strRef>
              <c:f>Sheet1!$A$2:$A$8</c:f>
              <c:strCache>
                <c:ptCount val="7"/>
                <c:pt idx="0">
                  <c:v>Lorem ipsum</c:v>
                </c:pt>
                <c:pt idx="1">
                  <c:v>Lorem ipsum</c:v>
                </c:pt>
                <c:pt idx="2">
                  <c:v>Lorem ipsum</c:v>
                </c:pt>
                <c:pt idx="3">
                  <c:v>Lorem ipsum</c:v>
                </c:pt>
                <c:pt idx="4">
                  <c:v>Lorem ipsum</c:v>
                </c:pt>
                <c:pt idx="5">
                  <c:v>Lorem ipsum</c:v>
                </c:pt>
                <c:pt idx="6">
                  <c:v>Lorem ipsum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8</c:v>
                </c:pt>
                <c:pt idx="1">
                  <c:v>6</c:v>
                </c:pt>
                <c:pt idx="2">
                  <c:v>4</c:v>
                </c:pt>
                <c:pt idx="3">
                  <c:v>3</c:v>
                </c:pt>
                <c:pt idx="4">
                  <c:v>2</c:v>
                </c:pt>
                <c:pt idx="5">
                  <c:v>1</c:v>
                </c:pt>
                <c:pt idx="6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CCA9-4D25-9A08-E785591F91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4"/>
      </c:doughnut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6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69977572318967052"/>
          <c:y val="0.1928179891354784"/>
          <c:w val="0.30022436435136202"/>
          <c:h val="0.6528360482908676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rgbClr val="001B71"/>
              </a:solidFill>
              <a:latin typeface="Frutiger 55 Roman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0"/>
          <a:lstStyle/>
          <a:p>
            <a:pPr>
              <a:defRPr sz="1400" b="0" i="0" u="none" strike="noStrike" kern="1200" spc="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400" b="1" i="0">
                <a:solidFill>
                  <a:srgbClr val="001B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</c:rich>
      </c:tx>
      <c:layout>
        <c:manualLayout>
          <c:xMode val="edge"/>
          <c:yMode val="edge"/>
          <c:x val="0.34416114174553275"/>
          <c:y val="1.40625433274614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0"/>
        <a:lstStyle/>
        <a:p>
          <a:pPr>
            <a:defRPr sz="1400" b="0" i="0" u="none" strike="noStrike" kern="1200" spc="0" baseline="0">
              <a:solidFill>
                <a:srgbClr val="001B7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7531567990058079E-2"/>
          <c:y val="0.11931885404850991"/>
          <c:w val="0.63197913902634784"/>
          <c:h val="0.65308987739149349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151-495A-8996-44DF7C239E0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151-495A-8996-44DF7C239E0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151-495A-8996-44DF7C239E0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151-495A-8996-44DF7C239E04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151-495A-8996-44DF7C239E04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151-495A-8996-44DF7C239E04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3151-495A-8996-44DF7C239E04}"/>
              </c:ext>
            </c:extLst>
          </c:dPt>
          <c:cat>
            <c:strRef>
              <c:f>Sheet1!$A$2:$A$8</c:f>
              <c:strCache>
                <c:ptCount val="7"/>
                <c:pt idx="0">
                  <c:v>Lorem ipsum</c:v>
                </c:pt>
                <c:pt idx="1">
                  <c:v>Lorem ipsum</c:v>
                </c:pt>
                <c:pt idx="2">
                  <c:v>Lorem ipsum</c:v>
                </c:pt>
                <c:pt idx="3">
                  <c:v>Lorem ipsum</c:v>
                </c:pt>
                <c:pt idx="4">
                  <c:v>Lorem ipsum</c:v>
                </c:pt>
                <c:pt idx="5">
                  <c:v>Lorem ipsum</c:v>
                </c:pt>
                <c:pt idx="6">
                  <c:v>Lorem ipsum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0.5</c:v>
                </c:pt>
                <c:pt idx="1">
                  <c:v>1.5</c:v>
                </c:pt>
                <c:pt idx="2">
                  <c:v>2.5</c:v>
                </c:pt>
                <c:pt idx="3">
                  <c:v>3.5</c:v>
                </c:pt>
                <c:pt idx="4">
                  <c:v>4.5</c:v>
                </c:pt>
                <c:pt idx="5">
                  <c:v>5.5</c:v>
                </c:pt>
                <c:pt idx="6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3151-495A-8996-44DF7C239E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53237616"/>
        <c:axId val="774982448"/>
      </c:barChart>
      <c:valAx>
        <c:axId val="7749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1B71"/>
                </a:solidFill>
                <a:latin typeface="Frutiger 55 Roman" pitchFamily="2" charset="0"/>
                <a:ea typeface="+mn-ea"/>
                <a:cs typeface="+mn-cs"/>
              </a:defRPr>
            </a:pPr>
            <a:endParaRPr lang="en-US"/>
          </a:p>
        </c:txPr>
        <c:crossAx val="853237616"/>
        <c:crosses val="autoZero"/>
        <c:crossBetween val="between"/>
      </c:valAx>
      <c:catAx>
        <c:axId val="8532376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noFill/>
          <a:ln w="6350" cap="flat" cmpd="sng" algn="ctr">
            <a:solidFill>
              <a:schemeClr val="dk1"/>
            </a:solidFill>
            <a:prstDash val="solid"/>
            <a:miter lim="800000"/>
          </a:ln>
          <a:effectLst/>
        </c:spPr>
        <c:txPr>
          <a:bodyPr rot="540000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49824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6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72056497372130657"/>
          <c:y val="0.23026675851480399"/>
          <c:w val="0.24631125718087762"/>
          <c:h val="0.606979607086511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rgbClr val="001B71"/>
              </a:solidFill>
              <a:latin typeface="Frutiger 55 Roman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0"/>
          <a:lstStyle/>
          <a:p>
            <a:pPr>
              <a:defRPr sz="1400" b="0" i="0" u="none" strike="noStrike" kern="1200" spc="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400" b="1" i="0">
                <a:solidFill>
                  <a:srgbClr val="001B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</c:rich>
      </c:tx>
      <c:layout>
        <c:manualLayout>
          <c:xMode val="edge"/>
          <c:yMode val="edge"/>
          <c:x val="0.39648043799212601"/>
          <c:y val="1.40624991349348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0"/>
        <a:lstStyle/>
        <a:p>
          <a:pPr>
            <a:defRPr sz="1400" b="0" i="0" u="none" strike="noStrike" kern="1200" spc="0" baseline="0">
              <a:solidFill>
                <a:srgbClr val="001B7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017085530237922"/>
          <c:y val="0.11931885404850991"/>
          <c:w val="0.59848297447332355"/>
          <c:h val="0.80052066313077841"/>
        </c:manualLayout>
      </c:layout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E79-46EC-ACD0-05064C0E4F1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E79-46EC-ACD0-05064C0E4F1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E79-46EC-ACD0-05064C0E4F15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E79-46EC-ACD0-05064C0E4F15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E79-46EC-ACD0-05064C0E4F15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E79-46EC-ACD0-05064C0E4F15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E79-46EC-ACD0-05064C0E4F15}"/>
              </c:ext>
            </c:extLst>
          </c:dPt>
          <c:cat>
            <c:strRef>
              <c:f>Sheet1!$A$2:$A$8</c:f>
              <c:strCache>
                <c:ptCount val="7"/>
                <c:pt idx="0">
                  <c:v>Lorem ipsum</c:v>
                </c:pt>
                <c:pt idx="1">
                  <c:v>Lorem ipsum</c:v>
                </c:pt>
                <c:pt idx="2">
                  <c:v>Lorem ipsum</c:v>
                </c:pt>
                <c:pt idx="3">
                  <c:v>Lorem ipsum</c:v>
                </c:pt>
                <c:pt idx="4">
                  <c:v>Lorem ipsum</c:v>
                </c:pt>
                <c:pt idx="5">
                  <c:v>Lorem ipsum</c:v>
                </c:pt>
                <c:pt idx="6">
                  <c:v>Lorem ipsum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7</c:v>
                </c:pt>
                <c:pt idx="1">
                  <c:v>6</c:v>
                </c:pt>
                <c:pt idx="2">
                  <c:v>5</c:v>
                </c:pt>
                <c:pt idx="3">
                  <c:v>4</c:v>
                </c:pt>
                <c:pt idx="4">
                  <c:v>3</c:v>
                </c:pt>
                <c:pt idx="5">
                  <c:v>2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4E79-46EC-ACD0-05064C0E4F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9"/>
        <c:axId val="853237616"/>
        <c:axId val="774982448"/>
      </c:barChart>
      <c:valAx>
        <c:axId val="7749824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1B71"/>
                </a:solidFill>
                <a:latin typeface="Frutiger 55 Roman" pitchFamily="2" charset="0"/>
                <a:ea typeface="+mn-ea"/>
                <a:cs typeface="+mn-cs"/>
              </a:defRPr>
            </a:pPr>
            <a:endParaRPr lang="en-US"/>
          </a:p>
        </c:txPr>
        <c:crossAx val="853237616"/>
        <c:crosses val="autoZero"/>
        <c:crossBetween val="between"/>
      </c:valAx>
      <c:catAx>
        <c:axId val="85323761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1B71"/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7749824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6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72396512040726835"/>
          <c:y val="9.6391868962480462E-2"/>
          <c:w val="0.2760348679438433"/>
          <c:h val="0.8092373063621798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rgbClr val="001B71"/>
              </a:solidFill>
              <a:latin typeface="Frutiger 55 Roman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BDE04C-244C-44FD-AEA5-F602D468D49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3156DA8-5D9A-4F61-9B94-F8AFEDF48526}">
      <dgm:prSet/>
      <dgm:spPr/>
      <dgm:t>
        <a:bodyPr/>
        <a:lstStyle/>
        <a:p>
          <a:r>
            <a:rPr lang="en-US">
              <a:solidFill>
                <a:srgbClr val="000000"/>
              </a:solidFill>
              <a:latin typeface="Times New Roman"/>
              <a:cs typeface="Times New Roman"/>
            </a:rPr>
            <a:t>Beyond accommodations, includes:</a:t>
          </a:r>
        </a:p>
      </dgm:t>
    </dgm:pt>
    <dgm:pt modelId="{674A6BC4-0C0C-4ADE-A39C-F489C0DA70A8}" type="parTrans" cxnId="{F7FC634E-7E2F-49AB-8ABE-FB721AEE6CEA}">
      <dgm:prSet/>
      <dgm:spPr/>
      <dgm:t>
        <a:bodyPr/>
        <a:lstStyle/>
        <a:p>
          <a:endParaRPr lang="en-US"/>
        </a:p>
      </dgm:t>
    </dgm:pt>
    <dgm:pt modelId="{11AA6FA4-3B63-44AF-9E15-848BF2485CAE}" type="sibTrans" cxnId="{F7FC634E-7E2F-49AB-8ABE-FB721AEE6CEA}">
      <dgm:prSet/>
      <dgm:spPr/>
      <dgm:t>
        <a:bodyPr/>
        <a:lstStyle/>
        <a:p>
          <a:endParaRPr lang="en-US"/>
        </a:p>
      </dgm:t>
    </dgm:pt>
    <dgm:pt modelId="{12AB5B9E-DF82-4289-B563-EEFF16F0B4BD}">
      <dgm:prSet/>
      <dgm:spPr/>
      <dgm:t>
        <a:bodyPr/>
        <a:lstStyle/>
        <a:p>
          <a:r>
            <a:rPr lang="en-US">
              <a:solidFill>
                <a:srgbClr val="000000"/>
              </a:solidFill>
              <a:latin typeface="Times New Roman"/>
              <a:cs typeface="Times New Roman"/>
            </a:rPr>
            <a:t>Dining options</a:t>
          </a:r>
        </a:p>
      </dgm:t>
    </dgm:pt>
    <dgm:pt modelId="{DF9B3E9D-8DBD-4019-B0BA-321E1F6A5562}" type="parTrans" cxnId="{D23B7077-7258-488C-BA09-41C8E1B4C404}">
      <dgm:prSet/>
      <dgm:spPr/>
      <dgm:t>
        <a:bodyPr/>
        <a:lstStyle/>
        <a:p>
          <a:endParaRPr lang="en-US"/>
        </a:p>
      </dgm:t>
    </dgm:pt>
    <dgm:pt modelId="{E1E53CA3-E10D-4AF1-8B41-0DD8498A72F7}" type="sibTrans" cxnId="{D23B7077-7258-488C-BA09-41C8E1B4C404}">
      <dgm:prSet/>
      <dgm:spPr/>
      <dgm:t>
        <a:bodyPr/>
        <a:lstStyle/>
        <a:p>
          <a:endParaRPr lang="en-US"/>
        </a:p>
      </dgm:t>
    </dgm:pt>
    <dgm:pt modelId="{5D769E79-BE45-4881-9483-064A4EDC5288}">
      <dgm:prSet/>
      <dgm:spPr/>
      <dgm:t>
        <a:bodyPr/>
        <a:lstStyle/>
        <a:p>
          <a:r>
            <a:rPr lang="en-US">
              <a:solidFill>
                <a:srgbClr val="000000"/>
              </a:solidFill>
              <a:latin typeface="Times New Roman"/>
              <a:cs typeface="Times New Roman"/>
            </a:rPr>
            <a:t>Entertainment services</a:t>
          </a:r>
        </a:p>
      </dgm:t>
    </dgm:pt>
    <dgm:pt modelId="{57947B89-811B-4932-BE7B-97E89E56A88D}" type="parTrans" cxnId="{7988F6C6-4966-4157-B826-7FF1520F36F7}">
      <dgm:prSet/>
      <dgm:spPr/>
      <dgm:t>
        <a:bodyPr/>
        <a:lstStyle/>
        <a:p>
          <a:endParaRPr lang="en-US"/>
        </a:p>
      </dgm:t>
    </dgm:pt>
    <dgm:pt modelId="{0B409C96-05D3-4E4C-AE91-167ECB1D79DB}" type="sibTrans" cxnId="{7988F6C6-4966-4157-B826-7FF1520F36F7}">
      <dgm:prSet/>
      <dgm:spPr/>
      <dgm:t>
        <a:bodyPr/>
        <a:lstStyle/>
        <a:p>
          <a:endParaRPr lang="en-US"/>
        </a:p>
      </dgm:t>
    </dgm:pt>
    <dgm:pt modelId="{E57482E8-66AE-4DFA-9B02-BCB8E429376F}">
      <dgm:prSet/>
      <dgm:spPr/>
      <dgm:t>
        <a:bodyPr/>
        <a:lstStyle/>
        <a:p>
          <a:r>
            <a:rPr lang="en-US">
              <a:solidFill>
                <a:srgbClr val="000000"/>
              </a:solidFill>
              <a:latin typeface="Times New Roman"/>
              <a:cs typeface="Times New Roman"/>
            </a:rPr>
            <a:t>Various amenities</a:t>
          </a:r>
        </a:p>
      </dgm:t>
    </dgm:pt>
    <dgm:pt modelId="{64F90336-6003-489F-8304-DF4CD84361B5}" type="parTrans" cxnId="{42CA18EB-385C-462D-8FF4-7899D556D3ED}">
      <dgm:prSet/>
      <dgm:spPr/>
      <dgm:t>
        <a:bodyPr/>
        <a:lstStyle/>
        <a:p>
          <a:endParaRPr lang="en-US"/>
        </a:p>
      </dgm:t>
    </dgm:pt>
    <dgm:pt modelId="{D6C281C8-2F7B-47A7-B70C-E9B3F92E58EF}" type="sibTrans" cxnId="{42CA18EB-385C-462D-8FF4-7899D556D3ED}">
      <dgm:prSet/>
      <dgm:spPr/>
      <dgm:t>
        <a:bodyPr/>
        <a:lstStyle/>
        <a:p>
          <a:endParaRPr lang="en-US"/>
        </a:p>
      </dgm:t>
    </dgm:pt>
    <dgm:pt modelId="{7BB8B7DD-1539-4D60-A00D-186E877CD0E8}" type="pres">
      <dgm:prSet presAssocID="{45BDE04C-244C-44FD-AEA5-F602D468D49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4809816-AA48-4D44-A048-BDD9302B58FE}" type="pres">
      <dgm:prSet presAssocID="{13156DA8-5D9A-4F61-9B94-F8AFEDF48526}" presName="hierRoot1" presStyleCnt="0"/>
      <dgm:spPr/>
    </dgm:pt>
    <dgm:pt modelId="{0B55213A-8A24-435C-A016-3D3E67642491}" type="pres">
      <dgm:prSet presAssocID="{13156DA8-5D9A-4F61-9B94-F8AFEDF48526}" presName="composite" presStyleCnt="0"/>
      <dgm:spPr/>
    </dgm:pt>
    <dgm:pt modelId="{D616F6DD-1D81-4C8F-928A-B2F9098DE27C}" type="pres">
      <dgm:prSet presAssocID="{13156DA8-5D9A-4F61-9B94-F8AFEDF48526}" presName="background" presStyleLbl="node0" presStyleIdx="0" presStyleCnt="1"/>
      <dgm:spPr/>
    </dgm:pt>
    <dgm:pt modelId="{7366946E-DEB3-4AC9-85A5-8C7D1B0032BD}" type="pres">
      <dgm:prSet presAssocID="{13156DA8-5D9A-4F61-9B94-F8AFEDF48526}" presName="text" presStyleLbl="fgAcc0" presStyleIdx="0" presStyleCnt="1">
        <dgm:presLayoutVars>
          <dgm:chPref val="3"/>
        </dgm:presLayoutVars>
      </dgm:prSet>
      <dgm:spPr/>
    </dgm:pt>
    <dgm:pt modelId="{D76E4745-9E8C-46DD-81C6-488D9C5BF50F}" type="pres">
      <dgm:prSet presAssocID="{13156DA8-5D9A-4F61-9B94-F8AFEDF48526}" presName="hierChild2" presStyleCnt="0"/>
      <dgm:spPr/>
    </dgm:pt>
    <dgm:pt modelId="{2C698AB1-18FD-4971-92ED-87BA6DA77F76}" type="pres">
      <dgm:prSet presAssocID="{DF9B3E9D-8DBD-4019-B0BA-321E1F6A5562}" presName="Name10" presStyleLbl="parChTrans1D2" presStyleIdx="0" presStyleCnt="3"/>
      <dgm:spPr/>
    </dgm:pt>
    <dgm:pt modelId="{9C49404B-E9FE-4637-B34A-0A47E2E44D09}" type="pres">
      <dgm:prSet presAssocID="{12AB5B9E-DF82-4289-B563-EEFF16F0B4BD}" presName="hierRoot2" presStyleCnt="0"/>
      <dgm:spPr/>
    </dgm:pt>
    <dgm:pt modelId="{6E79CED1-500C-4F3E-BBE0-C567317644CD}" type="pres">
      <dgm:prSet presAssocID="{12AB5B9E-DF82-4289-B563-EEFF16F0B4BD}" presName="composite2" presStyleCnt="0"/>
      <dgm:spPr/>
    </dgm:pt>
    <dgm:pt modelId="{F88D7FBC-D591-4457-8698-EB664103F3A8}" type="pres">
      <dgm:prSet presAssocID="{12AB5B9E-DF82-4289-B563-EEFF16F0B4BD}" presName="background2" presStyleLbl="node2" presStyleIdx="0" presStyleCnt="3"/>
      <dgm:spPr/>
    </dgm:pt>
    <dgm:pt modelId="{48A3A054-8938-403F-B535-4B839CB02C75}" type="pres">
      <dgm:prSet presAssocID="{12AB5B9E-DF82-4289-B563-EEFF16F0B4BD}" presName="text2" presStyleLbl="fgAcc2" presStyleIdx="0" presStyleCnt="3">
        <dgm:presLayoutVars>
          <dgm:chPref val="3"/>
        </dgm:presLayoutVars>
      </dgm:prSet>
      <dgm:spPr/>
    </dgm:pt>
    <dgm:pt modelId="{D77AB238-3792-470C-93C8-8027F4F96088}" type="pres">
      <dgm:prSet presAssocID="{12AB5B9E-DF82-4289-B563-EEFF16F0B4BD}" presName="hierChild3" presStyleCnt="0"/>
      <dgm:spPr/>
    </dgm:pt>
    <dgm:pt modelId="{9D1DAA7F-C873-4477-9B59-AF6E827C9935}" type="pres">
      <dgm:prSet presAssocID="{57947B89-811B-4932-BE7B-97E89E56A88D}" presName="Name10" presStyleLbl="parChTrans1D2" presStyleIdx="1" presStyleCnt="3"/>
      <dgm:spPr/>
    </dgm:pt>
    <dgm:pt modelId="{C67F11EC-765B-47EE-896A-6769E8819C7A}" type="pres">
      <dgm:prSet presAssocID="{5D769E79-BE45-4881-9483-064A4EDC5288}" presName="hierRoot2" presStyleCnt="0"/>
      <dgm:spPr/>
    </dgm:pt>
    <dgm:pt modelId="{E263C02E-101A-4325-A484-2A08D9DC28B1}" type="pres">
      <dgm:prSet presAssocID="{5D769E79-BE45-4881-9483-064A4EDC5288}" presName="composite2" presStyleCnt="0"/>
      <dgm:spPr/>
    </dgm:pt>
    <dgm:pt modelId="{EDDB2EFE-70AC-4ED3-BEE2-8577DF7154CC}" type="pres">
      <dgm:prSet presAssocID="{5D769E79-BE45-4881-9483-064A4EDC5288}" presName="background2" presStyleLbl="node2" presStyleIdx="1" presStyleCnt="3"/>
      <dgm:spPr/>
    </dgm:pt>
    <dgm:pt modelId="{D51F8A44-F479-49AE-B489-194174B04F82}" type="pres">
      <dgm:prSet presAssocID="{5D769E79-BE45-4881-9483-064A4EDC5288}" presName="text2" presStyleLbl="fgAcc2" presStyleIdx="1" presStyleCnt="3">
        <dgm:presLayoutVars>
          <dgm:chPref val="3"/>
        </dgm:presLayoutVars>
      </dgm:prSet>
      <dgm:spPr/>
    </dgm:pt>
    <dgm:pt modelId="{9CD26FCA-9503-4DA2-890E-E10584010A11}" type="pres">
      <dgm:prSet presAssocID="{5D769E79-BE45-4881-9483-064A4EDC5288}" presName="hierChild3" presStyleCnt="0"/>
      <dgm:spPr/>
    </dgm:pt>
    <dgm:pt modelId="{E5A5AD02-0078-46DC-8853-E1A27C96EC4A}" type="pres">
      <dgm:prSet presAssocID="{64F90336-6003-489F-8304-DF4CD84361B5}" presName="Name10" presStyleLbl="parChTrans1D2" presStyleIdx="2" presStyleCnt="3"/>
      <dgm:spPr/>
    </dgm:pt>
    <dgm:pt modelId="{4AFB5A16-3B5B-4C58-86E2-EFFB3A7B4CF0}" type="pres">
      <dgm:prSet presAssocID="{E57482E8-66AE-4DFA-9B02-BCB8E429376F}" presName="hierRoot2" presStyleCnt="0"/>
      <dgm:spPr/>
    </dgm:pt>
    <dgm:pt modelId="{2CF318AE-7CB0-4434-BCEC-47FE6EB10694}" type="pres">
      <dgm:prSet presAssocID="{E57482E8-66AE-4DFA-9B02-BCB8E429376F}" presName="composite2" presStyleCnt="0"/>
      <dgm:spPr/>
    </dgm:pt>
    <dgm:pt modelId="{066935CE-7369-42EA-BE75-EE53F07E95DB}" type="pres">
      <dgm:prSet presAssocID="{E57482E8-66AE-4DFA-9B02-BCB8E429376F}" presName="background2" presStyleLbl="node2" presStyleIdx="2" presStyleCnt="3"/>
      <dgm:spPr/>
    </dgm:pt>
    <dgm:pt modelId="{7C891076-04EA-4EA0-86B7-0C83ED94881A}" type="pres">
      <dgm:prSet presAssocID="{E57482E8-66AE-4DFA-9B02-BCB8E429376F}" presName="text2" presStyleLbl="fgAcc2" presStyleIdx="2" presStyleCnt="3">
        <dgm:presLayoutVars>
          <dgm:chPref val="3"/>
        </dgm:presLayoutVars>
      </dgm:prSet>
      <dgm:spPr/>
    </dgm:pt>
    <dgm:pt modelId="{5193C09E-179E-4A5A-AC22-CA1C15E89E8B}" type="pres">
      <dgm:prSet presAssocID="{E57482E8-66AE-4DFA-9B02-BCB8E429376F}" presName="hierChild3" presStyleCnt="0"/>
      <dgm:spPr/>
    </dgm:pt>
  </dgm:ptLst>
  <dgm:cxnLst>
    <dgm:cxn modelId="{3113D846-D0FE-45EB-BE41-31DCBF4622A5}" type="presOf" srcId="{DF9B3E9D-8DBD-4019-B0BA-321E1F6A5562}" destId="{2C698AB1-18FD-4971-92ED-87BA6DA77F76}" srcOrd="0" destOrd="0" presId="urn:microsoft.com/office/officeart/2005/8/layout/hierarchy1"/>
    <dgm:cxn modelId="{F7FC634E-7E2F-49AB-8ABE-FB721AEE6CEA}" srcId="{45BDE04C-244C-44FD-AEA5-F602D468D49E}" destId="{13156DA8-5D9A-4F61-9B94-F8AFEDF48526}" srcOrd="0" destOrd="0" parTransId="{674A6BC4-0C0C-4ADE-A39C-F489C0DA70A8}" sibTransId="{11AA6FA4-3B63-44AF-9E15-848BF2485CAE}"/>
    <dgm:cxn modelId="{DB147573-8A1E-4086-A68E-21D2CE297ACD}" type="presOf" srcId="{64F90336-6003-489F-8304-DF4CD84361B5}" destId="{E5A5AD02-0078-46DC-8853-E1A27C96EC4A}" srcOrd="0" destOrd="0" presId="urn:microsoft.com/office/officeart/2005/8/layout/hierarchy1"/>
    <dgm:cxn modelId="{D23B7077-7258-488C-BA09-41C8E1B4C404}" srcId="{13156DA8-5D9A-4F61-9B94-F8AFEDF48526}" destId="{12AB5B9E-DF82-4289-B563-EEFF16F0B4BD}" srcOrd="0" destOrd="0" parTransId="{DF9B3E9D-8DBD-4019-B0BA-321E1F6A5562}" sibTransId="{E1E53CA3-E10D-4AF1-8B41-0DD8498A72F7}"/>
    <dgm:cxn modelId="{2E6F8A7B-D104-4D58-99FA-383A2ADB576A}" type="presOf" srcId="{45BDE04C-244C-44FD-AEA5-F602D468D49E}" destId="{7BB8B7DD-1539-4D60-A00D-186E877CD0E8}" srcOrd="0" destOrd="0" presId="urn:microsoft.com/office/officeart/2005/8/layout/hierarchy1"/>
    <dgm:cxn modelId="{340AF481-F351-4EC4-95AA-D51BE5FE3010}" type="presOf" srcId="{5D769E79-BE45-4881-9483-064A4EDC5288}" destId="{D51F8A44-F479-49AE-B489-194174B04F82}" srcOrd="0" destOrd="0" presId="urn:microsoft.com/office/officeart/2005/8/layout/hierarchy1"/>
    <dgm:cxn modelId="{0A7A1B8F-C83A-4FC1-A4DC-9DC2BF4A49CF}" type="presOf" srcId="{12AB5B9E-DF82-4289-B563-EEFF16F0B4BD}" destId="{48A3A054-8938-403F-B535-4B839CB02C75}" srcOrd="0" destOrd="0" presId="urn:microsoft.com/office/officeart/2005/8/layout/hierarchy1"/>
    <dgm:cxn modelId="{7988F6C6-4966-4157-B826-7FF1520F36F7}" srcId="{13156DA8-5D9A-4F61-9B94-F8AFEDF48526}" destId="{5D769E79-BE45-4881-9483-064A4EDC5288}" srcOrd="1" destOrd="0" parTransId="{57947B89-811B-4932-BE7B-97E89E56A88D}" sibTransId="{0B409C96-05D3-4E4C-AE91-167ECB1D79DB}"/>
    <dgm:cxn modelId="{7DE618CC-37A9-4D5C-8D61-24DC84CA0334}" type="presOf" srcId="{57947B89-811B-4932-BE7B-97E89E56A88D}" destId="{9D1DAA7F-C873-4477-9B59-AF6E827C9935}" srcOrd="0" destOrd="0" presId="urn:microsoft.com/office/officeart/2005/8/layout/hierarchy1"/>
    <dgm:cxn modelId="{42CA18EB-385C-462D-8FF4-7899D556D3ED}" srcId="{13156DA8-5D9A-4F61-9B94-F8AFEDF48526}" destId="{E57482E8-66AE-4DFA-9B02-BCB8E429376F}" srcOrd="2" destOrd="0" parTransId="{64F90336-6003-489F-8304-DF4CD84361B5}" sibTransId="{D6C281C8-2F7B-47A7-B70C-E9B3F92E58EF}"/>
    <dgm:cxn modelId="{6A3628EB-D8DD-4683-8701-B084C9242721}" type="presOf" srcId="{E57482E8-66AE-4DFA-9B02-BCB8E429376F}" destId="{7C891076-04EA-4EA0-86B7-0C83ED94881A}" srcOrd="0" destOrd="0" presId="urn:microsoft.com/office/officeart/2005/8/layout/hierarchy1"/>
    <dgm:cxn modelId="{53DD8EF7-0970-4477-AC16-769F9D56275F}" type="presOf" srcId="{13156DA8-5D9A-4F61-9B94-F8AFEDF48526}" destId="{7366946E-DEB3-4AC9-85A5-8C7D1B0032BD}" srcOrd="0" destOrd="0" presId="urn:microsoft.com/office/officeart/2005/8/layout/hierarchy1"/>
    <dgm:cxn modelId="{CEBBFF95-72AB-4AA7-AF75-885AF7EE9E75}" type="presParOf" srcId="{7BB8B7DD-1539-4D60-A00D-186E877CD0E8}" destId="{D4809816-AA48-4D44-A048-BDD9302B58FE}" srcOrd="0" destOrd="0" presId="urn:microsoft.com/office/officeart/2005/8/layout/hierarchy1"/>
    <dgm:cxn modelId="{483FF6CB-A0B0-4D63-86EA-2DA243EE1270}" type="presParOf" srcId="{D4809816-AA48-4D44-A048-BDD9302B58FE}" destId="{0B55213A-8A24-435C-A016-3D3E67642491}" srcOrd="0" destOrd="0" presId="urn:microsoft.com/office/officeart/2005/8/layout/hierarchy1"/>
    <dgm:cxn modelId="{68667F26-C9B6-42EC-9592-06A5377DEC82}" type="presParOf" srcId="{0B55213A-8A24-435C-A016-3D3E67642491}" destId="{D616F6DD-1D81-4C8F-928A-B2F9098DE27C}" srcOrd="0" destOrd="0" presId="urn:microsoft.com/office/officeart/2005/8/layout/hierarchy1"/>
    <dgm:cxn modelId="{36D88E68-53A6-438E-BFBD-D498330F8113}" type="presParOf" srcId="{0B55213A-8A24-435C-A016-3D3E67642491}" destId="{7366946E-DEB3-4AC9-85A5-8C7D1B0032BD}" srcOrd="1" destOrd="0" presId="urn:microsoft.com/office/officeart/2005/8/layout/hierarchy1"/>
    <dgm:cxn modelId="{F0CA8EC5-AA61-41CF-82FD-F5BDDD26481F}" type="presParOf" srcId="{D4809816-AA48-4D44-A048-BDD9302B58FE}" destId="{D76E4745-9E8C-46DD-81C6-488D9C5BF50F}" srcOrd="1" destOrd="0" presId="urn:microsoft.com/office/officeart/2005/8/layout/hierarchy1"/>
    <dgm:cxn modelId="{93D7CEC5-E618-42C9-A957-951141675448}" type="presParOf" srcId="{D76E4745-9E8C-46DD-81C6-488D9C5BF50F}" destId="{2C698AB1-18FD-4971-92ED-87BA6DA77F76}" srcOrd="0" destOrd="0" presId="urn:microsoft.com/office/officeart/2005/8/layout/hierarchy1"/>
    <dgm:cxn modelId="{3F343298-7DE2-4A0D-8499-6C0B645A1F89}" type="presParOf" srcId="{D76E4745-9E8C-46DD-81C6-488D9C5BF50F}" destId="{9C49404B-E9FE-4637-B34A-0A47E2E44D09}" srcOrd="1" destOrd="0" presId="urn:microsoft.com/office/officeart/2005/8/layout/hierarchy1"/>
    <dgm:cxn modelId="{5A7EAE23-AC67-401C-A3E6-7DC5AE2B781D}" type="presParOf" srcId="{9C49404B-E9FE-4637-B34A-0A47E2E44D09}" destId="{6E79CED1-500C-4F3E-BBE0-C567317644CD}" srcOrd="0" destOrd="0" presId="urn:microsoft.com/office/officeart/2005/8/layout/hierarchy1"/>
    <dgm:cxn modelId="{B3D20227-C3D6-441A-9FA8-46D699DA7073}" type="presParOf" srcId="{6E79CED1-500C-4F3E-BBE0-C567317644CD}" destId="{F88D7FBC-D591-4457-8698-EB664103F3A8}" srcOrd="0" destOrd="0" presId="urn:microsoft.com/office/officeart/2005/8/layout/hierarchy1"/>
    <dgm:cxn modelId="{A939B0EA-F3C5-49D0-9B25-8CB722DF2B32}" type="presParOf" srcId="{6E79CED1-500C-4F3E-BBE0-C567317644CD}" destId="{48A3A054-8938-403F-B535-4B839CB02C75}" srcOrd="1" destOrd="0" presId="urn:microsoft.com/office/officeart/2005/8/layout/hierarchy1"/>
    <dgm:cxn modelId="{7C030BDC-A29D-4DE5-A936-4FEC82FAA063}" type="presParOf" srcId="{9C49404B-E9FE-4637-B34A-0A47E2E44D09}" destId="{D77AB238-3792-470C-93C8-8027F4F96088}" srcOrd="1" destOrd="0" presId="urn:microsoft.com/office/officeart/2005/8/layout/hierarchy1"/>
    <dgm:cxn modelId="{F8D9FD91-582E-421B-927A-DDBA49F90436}" type="presParOf" srcId="{D76E4745-9E8C-46DD-81C6-488D9C5BF50F}" destId="{9D1DAA7F-C873-4477-9B59-AF6E827C9935}" srcOrd="2" destOrd="0" presId="urn:microsoft.com/office/officeart/2005/8/layout/hierarchy1"/>
    <dgm:cxn modelId="{C317D9A3-E2EC-4D83-B98F-87C419367A51}" type="presParOf" srcId="{D76E4745-9E8C-46DD-81C6-488D9C5BF50F}" destId="{C67F11EC-765B-47EE-896A-6769E8819C7A}" srcOrd="3" destOrd="0" presId="urn:microsoft.com/office/officeart/2005/8/layout/hierarchy1"/>
    <dgm:cxn modelId="{5A02DC8F-B8EC-4E56-BFAB-57400E13EC06}" type="presParOf" srcId="{C67F11EC-765B-47EE-896A-6769E8819C7A}" destId="{E263C02E-101A-4325-A484-2A08D9DC28B1}" srcOrd="0" destOrd="0" presId="urn:microsoft.com/office/officeart/2005/8/layout/hierarchy1"/>
    <dgm:cxn modelId="{34AF15E3-F4EC-4EA0-A32E-E1EFFF25A729}" type="presParOf" srcId="{E263C02E-101A-4325-A484-2A08D9DC28B1}" destId="{EDDB2EFE-70AC-4ED3-BEE2-8577DF7154CC}" srcOrd="0" destOrd="0" presId="urn:microsoft.com/office/officeart/2005/8/layout/hierarchy1"/>
    <dgm:cxn modelId="{E6955A04-9BD5-4BC5-A0C6-639025419859}" type="presParOf" srcId="{E263C02E-101A-4325-A484-2A08D9DC28B1}" destId="{D51F8A44-F479-49AE-B489-194174B04F82}" srcOrd="1" destOrd="0" presId="urn:microsoft.com/office/officeart/2005/8/layout/hierarchy1"/>
    <dgm:cxn modelId="{FE26B808-2628-4CFD-AA7C-F15AEF839CFD}" type="presParOf" srcId="{C67F11EC-765B-47EE-896A-6769E8819C7A}" destId="{9CD26FCA-9503-4DA2-890E-E10584010A11}" srcOrd="1" destOrd="0" presId="urn:microsoft.com/office/officeart/2005/8/layout/hierarchy1"/>
    <dgm:cxn modelId="{1D5E176C-17F5-4092-B053-66E378E912BE}" type="presParOf" srcId="{D76E4745-9E8C-46DD-81C6-488D9C5BF50F}" destId="{E5A5AD02-0078-46DC-8853-E1A27C96EC4A}" srcOrd="4" destOrd="0" presId="urn:microsoft.com/office/officeart/2005/8/layout/hierarchy1"/>
    <dgm:cxn modelId="{735FF410-FE2F-4F02-B391-A0114DAF39A0}" type="presParOf" srcId="{D76E4745-9E8C-46DD-81C6-488D9C5BF50F}" destId="{4AFB5A16-3B5B-4C58-86E2-EFFB3A7B4CF0}" srcOrd="5" destOrd="0" presId="urn:microsoft.com/office/officeart/2005/8/layout/hierarchy1"/>
    <dgm:cxn modelId="{597FD796-8868-4A41-9F2A-F09E148E17FD}" type="presParOf" srcId="{4AFB5A16-3B5B-4C58-86E2-EFFB3A7B4CF0}" destId="{2CF318AE-7CB0-4434-BCEC-47FE6EB10694}" srcOrd="0" destOrd="0" presId="urn:microsoft.com/office/officeart/2005/8/layout/hierarchy1"/>
    <dgm:cxn modelId="{7C43146C-766D-42FB-B4F3-8D031703618E}" type="presParOf" srcId="{2CF318AE-7CB0-4434-BCEC-47FE6EB10694}" destId="{066935CE-7369-42EA-BE75-EE53F07E95DB}" srcOrd="0" destOrd="0" presId="urn:microsoft.com/office/officeart/2005/8/layout/hierarchy1"/>
    <dgm:cxn modelId="{450B1D19-4940-4DDF-829C-F9660092FD30}" type="presParOf" srcId="{2CF318AE-7CB0-4434-BCEC-47FE6EB10694}" destId="{7C891076-04EA-4EA0-86B7-0C83ED94881A}" srcOrd="1" destOrd="0" presId="urn:microsoft.com/office/officeart/2005/8/layout/hierarchy1"/>
    <dgm:cxn modelId="{B6D07F87-A523-4C50-98D7-736987F00E6D}" type="presParOf" srcId="{4AFB5A16-3B5B-4C58-86E2-EFFB3A7B4CF0}" destId="{5193C09E-179E-4A5A-AC22-CA1C15E89E8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87D288-F380-483C-9FE3-C949CE1CF96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FF98F1-96EE-4253-B984-66652726B5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rgbClr val="000000"/>
              </a:solidFill>
              <a:latin typeface="Times New Roman"/>
              <a:cs typeface="Times New Roman"/>
            </a:rPr>
            <a:t>Unlike Hotels, the short-term rentals in sharing economy lack trained professionals, industry benchmarking reports and technical tools to help set pricing for rooms.</a:t>
          </a:r>
        </a:p>
      </dgm:t>
    </dgm:pt>
    <dgm:pt modelId="{CD2120A2-B153-4574-988B-6064436401EC}" type="parTrans" cxnId="{83B4460A-9288-4C94-87C0-851421B6F189}">
      <dgm:prSet/>
      <dgm:spPr/>
      <dgm:t>
        <a:bodyPr/>
        <a:lstStyle/>
        <a:p>
          <a:endParaRPr lang="en-US"/>
        </a:p>
      </dgm:t>
    </dgm:pt>
    <dgm:pt modelId="{8BCB61DF-9400-4218-AF08-592D13E85FE2}" type="sibTrans" cxnId="{83B4460A-9288-4C94-87C0-851421B6F189}">
      <dgm:prSet/>
      <dgm:spPr/>
      <dgm:t>
        <a:bodyPr/>
        <a:lstStyle/>
        <a:p>
          <a:endParaRPr lang="en-US"/>
        </a:p>
      </dgm:t>
    </dgm:pt>
    <dgm:pt modelId="{7C209FC1-8C83-418C-B137-F6AFEDE0EB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rgbClr val="000000"/>
              </a:solidFill>
              <a:latin typeface="Times New Roman"/>
              <a:cs typeface="Times New Roman"/>
            </a:rPr>
            <a:t>Unlike other sharing economy platforms, like Lyft and Uber, where an algorithm controls prices, Airbnb and other short-term rentals allows its individual hosts to decide whether they want to act on the inbuilt pricing tools or do it themselves. This creates a situation whereby the host's characteristics and skills are as important as the listing and market dynamics.</a:t>
          </a:r>
        </a:p>
      </dgm:t>
    </dgm:pt>
    <dgm:pt modelId="{98EFCA4A-DD37-40DE-8FE0-D2103191D989}" type="parTrans" cxnId="{41A0EBCD-9497-4476-AF22-8F34DF722190}">
      <dgm:prSet/>
      <dgm:spPr/>
      <dgm:t>
        <a:bodyPr/>
        <a:lstStyle/>
        <a:p>
          <a:endParaRPr lang="en-US"/>
        </a:p>
      </dgm:t>
    </dgm:pt>
    <dgm:pt modelId="{A6D297BF-4279-4BD2-BBDE-2F0ED94BD018}" type="sibTrans" cxnId="{41A0EBCD-9497-4476-AF22-8F34DF722190}">
      <dgm:prSet/>
      <dgm:spPr/>
      <dgm:t>
        <a:bodyPr/>
        <a:lstStyle/>
        <a:p>
          <a:endParaRPr lang="en-US"/>
        </a:p>
      </dgm:t>
    </dgm:pt>
    <dgm:pt modelId="{782285BA-4CD1-4849-A5A3-9C350637E2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rgbClr val="000000"/>
              </a:solidFill>
              <a:latin typeface="Times New Roman"/>
              <a:cs typeface="Times New Roman"/>
            </a:rPr>
            <a:t>Supply is unpredictable as it depends on the hosts to control the allocation for their listings on the platform.</a:t>
          </a:r>
        </a:p>
      </dgm:t>
    </dgm:pt>
    <dgm:pt modelId="{C41A31CB-2F1D-4BE0-BD00-C0890EB3ABC0}" type="parTrans" cxnId="{3E0B136D-88F7-4F4D-92C4-BF78826F3098}">
      <dgm:prSet/>
      <dgm:spPr/>
      <dgm:t>
        <a:bodyPr/>
        <a:lstStyle/>
        <a:p>
          <a:endParaRPr lang="en-US"/>
        </a:p>
      </dgm:t>
    </dgm:pt>
    <dgm:pt modelId="{E0F46EBD-250C-4CA5-8564-5A14729D2DD6}" type="sibTrans" cxnId="{3E0B136D-88F7-4F4D-92C4-BF78826F3098}">
      <dgm:prSet/>
      <dgm:spPr/>
      <dgm:t>
        <a:bodyPr/>
        <a:lstStyle/>
        <a:p>
          <a:endParaRPr lang="en-US"/>
        </a:p>
      </dgm:t>
    </dgm:pt>
    <dgm:pt modelId="{B59B77F3-620D-4371-A357-1E1CFFD489D6}" type="pres">
      <dgm:prSet presAssocID="{5187D288-F380-483C-9FE3-C949CE1CF965}" presName="root" presStyleCnt="0">
        <dgm:presLayoutVars>
          <dgm:dir/>
          <dgm:resizeHandles val="exact"/>
        </dgm:presLayoutVars>
      </dgm:prSet>
      <dgm:spPr/>
    </dgm:pt>
    <dgm:pt modelId="{668A8DFB-7B97-47A6-8360-CF1B3CF19336}" type="pres">
      <dgm:prSet presAssocID="{29FF98F1-96EE-4253-B984-66652726B585}" presName="compNode" presStyleCnt="0"/>
      <dgm:spPr/>
    </dgm:pt>
    <dgm:pt modelId="{7671B4BE-E139-4E16-B19D-88DCC7356519}" type="pres">
      <dgm:prSet presAssocID="{29FF98F1-96EE-4253-B984-66652726B585}" presName="bgRect" presStyleLbl="bgShp" presStyleIdx="0" presStyleCnt="3"/>
      <dgm:spPr/>
    </dgm:pt>
    <dgm:pt modelId="{E8B08578-53A4-42CC-ACB4-6C04ED6E90B0}" type="pres">
      <dgm:prSet presAssocID="{29FF98F1-96EE-4253-B984-66652726B58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A5349FE2-1208-47D2-8C38-84007316DA58}" type="pres">
      <dgm:prSet presAssocID="{29FF98F1-96EE-4253-B984-66652726B585}" presName="spaceRect" presStyleCnt="0"/>
      <dgm:spPr/>
    </dgm:pt>
    <dgm:pt modelId="{8313C7BB-B1B3-47C7-A991-F6E5F9800372}" type="pres">
      <dgm:prSet presAssocID="{29FF98F1-96EE-4253-B984-66652726B585}" presName="parTx" presStyleLbl="revTx" presStyleIdx="0" presStyleCnt="3">
        <dgm:presLayoutVars>
          <dgm:chMax val="0"/>
          <dgm:chPref val="0"/>
        </dgm:presLayoutVars>
      </dgm:prSet>
      <dgm:spPr/>
    </dgm:pt>
    <dgm:pt modelId="{A672A73F-28DE-4671-B72B-4ED491E1AA21}" type="pres">
      <dgm:prSet presAssocID="{8BCB61DF-9400-4218-AF08-592D13E85FE2}" presName="sibTrans" presStyleCnt="0"/>
      <dgm:spPr/>
    </dgm:pt>
    <dgm:pt modelId="{C0828411-8724-40C2-89EA-1E0CD77CF38E}" type="pres">
      <dgm:prSet presAssocID="{7C209FC1-8C83-418C-B137-F6AFEDE0EB58}" presName="compNode" presStyleCnt="0"/>
      <dgm:spPr/>
    </dgm:pt>
    <dgm:pt modelId="{BFE97911-CCB0-4B9A-899A-D53FD6E71D7A}" type="pres">
      <dgm:prSet presAssocID="{7C209FC1-8C83-418C-B137-F6AFEDE0EB58}" presName="bgRect" presStyleLbl="bgShp" presStyleIdx="1" presStyleCnt="3"/>
      <dgm:spPr/>
    </dgm:pt>
    <dgm:pt modelId="{AC4DFC99-71AE-49B9-AF03-9BD2D8772A87}" type="pres">
      <dgm:prSet presAssocID="{7C209FC1-8C83-418C-B137-F6AFEDE0EB5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29FB8A9-6122-416F-B19C-0BB4EE836832}" type="pres">
      <dgm:prSet presAssocID="{7C209FC1-8C83-418C-B137-F6AFEDE0EB58}" presName="spaceRect" presStyleCnt="0"/>
      <dgm:spPr/>
    </dgm:pt>
    <dgm:pt modelId="{16A5779B-05B9-4556-A924-8D5ACF3039ED}" type="pres">
      <dgm:prSet presAssocID="{7C209FC1-8C83-418C-B137-F6AFEDE0EB58}" presName="parTx" presStyleLbl="revTx" presStyleIdx="1" presStyleCnt="3">
        <dgm:presLayoutVars>
          <dgm:chMax val="0"/>
          <dgm:chPref val="0"/>
        </dgm:presLayoutVars>
      </dgm:prSet>
      <dgm:spPr/>
    </dgm:pt>
    <dgm:pt modelId="{6822BC06-9825-432A-841E-E9823B87446B}" type="pres">
      <dgm:prSet presAssocID="{A6D297BF-4279-4BD2-BBDE-2F0ED94BD018}" presName="sibTrans" presStyleCnt="0"/>
      <dgm:spPr/>
    </dgm:pt>
    <dgm:pt modelId="{D301CC4F-7FBA-4E02-BCE9-0274076DB7E1}" type="pres">
      <dgm:prSet presAssocID="{782285BA-4CD1-4849-A5A3-9C350637E25F}" presName="compNode" presStyleCnt="0"/>
      <dgm:spPr/>
    </dgm:pt>
    <dgm:pt modelId="{44DD9CFE-0ED0-4784-A667-59EAC5CCDF79}" type="pres">
      <dgm:prSet presAssocID="{782285BA-4CD1-4849-A5A3-9C350637E25F}" presName="bgRect" presStyleLbl="bgShp" presStyleIdx="2" presStyleCnt="3"/>
      <dgm:spPr/>
    </dgm:pt>
    <dgm:pt modelId="{57E7AFC5-E07C-43DE-B19B-E1660C38BD2E}" type="pres">
      <dgm:prSet presAssocID="{782285BA-4CD1-4849-A5A3-9C350637E25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0023051C-8657-4103-8F38-0125CED14813}" type="pres">
      <dgm:prSet presAssocID="{782285BA-4CD1-4849-A5A3-9C350637E25F}" presName="spaceRect" presStyleCnt="0"/>
      <dgm:spPr/>
    </dgm:pt>
    <dgm:pt modelId="{15E82345-1665-47C0-9645-5D7D7024DBBD}" type="pres">
      <dgm:prSet presAssocID="{782285BA-4CD1-4849-A5A3-9C350637E25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3B4460A-9288-4C94-87C0-851421B6F189}" srcId="{5187D288-F380-483C-9FE3-C949CE1CF965}" destId="{29FF98F1-96EE-4253-B984-66652726B585}" srcOrd="0" destOrd="0" parTransId="{CD2120A2-B153-4574-988B-6064436401EC}" sibTransId="{8BCB61DF-9400-4218-AF08-592D13E85FE2}"/>
    <dgm:cxn modelId="{848DA847-48E9-4794-87EE-386B2F056B61}" type="presOf" srcId="{7C209FC1-8C83-418C-B137-F6AFEDE0EB58}" destId="{16A5779B-05B9-4556-A924-8D5ACF3039ED}" srcOrd="0" destOrd="0" presId="urn:microsoft.com/office/officeart/2018/2/layout/IconVerticalSolidList"/>
    <dgm:cxn modelId="{3E0B136D-88F7-4F4D-92C4-BF78826F3098}" srcId="{5187D288-F380-483C-9FE3-C949CE1CF965}" destId="{782285BA-4CD1-4849-A5A3-9C350637E25F}" srcOrd="2" destOrd="0" parTransId="{C41A31CB-2F1D-4BE0-BD00-C0890EB3ABC0}" sibTransId="{E0F46EBD-250C-4CA5-8564-5A14729D2DD6}"/>
    <dgm:cxn modelId="{BF30C1CD-2049-4DA8-92FD-2D22A13FF5EF}" type="presOf" srcId="{5187D288-F380-483C-9FE3-C949CE1CF965}" destId="{B59B77F3-620D-4371-A357-1E1CFFD489D6}" srcOrd="0" destOrd="0" presId="urn:microsoft.com/office/officeart/2018/2/layout/IconVerticalSolidList"/>
    <dgm:cxn modelId="{41A0EBCD-9497-4476-AF22-8F34DF722190}" srcId="{5187D288-F380-483C-9FE3-C949CE1CF965}" destId="{7C209FC1-8C83-418C-B137-F6AFEDE0EB58}" srcOrd="1" destOrd="0" parTransId="{98EFCA4A-DD37-40DE-8FE0-D2103191D989}" sibTransId="{A6D297BF-4279-4BD2-BBDE-2F0ED94BD018}"/>
    <dgm:cxn modelId="{7BBBBFE6-AFD9-4D0F-B434-10C79B1F7BB3}" type="presOf" srcId="{29FF98F1-96EE-4253-B984-66652726B585}" destId="{8313C7BB-B1B3-47C7-A991-F6E5F9800372}" srcOrd="0" destOrd="0" presId="urn:microsoft.com/office/officeart/2018/2/layout/IconVerticalSolidList"/>
    <dgm:cxn modelId="{CAA795F3-FD8B-4619-85AE-012AC55FAD79}" type="presOf" srcId="{782285BA-4CD1-4849-A5A3-9C350637E25F}" destId="{15E82345-1665-47C0-9645-5D7D7024DBBD}" srcOrd="0" destOrd="0" presId="urn:microsoft.com/office/officeart/2018/2/layout/IconVerticalSolidList"/>
    <dgm:cxn modelId="{9D5FFBFF-FFCB-40EE-B897-9A5B1219FC0F}" type="presParOf" srcId="{B59B77F3-620D-4371-A357-1E1CFFD489D6}" destId="{668A8DFB-7B97-47A6-8360-CF1B3CF19336}" srcOrd="0" destOrd="0" presId="urn:microsoft.com/office/officeart/2018/2/layout/IconVerticalSolidList"/>
    <dgm:cxn modelId="{0FB2D9CB-9379-4898-8F56-6F7109CFD937}" type="presParOf" srcId="{668A8DFB-7B97-47A6-8360-CF1B3CF19336}" destId="{7671B4BE-E139-4E16-B19D-88DCC7356519}" srcOrd="0" destOrd="0" presId="urn:microsoft.com/office/officeart/2018/2/layout/IconVerticalSolidList"/>
    <dgm:cxn modelId="{90597F70-A096-42BB-9D6B-02069FA88550}" type="presParOf" srcId="{668A8DFB-7B97-47A6-8360-CF1B3CF19336}" destId="{E8B08578-53A4-42CC-ACB4-6C04ED6E90B0}" srcOrd="1" destOrd="0" presId="urn:microsoft.com/office/officeart/2018/2/layout/IconVerticalSolidList"/>
    <dgm:cxn modelId="{27819C4A-9C6A-4701-AA96-FF21486678DC}" type="presParOf" srcId="{668A8DFB-7B97-47A6-8360-CF1B3CF19336}" destId="{A5349FE2-1208-47D2-8C38-84007316DA58}" srcOrd="2" destOrd="0" presId="urn:microsoft.com/office/officeart/2018/2/layout/IconVerticalSolidList"/>
    <dgm:cxn modelId="{A932A854-F912-4E85-8063-742568A4FFB9}" type="presParOf" srcId="{668A8DFB-7B97-47A6-8360-CF1B3CF19336}" destId="{8313C7BB-B1B3-47C7-A991-F6E5F9800372}" srcOrd="3" destOrd="0" presId="urn:microsoft.com/office/officeart/2018/2/layout/IconVerticalSolidList"/>
    <dgm:cxn modelId="{D7B35671-FA54-49BE-9B7E-D9649319D747}" type="presParOf" srcId="{B59B77F3-620D-4371-A357-1E1CFFD489D6}" destId="{A672A73F-28DE-4671-B72B-4ED491E1AA21}" srcOrd="1" destOrd="0" presId="urn:microsoft.com/office/officeart/2018/2/layout/IconVerticalSolidList"/>
    <dgm:cxn modelId="{6B662F21-EA86-4172-A99E-6505D2FEB4F2}" type="presParOf" srcId="{B59B77F3-620D-4371-A357-1E1CFFD489D6}" destId="{C0828411-8724-40C2-89EA-1E0CD77CF38E}" srcOrd="2" destOrd="0" presId="urn:microsoft.com/office/officeart/2018/2/layout/IconVerticalSolidList"/>
    <dgm:cxn modelId="{039C34F0-B30B-4974-8827-D89E8932E29E}" type="presParOf" srcId="{C0828411-8724-40C2-89EA-1E0CD77CF38E}" destId="{BFE97911-CCB0-4B9A-899A-D53FD6E71D7A}" srcOrd="0" destOrd="0" presId="urn:microsoft.com/office/officeart/2018/2/layout/IconVerticalSolidList"/>
    <dgm:cxn modelId="{79A0A884-487A-4483-ADEC-F9EF4CA6A653}" type="presParOf" srcId="{C0828411-8724-40C2-89EA-1E0CD77CF38E}" destId="{AC4DFC99-71AE-49B9-AF03-9BD2D8772A87}" srcOrd="1" destOrd="0" presId="urn:microsoft.com/office/officeart/2018/2/layout/IconVerticalSolidList"/>
    <dgm:cxn modelId="{F6A9EFC7-5258-414B-8035-082A4EE46B9B}" type="presParOf" srcId="{C0828411-8724-40C2-89EA-1E0CD77CF38E}" destId="{B29FB8A9-6122-416F-B19C-0BB4EE836832}" srcOrd="2" destOrd="0" presId="urn:microsoft.com/office/officeart/2018/2/layout/IconVerticalSolidList"/>
    <dgm:cxn modelId="{1557DEE7-5A0A-440B-B069-168DC65AF152}" type="presParOf" srcId="{C0828411-8724-40C2-89EA-1E0CD77CF38E}" destId="{16A5779B-05B9-4556-A924-8D5ACF3039ED}" srcOrd="3" destOrd="0" presId="urn:microsoft.com/office/officeart/2018/2/layout/IconVerticalSolidList"/>
    <dgm:cxn modelId="{3978199C-D184-451F-8454-59768CB7DF42}" type="presParOf" srcId="{B59B77F3-620D-4371-A357-1E1CFFD489D6}" destId="{6822BC06-9825-432A-841E-E9823B87446B}" srcOrd="3" destOrd="0" presId="urn:microsoft.com/office/officeart/2018/2/layout/IconVerticalSolidList"/>
    <dgm:cxn modelId="{8D799DA6-4DBA-439A-B55E-317D9A1F0069}" type="presParOf" srcId="{B59B77F3-620D-4371-A357-1E1CFFD489D6}" destId="{D301CC4F-7FBA-4E02-BCE9-0274076DB7E1}" srcOrd="4" destOrd="0" presId="urn:microsoft.com/office/officeart/2018/2/layout/IconVerticalSolidList"/>
    <dgm:cxn modelId="{F5CA38C9-5E34-4A48-9C8C-F87CB25C96D8}" type="presParOf" srcId="{D301CC4F-7FBA-4E02-BCE9-0274076DB7E1}" destId="{44DD9CFE-0ED0-4784-A667-59EAC5CCDF79}" srcOrd="0" destOrd="0" presId="urn:microsoft.com/office/officeart/2018/2/layout/IconVerticalSolidList"/>
    <dgm:cxn modelId="{2E9D95F9-76DB-4B50-AE97-09680C03BF71}" type="presParOf" srcId="{D301CC4F-7FBA-4E02-BCE9-0274076DB7E1}" destId="{57E7AFC5-E07C-43DE-B19B-E1660C38BD2E}" srcOrd="1" destOrd="0" presId="urn:microsoft.com/office/officeart/2018/2/layout/IconVerticalSolidList"/>
    <dgm:cxn modelId="{2C624FA8-4F12-429B-AC58-6CC2800C40A2}" type="presParOf" srcId="{D301CC4F-7FBA-4E02-BCE9-0274076DB7E1}" destId="{0023051C-8657-4103-8F38-0125CED14813}" srcOrd="2" destOrd="0" presId="urn:microsoft.com/office/officeart/2018/2/layout/IconVerticalSolidList"/>
    <dgm:cxn modelId="{9102758E-9BEC-4C7D-83A2-327F6724061D}" type="presParOf" srcId="{D301CC4F-7FBA-4E02-BCE9-0274076DB7E1}" destId="{15E82345-1665-47C0-9645-5D7D7024DBB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879B12-AE1F-4799-A1E9-A1D6BD42B9C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328C43D-C314-4F80-A47C-7F786AE4EC97}">
      <dgm:prSet/>
      <dgm:spPr/>
      <dgm:t>
        <a:bodyPr/>
        <a:lstStyle/>
        <a:p>
          <a:r>
            <a:rPr lang="en-US"/>
            <a:t>Privacy has become a concern in the B2B marketing of the home-sharing economy.</a:t>
          </a:r>
        </a:p>
      </dgm:t>
    </dgm:pt>
    <dgm:pt modelId="{101BD301-52C6-42CB-B77D-E91D8A247137}" type="parTrans" cxnId="{6FEF012C-10C2-429D-B30C-B27A0D76ECC1}">
      <dgm:prSet/>
      <dgm:spPr/>
      <dgm:t>
        <a:bodyPr/>
        <a:lstStyle/>
        <a:p>
          <a:endParaRPr lang="en-US"/>
        </a:p>
      </dgm:t>
    </dgm:pt>
    <dgm:pt modelId="{8D130E93-D08C-4F59-A5FF-B7E3772FE65D}" type="sibTrans" cxnId="{6FEF012C-10C2-429D-B30C-B27A0D76ECC1}">
      <dgm:prSet/>
      <dgm:spPr/>
      <dgm:t>
        <a:bodyPr/>
        <a:lstStyle/>
        <a:p>
          <a:endParaRPr lang="en-US"/>
        </a:p>
      </dgm:t>
    </dgm:pt>
    <dgm:pt modelId="{A877875E-D27A-433D-B10A-5442DA6E80AF}">
      <dgm:prSet/>
      <dgm:spPr/>
      <dgm:t>
        <a:bodyPr/>
        <a:lstStyle/>
        <a:p>
          <a:r>
            <a:rPr lang="en-US"/>
            <a:t>Home-sharing providers are subject to both digital and physical privacy risks.</a:t>
          </a:r>
        </a:p>
      </dgm:t>
    </dgm:pt>
    <dgm:pt modelId="{8011B842-CC8C-4912-90B7-2E8C8189C261}" type="parTrans" cxnId="{3A5E29C7-64DC-4F11-B450-EEF2B8E04C72}">
      <dgm:prSet/>
      <dgm:spPr/>
      <dgm:t>
        <a:bodyPr/>
        <a:lstStyle/>
        <a:p>
          <a:endParaRPr lang="en-US"/>
        </a:p>
      </dgm:t>
    </dgm:pt>
    <dgm:pt modelId="{A8C2C989-748F-45FA-9CF4-D23C00B8F9CD}" type="sibTrans" cxnId="{3A5E29C7-64DC-4F11-B450-EEF2B8E04C72}">
      <dgm:prSet/>
      <dgm:spPr/>
      <dgm:t>
        <a:bodyPr/>
        <a:lstStyle/>
        <a:p>
          <a:endParaRPr lang="en-US"/>
        </a:p>
      </dgm:t>
    </dgm:pt>
    <dgm:pt modelId="{982A6799-ACC0-4A39-9BCD-851FA7752572}">
      <dgm:prSet/>
      <dgm:spPr/>
      <dgm:t>
        <a:bodyPr/>
        <a:lstStyle/>
        <a:p>
          <a:r>
            <a:rPr lang="en-US"/>
            <a:t>Home-sharing platforms' privacy management affects their providers' commitment.</a:t>
          </a:r>
        </a:p>
      </dgm:t>
    </dgm:pt>
    <dgm:pt modelId="{6368D93A-3EB9-43AC-91B0-ACA6C7B7B27B}" type="parTrans" cxnId="{DE0586E1-7C4E-43E2-B8B9-0B8D47D16ECE}">
      <dgm:prSet/>
      <dgm:spPr/>
      <dgm:t>
        <a:bodyPr/>
        <a:lstStyle/>
        <a:p>
          <a:endParaRPr lang="en-US"/>
        </a:p>
      </dgm:t>
    </dgm:pt>
    <dgm:pt modelId="{9EDCC512-C929-4E5F-81D1-6579ED41F382}" type="sibTrans" cxnId="{DE0586E1-7C4E-43E2-B8B9-0B8D47D16ECE}">
      <dgm:prSet/>
      <dgm:spPr/>
      <dgm:t>
        <a:bodyPr/>
        <a:lstStyle/>
        <a:p>
          <a:endParaRPr lang="en-US"/>
        </a:p>
      </dgm:t>
    </dgm:pt>
    <dgm:pt modelId="{E81BBB13-FEA0-4BFA-81AA-92C706A3B49D}">
      <dgm:prSet/>
      <dgm:spPr/>
      <dgm:t>
        <a:bodyPr/>
        <a:lstStyle/>
        <a:p>
          <a:r>
            <a:rPr lang="en-US"/>
            <a:t>Platforms should enhance their institutions of privacy management.</a:t>
          </a:r>
        </a:p>
      </dgm:t>
    </dgm:pt>
    <dgm:pt modelId="{61201909-8CE1-4319-99AD-D5A3259C87D1}" type="parTrans" cxnId="{0479AD1F-8400-4DFE-BF52-DB42775B1FE0}">
      <dgm:prSet/>
      <dgm:spPr/>
      <dgm:t>
        <a:bodyPr/>
        <a:lstStyle/>
        <a:p>
          <a:endParaRPr lang="en-US"/>
        </a:p>
      </dgm:t>
    </dgm:pt>
    <dgm:pt modelId="{66FB284D-C28B-4716-91AC-4024C8790F12}" type="sibTrans" cxnId="{0479AD1F-8400-4DFE-BF52-DB42775B1FE0}">
      <dgm:prSet/>
      <dgm:spPr/>
      <dgm:t>
        <a:bodyPr/>
        <a:lstStyle/>
        <a:p>
          <a:endParaRPr lang="en-US"/>
        </a:p>
      </dgm:t>
    </dgm:pt>
    <dgm:pt modelId="{2D15CE26-EA2C-4361-B222-DDF3C5E67BA7}" type="pres">
      <dgm:prSet presAssocID="{05879B12-AE1F-4799-A1E9-A1D6BD42B9CD}" presName="linear" presStyleCnt="0">
        <dgm:presLayoutVars>
          <dgm:animLvl val="lvl"/>
          <dgm:resizeHandles val="exact"/>
        </dgm:presLayoutVars>
      </dgm:prSet>
      <dgm:spPr/>
    </dgm:pt>
    <dgm:pt modelId="{C11CE731-A160-411F-9B5D-4CA184DAC089}" type="pres">
      <dgm:prSet presAssocID="{3328C43D-C314-4F80-A47C-7F786AE4EC9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FCD198A-530A-418C-AAFA-CF5750C1D676}" type="pres">
      <dgm:prSet presAssocID="{8D130E93-D08C-4F59-A5FF-B7E3772FE65D}" presName="spacer" presStyleCnt="0"/>
      <dgm:spPr/>
    </dgm:pt>
    <dgm:pt modelId="{917E3063-ACD5-4D20-9A31-5F1CBFB34772}" type="pres">
      <dgm:prSet presAssocID="{A877875E-D27A-433D-B10A-5442DA6E80A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3A71A5E-5E47-4AF5-8519-994DCEEE9977}" type="pres">
      <dgm:prSet presAssocID="{A8C2C989-748F-45FA-9CF4-D23C00B8F9CD}" presName="spacer" presStyleCnt="0"/>
      <dgm:spPr/>
    </dgm:pt>
    <dgm:pt modelId="{5E051D2C-194D-44B9-A465-A80D4B1C0E5F}" type="pres">
      <dgm:prSet presAssocID="{982A6799-ACC0-4A39-9BCD-851FA775257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945D047-400C-4F28-9B8A-E9ED816CB7B5}" type="pres">
      <dgm:prSet presAssocID="{9EDCC512-C929-4E5F-81D1-6579ED41F382}" presName="spacer" presStyleCnt="0"/>
      <dgm:spPr/>
    </dgm:pt>
    <dgm:pt modelId="{7688B468-FB00-40A1-B2FB-95330CF1196B}" type="pres">
      <dgm:prSet presAssocID="{E81BBB13-FEA0-4BFA-81AA-92C706A3B49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479AD1F-8400-4DFE-BF52-DB42775B1FE0}" srcId="{05879B12-AE1F-4799-A1E9-A1D6BD42B9CD}" destId="{E81BBB13-FEA0-4BFA-81AA-92C706A3B49D}" srcOrd="3" destOrd="0" parTransId="{61201909-8CE1-4319-99AD-D5A3259C87D1}" sibTransId="{66FB284D-C28B-4716-91AC-4024C8790F12}"/>
    <dgm:cxn modelId="{6FEF012C-10C2-429D-B30C-B27A0D76ECC1}" srcId="{05879B12-AE1F-4799-A1E9-A1D6BD42B9CD}" destId="{3328C43D-C314-4F80-A47C-7F786AE4EC97}" srcOrd="0" destOrd="0" parTransId="{101BD301-52C6-42CB-B77D-E91D8A247137}" sibTransId="{8D130E93-D08C-4F59-A5FF-B7E3772FE65D}"/>
    <dgm:cxn modelId="{F9ABD15C-5134-4A3F-99C7-451775502E82}" type="presOf" srcId="{05879B12-AE1F-4799-A1E9-A1D6BD42B9CD}" destId="{2D15CE26-EA2C-4361-B222-DDF3C5E67BA7}" srcOrd="0" destOrd="0" presId="urn:microsoft.com/office/officeart/2005/8/layout/vList2"/>
    <dgm:cxn modelId="{B41B4772-5ECA-4FB9-AA4A-4B2CCD21CFE9}" type="presOf" srcId="{E81BBB13-FEA0-4BFA-81AA-92C706A3B49D}" destId="{7688B468-FB00-40A1-B2FB-95330CF1196B}" srcOrd="0" destOrd="0" presId="urn:microsoft.com/office/officeart/2005/8/layout/vList2"/>
    <dgm:cxn modelId="{1164FF8E-0906-48DF-9657-2B2E1803512F}" type="presOf" srcId="{3328C43D-C314-4F80-A47C-7F786AE4EC97}" destId="{C11CE731-A160-411F-9B5D-4CA184DAC089}" srcOrd="0" destOrd="0" presId="urn:microsoft.com/office/officeart/2005/8/layout/vList2"/>
    <dgm:cxn modelId="{3A5E29C7-64DC-4F11-B450-EEF2B8E04C72}" srcId="{05879B12-AE1F-4799-A1E9-A1D6BD42B9CD}" destId="{A877875E-D27A-433D-B10A-5442DA6E80AF}" srcOrd="1" destOrd="0" parTransId="{8011B842-CC8C-4912-90B7-2E8C8189C261}" sibTransId="{A8C2C989-748F-45FA-9CF4-D23C00B8F9CD}"/>
    <dgm:cxn modelId="{DE0586E1-7C4E-43E2-B8B9-0B8D47D16ECE}" srcId="{05879B12-AE1F-4799-A1E9-A1D6BD42B9CD}" destId="{982A6799-ACC0-4A39-9BCD-851FA7752572}" srcOrd="2" destOrd="0" parTransId="{6368D93A-3EB9-43AC-91B0-ACA6C7B7B27B}" sibTransId="{9EDCC512-C929-4E5F-81D1-6579ED41F382}"/>
    <dgm:cxn modelId="{84044FE6-9AD6-47E5-B026-3B3FE089DD08}" type="presOf" srcId="{A877875E-D27A-433D-B10A-5442DA6E80AF}" destId="{917E3063-ACD5-4D20-9A31-5F1CBFB34772}" srcOrd="0" destOrd="0" presId="urn:microsoft.com/office/officeart/2005/8/layout/vList2"/>
    <dgm:cxn modelId="{A32CF6EB-33D9-40A4-BB3F-D493A917F400}" type="presOf" srcId="{982A6799-ACC0-4A39-9BCD-851FA7752572}" destId="{5E051D2C-194D-44B9-A465-A80D4B1C0E5F}" srcOrd="0" destOrd="0" presId="urn:microsoft.com/office/officeart/2005/8/layout/vList2"/>
    <dgm:cxn modelId="{019FAB83-E29A-4638-8108-94B6EC0D3FA1}" type="presParOf" srcId="{2D15CE26-EA2C-4361-B222-DDF3C5E67BA7}" destId="{C11CE731-A160-411F-9B5D-4CA184DAC089}" srcOrd="0" destOrd="0" presId="urn:microsoft.com/office/officeart/2005/8/layout/vList2"/>
    <dgm:cxn modelId="{5E81B4FA-CE19-4EA1-8785-1B76DC822D91}" type="presParOf" srcId="{2D15CE26-EA2C-4361-B222-DDF3C5E67BA7}" destId="{CFCD198A-530A-418C-AAFA-CF5750C1D676}" srcOrd="1" destOrd="0" presId="urn:microsoft.com/office/officeart/2005/8/layout/vList2"/>
    <dgm:cxn modelId="{B30DEC03-E739-4B46-90B5-B730FB02F8F3}" type="presParOf" srcId="{2D15CE26-EA2C-4361-B222-DDF3C5E67BA7}" destId="{917E3063-ACD5-4D20-9A31-5F1CBFB34772}" srcOrd="2" destOrd="0" presId="urn:microsoft.com/office/officeart/2005/8/layout/vList2"/>
    <dgm:cxn modelId="{5063F086-679E-4C3B-9585-D6BAB51BBA6E}" type="presParOf" srcId="{2D15CE26-EA2C-4361-B222-DDF3C5E67BA7}" destId="{C3A71A5E-5E47-4AF5-8519-994DCEEE9977}" srcOrd="3" destOrd="0" presId="urn:microsoft.com/office/officeart/2005/8/layout/vList2"/>
    <dgm:cxn modelId="{C1AC15DA-5978-44EE-964D-F9AA10451E87}" type="presParOf" srcId="{2D15CE26-EA2C-4361-B222-DDF3C5E67BA7}" destId="{5E051D2C-194D-44B9-A465-A80D4B1C0E5F}" srcOrd="4" destOrd="0" presId="urn:microsoft.com/office/officeart/2005/8/layout/vList2"/>
    <dgm:cxn modelId="{AA47EC0B-62C3-42AC-8BBC-8DB752EC4864}" type="presParOf" srcId="{2D15CE26-EA2C-4361-B222-DDF3C5E67BA7}" destId="{1945D047-400C-4F28-9B8A-E9ED816CB7B5}" srcOrd="5" destOrd="0" presId="urn:microsoft.com/office/officeart/2005/8/layout/vList2"/>
    <dgm:cxn modelId="{30BD88E4-9A2B-4512-8384-A9B910769B6A}" type="presParOf" srcId="{2D15CE26-EA2C-4361-B222-DDF3C5E67BA7}" destId="{7688B468-FB00-40A1-B2FB-95330CF1196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A5AD02-0078-46DC-8853-E1A27C96EC4A}">
      <dsp:nvSpPr>
        <dsp:cNvPr id="0" name=""/>
        <dsp:cNvSpPr/>
      </dsp:nvSpPr>
      <dsp:spPr>
        <a:xfrm>
          <a:off x="1996112" y="1315399"/>
          <a:ext cx="1416595" cy="3370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713"/>
              </a:lnTo>
              <a:lnTo>
                <a:pt x="1416595" y="229713"/>
              </a:lnTo>
              <a:lnTo>
                <a:pt x="1416595" y="3370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1DAA7F-C873-4477-9B59-AF6E827C9935}">
      <dsp:nvSpPr>
        <dsp:cNvPr id="0" name=""/>
        <dsp:cNvSpPr/>
      </dsp:nvSpPr>
      <dsp:spPr>
        <a:xfrm>
          <a:off x="1950392" y="1315399"/>
          <a:ext cx="91440" cy="3370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70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698AB1-18FD-4971-92ED-87BA6DA77F76}">
      <dsp:nvSpPr>
        <dsp:cNvPr id="0" name=""/>
        <dsp:cNvSpPr/>
      </dsp:nvSpPr>
      <dsp:spPr>
        <a:xfrm>
          <a:off x="579516" y="1315399"/>
          <a:ext cx="1416595" cy="337085"/>
        </a:xfrm>
        <a:custGeom>
          <a:avLst/>
          <a:gdLst/>
          <a:ahLst/>
          <a:cxnLst/>
          <a:rect l="0" t="0" r="0" b="0"/>
          <a:pathLst>
            <a:path>
              <a:moveTo>
                <a:pt x="1416595" y="0"/>
              </a:moveTo>
              <a:lnTo>
                <a:pt x="1416595" y="229713"/>
              </a:lnTo>
              <a:lnTo>
                <a:pt x="0" y="229713"/>
              </a:lnTo>
              <a:lnTo>
                <a:pt x="0" y="3370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16F6DD-1D81-4C8F-928A-B2F9098DE27C}">
      <dsp:nvSpPr>
        <dsp:cNvPr id="0" name=""/>
        <dsp:cNvSpPr/>
      </dsp:nvSpPr>
      <dsp:spPr>
        <a:xfrm>
          <a:off x="1416595" y="579413"/>
          <a:ext cx="1159032" cy="7359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66946E-DEB3-4AC9-85A5-8C7D1B0032BD}">
      <dsp:nvSpPr>
        <dsp:cNvPr id="0" name=""/>
        <dsp:cNvSpPr/>
      </dsp:nvSpPr>
      <dsp:spPr>
        <a:xfrm>
          <a:off x="1545377" y="701755"/>
          <a:ext cx="1159032" cy="7359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solidFill>
                <a:srgbClr val="000000"/>
              </a:solidFill>
              <a:latin typeface="Times New Roman"/>
              <a:cs typeface="Times New Roman"/>
            </a:rPr>
            <a:t>Beyond accommodations, includes:</a:t>
          </a:r>
        </a:p>
      </dsp:txBody>
      <dsp:txXfrm>
        <a:off x="1566933" y="723311"/>
        <a:ext cx="1115920" cy="692873"/>
      </dsp:txXfrm>
    </dsp:sp>
    <dsp:sp modelId="{F88D7FBC-D591-4457-8698-EB664103F3A8}">
      <dsp:nvSpPr>
        <dsp:cNvPr id="0" name=""/>
        <dsp:cNvSpPr/>
      </dsp:nvSpPr>
      <dsp:spPr>
        <a:xfrm>
          <a:off x="0" y="1652484"/>
          <a:ext cx="1159032" cy="7359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A3A054-8938-403F-B535-4B839CB02C75}">
      <dsp:nvSpPr>
        <dsp:cNvPr id="0" name=""/>
        <dsp:cNvSpPr/>
      </dsp:nvSpPr>
      <dsp:spPr>
        <a:xfrm>
          <a:off x="128781" y="1774826"/>
          <a:ext cx="1159032" cy="7359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solidFill>
                <a:srgbClr val="000000"/>
              </a:solidFill>
              <a:latin typeface="Times New Roman"/>
              <a:cs typeface="Times New Roman"/>
            </a:rPr>
            <a:t>Dining options</a:t>
          </a:r>
        </a:p>
      </dsp:txBody>
      <dsp:txXfrm>
        <a:off x="150337" y="1796382"/>
        <a:ext cx="1115920" cy="692873"/>
      </dsp:txXfrm>
    </dsp:sp>
    <dsp:sp modelId="{EDDB2EFE-70AC-4ED3-BEE2-8577DF7154CC}">
      <dsp:nvSpPr>
        <dsp:cNvPr id="0" name=""/>
        <dsp:cNvSpPr/>
      </dsp:nvSpPr>
      <dsp:spPr>
        <a:xfrm>
          <a:off x="1416595" y="1652484"/>
          <a:ext cx="1159032" cy="7359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1F8A44-F479-49AE-B489-194174B04F82}">
      <dsp:nvSpPr>
        <dsp:cNvPr id="0" name=""/>
        <dsp:cNvSpPr/>
      </dsp:nvSpPr>
      <dsp:spPr>
        <a:xfrm>
          <a:off x="1545377" y="1774826"/>
          <a:ext cx="1159032" cy="7359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solidFill>
                <a:srgbClr val="000000"/>
              </a:solidFill>
              <a:latin typeface="Times New Roman"/>
              <a:cs typeface="Times New Roman"/>
            </a:rPr>
            <a:t>Entertainment services</a:t>
          </a:r>
        </a:p>
      </dsp:txBody>
      <dsp:txXfrm>
        <a:off x="1566933" y="1796382"/>
        <a:ext cx="1115920" cy="692873"/>
      </dsp:txXfrm>
    </dsp:sp>
    <dsp:sp modelId="{066935CE-7369-42EA-BE75-EE53F07E95DB}">
      <dsp:nvSpPr>
        <dsp:cNvPr id="0" name=""/>
        <dsp:cNvSpPr/>
      </dsp:nvSpPr>
      <dsp:spPr>
        <a:xfrm>
          <a:off x="2833191" y="1652484"/>
          <a:ext cx="1159032" cy="7359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891076-04EA-4EA0-86B7-0C83ED94881A}">
      <dsp:nvSpPr>
        <dsp:cNvPr id="0" name=""/>
        <dsp:cNvSpPr/>
      </dsp:nvSpPr>
      <dsp:spPr>
        <a:xfrm>
          <a:off x="2961973" y="1774826"/>
          <a:ext cx="1159032" cy="7359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solidFill>
                <a:srgbClr val="000000"/>
              </a:solidFill>
              <a:latin typeface="Times New Roman"/>
              <a:cs typeface="Times New Roman"/>
            </a:rPr>
            <a:t>Various amenities</a:t>
          </a:r>
        </a:p>
      </dsp:txBody>
      <dsp:txXfrm>
        <a:off x="2983529" y="1796382"/>
        <a:ext cx="1115920" cy="6928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71B4BE-E139-4E16-B19D-88DCC7356519}">
      <dsp:nvSpPr>
        <dsp:cNvPr id="0" name=""/>
        <dsp:cNvSpPr/>
      </dsp:nvSpPr>
      <dsp:spPr>
        <a:xfrm>
          <a:off x="0" y="3062"/>
          <a:ext cx="8591950" cy="9082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08578-53A4-42CC-ACB4-6C04ED6E90B0}">
      <dsp:nvSpPr>
        <dsp:cNvPr id="0" name=""/>
        <dsp:cNvSpPr/>
      </dsp:nvSpPr>
      <dsp:spPr>
        <a:xfrm>
          <a:off x="274749" y="207421"/>
          <a:ext cx="500033" cy="4995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13C7BB-B1B3-47C7-A991-F6E5F9800372}">
      <dsp:nvSpPr>
        <dsp:cNvPr id="0" name=""/>
        <dsp:cNvSpPr/>
      </dsp:nvSpPr>
      <dsp:spPr>
        <a:xfrm>
          <a:off x="1049532" y="3062"/>
          <a:ext cx="7458949" cy="9091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219" tIns="96219" rIns="96219" bIns="9621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rgbClr val="000000"/>
              </a:solidFill>
              <a:latin typeface="Times New Roman"/>
              <a:cs typeface="Times New Roman"/>
            </a:rPr>
            <a:t>Unlike Hotels, the short-term rentals in sharing economy lack trained professionals, industry benchmarking reports and technical tools to help set pricing for rooms.</a:t>
          </a:r>
        </a:p>
      </dsp:txBody>
      <dsp:txXfrm>
        <a:off x="1049532" y="3062"/>
        <a:ext cx="7458949" cy="909151"/>
      </dsp:txXfrm>
    </dsp:sp>
    <dsp:sp modelId="{BFE97911-CCB0-4B9A-899A-D53FD6E71D7A}">
      <dsp:nvSpPr>
        <dsp:cNvPr id="0" name=""/>
        <dsp:cNvSpPr/>
      </dsp:nvSpPr>
      <dsp:spPr>
        <a:xfrm>
          <a:off x="0" y="1114247"/>
          <a:ext cx="8591950" cy="9082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4DFC99-71AE-49B9-AF03-9BD2D8772A87}">
      <dsp:nvSpPr>
        <dsp:cNvPr id="0" name=""/>
        <dsp:cNvSpPr/>
      </dsp:nvSpPr>
      <dsp:spPr>
        <a:xfrm>
          <a:off x="274749" y="1318607"/>
          <a:ext cx="500033" cy="4995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A5779B-05B9-4556-A924-8D5ACF3039ED}">
      <dsp:nvSpPr>
        <dsp:cNvPr id="0" name=""/>
        <dsp:cNvSpPr/>
      </dsp:nvSpPr>
      <dsp:spPr>
        <a:xfrm>
          <a:off x="1049532" y="1114247"/>
          <a:ext cx="7458949" cy="9091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219" tIns="96219" rIns="96219" bIns="9621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rgbClr val="000000"/>
              </a:solidFill>
              <a:latin typeface="Times New Roman"/>
              <a:cs typeface="Times New Roman"/>
            </a:rPr>
            <a:t>Unlike other sharing economy platforms, like Lyft and Uber, where an algorithm controls prices, Airbnb and other short-term rentals allows its individual hosts to decide whether they want to act on the inbuilt pricing tools or do it themselves. This creates a situation whereby the host's characteristics and skills are as important as the listing and market dynamics.</a:t>
          </a:r>
        </a:p>
      </dsp:txBody>
      <dsp:txXfrm>
        <a:off x="1049532" y="1114247"/>
        <a:ext cx="7458949" cy="909151"/>
      </dsp:txXfrm>
    </dsp:sp>
    <dsp:sp modelId="{44DD9CFE-0ED0-4784-A667-59EAC5CCDF79}">
      <dsp:nvSpPr>
        <dsp:cNvPr id="0" name=""/>
        <dsp:cNvSpPr/>
      </dsp:nvSpPr>
      <dsp:spPr>
        <a:xfrm>
          <a:off x="0" y="2225432"/>
          <a:ext cx="8591950" cy="9082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E7AFC5-E07C-43DE-B19B-E1660C38BD2E}">
      <dsp:nvSpPr>
        <dsp:cNvPr id="0" name=""/>
        <dsp:cNvSpPr/>
      </dsp:nvSpPr>
      <dsp:spPr>
        <a:xfrm>
          <a:off x="274749" y="2429792"/>
          <a:ext cx="500033" cy="4995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E82345-1665-47C0-9645-5D7D7024DBBD}">
      <dsp:nvSpPr>
        <dsp:cNvPr id="0" name=""/>
        <dsp:cNvSpPr/>
      </dsp:nvSpPr>
      <dsp:spPr>
        <a:xfrm>
          <a:off x="1049532" y="2225432"/>
          <a:ext cx="7458949" cy="9091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219" tIns="96219" rIns="96219" bIns="9621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rgbClr val="000000"/>
              </a:solidFill>
              <a:latin typeface="Times New Roman"/>
              <a:cs typeface="Times New Roman"/>
            </a:rPr>
            <a:t>Supply is unpredictable as it depends on the hosts to control the allocation for their listings on the platform.</a:t>
          </a:r>
        </a:p>
      </dsp:txBody>
      <dsp:txXfrm>
        <a:off x="1049532" y="2225432"/>
        <a:ext cx="7458949" cy="9091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CE731-A160-411F-9B5D-4CA184DAC089}">
      <dsp:nvSpPr>
        <dsp:cNvPr id="0" name=""/>
        <dsp:cNvSpPr/>
      </dsp:nvSpPr>
      <dsp:spPr>
        <a:xfrm>
          <a:off x="0" y="355760"/>
          <a:ext cx="4273779" cy="5791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Privacy has become a concern in the B2B marketing of the home-sharing economy.</a:t>
          </a:r>
        </a:p>
      </dsp:txBody>
      <dsp:txXfrm>
        <a:off x="28272" y="384032"/>
        <a:ext cx="4217235" cy="522605"/>
      </dsp:txXfrm>
    </dsp:sp>
    <dsp:sp modelId="{917E3063-ACD5-4D20-9A31-5F1CBFB34772}">
      <dsp:nvSpPr>
        <dsp:cNvPr id="0" name=""/>
        <dsp:cNvSpPr/>
      </dsp:nvSpPr>
      <dsp:spPr>
        <a:xfrm>
          <a:off x="0" y="978110"/>
          <a:ext cx="4273779" cy="5791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Home-sharing providers are subject to both digital and physical privacy risks.</a:t>
          </a:r>
        </a:p>
      </dsp:txBody>
      <dsp:txXfrm>
        <a:off x="28272" y="1006382"/>
        <a:ext cx="4217235" cy="522605"/>
      </dsp:txXfrm>
    </dsp:sp>
    <dsp:sp modelId="{5E051D2C-194D-44B9-A465-A80D4B1C0E5F}">
      <dsp:nvSpPr>
        <dsp:cNvPr id="0" name=""/>
        <dsp:cNvSpPr/>
      </dsp:nvSpPr>
      <dsp:spPr>
        <a:xfrm>
          <a:off x="0" y="1600461"/>
          <a:ext cx="4273779" cy="5791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Home-sharing platforms' privacy management affects their providers' commitment.</a:t>
          </a:r>
        </a:p>
      </dsp:txBody>
      <dsp:txXfrm>
        <a:off x="28272" y="1628733"/>
        <a:ext cx="4217235" cy="522605"/>
      </dsp:txXfrm>
    </dsp:sp>
    <dsp:sp modelId="{7688B468-FB00-40A1-B2FB-95330CF1196B}">
      <dsp:nvSpPr>
        <dsp:cNvPr id="0" name=""/>
        <dsp:cNvSpPr/>
      </dsp:nvSpPr>
      <dsp:spPr>
        <a:xfrm>
          <a:off x="0" y="2222811"/>
          <a:ext cx="4273779" cy="5791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Platforms should enhance their institutions of privacy management.</a:t>
          </a:r>
        </a:p>
      </dsp:txBody>
      <dsp:txXfrm>
        <a:off x="28272" y="2251083"/>
        <a:ext cx="4217235" cy="5226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9664FB5-82AF-48A4-80F1-9AEEE0DF4B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F0742E-D5E1-4FF3-A442-958EA2A7869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066F8-4FE9-4315-A56E-3EA256F5907F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F2F771-FAFF-4FF6-AE5C-96F43E8CB75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EB88F3-0CB9-4921-9214-BFA9C4B808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F73B9F-E786-4DE9-B054-AF2D3B6423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115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D6F77-CFCE-A445-8E2C-54D16F9EECCC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942D00-D33B-6747-961F-9152114F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03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9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83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75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566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42D00-D33B-6747-961F-9152114FB4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41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42D00-D33B-6747-961F-9152114FB4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00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Cover 1">
    <p:bg>
      <p:bgPr>
        <a:solidFill>
          <a:srgbClr val="1C3D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943599" y="1751595"/>
            <a:ext cx="7870825" cy="1171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Title page – </a:t>
            </a:r>
            <a:br>
              <a:rPr lang="en-US"/>
            </a:br>
            <a:r>
              <a:rPr lang="en-US"/>
              <a:t>Arial Bold 40pt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943598" y="2973637"/>
            <a:ext cx="7870825" cy="1171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Insert sub-heading / date</a:t>
            </a:r>
          </a:p>
        </p:txBody>
      </p:sp>
    </p:spTree>
    <p:extLst>
      <p:ext uri="{BB962C8B-B14F-4D97-AF65-F5344CB8AC3E}">
        <p14:creationId xmlns:p14="http://schemas.microsoft.com/office/powerpoint/2010/main" val="401044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ext + ima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6C74048-C75E-FD4A-A2F0-C36E16C2A34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679950" y="1311276"/>
            <a:ext cx="4186238" cy="2791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/>
              <a:t>Drag and drop image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79950" y="4176072"/>
            <a:ext cx="4186238" cy="879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/>
              <a:t>Click to edit caption: Arial Regular 10pt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6596" y="262396"/>
            <a:ext cx="8672097" cy="1036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slide title (up to 2 lines) – </a:t>
            </a:r>
            <a:br>
              <a:rPr lang="en-US"/>
            </a:br>
            <a:r>
              <a:rPr lang="en-US"/>
              <a:t>Arial Bold 25pt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0C9E275-0734-425E-938B-16131D4657E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596" y="1311275"/>
            <a:ext cx="4385404" cy="2952750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rgbClr val="1C3D74"/>
                </a:solidFill>
                <a:latin typeface="+mj-lt"/>
              </a:defRPr>
            </a:lvl1pPr>
            <a:lvl2pPr>
              <a:buFont typeface="Arial" panose="020B0604020202020204" pitchFamily="34" charset="0"/>
              <a:buChar char="-"/>
              <a:defRPr sz="1400">
                <a:solidFill>
                  <a:srgbClr val="1C3D74"/>
                </a:solidFill>
                <a:latin typeface="+mj-lt"/>
              </a:defRPr>
            </a:lvl2pPr>
            <a:lvl3pPr>
              <a:defRPr>
                <a:solidFill>
                  <a:srgbClr val="1C3D74"/>
                </a:solidFill>
                <a:latin typeface="+mj-lt"/>
              </a:defRPr>
            </a:lvl3pPr>
            <a:lvl4pPr>
              <a:defRPr>
                <a:solidFill>
                  <a:srgbClr val="1C3D74"/>
                </a:solidFill>
                <a:latin typeface="+mj-lt"/>
              </a:defRPr>
            </a:lvl4pPr>
            <a:lvl5pPr>
              <a:defRPr>
                <a:solidFill>
                  <a:srgbClr val="1C3D74"/>
                </a:solidFill>
                <a:latin typeface="+mj-lt"/>
              </a:defRPr>
            </a:lvl5pPr>
          </a:lstStyle>
          <a:p>
            <a:pPr marL="0" indent="0">
              <a:buNone/>
            </a:pPr>
            <a:r>
              <a:rPr lang="en-US"/>
              <a:t>Click to edit Master title style – Arial Regular 14pt</a:t>
            </a:r>
          </a:p>
          <a:p>
            <a:r>
              <a:rPr lang="en-US"/>
              <a:t>Bullet points</a:t>
            </a:r>
          </a:p>
          <a:p>
            <a:pPr>
              <a:defRPr/>
            </a:pPr>
            <a:r>
              <a:rPr lang="en-US"/>
              <a:t>Bullet points</a:t>
            </a:r>
          </a:p>
          <a:p>
            <a:pPr>
              <a:defRPr/>
            </a:pPr>
            <a:r>
              <a:rPr lang="en-US"/>
              <a:t>Bullet points</a:t>
            </a:r>
          </a:p>
          <a:p>
            <a:pPr lvl="1">
              <a:buFont typeface="Arial" panose="020B0604020202020204" pitchFamily="34" charset="0"/>
              <a:buChar char="-"/>
              <a:defRPr/>
            </a:pPr>
            <a:r>
              <a:rPr lang="en-US" sz="1400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Sub-bullet point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8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ext + image +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6C74048-C75E-FD4A-A2F0-C36E16C2A34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767512" y="1311276"/>
            <a:ext cx="2098675" cy="27737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/>
              <a:t>Drag and drop image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67512" y="4176072"/>
            <a:ext cx="2098676" cy="879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/>
              <a:t>Click to edit caption: Arial Regular 10pt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6596" y="262396"/>
            <a:ext cx="8672097" cy="1036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slide title (up to 2 lines) – </a:t>
            </a:r>
            <a:br>
              <a:rPr lang="en-US"/>
            </a:br>
            <a:r>
              <a:rPr lang="en-US"/>
              <a:t>Arial Bold 25pt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2840F-CF0A-4B0C-876C-214741C5191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596" y="1311275"/>
            <a:ext cx="6447286" cy="2952750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rgbClr val="1C3D74"/>
                </a:solidFill>
                <a:latin typeface="+mj-lt"/>
              </a:defRPr>
            </a:lvl1pPr>
            <a:lvl2pPr>
              <a:buFont typeface="Arial" panose="020B0604020202020204" pitchFamily="34" charset="0"/>
              <a:buChar char="-"/>
              <a:defRPr sz="1400">
                <a:solidFill>
                  <a:srgbClr val="1C3D74"/>
                </a:solidFill>
                <a:latin typeface="+mj-lt"/>
              </a:defRPr>
            </a:lvl2pPr>
            <a:lvl3pPr>
              <a:defRPr>
                <a:solidFill>
                  <a:srgbClr val="1C3D74"/>
                </a:solidFill>
                <a:latin typeface="+mj-lt"/>
              </a:defRPr>
            </a:lvl3pPr>
            <a:lvl4pPr>
              <a:defRPr>
                <a:solidFill>
                  <a:srgbClr val="1C3D74"/>
                </a:solidFill>
                <a:latin typeface="+mj-lt"/>
              </a:defRPr>
            </a:lvl4pPr>
            <a:lvl5pPr>
              <a:defRPr>
                <a:solidFill>
                  <a:srgbClr val="1C3D74"/>
                </a:solidFill>
                <a:latin typeface="+mj-lt"/>
              </a:defRPr>
            </a:lvl5pPr>
          </a:lstStyle>
          <a:p>
            <a:pPr marL="0" indent="0">
              <a:buNone/>
            </a:pPr>
            <a:r>
              <a:rPr lang="en-US"/>
              <a:t>Click to edit Master title style – Arial Regular 14pt</a:t>
            </a:r>
          </a:p>
          <a:p>
            <a:r>
              <a:rPr lang="en-US"/>
              <a:t>Bullet points</a:t>
            </a:r>
          </a:p>
          <a:p>
            <a:pPr>
              <a:defRPr/>
            </a:pPr>
            <a:r>
              <a:rPr lang="en-US"/>
              <a:t>Bullet points</a:t>
            </a:r>
          </a:p>
          <a:p>
            <a:pPr>
              <a:defRPr/>
            </a:pPr>
            <a:r>
              <a:rPr lang="en-US"/>
              <a:t>Bullet points</a:t>
            </a:r>
          </a:p>
          <a:p>
            <a:pPr lvl="1">
              <a:buFont typeface="Arial" panose="020B0604020202020204" pitchFamily="34" charset="0"/>
              <a:buChar char="-"/>
              <a:defRPr/>
            </a:pPr>
            <a:r>
              <a:rPr lang="en-US" sz="1400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Sub-bullet point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808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9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ext + image + caption 3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EBDDE399-7978-8146-B813-A0B3CFED1CC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767512" y="2874141"/>
            <a:ext cx="2098675" cy="12407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/>
              <a:t>Drag and drop image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6D51F31A-86D2-8C4F-A1A9-C88372B37B3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67513" y="1311274"/>
            <a:ext cx="2098675" cy="124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/>
              <a:t>Drag and drop image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67511" y="2607606"/>
            <a:ext cx="2098676" cy="879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/>
              <a:t>Click to edit caption: Arial Regular 10pt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67513" y="4176072"/>
            <a:ext cx="2098676" cy="879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/>
              <a:t>Click to edit caption: Arial Regular 10pt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6596" y="262396"/>
            <a:ext cx="8672097" cy="1036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slide title (up to 2 lines) – </a:t>
            </a:r>
            <a:br>
              <a:rPr lang="en-US"/>
            </a:br>
            <a:r>
              <a:rPr lang="en-US"/>
              <a:t>Arial Bold 25pt 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39CEF63-09E5-47AB-B122-292E3DA726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596" y="1311275"/>
            <a:ext cx="6447286" cy="2952750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rgbClr val="1C3D74"/>
                </a:solidFill>
                <a:latin typeface="+mj-lt"/>
              </a:defRPr>
            </a:lvl1pPr>
            <a:lvl2pPr>
              <a:buFont typeface="Arial" panose="020B0604020202020204" pitchFamily="34" charset="0"/>
              <a:buChar char="-"/>
              <a:defRPr sz="1400">
                <a:solidFill>
                  <a:srgbClr val="1C3D74"/>
                </a:solidFill>
                <a:latin typeface="+mj-lt"/>
              </a:defRPr>
            </a:lvl2pPr>
            <a:lvl3pPr>
              <a:defRPr>
                <a:solidFill>
                  <a:srgbClr val="1C3D74"/>
                </a:solidFill>
                <a:latin typeface="+mj-lt"/>
              </a:defRPr>
            </a:lvl3pPr>
            <a:lvl4pPr>
              <a:defRPr>
                <a:solidFill>
                  <a:srgbClr val="1C3D74"/>
                </a:solidFill>
                <a:latin typeface="+mj-lt"/>
              </a:defRPr>
            </a:lvl4pPr>
            <a:lvl5pPr>
              <a:defRPr>
                <a:solidFill>
                  <a:srgbClr val="1C3D74"/>
                </a:solidFill>
                <a:latin typeface="+mj-lt"/>
              </a:defRPr>
            </a:lvl5pPr>
          </a:lstStyle>
          <a:p>
            <a:pPr marL="0" indent="0">
              <a:buNone/>
            </a:pPr>
            <a:r>
              <a:rPr lang="en-US"/>
              <a:t>Click to edit Master title style – Arial Regular 14pt</a:t>
            </a:r>
          </a:p>
          <a:p>
            <a:r>
              <a:rPr lang="en-US"/>
              <a:t>Bullet points</a:t>
            </a:r>
          </a:p>
          <a:p>
            <a:pPr>
              <a:defRPr/>
            </a:pPr>
            <a:r>
              <a:rPr lang="en-US"/>
              <a:t>Bullet points</a:t>
            </a:r>
          </a:p>
          <a:p>
            <a:pPr>
              <a:defRPr/>
            </a:pPr>
            <a:r>
              <a:rPr lang="en-US"/>
              <a:t>Bullet points</a:t>
            </a:r>
          </a:p>
          <a:p>
            <a:pPr lvl="1">
              <a:buFont typeface="Arial" panose="020B0604020202020204" pitchFamily="34" charset="0"/>
              <a:buChar char="-"/>
              <a:defRPr/>
            </a:pPr>
            <a:r>
              <a:rPr lang="en-US" sz="1400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Sub-bullet point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49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ext + image + ca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DE942392-5A1D-4B43-9FC3-CF83A59FC53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67513" y="1311275"/>
            <a:ext cx="2098675" cy="124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/>
              <a:t>Drag and drop image</a:t>
            </a:r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A0FF9DD-FA38-C644-8804-531A719824B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572001" y="1322602"/>
            <a:ext cx="2098675" cy="124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/>
              <a:t>Drag and drop image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67511" y="2607606"/>
            <a:ext cx="2098676" cy="879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/>
              <a:t>Click to edit caption: Arial Regular 10pt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67513" y="4176072"/>
            <a:ext cx="2098676" cy="879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/>
              <a:t>Click to edit caption: Arial Regular 10pt</a:t>
            </a:r>
          </a:p>
        </p:txBody>
      </p:sp>
      <p:sp>
        <p:nvSpPr>
          <p:cNvPr id="26" name="Picture Placeholder 5">
            <a:extLst>
              <a:ext uri="{FF2B5EF4-FFF2-40B4-BE49-F238E27FC236}">
                <a16:creationId xmlns:a16="http://schemas.microsoft.com/office/drawing/2014/main" id="{EBDDE399-7978-8146-B813-A0B3CFED1CC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767512" y="2874141"/>
            <a:ext cx="2098675" cy="12407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/>
              <a:t>Drag and drop image</a:t>
            </a:r>
          </a:p>
        </p:txBody>
      </p:sp>
      <p:sp>
        <p:nvSpPr>
          <p:cNvPr id="27" name="Picture Placeholder 5">
            <a:extLst>
              <a:ext uri="{FF2B5EF4-FFF2-40B4-BE49-F238E27FC236}">
                <a16:creationId xmlns:a16="http://schemas.microsoft.com/office/drawing/2014/main" id="{EBDDE399-7978-8146-B813-A0B3CFED1CC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572001" y="2874141"/>
            <a:ext cx="2098675" cy="12407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/>
              <a:t>Drag and drop image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571999" y="2607606"/>
            <a:ext cx="2098676" cy="879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/>
              <a:t>Click to edit caption: Arial Regular 10pt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571999" y="4173000"/>
            <a:ext cx="2098676" cy="879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/>
              <a:t>Click to edit caption: Arial Regular 10pt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6596" y="262396"/>
            <a:ext cx="8672097" cy="1036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slide title (up to 2 lines) – </a:t>
            </a:r>
            <a:br>
              <a:rPr lang="en-US"/>
            </a:br>
            <a:r>
              <a:rPr lang="en-US"/>
              <a:t>Arial Bold 25pt title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5E523E2-4C7B-424A-8715-BA3BD5E8B9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597" y="1311275"/>
            <a:ext cx="4288564" cy="2952750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rgbClr val="1C3D74"/>
                </a:solidFill>
                <a:latin typeface="+mj-lt"/>
              </a:defRPr>
            </a:lvl1pPr>
            <a:lvl2pPr>
              <a:buFont typeface="Arial" panose="020B0604020202020204" pitchFamily="34" charset="0"/>
              <a:buChar char="-"/>
              <a:defRPr sz="1400">
                <a:solidFill>
                  <a:srgbClr val="1C3D74"/>
                </a:solidFill>
                <a:latin typeface="+mj-lt"/>
              </a:defRPr>
            </a:lvl2pPr>
            <a:lvl3pPr>
              <a:defRPr>
                <a:solidFill>
                  <a:srgbClr val="1C3D74"/>
                </a:solidFill>
                <a:latin typeface="+mj-lt"/>
              </a:defRPr>
            </a:lvl3pPr>
            <a:lvl4pPr>
              <a:defRPr>
                <a:solidFill>
                  <a:srgbClr val="1C3D74"/>
                </a:solidFill>
                <a:latin typeface="+mj-lt"/>
              </a:defRPr>
            </a:lvl4pPr>
            <a:lvl5pPr>
              <a:defRPr>
                <a:solidFill>
                  <a:srgbClr val="1C3D74"/>
                </a:solidFill>
                <a:latin typeface="+mj-lt"/>
              </a:defRPr>
            </a:lvl5pPr>
          </a:lstStyle>
          <a:p>
            <a:pPr marL="0" indent="0">
              <a:buNone/>
            </a:pPr>
            <a:r>
              <a:rPr lang="en-US"/>
              <a:t>Click to edit Master title style – Arial Regular 14pt</a:t>
            </a:r>
          </a:p>
          <a:p>
            <a:r>
              <a:rPr lang="en-US"/>
              <a:t>Bullet points</a:t>
            </a:r>
          </a:p>
          <a:p>
            <a:pPr>
              <a:defRPr/>
            </a:pPr>
            <a:r>
              <a:rPr lang="en-US"/>
              <a:t>Bullet points</a:t>
            </a:r>
          </a:p>
          <a:p>
            <a:pPr>
              <a:defRPr/>
            </a:pPr>
            <a:r>
              <a:rPr lang="en-US"/>
              <a:t>Bullet points</a:t>
            </a:r>
          </a:p>
          <a:p>
            <a:pPr lvl="1">
              <a:buFont typeface="Arial" panose="020B0604020202020204" pitchFamily="34" charset="0"/>
              <a:buChar char="-"/>
              <a:defRPr/>
            </a:pPr>
            <a:r>
              <a:rPr lang="en-US" sz="1400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Sub-bullet point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3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ext + image + ca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FA0FF9DD-FA38-C644-8804-531A719824B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572001" y="1322602"/>
            <a:ext cx="2098675" cy="124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/>
              <a:t>Drag and drop image</a:t>
            </a:r>
          </a:p>
        </p:txBody>
      </p:sp>
      <p:sp>
        <p:nvSpPr>
          <p:cNvPr id="22" name="Picture Placeholder 5">
            <a:extLst>
              <a:ext uri="{FF2B5EF4-FFF2-40B4-BE49-F238E27FC236}">
                <a16:creationId xmlns:a16="http://schemas.microsoft.com/office/drawing/2014/main" id="{EBDDE399-7978-8146-B813-A0B3CFED1CC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572001" y="2874141"/>
            <a:ext cx="2098675" cy="12407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/>
              <a:t>Drag and drop image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571999" y="2607606"/>
            <a:ext cx="2098676" cy="879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/>
              <a:t>Click to edit caption: Arial Regular 10pt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571999" y="4173000"/>
            <a:ext cx="2098676" cy="879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/>
              <a:t>Click to edit caption: Arial Regular 10pt</a:t>
            </a:r>
          </a:p>
        </p:txBody>
      </p:sp>
      <p:sp>
        <p:nvSpPr>
          <p:cNvPr id="33" name="Picture Placeholder 5">
            <a:extLst>
              <a:ext uri="{FF2B5EF4-FFF2-40B4-BE49-F238E27FC236}">
                <a16:creationId xmlns:a16="http://schemas.microsoft.com/office/drawing/2014/main" id="{FA0FF9DD-FA38-C644-8804-531A719824B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767513" y="1322601"/>
            <a:ext cx="2098675" cy="27923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/>
              <a:t>Drag and drop image</a:t>
            </a:r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67512" y="4177950"/>
            <a:ext cx="2098676" cy="879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/>
              <a:t>Click to edit caption: Arial Regular 10pt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6596" y="262396"/>
            <a:ext cx="8672097" cy="1036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slide title (up to 2 lines) – </a:t>
            </a:r>
            <a:br>
              <a:rPr lang="en-US"/>
            </a:br>
            <a:r>
              <a:rPr lang="en-US"/>
              <a:t>Arial Bold 25pt 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16A11E-B4A5-4F26-9049-F166D72D62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597" y="1311275"/>
            <a:ext cx="4288564" cy="2952750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rgbClr val="1C3D74"/>
                </a:solidFill>
                <a:latin typeface="+mj-lt"/>
              </a:defRPr>
            </a:lvl1pPr>
            <a:lvl2pPr>
              <a:buFont typeface="Arial" panose="020B0604020202020204" pitchFamily="34" charset="0"/>
              <a:buChar char="-"/>
              <a:defRPr sz="1400">
                <a:solidFill>
                  <a:srgbClr val="1C3D74"/>
                </a:solidFill>
                <a:latin typeface="+mj-lt"/>
              </a:defRPr>
            </a:lvl2pPr>
            <a:lvl3pPr>
              <a:defRPr>
                <a:solidFill>
                  <a:srgbClr val="1C3D74"/>
                </a:solidFill>
                <a:latin typeface="+mj-lt"/>
              </a:defRPr>
            </a:lvl3pPr>
            <a:lvl4pPr>
              <a:defRPr>
                <a:solidFill>
                  <a:srgbClr val="1C3D74"/>
                </a:solidFill>
                <a:latin typeface="+mj-lt"/>
              </a:defRPr>
            </a:lvl4pPr>
            <a:lvl5pPr>
              <a:defRPr>
                <a:solidFill>
                  <a:srgbClr val="1C3D74"/>
                </a:solidFill>
                <a:latin typeface="+mj-lt"/>
              </a:defRPr>
            </a:lvl5pPr>
          </a:lstStyle>
          <a:p>
            <a:pPr marL="0" indent="0">
              <a:buNone/>
            </a:pPr>
            <a:r>
              <a:rPr lang="en-US"/>
              <a:t>Click to edit Master title style – Arial Regular 14pt</a:t>
            </a:r>
          </a:p>
          <a:p>
            <a:r>
              <a:rPr lang="en-US"/>
              <a:t>Bullet points</a:t>
            </a:r>
          </a:p>
          <a:p>
            <a:pPr>
              <a:defRPr/>
            </a:pPr>
            <a:r>
              <a:rPr lang="en-US"/>
              <a:t>Bullet points</a:t>
            </a:r>
          </a:p>
          <a:p>
            <a:pPr>
              <a:defRPr/>
            </a:pPr>
            <a:r>
              <a:rPr lang="en-US"/>
              <a:t>Bullet points</a:t>
            </a:r>
          </a:p>
          <a:p>
            <a:pPr lvl="1">
              <a:buFont typeface="Arial" panose="020B0604020202020204" pitchFamily="34" charset="0"/>
              <a:buChar char="-"/>
              <a:defRPr/>
            </a:pPr>
            <a:r>
              <a:rPr lang="en-US" sz="1400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Sub-bullet point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23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ext + image + captio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FA0FF9DD-FA38-C644-8804-531A719824B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572001" y="1322602"/>
            <a:ext cx="4305300" cy="124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/>
              <a:t>Drag and drop image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571999" y="2607606"/>
            <a:ext cx="4305302" cy="879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/>
              <a:t>Click to edit caption: Arial Regular 10pt</a:t>
            </a:r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EBDDE399-7978-8146-B813-A0B3CFED1CC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572001" y="2874141"/>
            <a:ext cx="2098675" cy="12407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/>
              <a:t>Drag and drop image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571999" y="4173000"/>
            <a:ext cx="2098676" cy="879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/>
              <a:t>Click to edit caption: Arial Regular 10pt</a:t>
            </a:r>
          </a:p>
        </p:txBody>
      </p:sp>
      <p:sp>
        <p:nvSpPr>
          <p:cNvPr id="25" name="Picture Placeholder 5">
            <a:extLst>
              <a:ext uri="{FF2B5EF4-FFF2-40B4-BE49-F238E27FC236}">
                <a16:creationId xmlns:a16="http://schemas.microsoft.com/office/drawing/2014/main" id="{EBDDE399-7978-8146-B813-A0B3CFED1CC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778626" y="2877213"/>
            <a:ext cx="2098675" cy="12407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/>
              <a:t>Drag and drop image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78624" y="4176072"/>
            <a:ext cx="2098676" cy="879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/>
              <a:t>Click to edit caption: Arial Regular 10pt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6596" y="262396"/>
            <a:ext cx="8672097" cy="1036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slide title (up to 2 lines) – </a:t>
            </a:r>
            <a:br>
              <a:rPr lang="en-US"/>
            </a:br>
            <a:r>
              <a:rPr lang="en-US"/>
              <a:t>Arial Bold 25pt 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1A76B9A-C73D-41F4-848B-7B422BD254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597" y="1311275"/>
            <a:ext cx="4288564" cy="2952750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rgbClr val="1C3D74"/>
                </a:solidFill>
                <a:latin typeface="+mj-lt"/>
              </a:defRPr>
            </a:lvl1pPr>
            <a:lvl2pPr>
              <a:buFont typeface="Arial" panose="020B0604020202020204" pitchFamily="34" charset="0"/>
              <a:buChar char="-"/>
              <a:defRPr sz="1400">
                <a:solidFill>
                  <a:srgbClr val="1C3D74"/>
                </a:solidFill>
                <a:latin typeface="+mj-lt"/>
              </a:defRPr>
            </a:lvl2pPr>
            <a:lvl3pPr>
              <a:defRPr>
                <a:solidFill>
                  <a:srgbClr val="1C3D74"/>
                </a:solidFill>
                <a:latin typeface="+mj-lt"/>
              </a:defRPr>
            </a:lvl3pPr>
            <a:lvl4pPr>
              <a:defRPr>
                <a:solidFill>
                  <a:srgbClr val="1C3D74"/>
                </a:solidFill>
                <a:latin typeface="+mj-lt"/>
              </a:defRPr>
            </a:lvl4pPr>
            <a:lvl5pPr>
              <a:defRPr>
                <a:solidFill>
                  <a:srgbClr val="1C3D74"/>
                </a:solidFill>
                <a:latin typeface="+mj-lt"/>
              </a:defRPr>
            </a:lvl5pPr>
          </a:lstStyle>
          <a:p>
            <a:pPr marL="0" indent="0">
              <a:buNone/>
            </a:pPr>
            <a:r>
              <a:rPr lang="en-US"/>
              <a:t>Click to edit Master title style – Arial Regular 14pt</a:t>
            </a:r>
          </a:p>
          <a:p>
            <a:r>
              <a:rPr lang="en-US"/>
              <a:t>Bullet points</a:t>
            </a:r>
          </a:p>
          <a:p>
            <a:pPr>
              <a:defRPr/>
            </a:pPr>
            <a:r>
              <a:rPr lang="en-US"/>
              <a:t>Bullet points</a:t>
            </a:r>
          </a:p>
          <a:p>
            <a:pPr>
              <a:defRPr/>
            </a:pPr>
            <a:r>
              <a:rPr lang="en-US"/>
              <a:t>Bullet points</a:t>
            </a:r>
          </a:p>
          <a:p>
            <a:pPr lvl="1">
              <a:buFont typeface="Arial" panose="020B0604020202020204" pitchFamily="34" charset="0"/>
              <a:buChar char="-"/>
              <a:defRPr/>
            </a:pPr>
            <a:r>
              <a:rPr lang="en-US" sz="1400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Sub-bullet point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00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2 column text + image +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5">
            <a:extLst>
              <a:ext uri="{FF2B5EF4-FFF2-40B4-BE49-F238E27FC236}">
                <a16:creationId xmlns:a16="http://schemas.microsoft.com/office/drawing/2014/main" id="{FA0FF9DD-FA38-C644-8804-531A719824B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102847" y="1322601"/>
            <a:ext cx="2763341" cy="27923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/>
              <a:t>Drag and drop image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02847" y="4177950"/>
            <a:ext cx="2763341" cy="879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/>
              <a:t>Click to edit caption: Arial Regular 10pt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6596" y="262396"/>
            <a:ext cx="8672097" cy="1036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slide title (up to 2 lines) – </a:t>
            </a:r>
            <a:br>
              <a:rPr lang="en-US"/>
            </a:br>
            <a:r>
              <a:rPr lang="en-US"/>
              <a:t>Arial Bold 25pt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B742EC7-0905-4619-9932-945C15BD9FB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144721" y="1311275"/>
            <a:ext cx="2854557" cy="2952750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rgbClr val="1C3D74"/>
                </a:solidFill>
                <a:latin typeface="+mj-lt"/>
              </a:defRPr>
            </a:lvl1pPr>
            <a:lvl2pPr marL="457200" indent="0">
              <a:buFont typeface="Arial" panose="020B0604020202020204" pitchFamily="34" charset="0"/>
              <a:buNone/>
              <a:defRPr sz="1400">
                <a:solidFill>
                  <a:srgbClr val="1C3D74"/>
                </a:solidFill>
                <a:latin typeface="+mj-lt"/>
              </a:defRPr>
            </a:lvl2pPr>
            <a:lvl3pPr>
              <a:defRPr>
                <a:solidFill>
                  <a:srgbClr val="1C3D74"/>
                </a:solidFill>
                <a:latin typeface="+mj-lt"/>
              </a:defRPr>
            </a:lvl3pPr>
            <a:lvl4pPr>
              <a:defRPr>
                <a:solidFill>
                  <a:srgbClr val="1C3D74"/>
                </a:solidFill>
                <a:latin typeface="+mj-lt"/>
              </a:defRPr>
            </a:lvl4pPr>
            <a:lvl5pPr>
              <a:defRPr>
                <a:solidFill>
                  <a:srgbClr val="1C3D74"/>
                </a:solidFill>
                <a:latin typeface="+mj-lt"/>
              </a:defRPr>
            </a:lvl5pPr>
          </a:lstStyle>
          <a:p>
            <a:pPr marL="0" indent="0">
              <a:buNone/>
            </a:pPr>
            <a:r>
              <a:rPr lang="en-US"/>
              <a:t>Click to edit Master title style – Arial Regular 14pt</a:t>
            </a:r>
          </a:p>
          <a:p>
            <a:r>
              <a:rPr lang="en-US"/>
              <a:t>Bullet points</a:t>
            </a:r>
          </a:p>
          <a:p>
            <a:pPr>
              <a:defRPr/>
            </a:pPr>
            <a:r>
              <a:rPr lang="en-US"/>
              <a:t>Bullet points</a:t>
            </a:r>
          </a:p>
          <a:p>
            <a:pPr>
              <a:defRPr/>
            </a:pPr>
            <a:r>
              <a:rPr lang="en-US"/>
              <a:t>Bullet points</a:t>
            </a:r>
          </a:p>
          <a:p>
            <a:pPr lvl="1">
              <a:buFont typeface="Arial" panose="020B0604020202020204" pitchFamily="34" charset="0"/>
              <a:buChar char="-"/>
              <a:defRPr/>
            </a:pPr>
            <a:r>
              <a:rPr lang="en-US" sz="1400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Sub-bullet point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9734A-FE59-489D-8235-3CE5E3DE21E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6595" y="1311275"/>
            <a:ext cx="2854557" cy="2952750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rgbClr val="1C3D74"/>
                </a:solidFill>
                <a:latin typeface="+mj-lt"/>
              </a:defRPr>
            </a:lvl1pPr>
            <a:lvl2pPr>
              <a:buFont typeface="Arial" panose="020B0604020202020204" pitchFamily="34" charset="0"/>
              <a:buChar char="-"/>
              <a:defRPr sz="1400">
                <a:solidFill>
                  <a:srgbClr val="1C3D74"/>
                </a:solidFill>
                <a:latin typeface="+mj-lt"/>
              </a:defRPr>
            </a:lvl2pPr>
            <a:lvl3pPr>
              <a:defRPr>
                <a:solidFill>
                  <a:srgbClr val="1C3D74"/>
                </a:solidFill>
                <a:latin typeface="+mj-lt"/>
              </a:defRPr>
            </a:lvl3pPr>
            <a:lvl4pPr>
              <a:defRPr>
                <a:solidFill>
                  <a:srgbClr val="1C3D74"/>
                </a:solidFill>
                <a:latin typeface="+mj-lt"/>
              </a:defRPr>
            </a:lvl4pPr>
            <a:lvl5pPr>
              <a:defRPr>
                <a:solidFill>
                  <a:srgbClr val="1C3D74"/>
                </a:solidFill>
                <a:latin typeface="+mj-lt"/>
              </a:defRPr>
            </a:lvl5pPr>
          </a:lstStyle>
          <a:p>
            <a:pPr marL="0" indent="0">
              <a:buNone/>
            </a:pPr>
            <a:r>
              <a:rPr lang="en-US"/>
              <a:t>Click to edit Master title style – Arial Regular 14pt</a:t>
            </a:r>
          </a:p>
          <a:p>
            <a:r>
              <a:rPr lang="en-US"/>
              <a:t>Bullet points</a:t>
            </a:r>
          </a:p>
          <a:p>
            <a:pPr>
              <a:defRPr/>
            </a:pPr>
            <a:r>
              <a:rPr lang="en-US"/>
              <a:t>Bullet points</a:t>
            </a:r>
          </a:p>
          <a:p>
            <a:pPr>
              <a:defRPr/>
            </a:pPr>
            <a:r>
              <a:rPr lang="en-US"/>
              <a:t>Bullet points</a:t>
            </a:r>
          </a:p>
          <a:p>
            <a:pPr lvl="1">
              <a:buFont typeface="Arial" panose="020B0604020202020204" pitchFamily="34" charset="0"/>
              <a:buChar char="-"/>
              <a:defRPr/>
            </a:pPr>
            <a:r>
              <a:rPr lang="en-US" sz="1400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Sub-bullet point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19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1 column text + ima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EBDDE399-7978-8146-B813-A0B3CFED1CC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496620" y="1309603"/>
            <a:ext cx="6380681" cy="28083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/>
              <a:t>Drag and drop image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496620" y="4176072"/>
            <a:ext cx="6380680" cy="879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/>
              <a:t>Click to edit caption: Arial Regular 10pt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6596" y="262396"/>
            <a:ext cx="8672097" cy="1036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slide title (up to 2 lines) – </a:t>
            </a:r>
            <a:br>
              <a:rPr lang="en-US"/>
            </a:br>
            <a:r>
              <a:rPr lang="en-US"/>
              <a:t>Arial Bold 25pt title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7C490C0-3F42-428E-9663-C0315B61F1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597" y="1311275"/>
            <a:ext cx="2126297" cy="2952750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rgbClr val="1C3D74"/>
                </a:solidFill>
                <a:latin typeface="+mj-lt"/>
              </a:defRPr>
            </a:lvl1pPr>
            <a:lvl2pPr>
              <a:buFont typeface="Arial" panose="020B0604020202020204" pitchFamily="34" charset="0"/>
              <a:buChar char="-"/>
              <a:defRPr sz="1400">
                <a:solidFill>
                  <a:srgbClr val="1C3D74"/>
                </a:solidFill>
                <a:latin typeface="+mj-lt"/>
              </a:defRPr>
            </a:lvl2pPr>
            <a:lvl3pPr>
              <a:defRPr>
                <a:solidFill>
                  <a:srgbClr val="1C3D74"/>
                </a:solidFill>
                <a:latin typeface="+mj-lt"/>
              </a:defRPr>
            </a:lvl3pPr>
            <a:lvl4pPr>
              <a:defRPr>
                <a:solidFill>
                  <a:srgbClr val="1C3D74"/>
                </a:solidFill>
                <a:latin typeface="+mj-lt"/>
              </a:defRPr>
            </a:lvl4pPr>
            <a:lvl5pPr>
              <a:defRPr>
                <a:solidFill>
                  <a:srgbClr val="1C3D74"/>
                </a:solidFill>
                <a:latin typeface="+mj-lt"/>
              </a:defRPr>
            </a:lvl5pPr>
          </a:lstStyle>
          <a:p>
            <a:pPr marL="0" indent="0">
              <a:buNone/>
            </a:pPr>
            <a:r>
              <a:rPr lang="en-US"/>
              <a:t>Click to edit Master title style – Arial Regular 14pt</a:t>
            </a:r>
          </a:p>
          <a:p>
            <a:r>
              <a:rPr lang="en-US"/>
              <a:t>Bullet points</a:t>
            </a:r>
          </a:p>
          <a:p>
            <a:pPr>
              <a:defRPr/>
            </a:pPr>
            <a:r>
              <a:rPr lang="en-US"/>
              <a:t>Bullet points</a:t>
            </a:r>
          </a:p>
          <a:p>
            <a:pPr>
              <a:defRPr/>
            </a:pPr>
            <a:r>
              <a:rPr lang="en-US"/>
              <a:t>Bullet points</a:t>
            </a:r>
          </a:p>
          <a:p>
            <a:pPr lvl="1">
              <a:buFont typeface="Arial" panose="020B0604020202020204" pitchFamily="34" charset="0"/>
              <a:buChar char="-"/>
              <a:defRPr/>
            </a:pPr>
            <a:r>
              <a:rPr lang="en-US" sz="1400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Sub-bullet point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450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hero ima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FA0FF9DD-FA38-C644-8804-531A719824B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7339" y="1322601"/>
            <a:ext cx="8578850" cy="27923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/>
              <a:t>Drag and drop image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7339" y="4177950"/>
            <a:ext cx="8578850" cy="879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/>
              <a:t>Click to edit caption: Arial Regular 10pt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6596" y="262396"/>
            <a:ext cx="8672097" cy="1036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slide title (up to 2 lines) – </a:t>
            </a:r>
            <a:br>
              <a:rPr lang="en-US"/>
            </a:br>
            <a:r>
              <a:rPr lang="en-US"/>
              <a:t>Arial Bold 25pt title</a:t>
            </a:r>
          </a:p>
        </p:txBody>
      </p:sp>
    </p:spTree>
    <p:extLst>
      <p:ext uri="{BB962C8B-B14F-4D97-AF65-F5344CB8AC3E}">
        <p14:creationId xmlns:p14="http://schemas.microsoft.com/office/powerpoint/2010/main" val="34615912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ima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EBDDE399-7978-8146-B813-A0B3CFED1CC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79400" y="250826"/>
            <a:ext cx="8597901" cy="38671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/>
              <a:t>Drag and drop image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7339" y="4177950"/>
            <a:ext cx="8578850" cy="879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/>
              <a:t>Click to edit caption: Arial Regular 10pt</a:t>
            </a:r>
          </a:p>
        </p:txBody>
      </p:sp>
    </p:spTree>
    <p:extLst>
      <p:ext uri="{BB962C8B-B14F-4D97-AF65-F5344CB8AC3E}">
        <p14:creationId xmlns:p14="http://schemas.microsoft.com/office/powerpoint/2010/main" val="2436586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>
          <a:gsLst>
            <a:gs pos="12000">
              <a:srgbClr val="1C3D74"/>
            </a:gs>
            <a:gs pos="100000">
              <a:srgbClr val="2DB8C5"/>
            </a:gs>
          </a:gsLst>
          <a:lin ang="19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943599" y="1751595"/>
            <a:ext cx="7870825" cy="1171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Title page – </a:t>
            </a:r>
            <a:br>
              <a:rPr lang="en-US"/>
            </a:br>
            <a:r>
              <a:rPr lang="en-US"/>
              <a:t>Arial Bold 40pt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943598" y="2973637"/>
            <a:ext cx="7870825" cy="1171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Insert sub-heading / date</a:t>
            </a:r>
          </a:p>
        </p:txBody>
      </p:sp>
    </p:spTree>
    <p:extLst>
      <p:ext uri="{BB962C8B-B14F-4D97-AF65-F5344CB8AC3E}">
        <p14:creationId xmlns:p14="http://schemas.microsoft.com/office/powerpoint/2010/main" val="12803259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D0557C50-0B31-9348-AF2A-301002B74889}"/>
              </a:ext>
            </a:extLst>
          </p:cNvPr>
          <p:cNvGrpSpPr/>
          <p:nvPr userDrawn="1"/>
        </p:nvGrpSpPr>
        <p:grpSpPr>
          <a:xfrm>
            <a:off x="203484" y="1234649"/>
            <a:ext cx="2219675" cy="1349665"/>
            <a:chOff x="1985262" y="1786188"/>
            <a:chExt cx="3594613" cy="257953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0759468-3783-DD45-AC2F-7E3842278B7D}"/>
                </a:ext>
              </a:extLst>
            </p:cNvPr>
            <p:cNvSpPr txBox="1"/>
            <p:nvPr/>
          </p:nvSpPr>
          <p:spPr>
            <a:xfrm>
              <a:off x="2401825" y="1786188"/>
              <a:ext cx="2677754" cy="1470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>
                  <a:solidFill>
                    <a:srgbClr val="2DB8C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19%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499D1F6-6F64-E045-A629-F16A8AF17DEB}"/>
                </a:ext>
              </a:extLst>
            </p:cNvPr>
            <p:cNvCxnSpPr/>
            <p:nvPr/>
          </p:nvCxnSpPr>
          <p:spPr>
            <a:xfrm flipV="1">
              <a:off x="2114979" y="3256871"/>
              <a:ext cx="3407805" cy="10321"/>
            </a:xfrm>
            <a:prstGeom prst="line">
              <a:avLst/>
            </a:prstGeom>
            <a:ln w="28575">
              <a:solidFill>
                <a:srgbClr val="2DB8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9D3155A-02B7-9146-95B9-2D706BFA7810}"/>
                </a:ext>
              </a:extLst>
            </p:cNvPr>
            <p:cNvSpPr txBox="1"/>
            <p:nvPr/>
          </p:nvSpPr>
          <p:spPr>
            <a:xfrm>
              <a:off x="1985262" y="3500871"/>
              <a:ext cx="3594613" cy="864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rgbClr val="2DB8C5"/>
                  </a:solidFill>
                  <a:latin typeface="Arial" panose="020B0604020202020204" pitchFamily="34" charset="0"/>
                  <a:ea typeface="Frutiger-Light" panose="02020603050405020304" pitchFamily="18" charset="77"/>
                  <a:cs typeface="Arial" panose="020B0604020202020204" pitchFamily="34" charset="0"/>
                </a:rPr>
                <a:t>Insert text Insert Text</a:t>
              </a:r>
            </a:p>
            <a:p>
              <a:pPr algn="ctr"/>
              <a:r>
                <a:rPr lang="en-US" sz="1400">
                  <a:solidFill>
                    <a:srgbClr val="2DB8C5"/>
                  </a:solidFill>
                  <a:latin typeface="Arial" panose="020B0604020202020204" pitchFamily="34" charset="0"/>
                  <a:ea typeface="Frutiger-Light" panose="02020603050405020304" pitchFamily="18" charset="77"/>
                  <a:cs typeface="Arial" panose="020B0604020202020204" pitchFamily="34" charset="0"/>
                </a:rPr>
                <a:t>Insert text Insert Text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0557C50-0B31-9348-AF2A-301002B74889}"/>
              </a:ext>
            </a:extLst>
          </p:cNvPr>
          <p:cNvGrpSpPr/>
          <p:nvPr userDrawn="1"/>
        </p:nvGrpSpPr>
        <p:grpSpPr>
          <a:xfrm>
            <a:off x="3299430" y="1210655"/>
            <a:ext cx="2156489" cy="1349665"/>
            <a:chOff x="1985262" y="1786188"/>
            <a:chExt cx="3594613" cy="257953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0759468-3783-DD45-AC2F-7E3842278B7D}"/>
                </a:ext>
              </a:extLst>
            </p:cNvPr>
            <p:cNvSpPr txBox="1"/>
            <p:nvPr/>
          </p:nvSpPr>
          <p:spPr>
            <a:xfrm>
              <a:off x="2401825" y="1786188"/>
              <a:ext cx="2677754" cy="1526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>
                  <a:solidFill>
                    <a:srgbClr val="8D378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19%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499D1F6-6F64-E045-A629-F16A8AF17DEB}"/>
                </a:ext>
              </a:extLst>
            </p:cNvPr>
            <p:cNvCxnSpPr/>
            <p:nvPr/>
          </p:nvCxnSpPr>
          <p:spPr>
            <a:xfrm flipV="1">
              <a:off x="2114979" y="3256871"/>
              <a:ext cx="3407806" cy="10321"/>
            </a:xfrm>
            <a:prstGeom prst="line">
              <a:avLst/>
            </a:prstGeom>
            <a:ln w="28575">
              <a:solidFill>
                <a:srgbClr val="8D37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9D3155A-02B7-9146-95B9-2D706BFA7810}"/>
                </a:ext>
              </a:extLst>
            </p:cNvPr>
            <p:cNvSpPr txBox="1"/>
            <p:nvPr/>
          </p:nvSpPr>
          <p:spPr>
            <a:xfrm>
              <a:off x="1985262" y="3500872"/>
              <a:ext cx="3594613" cy="864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rgbClr val="8D3786"/>
                  </a:solidFill>
                  <a:latin typeface="Arial" panose="020B0604020202020204" pitchFamily="34" charset="0"/>
                  <a:ea typeface="Frutiger-Light" panose="02020603050405020304" pitchFamily="18" charset="77"/>
                  <a:cs typeface="Arial" panose="020B0604020202020204" pitchFamily="34" charset="0"/>
                </a:rPr>
                <a:t>Insert text Insert Text</a:t>
              </a:r>
            </a:p>
            <a:p>
              <a:pPr algn="ctr"/>
              <a:r>
                <a:rPr lang="en-US" sz="1400">
                  <a:solidFill>
                    <a:srgbClr val="8D3786"/>
                  </a:solidFill>
                  <a:latin typeface="Arial" panose="020B0604020202020204" pitchFamily="34" charset="0"/>
                  <a:ea typeface="Frutiger-Light" panose="02020603050405020304" pitchFamily="18" charset="77"/>
                  <a:cs typeface="Arial" panose="020B0604020202020204" pitchFamily="34" charset="0"/>
                </a:rPr>
                <a:t>Insert text Insert Text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0557C50-0B31-9348-AF2A-301002B74889}"/>
              </a:ext>
            </a:extLst>
          </p:cNvPr>
          <p:cNvGrpSpPr/>
          <p:nvPr userDrawn="1"/>
        </p:nvGrpSpPr>
        <p:grpSpPr>
          <a:xfrm>
            <a:off x="6395376" y="1210655"/>
            <a:ext cx="2184743" cy="1349665"/>
            <a:chOff x="1985262" y="1786188"/>
            <a:chExt cx="3594613" cy="2579532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0759468-3783-DD45-AC2F-7E3842278B7D}"/>
                </a:ext>
              </a:extLst>
            </p:cNvPr>
            <p:cNvSpPr txBox="1"/>
            <p:nvPr/>
          </p:nvSpPr>
          <p:spPr>
            <a:xfrm>
              <a:off x="2401825" y="1786188"/>
              <a:ext cx="2677754" cy="1526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>
                  <a:solidFill>
                    <a:srgbClr val="10746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19%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499D1F6-6F64-E045-A629-F16A8AF17DEB}"/>
                </a:ext>
              </a:extLst>
            </p:cNvPr>
            <p:cNvCxnSpPr/>
            <p:nvPr/>
          </p:nvCxnSpPr>
          <p:spPr>
            <a:xfrm flipV="1">
              <a:off x="2114979" y="3256871"/>
              <a:ext cx="3407804" cy="10321"/>
            </a:xfrm>
            <a:prstGeom prst="line">
              <a:avLst/>
            </a:prstGeom>
            <a:ln w="28575">
              <a:solidFill>
                <a:srgbClr val="1074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9D3155A-02B7-9146-95B9-2D706BFA7810}"/>
                </a:ext>
              </a:extLst>
            </p:cNvPr>
            <p:cNvSpPr txBox="1"/>
            <p:nvPr/>
          </p:nvSpPr>
          <p:spPr>
            <a:xfrm>
              <a:off x="1985262" y="3500872"/>
              <a:ext cx="3594613" cy="864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rgbClr val="10746A"/>
                  </a:solidFill>
                  <a:latin typeface="Arial" panose="020B0604020202020204" pitchFamily="34" charset="0"/>
                  <a:ea typeface="Frutiger-Light" panose="02020603050405020304" pitchFamily="18" charset="77"/>
                  <a:cs typeface="Arial" panose="020B0604020202020204" pitchFamily="34" charset="0"/>
                </a:rPr>
                <a:t>Insert text Insert Text</a:t>
              </a:r>
            </a:p>
            <a:p>
              <a:pPr algn="ctr"/>
              <a:r>
                <a:rPr lang="en-US" sz="1400">
                  <a:solidFill>
                    <a:srgbClr val="10746A"/>
                  </a:solidFill>
                  <a:latin typeface="Arial" panose="020B0604020202020204" pitchFamily="34" charset="0"/>
                  <a:ea typeface="Frutiger-Light" panose="02020603050405020304" pitchFamily="18" charset="77"/>
                  <a:cs typeface="Arial" panose="020B0604020202020204" pitchFamily="34" charset="0"/>
                </a:rPr>
                <a:t>Insert text Insert Text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0557C50-0B31-9348-AF2A-301002B74889}"/>
              </a:ext>
            </a:extLst>
          </p:cNvPr>
          <p:cNvGrpSpPr/>
          <p:nvPr userDrawn="1"/>
        </p:nvGrpSpPr>
        <p:grpSpPr>
          <a:xfrm>
            <a:off x="1800890" y="2785639"/>
            <a:ext cx="2268189" cy="1349665"/>
            <a:chOff x="1985262" y="1786188"/>
            <a:chExt cx="3594613" cy="2579532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0759468-3783-DD45-AC2F-7E3842278B7D}"/>
                </a:ext>
              </a:extLst>
            </p:cNvPr>
            <p:cNvSpPr txBox="1"/>
            <p:nvPr/>
          </p:nvSpPr>
          <p:spPr>
            <a:xfrm>
              <a:off x="2401825" y="1786188"/>
              <a:ext cx="2677754" cy="1470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>
                  <a:solidFill>
                    <a:srgbClr val="F185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19%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499D1F6-6F64-E045-A629-F16A8AF17DEB}"/>
                </a:ext>
              </a:extLst>
            </p:cNvPr>
            <p:cNvCxnSpPr/>
            <p:nvPr/>
          </p:nvCxnSpPr>
          <p:spPr>
            <a:xfrm flipV="1">
              <a:off x="2114979" y="3256871"/>
              <a:ext cx="3407805" cy="10321"/>
            </a:xfrm>
            <a:prstGeom prst="line">
              <a:avLst/>
            </a:prstGeom>
            <a:ln w="28575">
              <a:solidFill>
                <a:srgbClr val="F18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9D3155A-02B7-9146-95B9-2D706BFA7810}"/>
                </a:ext>
              </a:extLst>
            </p:cNvPr>
            <p:cNvSpPr txBox="1"/>
            <p:nvPr/>
          </p:nvSpPr>
          <p:spPr>
            <a:xfrm>
              <a:off x="1985262" y="3500872"/>
              <a:ext cx="3594613" cy="864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rgbClr val="F18500"/>
                  </a:solidFill>
                  <a:latin typeface="Arial" panose="020B0604020202020204" pitchFamily="34" charset="0"/>
                  <a:ea typeface="Frutiger-Light" panose="02020603050405020304" pitchFamily="18" charset="77"/>
                  <a:cs typeface="Arial" panose="020B0604020202020204" pitchFamily="34" charset="0"/>
                </a:rPr>
                <a:t>Insert text Insert Text</a:t>
              </a:r>
            </a:p>
            <a:p>
              <a:pPr algn="ctr"/>
              <a:r>
                <a:rPr lang="en-US" sz="1400">
                  <a:solidFill>
                    <a:srgbClr val="F18500"/>
                  </a:solidFill>
                  <a:latin typeface="Arial" panose="020B0604020202020204" pitchFamily="34" charset="0"/>
                  <a:ea typeface="Frutiger-Light" panose="02020603050405020304" pitchFamily="18" charset="77"/>
                  <a:cs typeface="Arial" panose="020B0604020202020204" pitchFamily="34" charset="0"/>
                </a:rPr>
                <a:t>Insert text Insert Text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0557C50-0B31-9348-AF2A-301002B74889}"/>
              </a:ext>
            </a:extLst>
          </p:cNvPr>
          <p:cNvGrpSpPr/>
          <p:nvPr userDrawn="1"/>
        </p:nvGrpSpPr>
        <p:grpSpPr>
          <a:xfrm>
            <a:off x="4949634" y="2785639"/>
            <a:ext cx="2289366" cy="1349665"/>
            <a:chOff x="1985262" y="1786188"/>
            <a:chExt cx="3594613" cy="2579532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0759468-3783-DD45-AC2F-7E3842278B7D}"/>
                </a:ext>
              </a:extLst>
            </p:cNvPr>
            <p:cNvSpPr txBox="1"/>
            <p:nvPr/>
          </p:nvSpPr>
          <p:spPr>
            <a:xfrm>
              <a:off x="2401825" y="1786188"/>
              <a:ext cx="2677753" cy="1470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>
                  <a:solidFill>
                    <a:srgbClr val="73B8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19%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499D1F6-6F64-E045-A629-F16A8AF17DEB}"/>
                </a:ext>
              </a:extLst>
            </p:cNvPr>
            <p:cNvCxnSpPr/>
            <p:nvPr/>
          </p:nvCxnSpPr>
          <p:spPr>
            <a:xfrm flipV="1">
              <a:off x="2114979" y="3271937"/>
              <a:ext cx="3407805" cy="10321"/>
            </a:xfrm>
            <a:prstGeom prst="line">
              <a:avLst/>
            </a:prstGeom>
            <a:ln w="28575">
              <a:solidFill>
                <a:srgbClr val="73B8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9D3155A-02B7-9146-95B9-2D706BFA7810}"/>
                </a:ext>
              </a:extLst>
            </p:cNvPr>
            <p:cNvSpPr txBox="1"/>
            <p:nvPr/>
          </p:nvSpPr>
          <p:spPr>
            <a:xfrm>
              <a:off x="1985262" y="3500872"/>
              <a:ext cx="3594613" cy="864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rgbClr val="73B82B"/>
                  </a:solidFill>
                  <a:latin typeface="Arial" panose="020B0604020202020204" pitchFamily="34" charset="0"/>
                  <a:ea typeface="Frutiger-Light" panose="02020603050405020304" pitchFamily="18" charset="77"/>
                  <a:cs typeface="Arial" panose="020B0604020202020204" pitchFamily="34" charset="0"/>
                </a:rPr>
                <a:t>Insert text Insert Text</a:t>
              </a:r>
            </a:p>
            <a:p>
              <a:pPr algn="ctr"/>
              <a:r>
                <a:rPr lang="en-US" sz="1400">
                  <a:solidFill>
                    <a:srgbClr val="73B82B"/>
                  </a:solidFill>
                  <a:latin typeface="Arial" panose="020B0604020202020204" pitchFamily="34" charset="0"/>
                  <a:ea typeface="Frutiger-Light" panose="02020603050405020304" pitchFamily="18" charset="77"/>
                  <a:cs typeface="Arial" panose="020B0604020202020204" pitchFamily="34" charset="0"/>
                </a:rPr>
                <a:t>Insert text Insert Text</a:t>
              </a:r>
            </a:p>
          </p:txBody>
        </p:sp>
      </p:grpSp>
      <p:sp>
        <p:nvSpPr>
          <p:cNvPr id="2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6596" y="211096"/>
            <a:ext cx="8672097" cy="1171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slide title (up to 2 lines) – </a:t>
            </a:r>
            <a:br>
              <a:rPr lang="en-US"/>
            </a:br>
            <a:r>
              <a:rPr lang="en-US"/>
              <a:t>Arial Bold 25pt title</a:t>
            </a:r>
          </a:p>
        </p:txBody>
      </p:sp>
    </p:spTree>
    <p:extLst>
      <p:ext uri="{BB962C8B-B14F-4D97-AF65-F5344CB8AC3E}">
        <p14:creationId xmlns:p14="http://schemas.microsoft.com/office/powerpoint/2010/main" val="24768753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348A56A-D03E-7C4E-AE8E-F896E6A5A11B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86463332"/>
              </p:ext>
            </p:extLst>
          </p:nvPr>
        </p:nvGraphicFramePr>
        <p:xfrm>
          <a:off x="2925649" y="1218723"/>
          <a:ext cx="4923808" cy="3149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6596" y="262396"/>
            <a:ext cx="8672097" cy="1036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slide title (up to 2 lines) – </a:t>
            </a:r>
            <a:br>
              <a:rPr lang="en-US"/>
            </a:br>
            <a:r>
              <a:rPr lang="en-US"/>
              <a:t>Arial Bold 25pt title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91CD518-0B4F-4DDD-8245-74B5057E96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597" y="1311275"/>
            <a:ext cx="2296627" cy="2952750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rgbClr val="1C3D74"/>
                </a:solidFill>
                <a:latin typeface="+mj-lt"/>
              </a:defRPr>
            </a:lvl1pPr>
            <a:lvl2pPr>
              <a:buFont typeface="Arial" panose="020B0604020202020204" pitchFamily="34" charset="0"/>
              <a:buChar char="-"/>
              <a:defRPr sz="1400">
                <a:solidFill>
                  <a:srgbClr val="1C3D74"/>
                </a:solidFill>
                <a:latin typeface="+mj-lt"/>
              </a:defRPr>
            </a:lvl2pPr>
            <a:lvl3pPr>
              <a:defRPr>
                <a:solidFill>
                  <a:srgbClr val="1C3D74"/>
                </a:solidFill>
                <a:latin typeface="+mj-lt"/>
              </a:defRPr>
            </a:lvl3pPr>
            <a:lvl4pPr>
              <a:defRPr>
                <a:solidFill>
                  <a:srgbClr val="1C3D74"/>
                </a:solidFill>
                <a:latin typeface="+mj-lt"/>
              </a:defRPr>
            </a:lvl4pPr>
            <a:lvl5pPr>
              <a:defRPr>
                <a:solidFill>
                  <a:srgbClr val="1C3D74"/>
                </a:solidFill>
                <a:latin typeface="+mj-lt"/>
              </a:defRPr>
            </a:lvl5pPr>
          </a:lstStyle>
          <a:p>
            <a:pPr marL="0" indent="0">
              <a:buNone/>
            </a:pPr>
            <a:r>
              <a:rPr lang="en-US"/>
              <a:t>Click to edit Master title style – Arial Regular 14pt</a:t>
            </a:r>
          </a:p>
          <a:p>
            <a:r>
              <a:rPr lang="en-US"/>
              <a:t>Bullet points</a:t>
            </a:r>
          </a:p>
          <a:p>
            <a:pPr>
              <a:defRPr/>
            </a:pPr>
            <a:r>
              <a:rPr lang="en-US"/>
              <a:t>Bullet points</a:t>
            </a:r>
          </a:p>
          <a:p>
            <a:pPr>
              <a:defRPr/>
            </a:pPr>
            <a:r>
              <a:rPr lang="en-US"/>
              <a:t>Bullet points</a:t>
            </a:r>
          </a:p>
          <a:p>
            <a:pPr lvl="1">
              <a:buFont typeface="Arial" panose="020B0604020202020204" pitchFamily="34" charset="0"/>
              <a:buChar char="-"/>
              <a:defRPr/>
            </a:pPr>
            <a:r>
              <a:rPr lang="en-US" sz="1400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Sub-bullet point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018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DE844C2-66A4-7347-BB76-EF1AA2EFEA89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544693725"/>
              </p:ext>
            </p:extLst>
          </p:nvPr>
        </p:nvGraphicFramePr>
        <p:xfrm>
          <a:off x="3380198" y="1259540"/>
          <a:ext cx="5003514" cy="32957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6596" y="262396"/>
            <a:ext cx="8672097" cy="1036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slide title (up to 2 lines) – </a:t>
            </a:r>
            <a:br>
              <a:rPr lang="en-US"/>
            </a:br>
            <a:r>
              <a:rPr lang="en-US"/>
              <a:t>Arial Bold 25pt title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96BE319-1C15-41CC-A596-E46D2BF7CC7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597" y="1311275"/>
            <a:ext cx="2296627" cy="2952750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rgbClr val="1C3D74"/>
                </a:solidFill>
                <a:latin typeface="+mj-lt"/>
              </a:defRPr>
            </a:lvl1pPr>
            <a:lvl2pPr>
              <a:buFont typeface="Arial" panose="020B0604020202020204" pitchFamily="34" charset="0"/>
              <a:buChar char="-"/>
              <a:defRPr sz="1400">
                <a:solidFill>
                  <a:srgbClr val="1C3D74"/>
                </a:solidFill>
                <a:latin typeface="+mj-lt"/>
              </a:defRPr>
            </a:lvl2pPr>
            <a:lvl3pPr>
              <a:defRPr>
                <a:solidFill>
                  <a:srgbClr val="1C3D74"/>
                </a:solidFill>
                <a:latin typeface="+mj-lt"/>
              </a:defRPr>
            </a:lvl3pPr>
            <a:lvl4pPr>
              <a:defRPr>
                <a:solidFill>
                  <a:srgbClr val="1C3D74"/>
                </a:solidFill>
                <a:latin typeface="+mj-lt"/>
              </a:defRPr>
            </a:lvl4pPr>
            <a:lvl5pPr>
              <a:defRPr>
                <a:solidFill>
                  <a:srgbClr val="1C3D74"/>
                </a:solidFill>
                <a:latin typeface="+mj-lt"/>
              </a:defRPr>
            </a:lvl5pPr>
          </a:lstStyle>
          <a:p>
            <a:pPr marL="0" indent="0">
              <a:buNone/>
            </a:pPr>
            <a:r>
              <a:rPr lang="en-US"/>
              <a:t>Click to edit Master title style – Arial Regular 14pt</a:t>
            </a:r>
          </a:p>
          <a:p>
            <a:r>
              <a:rPr lang="en-US"/>
              <a:t>Bullet points</a:t>
            </a:r>
          </a:p>
          <a:p>
            <a:pPr>
              <a:defRPr/>
            </a:pPr>
            <a:r>
              <a:rPr lang="en-US"/>
              <a:t>Bullet points</a:t>
            </a:r>
          </a:p>
          <a:p>
            <a:pPr>
              <a:defRPr/>
            </a:pPr>
            <a:r>
              <a:rPr lang="en-US"/>
              <a:t>Bullet points</a:t>
            </a:r>
          </a:p>
          <a:p>
            <a:pPr lvl="1">
              <a:buFont typeface="Arial" panose="020B0604020202020204" pitchFamily="34" charset="0"/>
              <a:buChar char="-"/>
              <a:defRPr/>
            </a:pPr>
            <a:r>
              <a:rPr lang="en-US" sz="1400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Sub-bullet point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132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F8E69A5-8A32-3B48-8662-8A79DC2E0921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268563056"/>
              </p:ext>
            </p:extLst>
          </p:nvPr>
        </p:nvGraphicFramePr>
        <p:xfrm>
          <a:off x="2586555" y="1209354"/>
          <a:ext cx="5804951" cy="3027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6596" y="262396"/>
            <a:ext cx="8672097" cy="1036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slide title (up to 2 lines) – </a:t>
            </a:r>
            <a:br>
              <a:rPr lang="en-US"/>
            </a:br>
            <a:r>
              <a:rPr lang="en-US"/>
              <a:t>Arial Bold 25pt title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20285F8-6946-46F6-9325-70AD32F1D6C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597" y="1311275"/>
            <a:ext cx="2296627" cy="2952750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rgbClr val="1C3D74"/>
                </a:solidFill>
                <a:latin typeface="+mj-lt"/>
              </a:defRPr>
            </a:lvl1pPr>
            <a:lvl2pPr>
              <a:buFont typeface="Arial" panose="020B0604020202020204" pitchFamily="34" charset="0"/>
              <a:buChar char="-"/>
              <a:defRPr sz="1400">
                <a:solidFill>
                  <a:srgbClr val="1C3D74"/>
                </a:solidFill>
                <a:latin typeface="+mj-lt"/>
              </a:defRPr>
            </a:lvl2pPr>
            <a:lvl3pPr>
              <a:defRPr>
                <a:solidFill>
                  <a:srgbClr val="1C3D74"/>
                </a:solidFill>
                <a:latin typeface="+mj-lt"/>
              </a:defRPr>
            </a:lvl3pPr>
            <a:lvl4pPr>
              <a:defRPr>
                <a:solidFill>
                  <a:srgbClr val="1C3D74"/>
                </a:solidFill>
                <a:latin typeface="+mj-lt"/>
              </a:defRPr>
            </a:lvl4pPr>
            <a:lvl5pPr>
              <a:defRPr>
                <a:solidFill>
                  <a:srgbClr val="1C3D74"/>
                </a:solidFill>
                <a:latin typeface="+mj-lt"/>
              </a:defRPr>
            </a:lvl5pPr>
          </a:lstStyle>
          <a:p>
            <a:pPr marL="0" indent="0">
              <a:buNone/>
            </a:pPr>
            <a:r>
              <a:rPr lang="en-US"/>
              <a:t>Click to edit Master title style – Arial Regular 14pt</a:t>
            </a:r>
          </a:p>
          <a:p>
            <a:r>
              <a:rPr lang="en-US"/>
              <a:t>Bullet points</a:t>
            </a:r>
          </a:p>
          <a:p>
            <a:pPr>
              <a:defRPr/>
            </a:pPr>
            <a:r>
              <a:rPr lang="en-US"/>
              <a:t>Bullet points</a:t>
            </a:r>
          </a:p>
          <a:p>
            <a:pPr>
              <a:defRPr/>
            </a:pPr>
            <a:r>
              <a:rPr lang="en-US"/>
              <a:t>Bullet points</a:t>
            </a:r>
          </a:p>
          <a:p>
            <a:pPr lvl="1">
              <a:buFont typeface="Arial" panose="020B0604020202020204" pitchFamily="34" charset="0"/>
              <a:buChar char="-"/>
              <a:defRPr/>
            </a:pPr>
            <a:r>
              <a:rPr lang="en-US" sz="1400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Sub-bullet point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262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AFD6674-8208-4117-92B8-8BA50FAB180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66213361"/>
              </p:ext>
            </p:extLst>
          </p:nvPr>
        </p:nvGraphicFramePr>
        <p:xfrm>
          <a:off x="287338" y="1689652"/>
          <a:ext cx="7137192" cy="1106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532">
                  <a:extLst>
                    <a:ext uri="{9D8B030D-6E8A-4147-A177-3AD203B41FA5}">
                      <a16:colId xmlns:a16="http://schemas.microsoft.com/office/drawing/2014/main" val="3822116847"/>
                    </a:ext>
                  </a:extLst>
                </a:gridCol>
                <a:gridCol w="1189532">
                  <a:extLst>
                    <a:ext uri="{9D8B030D-6E8A-4147-A177-3AD203B41FA5}">
                      <a16:colId xmlns:a16="http://schemas.microsoft.com/office/drawing/2014/main" val="1796008628"/>
                    </a:ext>
                  </a:extLst>
                </a:gridCol>
                <a:gridCol w="1189532">
                  <a:extLst>
                    <a:ext uri="{9D8B030D-6E8A-4147-A177-3AD203B41FA5}">
                      <a16:colId xmlns:a16="http://schemas.microsoft.com/office/drawing/2014/main" val="3879958063"/>
                    </a:ext>
                  </a:extLst>
                </a:gridCol>
                <a:gridCol w="1189532">
                  <a:extLst>
                    <a:ext uri="{9D8B030D-6E8A-4147-A177-3AD203B41FA5}">
                      <a16:colId xmlns:a16="http://schemas.microsoft.com/office/drawing/2014/main" val="3650332254"/>
                    </a:ext>
                  </a:extLst>
                </a:gridCol>
                <a:gridCol w="1189532">
                  <a:extLst>
                    <a:ext uri="{9D8B030D-6E8A-4147-A177-3AD203B41FA5}">
                      <a16:colId xmlns:a16="http://schemas.microsoft.com/office/drawing/2014/main" val="3035283889"/>
                    </a:ext>
                  </a:extLst>
                </a:gridCol>
                <a:gridCol w="1189532">
                  <a:extLst>
                    <a:ext uri="{9D8B030D-6E8A-4147-A177-3AD203B41FA5}">
                      <a16:colId xmlns:a16="http://schemas.microsoft.com/office/drawing/2014/main" val="2593290401"/>
                    </a:ext>
                  </a:extLst>
                </a:gridCol>
              </a:tblGrid>
              <a:tr h="276586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>
                          <a:latin typeface="+mj-lt"/>
                        </a:rPr>
                        <a:t>XXXXXXXXXXXXX</a:t>
                      </a: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3D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XXXXXXXXXXXX</a:t>
                      </a:r>
                      <a:endParaRPr lang="en-US" sz="800"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3D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XXXXXXXXXXXXX</a:t>
                      </a:r>
                      <a:endParaRPr kumimoji="0" lang="en-US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3D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XXXXXXXXXXXXX</a:t>
                      </a:r>
                      <a:endParaRPr kumimoji="0" lang="en-US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3D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XXXXXXXXXXXXX</a:t>
                      </a:r>
                      <a:endParaRPr kumimoji="0" lang="en-US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3D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XXXXXXXXXXXXX</a:t>
                      </a:r>
                      <a:endParaRPr kumimoji="0" lang="en-US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3D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180098"/>
                  </a:ext>
                </a:extLst>
              </a:tr>
              <a:tr h="276586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001B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1B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255196"/>
                  </a:ext>
                </a:extLst>
              </a:tr>
              <a:tr h="276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001B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1B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1B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887121"/>
                  </a:ext>
                </a:extLst>
              </a:tr>
              <a:tr h="276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001B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1B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1B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99189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85AC98B-3184-4158-8DB1-FD0896BAEA5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48348035"/>
              </p:ext>
            </p:extLst>
          </p:nvPr>
        </p:nvGraphicFramePr>
        <p:xfrm>
          <a:off x="287338" y="3153802"/>
          <a:ext cx="7137192" cy="1106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532">
                  <a:extLst>
                    <a:ext uri="{9D8B030D-6E8A-4147-A177-3AD203B41FA5}">
                      <a16:colId xmlns:a16="http://schemas.microsoft.com/office/drawing/2014/main" val="3822116847"/>
                    </a:ext>
                  </a:extLst>
                </a:gridCol>
                <a:gridCol w="1189532">
                  <a:extLst>
                    <a:ext uri="{9D8B030D-6E8A-4147-A177-3AD203B41FA5}">
                      <a16:colId xmlns:a16="http://schemas.microsoft.com/office/drawing/2014/main" val="1796008628"/>
                    </a:ext>
                  </a:extLst>
                </a:gridCol>
                <a:gridCol w="1189532">
                  <a:extLst>
                    <a:ext uri="{9D8B030D-6E8A-4147-A177-3AD203B41FA5}">
                      <a16:colId xmlns:a16="http://schemas.microsoft.com/office/drawing/2014/main" val="3879958063"/>
                    </a:ext>
                  </a:extLst>
                </a:gridCol>
                <a:gridCol w="1189532">
                  <a:extLst>
                    <a:ext uri="{9D8B030D-6E8A-4147-A177-3AD203B41FA5}">
                      <a16:colId xmlns:a16="http://schemas.microsoft.com/office/drawing/2014/main" val="3650332254"/>
                    </a:ext>
                  </a:extLst>
                </a:gridCol>
                <a:gridCol w="1189532">
                  <a:extLst>
                    <a:ext uri="{9D8B030D-6E8A-4147-A177-3AD203B41FA5}">
                      <a16:colId xmlns:a16="http://schemas.microsoft.com/office/drawing/2014/main" val="3035283889"/>
                    </a:ext>
                  </a:extLst>
                </a:gridCol>
                <a:gridCol w="1189532">
                  <a:extLst>
                    <a:ext uri="{9D8B030D-6E8A-4147-A177-3AD203B41FA5}">
                      <a16:colId xmlns:a16="http://schemas.microsoft.com/office/drawing/2014/main" val="2593290401"/>
                    </a:ext>
                  </a:extLst>
                </a:gridCol>
              </a:tblGrid>
              <a:tr h="276586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>
                          <a:latin typeface="+mj-lt"/>
                        </a:rPr>
                        <a:t>XXXXXXXXXXXXX</a:t>
                      </a: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8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XXXXXXXXXXXX</a:t>
                      </a:r>
                      <a:endParaRPr lang="en-US" sz="800"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8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XXXXXXXXXXXXX</a:t>
                      </a:r>
                      <a:endParaRPr kumimoji="0" lang="en-US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2707" marR="32707" marT="49061" marB="49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8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XXXXXXXXXXXXX</a:t>
                      </a:r>
                      <a:endParaRPr kumimoji="0" lang="en-US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2707" marR="32707" marT="49061" marB="49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8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XXXXXXXXXXXXX</a:t>
                      </a:r>
                      <a:endParaRPr kumimoji="0" lang="en-US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2707" marR="32707" marT="49061" marB="49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8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XXXXXXXXXXXXX</a:t>
                      </a:r>
                      <a:endParaRPr kumimoji="0" lang="en-US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2707" marR="32707" marT="49061" marB="49061" anchor="ctr">
                    <a:lnL w="12700" cmpd="sng">
                      <a:noFill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180098"/>
                  </a:ext>
                </a:extLst>
              </a:tr>
              <a:tr h="276586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255196"/>
                  </a:ext>
                </a:extLst>
              </a:tr>
              <a:tr h="276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887121"/>
                  </a:ext>
                </a:extLst>
              </a:tr>
              <a:tr h="276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991891"/>
                  </a:ext>
                </a:extLst>
              </a:tr>
            </a:tbl>
          </a:graphicData>
        </a:graphic>
      </p:graphicFrame>
      <p:sp>
        <p:nvSpPr>
          <p:cNvPr id="10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6596" y="262396"/>
            <a:ext cx="8672097" cy="1036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slide title (up to 2 lines) – </a:t>
            </a:r>
            <a:br>
              <a:rPr lang="en-US"/>
            </a:br>
            <a:r>
              <a:rPr lang="en-US"/>
              <a:t>Arial Bold 25pt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ABA65EC-BE67-47F1-855B-E0BFD2EA8CE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596" y="1311275"/>
            <a:ext cx="8672097" cy="2952750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rgbClr val="1C3D74"/>
                </a:solidFill>
                <a:latin typeface="+mj-lt"/>
              </a:defRPr>
            </a:lvl1pPr>
            <a:lvl2pPr>
              <a:buFont typeface="Arial" panose="020B0604020202020204" pitchFamily="34" charset="0"/>
              <a:buChar char="-"/>
              <a:defRPr sz="1400">
                <a:solidFill>
                  <a:srgbClr val="1C3D74"/>
                </a:solidFill>
                <a:latin typeface="+mj-lt"/>
              </a:defRPr>
            </a:lvl2pPr>
            <a:lvl3pPr>
              <a:defRPr>
                <a:solidFill>
                  <a:srgbClr val="1C3D74"/>
                </a:solidFill>
                <a:latin typeface="+mj-lt"/>
              </a:defRPr>
            </a:lvl3pPr>
            <a:lvl4pPr>
              <a:defRPr>
                <a:solidFill>
                  <a:srgbClr val="1C3D74"/>
                </a:solidFill>
                <a:latin typeface="+mj-lt"/>
              </a:defRPr>
            </a:lvl4pPr>
            <a:lvl5pPr>
              <a:defRPr>
                <a:solidFill>
                  <a:srgbClr val="1C3D74"/>
                </a:solidFill>
                <a:latin typeface="+mj-lt"/>
              </a:defRPr>
            </a:lvl5pPr>
          </a:lstStyle>
          <a:p>
            <a:pPr marL="0" indent="0">
              <a:buNone/>
            </a:pPr>
            <a:r>
              <a:rPr lang="en-US"/>
              <a:t>Click to edit Master title style – Arial Regular 14pt</a:t>
            </a:r>
          </a:p>
        </p:txBody>
      </p:sp>
    </p:spTree>
    <p:extLst>
      <p:ext uri="{BB962C8B-B14F-4D97-AF65-F5344CB8AC3E}">
        <p14:creationId xmlns:p14="http://schemas.microsoft.com/office/powerpoint/2010/main" val="38335702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_Logo">
    <p:bg>
      <p:bgPr>
        <a:solidFill>
          <a:srgbClr val="1C3D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0F016AB-50EC-D145-8FEE-4F74E8E3B1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26986" y="3228967"/>
            <a:ext cx="4335556" cy="11588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811C00-D549-464E-ADFA-3C1836754071}"/>
              </a:ext>
            </a:extLst>
          </p:cNvPr>
          <p:cNvSpPr txBox="1"/>
          <p:nvPr userDrawn="1"/>
        </p:nvSpPr>
        <p:spPr>
          <a:xfrm>
            <a:off x="3282511" y="1820461"/>
            <a:ext cx="2770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635927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_Logo">
    <p:bg>
      <p:bgPr>
        <a:solidFill>
          <a:srgbClr val="1C3D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0F016AB-50EC-D145-8FEE-4F74E8E3B1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26986" y="1954745"/>
            <a:ext cx="4335556" cy="115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692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bg>
      <p:bgPr>
        <a:gradFill flip="none" rotWithShape="1">
          <a:gsLst>
            <a:gs pos="74000">
              <a:srgbClr val="10746A"/>
            </a:gs>
            <a:gs pos="18000">
              <a:srgbClr val="0096E3">
                <a:lumMod val="90000"/>
                <a:lumOff val="10000"/>
              </a:srgb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943599" y="1751595"/>
            <a:ext cx="7870825" cy="1171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Title page – </a:t>
            </a:r>
            <a:br>
              <a:rPr lang="en-US"/>
            </a:br>
            <a:r>
              <a:rPr lang="en-US"/>
              <a:t>Arial Bold 40pt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943598" y="2973637"/>
            <a:ext cx="7870825" cy="1171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Insert sub-heading / date</a:t>
            </a:r>
          </a:p>
        </p:txBody>
      </p:sp>
    </p:spTree>
    <p:extLst>
      <p:ext uri="{BB962C8B-B14F-4D97-AF65-F5344CB8AC3E}">
        <p14:creationId xmlns:p14="http://schemas.microsoft.com/office/powerpoint/2010/main" val="3193694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bg>
      <p:bgPr>
        <a:gradFill flip="none" rotWithShape="1">
          <a:gsLst>
            <a:gs pos="0">
              <a:srgbClr val="73B82B">
                <a:lumMod val="88000"/>
                <a:lumOff val="12000"/>
              </a:srgbClr>
            </a:gs>
            <a:gs pos="97312">
              <a:srgbClr val="10746A"/>
            </a:gs>
            <a:gs pos="59000">
              <a:srgbClr val="10746A">
                <a:lumMod val="94000"/>
                <a:lumOff val="6000"/>
              </a:srgbClr>
            </a:gs>
          </a:gsLst>
          <a:lin ang="1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943599" y="1751595"/>
            <a:ext cx="7870825" cy="1171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Title page – </a:t>
            </a:r>
            <a:br>
              <a:rPr lang="en-US"/>
            </a:br>
            <a:r>
              <a:rPr lang="en-US"/>
              <a:t>Arial Bold 40pt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943598" y="2973637"/>
            <a:ext cx="7870825" cy="1171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Insert sub-heading / date</a:t>
            </a:r>
          </a:p>
        </p:txBody>
      </p:sp>
    </p:spTree>
    <p:extLst>
      <p:ext uri="{BB962C8B-B14F-4D97-AF65-F5344CB8AC3E}">
        <p14:creationId xmlns:p14="http://schemas.microsoft.com/office/powerpoint/2010/main" val="1660772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bg>
      <p:bgPr>
        <a:gradFill>
          <a:gsLst>
            <a:gs pos="0">
              <a:srgbClr val="73B82B">
                <a:lumMod val="88000"/>
                <a:lumOff val="12000"/>
              </a:srgbClr>
            </a:gs>
            <a:gs pos="69000">
              <a:srgbClr val="2DB8C5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943599" y="1751595"/>
            <a:ext cx="7870825" cy="1171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Title page – </a:t>
            </a:r>
            <a:br>
              <a:rPr lang="en-US"/>
            </a:br>
            <a:r>
              <a:rPr lang="en-US"/>
              <a:t>Arial Bold 40pt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943598" y="2973637"/>
            <a:ext cx="7870825" cy="1171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Insert sub-heading / date</a:t>
            </a:r>
          </a:p>
        </p:txBody>
      </p:sp>
    </p:spTree>
    <p:extLst>
      <p:ext uri="{BB962C8B-B14F-4D97-AF65-F5344CB8AC3E}">
        <p14:creationId xmlns:p14="http://schemas.microsoft.com/office/powerpoint/2010/main" val="141877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bg>
      <p:bgPr>
        <a:gradFill flip="none" rotWithShape="1">
          <a:gsLst>
            <a:gs pos="85484">
              <a:srgbClr val="8D3786"/>
            </a:gs>
            <a:gs pos="19000">
              <a:srgbClr val="EC008C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943599" y="1751595"/>
            <a:ext cx="7870825" cy="1171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Title page – </a:t>
            </a:r>
            <a:br>
              <a:rPr lang="en-US"/>
            </a:br>
            <a:r>
              <a:rPr lang="en-US"/>
              <a:t>Arial Bold 40pt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943598" y="2973637"/>
            <a:ext cx="7870825" cy="1171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Insert sub-heading / date</a:t>
            </a:r>
          </a:p>
        </p:txBody>
      </p:sp>
    </p:spTree>
    <p:extLst>
      <p:ext uri="{BB962C8B-B14F-4D97-AF65-F5344CB8AC3E}">
        <p14:creationId xmlns:p14="http://schemas.microsoft.com/office/powerpoint/2010/main" val="1055588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bg>
      <p:bgPr>
        <a:gradFill flip="none" rotWithShape="1">
          <a:gsLst>
            <a:gs pos="3226">
              <a:srgbClr val="8D3786"/>
            </a:gs>
            <a:gs pos="35000">
              <a:srgbClr val="8D3786"/>
            </a:gs>
            <a:gs pos="100000">
              <a:srgbClr val="F18500"/>
            </a:gs>
          </a:gsLst>
          <a:lin ang="19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943599" y="1751595"/>
            <a:ext cx="7870825" cy="1171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Title page – </a:t>
            </a:r>
            <a:br>
              <a:rPr lang="en-US"/>
            </a:br>
            <a:r>
              <a:rPr lang="en-US"/>
              <a:t>Arial Bold 40pt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943598" y="2973637"/>
            <a:ext cx="7870825" cy="1171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Insert sub-heading / date</a:t>
            </a:r>
          </a:p>
        </p:txBody>
      </p:sp>
    </p:spTree>
    <p:extLst>
      <p:ext uri="{BB962C8B-B14F-4D97-AF65-F5344CB8AC3E}">
        <p14:creationId xmlns:p14="http://schemas.microsoft.com/office/powerpoint/2010/main" val="3086862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6596" y="262396"/>
            <a:ext cx="8672097" cy="1036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slide title (up to 2 lines) – </a:t>
            </a:r>
            <a:br>
              <a:rPr lang="en-US"/>
            </a:br>
            <a:r>
              <a:rPr lang="en-US"/>
              <a:t>Arial Bold 25pt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F9F98BB-2095-434E-97D1-3636B7E756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596" y="1311275"/>
            <a:ext cx="8672097" cy="2952750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rgbClr val="1C3D74"/>
                </a:solidFill>
                <a:latin typeface="+mj-lt"/>
              </a:defRPr>
            </a:lvl1pPr>
            <a:lvl2pPr>
              <a:buFont typeface="Arial" panose="020B0604020202020204" pitchFamily="34" charset="0"/>
              <a:buChar char="-"/>
              <a:defRPr sz="1400">
                <a:solidFill>
                  <a:srgbClr val="1C3D74"/>
                </a:solidFill>
                <a:latin typeface="+mj-lt"/>
              </a:defRPr>
            </a:lvl2pPr>
            <a:lvl3pPr>
              <a:defRPr>
                <a:solidFill>
                  <a:srgbClr val="1C3D74"/>
                </a:solidFill>
                <a:latin typeface="+mj-lt"/>
              </a:defRPr>
            </a:lvl3pPr>
            <a:lvl4pPr>
              <a:defRPr>
                <a:solidFill>
                  <a:srgbClr val="1C3D74"/>
                </a:solidFill>
                <a:latin typeface="+mj-lt"/>
              </a:defRPr>
            </a:lvl4pPr>
            <a:lvl5pPr>
              <a:defRPr>
                <a:solidFill>
                  <a:srgbClr val="1C3D74"/>
                </a:solidFill>
                <a:latin typeface="+mj-lt"/>
              </a:defRPr>
            </a:lvl5pPr>
          </a:lstStyle>
          <a:p>
            <a:pPr marL="0" indent="0">
              <a:buNone/>
            </a:pPr>
            <a:r>
              <a:rPr lang="en-US"/>
              <a:t>Click to edit Master title style – Arial Regular 14pt</a:t>
            </a:r>
          </a:p>
          <a:p>
            <a:r>
              <a:rPr lang="en-US"/>
              <a:t>Bullet points</a:t>
            </a:r>
          </a:p>
          <a:p>
            <a:pPr>
              <a:defRPr/>
            </a:pPr>
            <a:r>
              <a:rPr lang="en-US"/>
              <a:t>Bullet points</a:t>
            </a:r>
          </a:p>
          <a:p>
            <a:pPr>
              <a:defRPr/>
            </a:pPr>
            <a:r>
              <a:rPr lang="en-US"/>
              <a:t>Bullet points</a:t>
            </a:r>
          </a:p>
          <a:p>
            <a:pPr lvl="1">
              <a:buFont typeface="Arial" panose="020B0604020202020204" pitchFamily="34" charset="0"/>
              <a:buChar char="-"/>
              <a:defRPr/>
            </a:pPr>
            <a:r>
              <a:rPr lang="en-US" sz="1400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Sub-bullet point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6596" y="262396"/>
            <a:ext cx="8672097" cy="1036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slide title (up to 2 lines) – </a:t>
            </a:r>
            <a:br>
              <a:rPr lang="en-US"/>
            </a:br>
            <a:r>
              <a:rPr lang="en-US"/>
              <a:t>Arial Bold 25pt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F9F98BB-2095-434E-97D1-3636B7E756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596" y="1311275"/>
            <a:ext cx="4277455" cy="2952750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rgbClr val="1C3D74"/>
                </a:solidFill>
                <a:latin typeface="+mj-lt"/>
              </a:defRPr>
            </a:lvl1pPr>
            <a:lvl2pPr>
              <a:buFont typeface="Arial" panose="020B0604020202020204" pitchFamily="34" charset="0"/>
              <a:buChar char="-"/>
              <a:defRPr sz="1400">
                <a:solidFill>
                  <a:srgbClr val="1C3D74"/>
                </a:solidFill>
                <a:latin typeface="+mj-lt"/>
              </a:defRPr>
            </a:lvl2pPr>
            <a:lvl3pPr>
              <a:defRPr>
                <a:solidFill>
                  <a:srgbClr val="1C3D74"/>
                </a:solidFill>
                <a:latin typeface="+mj-lt"/>
              </a:defRPr>
            </a:lvl3pPr>
            <a:lvl4pPr>
              <a:defRPr>
                <a:solidFill>
                  <a:srgbClr val="1C3D74"/>
                </a:solidFill>
                <a:latin typeface="+mj-lt"/>
              </a:defRPr>
            </a:lvl4pPr>
            <a:lvl5pPr>
              <a:defRPr>
                <a:solidFill>
                  <a:srgbClr val="1C3D74"/>
                </a:solidFill>
                <a:latin typeface="+mj-lt"/>
              </a:defRPr>
            </a:lvl5pPr>
          </a:lstStyle>
          <a:p>
            <a:pPr marL="0" indent="0">
              <a:buNone/>
            </a:pPr>
            <a:r>
              <a:rPr lang="en-US"/>
              <a:t>Click to edit Master title style – Arial Regular 14pt</a:t>
            </a:r>
          </a:p>
          <a:p>
            <a:r>
              <a:rPr lang="en-US"/>
              <a:t>Bullet points</a:t>
            </a:r>
          </a:p>
          <a:p>
            <a:pPr>
              <a:defRPr/>
            </a:pPr>
            <a:r>
              <a:rPr lang="en-US"/>
              <a:t>Bullet points</a:t>
            </a:r>
          </a:p>
          <a:p>
            <a:pPr>
              <a:defRPr/>
            </a:pPr>
            <a:r>
              <a:rPr lang="en-US"/>
              <a:t>Bullet points</a:t>
            </a:r>
          </a:p>
          <a:p>
            <a:pPr lvl="1">
              <a:buFont typeface="Arial" panose="020B0604020202020204" pitchFamily="34" charset="0"/>
              <a:buChar char="-"/>
              <a:defRPr/>
            </a:pPr>
            <a:r>
              <a:rPr lang="en-US" sz="1400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Sub-bullet point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5C7A6F9-784D-428C-B9C4-650A70FFC07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80865" y="1311275"/>
            <a:ext cx="4277455" cy="2952750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rgbClr val="1C3D74"/>
                </a:solidFill>
                <a:latin typeface="+mj-lt"/>
              </a:defRPr>
            </a:lvl1pPr>
            <a:lvl2pPr>
              <a:buFont typeface="Arial" panose="020B0604020202020204" pitchFamily="34" charset="0"/>
              <a:buChar char="-"/>
              <a:defRPr sz="1400">
                <a:solidFill>
                  <a:srgbClr val="1C3D74"/>
                </a:solidFill>
                <a:latin typeface="+mj-lt"/>
              </a:defRPr>
            </a:lvl2pPr>
            <a:lvl3pPr>
              <a:defRPr>
                <a:solidFill>
                  <a:srgbClr val="1C3D74"/>
                </a:solidFill>
                <a:latin typeface="+mj-lt"/>
              </a:defRPr>
            </a:lvl3pPr>
            <a:lvl4pPr>
              <a:defRPr>
                <a:solidFill>
                  <a:srgbClr val="1C3D74"/>
                </a:solidFill>
                <a:latin typeface="+mj-lt"/>
              </a:defRPr>
            </a:lvl4pPr>
            <a:lvl5pPr>
              <a:defRPr>
                <a:solidFill>
                  <a:srgbClr val="1C3D74"/>
                </a:solidFill>
                <a:latin typeface="+mj-lt"/>
              </a:defRPr>
            </a:lvl5pPr>
          </a:lstStyle>
          <a:p>
            <a:pPr marL="0" indent="0">
              <a:buNone/>
            </a:pPr>
            <a:r>
              <a:rPr lang="en-US"/>
              <a:t>Click to edit Master title style – Arial Regular 14pt</a:t>
            </a:r>
          </a:p>
          <a:p>
            <a:r>
              <a:rPr lang="en-US"/>
              <a:t>Bullet points</a:t>
            </a:r>
          </a:p>
          <a:p>
            <a:pPr>
              <a:defRPr/>
            </a:pPr>
            <a:r>
              <a:rPr lang="en-US"/>
              <a:t>Bullet points</a:t>
            </a:r>
          </a:p>
          <a:p>
            <a:pPr>
              <a:defRPr/>
            </a:pPr>
            <a:r>
              <a:rPr lang="en-US"/>
              <a:t>Bullet points</a:t>
            </a:r>
          </a:p>
          <a:p>
            <a:pPr lvl="1">
              <a:buFont typeface="Arial" panose="020B0604020202020204" pitchFamily="34" charset="0"/>
              <a:buChar char="-"/>
              <a:defRPr/>
            </a:pPr>
            <a:r>
              <a:rPr lang="en-US" sz="1400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Sub-bullet point</a:t>
            </a:r>
          </a:p>
        </p:txBody>
      </p:sp>
    </p:spTree>
    <p:extLst>
      <p:ext uri="{BB962C8B-B14F-4D97-AF65-F5344CB8AC3E}">
        <p14:creationId xmlns:p14="http://schemas.microsoft.com/office/powerpoint/2010/main" val="310220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F016AB-50EC-D145-8FEE-4F74E8E3B1D6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98188" y="373575"/>
            <a:ext cx="2489200" cy="665316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A670BE8-3C46-EF4F-BC90-6793A5222276}"/>
              </a:ext>
            </a:extLst>
          </p:cNvPr>
          <p:cNvCxnSpPr/>
          <p:nvPr userDrawn="1"/>
        </p:nvCxnSpPr>
        <p:spPr>
          <a:xfrm>
            <a:off x="298188" y="4830791"/>
            <a:ext cx="856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7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50" r:id="rId2"/>
    <p:sldLayoutId id="2147483765" r:id="rId3"/>
    <p:sldLayoutId id="2147483766" r:id="rId4"/>
    <p:sldLayoutId id="2147483767" r:id="rId5"/>
    <p:sldLayoutId id="2147483768" r:id="rId6"/>
    <p:sldLayoutId id="2147483769" r:id="rId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158" userDrawn="1">
          <p15:clr>
            <a:srgbClr val="F26B43"/>
          </p15:clr>
        </p15:guide>
        <p15:guide id="3" pos="176" userDrawn="1">
          <p15:clr>
            <a:srgbClr val="F26B43"/>
          </p15:clr>
        </p15:guide>
        <p15:guide id="4" orient="horz" pos="2981" userDrawn="1">
          <p15:clr>
            <a:srgbClr val="F26B43"/>
          </p15:clr>
        </p15:guide>
        <p15:guide id="5" pos="5585" userDrawn="1">
          <p15:clr>
            <a:srgbClr val="F26B43"/>
          </p15:clr>
        </p15:guide>
        <p15:guide id="6" orient="horz" pos="1620" userDrawn="1">
          <p15:clr>
            <a:srgbClr val="F26B43"/>
          </p15:clr>
        </p15:guide>
        <p15:guide id="7" orient="horz" pos="554" userDrawn="1">
          <p15:clr>
            <a:srgbClr val="F26B43"/>
          </p15:clr>
        </p15:guide>
        <p15:guide id="8" orient="horz" pos="690" userDrawn="1">
          <p15:clr>
            <a:srgbClr val="F26B43"/>
          </p15:clr>
        </p15:guide>
        <p15:guide id="9" orient="horz" pos="826" userDrawn="1">
          <p15:clr>
            <a:srgbClr val="F26B43"/>
          </p15:clr>
        </p15:guide>
        <p15:guide id="10" pos="2812" userDrawn="1">
          <p15:clr>
            <a:srgbClr val="F26B43"/>
          </p15:clr>
        </p15:guide>
        <p15:guide id="11" pos="2948" userDrawn="1">
          <p15:clr>
            <a:srgbClr val="F26B43"/>
          </p15:clr>
        </p15:guide>
        <p15:guide id="12" pos="1474" userDrawn="1">
          <p15:clr>
            <a:srgbClr val="F26B43"/>
          </p15:clr>
        </p15:guide>
        <p15:guide id="13" pos="4263" userDrawn="1">
          <p15:clr>
            <a:srgbClr val="F26B43"/>
          </p15:clr>
        </p15:guide>
        <p15:guide id="14" orient="horz" pos="2822" userDrawn="1">
          <p15:clr>
            <a:srgbClr val="F26B43"/>
          </p15:clr>
        </p15:guide>
        <p15:guide id="15" orient="horz" pos="275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23B30F1-BEAB-1D48-98D9-E0838B9BE6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/>
          <a:srcRect t="86937"/>
          <a:stretch/>
        </p:blipFill>
        <p:spPr>
          <a:xfrm>
            <a:off x="0" y="4471626"/>
            <a:ext cx="9144000" cy="6718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74CA67-DD21-8043-AD24-58925882A109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298188" y="4539884"/>
            <a:ext cx="1760102" cy="47044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EFACAD1-D0A6-9749-A5C6-07C38D8E6F7D}"/>
              </a:ext>
            </a:extLst>
          </p:cNvPr>
          <p:cNvSpPr txBox="1"/>
          <p:nvPr userDrawn="1"/>
        </p:nvSpPr>
        <p:spPr>
          <a:xfrm>
            <a:off x="7926850" y="4846638"/>
            <a:ext cx="93933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A98891B2-5225-5C40-A770-7C3A43B5E5B1}" type="slidenum">
              <a:rPr lang="en-US" sz="900" b="0" i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900" b="0" i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9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  <p:sldLayoutId id="2147483879" r:id="rId13"/>
    <p:sldLayoutId id="2147483880" r:id="rId14"/>
    <p:sldLayoutId id="2147483881" r:id="rId15"/>
    <p:sldLayoutId id="2147483882" r:id="rId16"/>
    <p:sldLayoutId id="214748388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686">
          <p15:clr>
            <a:srgbClr val="F26B43"/>
          </p15:clr>
        </p15:guide>
        <p15:guide id="2" pos="18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346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8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978-3-030-84060-0_11" TargetMode="External"/><Relationship Id="rId2" Type="http://schemas.openxmlformats.org/officeDocument/2006/relationships/hyperlink" Target="https://doi.org/10.1145/3219819.3219830" TargetMode="Externa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167923618301593" TargetMode="External"/><Relationship Id="rId2" Type="http://schemas.openxmlformats.org/officeDocument/2006/relationships/hyperlink" Target="https://doi.org/10.1016/j.dss.2018.10.002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doi.org/10.1080/13683500.2021.1932767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businessofapps.com/data/airbnb-statistics/" TargetMode="Externa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hyperlink" Target="https://www.emerald.com/insight/publication/issn/0959-6119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springer.com/chapter/10.1007/978-3-030-84060-0_11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hyperlink" Target="https://ieeexplore.ieee.org/abstract/document/9253078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s229.stanford.edu/proj2015/236_report.pdf" TargetMode="Externa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merald.com/insight/publication/issn/0959-6119" TargetMode="External"/><Relationship Id="rId3" Type="http://schemas.openxmlformats.org/officeDocument/2006/relationships/hyperlink" Target="https://www.emerald.com/insight/search?q=Chris%20Gibbs" TargetMode="External"/><Relationship Id="rId7" Type="http://schemas.openxmlformats.org/officeDocument/2006/relationships/hyperlink" Target="https://www.emerald.com/insight/search?q=Jym%20Morton" TargetMode="External"/><Relationship Id="rId2" Type="http://schemas.openxmlformats.org/officeDocument/2006/relationships/hyperlink" Target="https://doi.org/10.3390/ijgi8030155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www.emerald.com/insight/search?q=Lan%20Yao" TargetMode="External"/><Relationship Id="rId5" Type="http://schemas.openxmlformats.org/officeDocument/2006/relationships/hyperlink" Target="https://www.emerald.com/insight/search?q=Ulrike%20Gretzel" TargetMode="External"/><Relationship Id="rId4" Type="http://schemas.openxmlformats.org/officeDocument/2006/relationships/hyperlink" Target="https://www.emerald.com/insight/search?q=Daniel%20Guttentag" TargetMode="External"/><Relationship Id="rId9" Type="http://schemas.openxmlformats.org/officeDocument/2006/relationships/hyperlink" Target="https://doi.org/10.1108/IJCHM-09-2016-054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title" idx="4294967295"/>
          </p:nvPr>
        </p:nvSpPr>
        <p:spPr>
          <a:xfrm>
            <a:off x="540035" y="1326293"/>
            <a:ext cx="8161418" cy="1311127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750"/>
              </a:spcBef>
              <a:defRPr/>
            </a:pPr>
            <a:r>
              <a:rPr lang="en-US" sz="2800" b="0">
                <a:latin typeface="Times New Roman"/>
                <a:ea typeface="+mn-ea"/>
                <a:cs typeface="Arial"/>
              </a:rPr>
              <a:t>Analysis on the impact of Airbnb's Dynamic Price Prediction Model</a:t>
            </a:r>
            <a:endParaRPr lang="en-US" sz="2800" b="0">
              <a:latin typeface="Times New Roman"/>
              <a:ea typeface="+mn-ea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585199" y="2572777"/>
            <a:ext cx="8229224" cy="2183807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 sz="20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2200">
                <a:latin typeface="Times New Roman"/>
                <a:cs typeface="Arial"/>
              </a:rPr>
              <a:t>Group 3 (5 Feb 2024)</a:t>
            </a:r>
            <a:endParaRPr lang="en-US" sz="2200">
              <a:latin typeface="Times New Roman"/>
            </a:endParaRPr>
          </a:p>
          <a:p>
            <a:pPr algn="ctr"/>
            <a:endParaRPr lang="en-US" sz="1200">
              <a:latin typeface="Times New Roman"/>
              <a:cs typeface="Arial"/>
            </a:endParaRPr>
          </a:p>
          <a:p>
            <a:pPr algn="r"/>
            <a:r>
              <a:rPr lang="en-US" sz="1400">
                <a:latin typeface="Times New Roman"/>
                <a:cs typeface="Arial"/>
              </a:rPr>
              <a:t>Apoorv Sharma</a:t>
            </a:r>
          </a:p>
          <a:p>
            <a:pPr algn="r"/>
            <a:r>
              <a:rPr lang="en-US" sz="1400">
                <a:latin typeface="Times New Roman"/>
                <a:cs typeface="Arial"/>
              </a:rPr>
              <a:t>Himanshu Sharma</a:t>
            </a:r>
            <a:endParaRPr lang="en-US" sz="1400">
              <a:latin typeface="Times New Roman"/>
            </a:endParaRPr>
          </a:p>
          <a:p>
            <a:pPr algn="r"/>
            <a:r>
              <a:rPr lang="en-US" sz="1400">
                <a:latin typeface="Times New Roman"/>
                <a:cs typeface="Arial"/>
              </a:rPr>
              <a:t>Nava Bhargav Gedda</a:t>
            </a:r>
          </a:p>
          <a:p>
            <a:pPr algn="r"/>
            <a:r>
              <a:rPr lang="en-US" sz="1400">
                <a:latin typeface="Times New Roman"/>
                <a:cs typeface="Arial"/>
              </a:rPr>
              <a:t>Ompal Singh Bhati</a:t>
            </a:r>
          </a:p>
          <a:p>
            <a:pPr algn="r"/>
            <a:r>
              <a:rPr lang="en-US" sz="1400">
                <a:latin typeface="Times New Roman"/>
                <a:cs typeface="Arial"/>
              </a:rPr>
              <a:t>Vatsal Vipul Doshi</a:t>
            </a:r>
          </a:p>
        </p:txBody>
      </p:sp>
    </p:spTree>
    <p:extLst>
      <p:ext uri="{BB962C8B-B14F-4D97-AF65-F5344CB8AC3E}">
        <p14:creationId xmlns:p14="http://schemas.microsoft.com/office/powerpoint/2010/main" val="1863928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C5093-E0E3-D480-D8B1-0B0BDA39AD8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86596" y="262396"/>
            <a:ext cx="8672097" cy="600488"/>
          </a:xfrm>
        </p:spPr>
        <p:txBody>
          <a:bodyPr lIns="91440" tIns="45720" rIns="91440" bIns="45720" anchor="t"/>
          <a:lstStyle/>
          <a:p>
            <a:r>
              <a:rPr lang="en-US" sz="2400">
                <a:solidFill>
                  <a:srgbClr val="000000"/>
                </a:solidFill>
                <a:latin typeface="Times New Roman"/>
                <a:cs typeface="Arial"/>
              </a:rPr>
              <a:t>Data &amp; Analytics used in Airbnb</a:t>
            </a:r>
            <a:endParaRPr lang="en-US" sz="240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3CAA2-71F8-AA28-476E-E936B3D160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3149" y="902338"/>
            <a:ext cx="8708836" cy="3260913"/>
          </a:xfrm>
        </p:spPr>
        <p:txBody>
          <a:bodyPr lIns="91440" tIns="45720" rIns="91440" bIns="45720" anchor="t"/>
          <a:lstStyle/>
          <a:p>
            <a:r>
              <a:rPr lang="en-US" sz="1200" b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Statistical Methods -  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Dynamic Pricing</a:t>
            </a:r>
            <a:endParaRPr lang="en-US" sz="1200" b="1">
              <a:solidFill>
                <a:srgbClr val="000000"/>
              </a:solidFill>
              <a:latin typeface="Times New Roman"/>
              <a:cs typeface="Arial"/>
            </a:endParaRPr>
          </a:p>
          <a:p>
            <a:pPr lvl="1"/>
            <a:r>
              <a:rPr lang="en-US" sz="1200" b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Method: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 Regression Models – linear regression.</a:t>
            </a:r>
            <a:endParaRPr lang="en-US">
              <a:solidFill>
                <a:srgbClr val="000000"/>
              </a:solidFill>
              <a:latin typeface="Times New Roman"/>
              <a:cs typeface="Arial"/>
            </a:endParaRPr>
          </a:p>
          <a:p>
            <a:pPr lvl="1"/>
            <a:r>
              <a:rPr lang="en-US" sz="1200" b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Example: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 Statistical regression models used to adjust property prices based on factors like demand, seasonality, and competitor pricing. </a:t>
            </a:r>
            <a:endParaRPr lang="en-US">
              <a:solidFill>
                <a:srgbClr val="000000"/>
              </a:solidFill>
              <a:latin typeface="Times New Roman"/>
              <a:ea typeface="+mj-lt"/>
              <a:cs typeface="+mj-lt"/>
            </a:endParaRPr>
          </a:p>
          <a:p>
            <a:pPr marL="457200" lvl="1" indent="0">
              <a:buNone/>
            </a:pPr>
            <a:r>
              <a:rPr lang="en-US" sz="120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(</a:t>
            </a:r>
            <a:r>
              <a:rPr lang="en-US" sz="90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Peng et al. 2018. Customized Regression Model for Airbnb Dynamic Pricing. In Proceedings of the 24th ACM SIGKDD International Conference on Knowledge Discovery &amp; Data Mining (KDD '18). Association for Computing Machinery, New York, NY, USA, 932–940. </a:t>
            </a:r>
            <a:r>
              <a:rPr lang="en-US" sz="900">
                <a:solidFill>
                  <a:srgbClr val="000000"/>
                </a:solidFill>
                <a:latin typeface="Times New Roman"/>
                <a:ea typeface="+mj-lt"/>
                <a:cs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https://doi.org/10.1145/3219819.3219830</a:t>
            </a:r>
            <a:r>
              <a:rPr lang="en-US" sz="90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)</a:t>
            </a:r>
            <a:endParaRPr lang="en-US">
              <a:solidFill>
                <a:srgbClr val="000000"/>
              </a:solidFill>
              <a:latin typeface="Times New Roman"/>
              <a:cs typeface="Arial"/>
            </a:endParaRPr>
          </a:p>
          <a:p>
            <a:pPr marL="457200" lvl="1" indent="0">
              <a:buNone/>
            </a:pPr>
            <a:endParaRPr lang="en-US" sz="900">
              <a:solidFill>
                <a:srgbClr val="000000"/>
              </a:solidFill>
              <a:latin typeface="Times New Roman"/>
              <a:ea typeface="+mj-lt"/>
              <a:cs typeface="+mj-lt"/>
            </a:endParaRPr>
          </a:p>
          <a:p>
            <a:r>
              <a:rPr lang="en-US" sz="1200" b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Machine Learning - 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Recommendation Systems</a:t>
            </a:r>
            <a:endParaRPr lang="en-US">
              <a:solidFill>
                <a:srgbClr val="000000"/>
              </a:solidFill>
              <a:latin typeface="Times New Roman"/>
              <a:cs typeface="Arial"/>
            </a:endParaRPr>
          </a:p>
          <a:p>
            <a:pPr lvl="1"/>
            <a:r>
              <a:rPr lang="en-US" sz="1200" b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Method: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 Tree based models, Support vector regression, neural networks and Hybrid models</a:t>
            </a:r>
            <a:endParaRPr lang="en-US">
              <a:solidFill>
                <a:srgbClr val="000000"/>
              </a:solidFill>
              <a:latin typeface="Times New Roman"/>
              <a:cs typeface="Arial"/>
            </a:endParaRPr>
          </a:p>
          <a:p>
            <a:pPr lvl="1"/>
            <a:r>
              <a:rPr lang="en-US" sz="1200" b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Example: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 Employing machine learning algorithms helps to recommend properties by analyzing user preferences, search history, and similar users' behavior.</a:t>
            </a:r>
            <a:endParaRPr lang="en-US">
              <a:solidFill>
                <a:srgbClr val="000000"/>
              </a:solidFill>
              <a:latin typeface="Times New Roman"/>
              <a:cs typeface="Arial"/>
            </a:endParaRPr>
          </a:p>
          <a:p>
            <a:pPr marL="457200" lvl="1" indent="0">
              <a:buNone/>
            </a:pPr>
            <a:r>
              <a:rPr lang="en-US" sz="800">
                <a:solidFill>
                  <a:srgbClr val="000000"/>
                </a:solidFill>
                <a:latin typeface="Times New Roman"/>
                <a:cs typeface="Arial"/>
              </a:rPr>
              <a:t>(</a:t>
            </a:r>
            <a:r>
              <a:rPr lang="en-US" sz="80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Rezazadeh </a:t>
            </a:r>
            <a:r>
              <a:rPr lang="en-US" sz="80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Kalehbasti</a:t>
            </a:r>
            <a:r>
              <a:rPr lang="en-US" sz="80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, P., Nikolenko, L., Rezaei, H. (2021). Airbnb Price Prediction Using Machine Learning and Sentiment Analysis. In: Holzinger, A., </a:t>
            </a:r>
            <a:r>
              <a:rPr lang="en-US" sz="80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Kieseberg</a:t>
            </a:r>
            <a:r>
              <a:rPr lang="en-US" sz="80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, P., Tjoa, A.M., </a:t>
            </a:r>
            <a:r>
              <a:rPr lang="en-US" sz="80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Weippl</a:t>
            </a:r>
            <a:r>
              <a:rPr lang="en-US" sz="80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, E. (eds) Machine Learning and Knowledge Extraction. CD-MAKE 2021. Lecture Notes in Computer Science(), vol 12844. Springer, Cham. </a:t>
            </a:r>
            <a:r>
              <a:rPr lang="en-US" sz="800">
                <a:solidFill>
                  <a:srgbClr val="000000"/>
                </a:solidFill>
                <a:latin typeface="Times New Roman"/>
                <a:ea typeface="+mj-lt"/>
                <a:cs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https://doi.org/10.1007/978-3-030-84060-0_11</a:t>
            </a:r>
            <a:r>
              <a:rPr lang="en-US" sz="80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 )</a:t>
            </a:r>
            <a:endParaRPr lang="en-US" sz="800">
              <a:solidFill>
                <a:srgbClr val="000000"/>
              </a:solidFill>
              <a:latin typeface="Times New Roman"/>
              <a:cs typeface="Arial"/>
            </a:endParaRPr>
          </a:p>
          <a:p>
            <a:endParaRPr lang="en-US" sz="1200" b="1">
              <a:solidFill>
                <a:srgbClr val="000000"/>
              </a:solidFill>
              <a:latin typeface="Times New Roman"/>
              <a:cs typeface="Arial"/>
            </a:endParaRPr>
          </a:p>
          <a:p>
            <a:endParaRPr lang="en-US">
              <a:solidFill>
                <a:srgbClr val="000000"/>
              </a:solidFill>
              <a:latin typeface="Times New Roman"/>
              <a:cs typeface="Arial"/>
            </a:endParaRPr>
          </a:p>
          <a:p>
            <a:endParaRPr lang="en-US">
              <a:solidFill>
                <a:srgbClr val="000000"/>
              </a:solidFill>
              <a:latin typeface="Times New Roman"/>
              <a:cs typeface="Arial"/>
            </a:endParaRPr>
          </a:p>
          <a:p>
            <a:endParaRPr lang="en-US">
              <a:solidFill>
                <a:srgbClr val="000000"/>
              </a:solidFill>
              <a:latin typeface="Times New Roman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6950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C5093-E0E3-D480-D8B1-0B0BDA39AD8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86596" y="262396"/>
            <a:ext cx="8672097" cy="600488"/>
          </a:xfrm>
        </p:spPr>
        <p:txBody>
          <a:bodyPr lIns="91440" tIns="45720" rIns="91440" bIns="45720" anchor="t"/>
          <a:lstStyle/>
          <a:p>
            <a:r>
              <a:rPr lang="en-US" sz="2400">
                <a:solidFill>
                  <a:srgbClr val="000000"/>
                </a:solidFill>
                <a:latin typeface="Times New Roman"/>
                <a:cs typeface="Arial"/>
              </a:rPr>
              <a:t>Data &amp; Analytics used in Airbnb</a:t>
            </a:r>
            <a:endParaRPr lang="en-US" sz="240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3CAA2-71F8-AA28-476E-E936B3D160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978" y="996467"/>
            <a:ext cx="8708836" cy="3260913"/>
          </a:xfrm>
        </p:spPr>
        <p:txBody>
          <a:bodyPr lIns="91440" tIns="45720" rIns="91440" bIns="45720" anchor="t"/>
          <a:lstStyle/>
          <a:p>
            <a:r>
              <a:rPr lang="en-US" sz="1200" b="1">
                <a:solidFill>
                  <a:srgbClr val="000000"/>
                </a:solidFill>
                <a:latin typeface="Times New Roman"/>
                <a:ea typeface="+mj-lt"/>
                <a:cs typeface="Times New Roman"/>
              </a:rPr>
              <a:t>Computational Methods - 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+mj-lt"/>
                <a:cs typeface="Times New Roman"/>
              </a:rPr>
              <a:t>Fraud Detection</a:t>
            </a:r>
            <a:endParaRPr lang="en-US" sz="1200" b="1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lvl="1"/>
            <a:r>
              <a:rPr lang="en-US" sz="1200" b="1">
                <a:solidFill>
                  <a:srgbClr val="000000"/>
                </a:solidFill>
                <a:latin typeface="Times New Roman"/>
                <a:ea typeface="+mj-lt"/>
                <a:cs typeface="Times New Roman"/>
              </a:rPr>
              <a:t>Method: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+mj-lt"/>
                <a:cs typeface="Times New Roman"/>
              </a:rPr>
              <a:t> Anomaly Detection using computational algorithms.</a:t>
            </a:r>
            <a:endParaRPr lang="en-US" sz="12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lvl="1"/>
            <a:r>
              <a:rPr lang="en-US" sz="1200" b="1">
                <a:solidFill>
                  <a:srgbClr val="000000"/>
                </a:solidFill>
                <a:latin typeface="Times New Roman"/>
                <a:ea typeface="+mj-lt"/>
                <a:cs typeface="Times New Roman"/>
              </a:rPr>
              <a:t>Example: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+mj-lt"/>
                <a:cs typeface="Times New Roman"/>
              </a:rPr>
              <a:t> Utilizing computational techniques to identify and prevent fraudulent activities, such as fake listings or unauthorized transactions.</a:t>
            </a:r>
            <a:endParaRPr lang="en-US" sz="12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lvl="1">
              <a:buNone/>
            </a:pPr>
            <a:r>
              <a:rPr lang="en-US" sz="80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( Le Zhang, Qiang Yan, </a:t>
            </a:r>
            <a:r>
              <a:rPr lang="en-US" sz="80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Leihan</a:t>
            </a:r>
            <a:r>
              <a:rPr lang="en-US" sz="80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 Zhang, A computational framework for understanding antecedents of guests perceived trust towards hosts on Airbnb, Decision Support Systems, Volume 115, 2018, Pages 105-116, ISSN 0167-9236, </a:t>
            </a:r>
            <a:r>
              <a:rPr lang="en-US" sz="800">
                <a:solidFill>
                  <a:srgbClr val="000000"/>
                </a:solidFill>
                <a:latin typeface="Times New Roman"/>
                <a:ea typeface="+mj-lt"/>
                <a:cs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https://doi.org/10.1016/j.dss.2018.10.002</a:t>
            </a:r>
            <a:r>
              <a:rPr lang="en-US" sz="80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. </a:t>
            </a:r>
            <a:r>
              <a:rPr lang="en-US" sz="800">
                <a:solidFill>
                  <a:srgbClr val="000000"/>
                </a:solidFill>
                <a:latin typeface="Times New Roman"/>
                <a:ea typeface="+mj-lt"/>
                <a:cs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https://www.sciencedirect.com/science/article/pii/S0167923618301593</a:t>
            </a:r>
            <a:r>
              <a:rPr lang="en-US" sz="80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 )</a:t>
            </a:r>
            <a:endParaRPr lang="en-US" sz="800">
              <a:solidFill>
                <a:srgbClr val="000000"/>
              </a:solidFill>
              <a:latin typeface="Times New Roman"/>
              <a:cs typeface="Arial"/>
            </a:endParaRPr>
          </a:p>
          <a:p>
            <a:pPr lvl="1">
              <a:buNone/>
            </a:pPr>
            <a:endParaRPr lang="en-US" sz="800">
              <a:solidFill>
                <a:srgbClr val="000000"/>
              </a:solidFill>
              <a:latin typeface="Times New Roman"/>
              <a:ea typeface="+mj-lt"/>
              <a:cs typeface="Arial"/>
            </a:endParaRPr>
          </a:p>
          <a:p>
            <a:pPr lvl="1">
              <a:buNone/>
            </a:pPr>
            <a:endParaRPr lang="en-US" sz="800">
              <a:solidFill>
                <a:srgbClr val="000000"/>
              </a:solidFill>
              <a:latin typeface="Times New Roman"/>
              <a:ea typeface="+mj-lt"/>
              <a:cs typeface="Arial"/>
            </a:endParaRPr>
          </a:p>
          <a:p>
            <a:r>
              <a:rPr lang="en-US" sz="1200" b="1">
                <a:solidFill>
                  <a:srgbClr val="000000"/>
                </a:solidFill>
                <a:latin typeface="Times New Roman"/>
                <a:ea typeface="+mj-lt"/>
                <a:cs typeface="Times New Roman"/>
              </a:rPr>
              <a:t>Mathematical Models - 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+mj-lt"/>
                <a:cs typeface="Times New Roman"/>
              </a:rPr>
              <a:t>Marketplace Dynamics</a:t>
            </a:r>
            <a:endParaRPr lang="en-US" sz="1200" b="1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lvl="1"/>
            <a:r>
              <a:rPr lang="en-US" sz="1200" b="1">
                <a:solidFill>
                  <a:srgbClr val="000000"/>
                </a:solidFill>
                <a:latin typeface="Times New Roman"/>
                <a:ea typeface="+mj-lt"/>
                <a:cs typeface="Times New Roman"/>
              </a:rPr>
              <a:t>Method: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+mj-lt"/>
                <a:cs typeface="Times New Roman"/>
              </a:rPr>
              <a:t> Game Theory, Supply-Demand Modeling (Mathematical Optimization).</a:t>
            </a:r>
            <a:endParaRPr lang="en-US" sz="12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lvl="1"/>
            <a:r>
              <a:rPr lang="en-US" sz="1200" b="1">
                <a:solidFill>
                  <a:srgbClr val="000000"/>
                </a:solidFill>
                <a:latin typeface="Times New Roman"/>
                <a:ea typeface="+mj-lt"/>
                <a:cs typeface="Times New Roman"/>
              </a:rPr>
              <a:t>Example: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+mj-lt"/>
                <a:cs typeface="Times New Roman"/>
              </a:rPr>
              <a:t> Applying mathematical models to balance the number of hosts and guests, ensuring a marketplace equilibrium that meets user needs.</a:t>
            </a:r>
          </a:p>
          <a:p>
            <a:pPr marL="457200" lvl="1" indent="0">
              <a:buNone/>
            </a:pPr>
            <a:r>
              <a:rPr lang="en-US" sz="80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( Rocco Antonio Curto, Irene Rubino &amp; Antonella Verderosa (2022) Investigating Airbnb evolution in an urban tourism context: the application of mathematical modelling and spatial analysis, Current Issues in Tourism, 25:10, 1666-1681, DOI: </a:t>
            </a:r>
            <a:r>
              <a:rPr lang="en-US" sz="800" u="sng">
                <a:solidFill>
                  <a:srgbClr val="000000"/>
                </a:solidFill>
                <a:latin typeface="Times New Roman"/>
                <a:ea typeface="+mj-lt"/>
                <a:cs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10.1080/13683500.2021.1932767</a:t>
            </a:r>
            <a:r>
              <a:rPr lang="en-US" sz="800" u="sng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 )</a:t>
            </a:r>
          </a:p>
        </p:txBody>
      </p:sp>
    </p:spTree>
    <p:extLst>
      <p:ext uri="{BB962C8B-B14F-4D97-AF65-F5344CB8AC3E}">
        <p14:creationId xmlns:p14="http://schemas.microsoft.com/office/powerpoint/2010/main" val="3759352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diagram of a price and a price chart">
            <a:extLst>
              <a:ext uri="{FF2B5EF4-FFF2-40B4-BE49-F238E27FC236}">
                <a16:creationId xmlns:a16="http://schemas.microsoft.com/office/drawing/2014/main" id="{00C6F6B8-2E99-D35D-075E-BB5BC8DCD61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4457" r="4457"/>
          <a:stretch>
            <a:fillRect/>
          </a:stretch>
        </p:blipFill>
        <p:spPr>
          <a:xfrm>
            <a:off x="4690412" y="1311276"/>
            <a:ext cx="4175776" cy="279199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761644-A26D-0AE7-1804-932881A0049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lIns="91440" tIns="45720" rIns="91440" bIns="45720" anchor="t"/>
          <a:lstStyle/>
          <a:p>
            <a:r>
              <a:rPr lang="en-GB">
                <a:solidFill>
                  <a:srgbClr val="000000"/>
                </a:solidFill>
                <a:latin typeface="Times New Roman"/>
                <a:cs typeface="Arial"/>
              </a:rPr>
              <a:t>Benefits of Analytics on House Sharing and Hospitality Domain: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4185B2-DAEA-494D-E0EC-82F9A88D7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596" y="1039578"/>
            <a:ext cx="4385404" cy="2952750"/>
          </a:xfrm>
        </p:spPr>
        <p:txBody>
          <a:bodyPr lIns="91440" tIns="45720" rIns="91440" bIns="45720" anchor="t"/>
          <a:lstStyle/>
          <a:p>
            <a:r>
              <a:rPr lang="en-GB">
                <a:solidFill>
                  <a:srgbClr val="000000"/>
                </a:solidFill>
                <a:latin typeface="Times New Roman"/>
                <a:cs typeface="Times New Roman"/>
              </a:rPr>
              <a:t>Dynamic Pricing according to the availability of the rooms and seasonality.</a:t>
            </a:r>
          </a:p>
          <a:p>
            <a:r>
              <a:rPr lang="en-GB">
                <a:solidFill>
                  <a:srgbClr val="000000"/>
                </a:solidFill>
                <a:latin typeface="Times New Roman"/>
                <a:cs typeface="Times New Roman"/>
              </a:rPr>
              <a:t>Adaptability as consumer price preferences are dynamic which changes over the period according to lifestyle, roles, psychological states, income and events.</a:t>
            </a:r>
          </a:p>
          <a:p>
            <a:r>
              <a:rPr lang="en-GB">
                <a:solidFill>
                  <a:srgbClr val="000000"/>
                </a:solidFill>
                <a:latin typeface="Times New Roman"/>
                <a:cs typeface="Times New Roman"/>
              </a:rPr>
              <a:t>Personalised recommendations as to the individual consumer’s needs.</a:t>
            </a:r>
          </a:p>
          <a:p>
            <a:r>
              <a:rPr lang="en-GB">
                <a:solidFill>
                  <a:srgbClr val="000000"/>
                </a:solidFill>
                <a:latin typeface="Times New Roman"/>
                <a:cs typeface="Times New Roman"/>
              </a:rPr>
              <a:t>Faulty and fraudulent activities can be detected and prevented.</a:t>
            </a:r>
          </a:p>
          <a:p>
            <a:r>
              <a:rPr lang="en-GB">
                <a:solidFill>
                  <a:srgbClr val="000000"/>
                </a:solidFill>
                <a:latin typeface="Times New Roman"/>
                <a:cs typeface="Times New Roman"/>
              </a:rPr>
              <a:t>Property performance can be measured with the help of analytics and can improve guest experiences.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8D54F4-E28A-F75A-9EBB-22ED9EF1F548}"/>
              </a:ext>
            </a:extLst>
          </p:cNvPr>
          <p:cNvSpPr txBox="1"/>
          <p:nvPr/>
        </p:nvSpPr>
        <p:spPr>
          <a:xfrm>
            <a:off x="7335520" y="4531360"/>
            <a:ext cx="2019017" cy="349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(Guo et al., 2023)</a:t>
            </a:r>
            <a:endParaRPr lang="en-GB" sz="120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B42C37-E422-DE7D-E66B-9F078863AE45}"/>
              </a:ext>
            </a:extLst>
          </p:cNvPr>
          <p:cNvSpPr txBox="1"/>
          <p:nvPr/>
        </p:nvSpPr>
        <p:spPr>
          <a:xfrm>
            <a:off x="341963" y="3991131"/>
            <a:ext cx="851628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Guo, Wenhao, et al. “Price-Aware Enhanced Dynamic Recommendation Based on Deep Learning.” Journal of Retailing and Consumer Services, vol. 75, 1 Nov. 2023, p. 103500, www.sciencedirect.com/science/article/pii/S0969698923002473?casa_token=i3YcO8fDBeMAAAAA:c-lVGwdIaCIgFVxSLZGjRDr-V-Jj9qicShPF0icx4TO1UAzPgYpkZ6utZoyXeeF44eqzLohloQ, https://doi.org/10.1016/j.jretconser.2023.103500. Accessed 12 Aug. 2023.</a:t>
            </a:r>
            <a:endParaRPr lang="en-US" sz="80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68517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graph of a number of days&#10;&#10;Description automatically generated">
            <a:extLst>
              <a:ext uri="{FF2B5EF4-FFF2-40B4-BE49-F238E27FC236}">
                <a16:creationId xmlns:a16="http://schemas.microsoft.com/office/drawing/2014/main" id="{9F4FDC2F-EA6B-694E-5CA3-D0E1EB13BF7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t="2984" b="2984"/>
          <a:stretch>
            <a:fillRect/>
          </a:stretch>
        </p:blipFill>
        <p:spPr>
          <a:xfrm>
            <a:off x="4515996" y="874930"/>
            <a:ext cx="4345508" cy="3228344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CE149-CCBD-735D-0516-EA9EB2953A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24144" y="4103274"/>
            <a:ext cx="1268888" cy="142226"/>
          </a:xfrm>
        </p:spPr>
        <p:txBody>
          <a:bodyPr/>
          <a:lstStyle/>
          <a:p>
            <a:r>
              <a:rPr lang="en-GB"/>
              <a:t>Reservation chart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8015E-FF49-A2D1-81B9-D7E93F29340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lIns="91440" tIns="45720" rIns="91440" bIns="45720" anchor="t"/>
          <a:lstStyle/>
          <a:p>
            <a:r>
              <a:rPr lang="en-GB">
                <a:solidFill>
                  <a:srgbClr val="000000"/>
                </a:solidFill>
                <a:latin typeface="Times New Roman"/>
                <a:cs typeface="Arial"/>
              </a:rPr>
              <a:t>E.g.1: Monte Carlo Simulation for Hotel Services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F954F4-CD33-4269-A218-25D16EFB24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596" y="787163"/>
            <a:ext cx="4385404" cy="3389096"/>
          </a:xfrm>
        </p:spPr>
        <p:txBody>
          <a:bodyPr lIns="91440" tIns="45720" rIns="91440" bIns="45720" anchor="t"/>
          <a:lstStyle/>
          <a:p>
            <a:r>
              <a:rPr lang="en-GB">
                <a:solidFill>
                  <a:srgbClr val="000000"/>
                </a:solidFill>
                <a:latin typeface="Times New Roman"/>
                <a:cs typeface="Times New Roman"/>
              </a:rPr>
              <a:t>This study was successfully implemented in Plaza Hotel, Alexandria, Egypt.</a:t>
            </a:r>
          </a:p>
          <a:p>
            <a:r>
              <a:rPr lang="en-GB">
                <a:solidFill>
                  <a:srgbClr val="000000"/>
                </a:solidFill>
                <a:latin typeface="Times New Roman"/>
                <a:cs typeface="Times New Roman"/>
              </a:rPr>
              <a:t>The Optimization Model algorithm uses Monte-Carlo simulation for all hotel’s processes like reservation arrivals, cancellations, duration of stay, no show and seasonality.</a:t>
            </a:r>
          </a:p>
          <a:p>
            <a:r>
              <a:rPr lang="en-GB">
                <a:solidFill>
                  <a:srgbClr val="000000"/>
                </a:solidFill>
                <a:latin typeface="Times New Roman"/>
                <a:cs typeface="Times New Roman"/>
              </a:rPr>
              <a:t>The model uses Price Multipliers that provide discounts and premiums over a seasonal reference price.</a:t>
            </a:r>
          </a:p>
          <a:p>
            <a:r>
              <a:rPr lang="en-GB">
                <a:solidFill>
                  <a:srgbClr val="000000"/>
                </a:solidFill>
                <a:latin typeface="Times New Roman"/>
                <a:cs typeface="Times New Roman"/>
              </a:rPr>
              <a:t>The model uses four influencing variables: time of arrival, hotel occupancy, length of stay and group size (these serve as control variable for price prediction).</a:t>
            </a:r>
          </a:p>
          <a:p>
            <a:r>
              <a:rPr lang="en-GB">
                <a:solidFill>
                  <a:srgbClr val="000000"/>
                </a:solidFill>
                <a:latin typeface="Times New Roman"/>
                <a:cs typeface="Times New Roman"/>
              </a:rPr>
              <a:t>The study emphasises on the importance of dynamic pricing as the internet reservations come to a boom.  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9E8494-1039-7889-ABF8-09AEDA890880}"/>
              </a:ext>
            </a:extLst>
          </p:cNvPr>
          <p:cNvSpPr txBox="1"/>
          <p:nvPr/>
        </p:nvSpPr>
        <p:spPr>
          <a:xfrm>
            <a:off x="7064588" y="4542550"/>
            <a:ext cx="2512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GB" sz="160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Bayoumi</a:t>
            </a:r>
            <a:r>
              <a:rPr lang="en-GB" sz="160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et al., 2012)</a:t>
            </a:r>
            <a:endParaRPr lang="en-GB" sz="120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7FFBCE-4A32-82AC-BFC8-77585B070276}"/>
              </a:ext>
            </a:extLst>
          </p:cNvPr>
          <p:cNvSpPr txBox="1"/>
          <p:nvPr/>
        </p:nvSpPr>
        <p:spPr>
          <a:xfrm>
            <a:off x="243589" y="4173823"/>
            <a:ext cx="865681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Bayoumi, Abd El-</a:t>
            </a:r>
            <a:r>
              <a:rPr lang="en-US" sz="800" err="1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Moniem</a:t>
            </a:r>
            <a:r>
              <a:rPr lang="en-US" sz="80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, et al. “Dynamic Pricing for Hotel Revenue Management Using Price Multipliers.” Journal of Revenue and Pricing Management, vol. 12, no. 3, 23 Nov. 2012, pp. 271–285, https://doi.org/10.1057/rpm.2012.44.</a:t>
            </a:r>
            <a:endParaRPr lang="en-US" sz="80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07036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6A848E93-110D-041F-92AF-3CD2C41D44C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4994" b="4994"/>
          <a:stretch/>
        </p:blipFill>
        <p:spPr/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9181E1D5-EA9E-61EC-1FD5-AAD0CC00302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t="5951" b="5951"/>
          <a:stretch/>
        </p:blipFill>
        <p:spPr>
          <a:xfrm>
            <a:off x="6633882" y="1039140"/>
            <a:ext cx="2409896" cy="1426181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4075D2-6364-D0B0-1DC4-EBA60380FD2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/>
              <a:t>Hotel 1: Bookings and Cancellations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CBBA621-97AD-6BDA-81F2-59898A9B4C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/>
              <a:t>Hotel 2: Bookings and Cancellations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86976-72F4-48D8-92A6-0ED13097EB7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lIns="91440" tIns="45720" rIns="91440" bIns="45720" anchor="t"/>
          <a:lstStyle/>
          <a:p>
            <a:r>
              <a:rPr lang="en-GB">
                <a:solidFill>
                  <a:srgbClr val="000000"/>
                </a:solidFill>
                <a:latin typeface="Times New Roman"/>
                <a:cs typeface="Arial"/>
              </a:rPr>
              <a:t>E.g. 2: Machine Learning and Data Mining for Hotel Booking Cancellations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678845-213E-78D3-9B87-174462BA78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lIns="91440" tIns="45720" rIns="91440" bIns="45720" anchor="t"/>
          <a:lstStyle/>
          <a:p>
            <a:r>
              <a:rPr lang="en-GB">
                <a:solidFill>
                  <a:srgbClr val="000000"/>
                </a:solidFill>
                <a:latin typeface="Times New Roman"/>
                <a:cs typeface="Times New Roman"/>
              </a:rPr>
              <a:t>This study is done by collecting data from two hotels, to predict the hotel booking cancellations.</a:t>
            </a:r>
          </a:p>
          <a:p>
            <a:r>
              <a:rPr lang="en-GB">
                <a:solidFill>
                  <a:srgbClr val="000000"/>
                </a:solidFill>
                <a:latin typeface="Times New Roman"/>
                <a:cs typeface="Times New Roman"/>
              </a:rPr>
              <a:t>The analysis and data mining has been done on the variables of Booking Changes, Days in Waiting List, Repeated Guest, Previous Cancellations, etc.</a:t>
            </a:r>
          </a:p>
          <a:p>
            <a:r>
              <a:rPr lang="en-GB">
                <a:solidFill>
                  <a:srgbClr val="000000"/>
                </a:solidFill>
                <a:latin typeface="Times New Roman"/>
                <a:cs typeface="Times New Roman"/>
              </a:rPr>
              <a:t>The characteristics of the variables allows to be useful in other cases as well apart from this specific problem.</a:t>
            </a:r>
          </a:p>
          <a:p>
            <a:r>
              <a:rPr lang="en-GB">
                <a:solidFill>
                  <a:srgbClr val="000000"/>
                </a:solidFill>
                <a:latin typeface="Times New Roman"/>
                <a:cs typeface="Times New Roman"/>
              </a:rPr>
              <a:t>This problem indicates that the analytics can also be used for the problems can be solved in the domain, like booking cancellations and frauds that occur during the booking of a stay.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16523D-1E0C-AAF5-8E7B-E7A7ACAF1032}"/>
              </a:ext>
            </a:extLst>
          </p:cNvPr>
          <p:cNvSpPr txBox="1"/>
          <p:nvPr/>
        </p:nvSpPr>
        <p:spPr>
          <a:xfrm>
            <a:off x="421598" y="3925548"/>
            <a:ext cx="597732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Antonio, Nuno, et al. “Hotel Booking Demand Datasets.” Data in Brief, vol. 22, Feb. 2019, pp. 41–49, https://doi.org/10.1016/j.dib.2018.11.126.</a:t>
            </a:r>
            <a:endParaRPr lang="en-US" sz="80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22988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3E0333-906F-AB56-AB6B-05F630BAFF7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86596" y="262396"/>
            <a:ext cx="8672097" cy="484584"/>
          </a:xfrm>
        </p:spPr>
        <p:txBody>
          <a:bodyPr lIns="91440" tIns="45720" rIns="91440" bIns="45720" anchor="t"/>
          <a:lstStyle/>
          <a:p>
            <a:r>
              <a:rPr lang="en-US">
                <a:solidFill>
                  <a:srgbClr val="000000"/>
                </a:solidFill>
                <a:latin typeface="Times New Roman"/>
                <a:cs typeface="Arial"/>
              </a:rPr>
              <a:t>Implementation of Dynamic Pricing Strategy and Analytics</a:t>
            </a:r>
            <a:endParaRPr 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AAE403-E384-DC35-B0ED-99BAA608D5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3896" y="781593"/>
            <a:ext cx="4284424" cy="3621822"/>
          </a:xfrm>
        </p:spPr>
        <p:txBody>
          <a:bodyPr lIns="91440" tIns="45720" rIns="91440" bIns="45720" anchor="t"/>
          <a:lstStyle/>
          <a:p>
            <a:r>
              <a:rPr lang="en-US">
                <a:solidFill>
                  <a:srgbClr val="000000"/>
                </a:solidFill>
                <a:latin typeface="Times New Roman"/>
                <a:cs typeface="Arial"/>
              </a:rPr>
              <a:t>Airbnb is dominated by leisure travelers looking for a place to stay at a good price. Only 10 percent of its customers are using the platform for business travels which creates a gap which can be captured by niche host attributes effectively helping in generating more revenue and reducing lead time.</a:t>
            </a:r>
            <a:endParaRPr lang="en-US">
              <a:cs typeface="Arial"/>
            </a:endParaRPr>
          </a:p>
          <a:p>
            <a:r>
              <a:rPr lang="en-US">
                <a:solidFill>
                  <a:srgbClr val="000000"/>
                </a:solidFill>
                <a:latin typeface="Times New Roman"/>
                <a:cs typeface="Arial"/>
              </a:rPr>
              <a:t>Airbnb Price fluctuation is dependent on factors like-</a:t>
            </a:r>
          </a:p>
          <a:p>
            <a:r>
              <a:rPr lang="en-US" sz="1100">
                <a:solidFill>
                  <a:srgbClr val="000000"/>
                </a:solidFill>
                <a:latin typeface="Times New Roman"/>
                <a:cs typeface="Arial"/>
              </a:rPr>
              <a:t>Demand and Supply </a:t>
            </a:r>
            <a:endParaRPr lang="en-US" sz="1100">
              <a:cs typeface="Arial"/>
            </a:endParaRPr>
          </a:p>
          <a:p>
            <a:r>
              <a:rPr lang="en-US" sz="1100">
                <a:solidFill>
                  <a:srgbClr val="000000"/>
                </a:solidFill>
                <a:latin typeface="Times New Roman"/>
                <a:cs typeface="Arial"/>
              </a:rPr>
              <a:t>Marketplace</a:t>
            </a:r>
          </a:p>
          <a:p>
            <a:r>
              <a:rPr lang="en-US" sz="1100">
                <a:solidFill>
                  <a:srgbClr val="000000"/>
                </a:solidFill>
                <a:latin typeface="Times New Roman"/>
                <a:cs typeface="Arial"/>
              </a:rPr>
              <a:t>Type of accommodation</a:t>
            </a:r>
          </a:p>
          <a:p>
            <a:r>
              <a:rPr lang="en-US" sz="1100">
                <a:solidFill>
                  <a:srgbClr val="000000"/>
                </a:solidFill>
                <a:latin typeface="Times New Roman"/>
                <a:cs typeface="Arial"/>
              </a:rPr>
              <a:t>Category of Hosts </a:t>
            </a:r>
          </a:p>
          <a:p>
            <a:r>
              <a:rPr lang="en-US" sz="1100">
                <a:solidFill>
                  <a:srgbClr val="000000"/>
                </a:solidFill>
                <a:latin typeface="Times New Roman"/>
                <a:cs typeface="Arial"/>
              </a:rPr>
              <a:t>Experience of Hosts </a:t>
            </a:r>
          </a:p>
          <a:p>
            <a:pPr marL="0" indent="0">
              <a:buNone/>
            </a:pPr>
            <a:r>
              <a:rPr lang="en-US" sz="800">
                <a:solidFill>
                  <a:srgbClr val="000000"/>
                </a:solidFill>
                <a:latin typeface="Times New Roman"/>
                <a:cs typeface="Arial"/>
              </a:rPr>
              <a:t>(Chris Gibbs and Daniel Guttentag </a:t>
            </a:r>
            <a:r>
              <a:rPr lang="en-US" sz="800" err="1">
                <a:solidFill>
                  <a:srgbClr val="000000"/>
                </a:solidFill>
                <a:latin typeface="Times New Roman"/>
                <a:cs typeface="Arial"/>
              </a:rPr>
              <a:t>en</a:t>
            </a:r>
            <a:r>
              <a:rPr lang="en-US" sz="800">
                <a:solidFill>
                  <a:srgbClr val="000000"/>
                </a:solidFill>
                <a:latin typeface="Times New Roman"/>
                <a:cs typeface="Arial"/>
              </a:rPr>
              <a:t> at. 2017, Use of Dynamic pricing strategies by Airbnb Hosts, International Journal of Contemporary Hospitality Management Vol.36 Issue.1, </a:t>
            </a:r>
            <a:r>
              <a:rPr lang="en-US" sz="80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https://www.emerald.com/insight/publication/issn/0959-6119)</a:t>
            </a:r>
            <a:endParaRPr lang="en-US" sz="800">
              <a:solidFill>
                <a:srgbClr val="000000"/>
              </a:solidFill>
              <a:latin typeface="Times New Roman"/>
              <a:cs typeface="Arial"/>
            </a:endParaRPr>
          </a:p>
        </p:txBody>
      </p:sp>
      <p:pic>
        <p:nvPicPr>
          <p:cNvPr id="13" name="Picture 12" descr="A screenshot of a graph&#10;&#10;Description automatically generated">
            <a:extLst>
              <a:ext uri="{FF2B5EF4-FFF2-40B4-BE49-F238E27FC236}">
                <a16:creationId xmlns:a16="http://schemas.microsoft.com/office/drawing/2014/main" id="{44A96877-B99C-DBCC-44EE-C76D6AC1D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20" y="809013"/>
            <a:ext cx="4381467" cy="349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55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hand drawing a word on a blue marker&#10;&#10;Description automatically generated">
            <a:extLst>
              <a:ext uri="{FF2B5EF4-FFF2-40B4-BE49-F238E27FC236}">
                <a16:creationId xmlns:a16="http://schemas.microsoft.com/office/drawing/2014/main" id="{A0A682F3-3E47-76BF-6E02-9ABE79A8D17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t="3913" b="3913"/>
          <a:stretch/>
        </p:blipFill>
        <p:spPr>
          <a:xfrm>
            <a:off x="5290629" y="1256038"/>
            <a:ext cx="2787529" cy="2018502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48791-56FB-12BC-9F07-32ADB2835C9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03096" y="4148193"/>
            <a:ext cx="8625817" cy="345826"/>
          </a:xfrm>
        </p:spPr>
        <p:txBody>
          <a:bodyPr lIns="0" tIns="0" rIns="0" bIns="0" anchor="t"/>
          <a:lstStyle/>
          <a:p>
            <a:r>
              <a:rPr lang="en-US" sz="90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en-US" sz="900" err="1">
                <a:solidFill>
                  <a:srgbClr val="000000"/>
                </a:solidFill>
                <a:latin typeface="Times New Roman"/>
                <a:cs typeface="Times New Roman"/>
              </a:rPr>
              <a:t>Shijao</a:t>
            </a:r>
            <a:r>
              <a:rPr lang="en-US" sz="900">
                <a:solidFill>
                  <a:srgbClr val="000000"/>
                </a:solidFill>
                <a:latin typeface="Times New Roman"/>
                <a:cs typeface="Times New Roman"/>
              </a:rPr>
              <a:t> Chen et al. 2022. </a:t>
            </a:r>
            <a:r>
              <a:rPr lang="en-US" sz="900">
                <a:solidFill>
                  <a:srgbClr val="000000"/>
                </a:solidFill>
                <a:latin typeface="Times New Roman"/>
                <a:cs typeface="Arial"/>
              </a:rPr>
              <a:t>How privacy practices affect customer commitment in the sharing economy: A study of Airbnb through an institutional perspective</a:t>
            </a:r>
            <a:r>
              <a:rPr lang="en-US" sz="900">
                <a:solidFill>
                  <a:srgbClr val="000000"/>
                </a:solidFill>
                <a:latin typeface="Times New Roman"/>
                <a:cs typeface="Times New Roman"/>
              </a:rPr>
              <a:t>. Elsevier </a:t>
            </a:r>
            <a:r>
              <a:rPr lang="en-US" sz="900" err="1">
                <a:solidFill>
                  <a:srgbClr val="000000"/>
                </a:solidFill>
                <a:latin typeface="Times New Roman"/>
                <a:cs typeface="Times New Roman"/>
              </a:rPr>
              <a:t>Journa</a:t>
            </a:r>
            <a:r>
              <a:rPr lang="en-US" sz="900">
                <a:solidFill>
                  <a:srgbClr val="000000"/>
                </a:solidFill>
                <a:latin typeface="Times New Roman"/>
                <a:cs typeface="Times New Roman"/>
              </a:rPr>
              <a:t>, Industrial Marketing Management 107 (2022) 161-175,</a:t>
            </a:r>
            <a:r>
              <a:rPr lang="en-US" sz="900">
                <a:solidFill>
                  <a:srgbClr val="000000"/>
                </a:solidFill>
                <a:latin typeface="Times New Roman"/>
                <a:cs typeface="Arial"/>
              </a:rPr>
              <a:t>https://www.sciencedirect.com/science/article/pii/S0019850122002279</a:t>
            </a:r>
            <a:r>
              <a:rPr lang="en-US" sz="90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endParaRPr lang="en-US" sz="900">
              <a:latin typeface="Times New Roman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DF7D2F-A0B3-D335-BB89-4AE25BD0C43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86596" y="262396"/>
            <a:ext cx="8677645" cy="487411"/>
          </a:xfrm>
        </p:spPr>
        <p:txBody>
          <a:bodyPr lIns="91440" tIns="45720" rIns="91440" bIns="45720" anchor="t"/>
          <a:lstStyle/>
          <a:p>
            <a:r>
              <a:rPr lang="en-US">
                <a:solidFill>
                  <a:srgbClr val="000000"/>
                </a:solidFill>
                <a:latin typeface="Times New Roman"/>
                <a:cs typeface="Arial"/>
              </a:rPr>
              <a:t>Data Challenges and Ethical Issues for Airbnb :  </a:t>
            </a:r>
            <a:endParaRPr lang="en-US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14" name="Text Placeholder 4">
            <a:extLst>
              <a:ext uri="{FF2B5EF4-FFF2-40B4-BE49-F238E27FC236}">
                <a16:creationId xmlns:a16="http://schemas.microsoft.com/office/drawing/2014/main" id="{CE5ECEC4-2C13-7009-A365-DE30FBC877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8876330"/>
              </p:ext>
            </p:extLst>
          </p:nvPr>
        </p:nvGraphicFramePr>
        <p:xfrm>
          <a:off x="298221" y="837362"/>
          <a:ext cx="4273779" cy="3157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24161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8096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6CC07A-1229-E86B-DB12-6FCD586B335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lIns="91440" tIns="45720" rIns="91440" bIns="45720" anchor="t"/>
          <a:lstStyle/>
          <a:p>
            <a:r>
              <a:rPr lang="en-US" sz="2400">
                <a:solidFill>
                  <a:srgbClr val="000000"/>
                </a:solidFill>
                <a:latin typeface="Times New Roman"/>
                <a:cs typeface="Arial"/>
              </a:rPr>
              <a:t>Introduction – The Hospitality Industry :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19921-5500-DAEE-BC56-4643FDD42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0136" y="914013"/>
            <a:ext cx="4232098" cy="3303770"/>
          </a:xfrm>
        </p:spPr>
        <p:txBody>
          <a:bodyPr lIns="91440" tIns="45720" rIns="91440" bIns="45720" anchor="t"/>
          <a:lstStyle/>
          <a:p>
            <a:r>
              <a:rPr lang="en-US">
                <a:solidFill>
                  <a:srgbClr val="000000"/>
                </a:solidFill>
                <a:latin typeface="Times New Roman"/>
                <a:cs typeface="Arial"/>
              </a:rPr>
              <a:t>Vast and Multifaceted Sector</a:t>
            </a:r>
          </a:p>
          <a:p>
            <a:r>
              <a:rPr lang="en-US">
                <a:solidFill>
                  <a:srgbClr val="000000"/>
                </a:solidFill>
                <a:latin typeface="Times New Roman"/>
                <a:cs typeface="Arial"/>
              </a:rPr>
              <a:t>Provides services to guests and travelers.</a:t>
            </a:r>
          </a:p>
          <a:p>
            <a:r>
              <a:rPr lang="en-US">
                <a:solidFill>
                  <a:srgbClr val="000000"/>
                </a:solidFill>
                <a:latin typeface="Times New Roman"/>
                <a:cs typeface="Arial"/>
              </a:rPr>
              <a:t>Encompasses a diverse range of accommodations.</a:t>
            </a:r>
          </a:p>
          <a:p>
            <a:r>
              <a:rPr lang="en-US">
                <a:solidFill>
                  <a:srgbClr val="000000"/>
                </a:solidFill>
                <a:latin typeface="Times New Roman"/>
                <a:cs typeface="Arial"/>
              </a:rPr>
              <a:t>Types of Accommodations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cs typeface="Arial"/>
              </a:rPr>
              <a:t>      1. Hotels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cs typeface="Arial"/>
              </a:rPr>
              <a:t>      2. Resorts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cs typeface="Arial"/>
              </a:rPr>
              <a:t>      3. Hostels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cs typeface="Arial"/>
              </a:rPr>
              <a:t>      4. Dormitories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cs typeface="Arial"/>
              </a:rPr>
              <a:t>      5. Bed and Breakfasts (B&amp;Bs)</a:t>
            </a:r>
          </a:p>
          <a:p>
            <a:pPr marL="0" indent="0">
              <a:buNone/>
            </a:pPr>
            <a:r>
              <a:rPr lang="en-US" sz="80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Akbar, Y.H. and Tracogna, A. (2018) ‘The sharing economy and the future of the hotel industry: Transaction cost theory and platform economics’, </a:t>
            </a:r>
            <a:r>
              <a:rPr lang="en-US" sz="800" i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International Journal of Hospitality Management</a:t>
            </a:r>
            <a:r>
              <a:rPr lang="en-US" sz="80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, </a:t>
            </a:r>
            <a:endParaRPr lang="en-US" sz="1600">
              <a:solidFill>
                <a:srgbClr val="000000"/>
              </a:solidFill>
              <a:latin typeface="Times New Roman"/>
              <a:cs typeface="Arial"/>
            </a:endParaRPr>
          </a:p>
          <a:p>
            <a:pPr marL="0" indent="0">
              <a:buNone/>
            </a:pPr>
            <a:endParaRPr lang="en-US" sz="1600">
              <a:solidFill>
                <a:srgbClr val="000000"/>
              </a:solidFill>
              <a:latin typeface="Times New Roman"/>
              <a:cs typeface="Arial"/>
            </a:endParaRPr>
          </a:p>
          <a:p>
            <a:pPr marL="0" indent="0">
              <a:buNone/>
            </a:pPr>
            <a:endParaRPr lang="en-US" sz="1600">
              <a:solidFill>
                <a:srgbClr val="000000"/>
              </a:solidFill>
              <a:latin typeface="Times New Roman"/>
              <a:cs typeface="Arial"/>
            </a:endParaRPr>
          </a:p>
          <a:p>
            <a:pPr marL="0" indent="0">
              <a:buNone/>
            </a:pPr>
            <a:endParaRPr lang="en-US" sz="1600">
              <a:solidFill>
                <a:srgbClr val="000000"/>
              </a:solidFill>
              <a:latin typeface="Times New Roman"/>
              <a:cs typeface="Arial"/>
            </a:endParaRPr>
          </a:p>
          <a:p>
            <a:endParaRPr lang="en-US">
              <a:solidFill>
                <a:srgbClr val="000000"/>
              </a:solidFill>
              <a:latin typeface="Times New Roman"/>
              <a:cs typeface="Arial"/>
            </a:endParaRP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4A69B2F7-F913-C3C3-419D-F46C2A3D05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366709"/>
              </p:ext>
            </p:extLst>
          </p:nvPr>
        </p:nvGraphicFramePr>
        <p:xfrm>
          <a:off x="4576691" y="1027576"/>
          <a:ext cx="4121006" cy="3090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7770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E0C12-E6C2-3D1F-1243-520C2CDB6C7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77577" y="4287584"/>
            <a:ext cx="6380680" cy="87953"/>
          </a:xfrm>
        </p:spPr>
        <p:txBody>
          <a:bodyPr lIns="0" tIns="0" rIns="0" bIns="0" anchor="t"/>
          <a:lstStyle/>
          <a:p>
            <a:r>
              <a:rPr lang="en-US" sz="800">
                <a:solidFill>
                  <a:srgbClr val="000000"/>
                </a:solidFill>
                <a:latin typeface="Times New Roman"/>
                <a:cs typeface="Arial"/>
              </a:rPr>
              <a:t>Curry, D. (2024) </a:t>
            </a:r>
            <a:r>
              <a:rPr lang="en-US" sz="800" i="1">
                <a:solidFill>
                  <a:srgbClr val="000000"/>
                </a:solidFill>
                <a:latin typeface="Times New Roman"/>
                <a:cs typeface="Arial"/>
              </a:rPr>
              <a:t>Airbnb revenue and Usage Statistics (2024)</a:t>
            </a:r>
            <a:r>
              <a:rPr lang="en-US" sz="800">
                <a:solidFill>
                  <a:srgbClr val="000000"/>
                </a:solidFill>
                <a:latin typeface="Times New Roman"/>
                <a:cs typeface="Arial"/>
              </a:rPr>
              <a:t>, </a:t>
            </a:r>
            <a:r>
              <a:rPr lang="en-US" sz="800" i="1">
                <a:solidFill>
                  <a:srgbClr val="000000"/>
                </a:solidFill>
                <a:latin typeface="Times New Roman"/>
                <a:cs typeface="Arial"/>
              </a:rPr>
              <a:t>Business of Apps</a:t>
            </a:r>
            <a:r>
              <a:rPr lang="en-US" sz="800">
                <a:solidFill>
                  <a:srgbClr val="000000"/>
                </a:solidFill>
                <a:latin typeface="Times New Roman"/>
                <a:cs typeface="Arial"/>
              </a:rPr>
              <a:t>. Available at: </a:t>
            </a:r>
            <a:r>
              <a:rPr lang="en-US" sz="800">
                <a:solidFill>
                  <a:srgbClr val="000000"/>
                </a:solidFill>
                <a:latin typeface="Times New Roman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https://www.businessofapps.com/data/airbnb-statistics/</a:t>
            </a:r>
            <a:r>
              <a:rPr lang="en-US" sz="800">
                <a:solidFill>
                  <a:srgbClr val="000000"/>
                </a:solidFill>
                <a:latin typeface="Times New Roman"/>
                <a:cs typeface="Arial"/>
              </a:rPr>
              <a:t>  </a:t>
            </a:r>
            <a:endParaRPr lang="en-US" sz="800">
              <a:solidFill>
                <a:srgbClr val="000000"/>
              </a:solidFill>
              <a:latin typeface="Times New Roman"/>
            </a:endParaRPr>
          </a:p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B70C4-6888-A532-BB04-1460DE8E0D6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lIns="91440" tIns="45720" rIns="91440" bIns="45720" anchor="t"/>
          <a:lstStyle/>
          <a:p>
            <a:r>
              <a:rPr lang="en-US" sz="2400">
                <a:solidFill>
                  <a:srgbClr val="000000"/>
                </a:solidFill>
                <a:latin typeface="Times New Roman"/>
                <a:cs typeface="Arial"/>
              </a:rPr>
              <a:t>Market players in the hospitality industry: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E6F66F-D754-6143-C806-DE8A95C8EB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597" y="955350"/>
            <a:ext cx="2097122" cy="3235959"/>
          </a:xfrm>
        </p:spPr>
        <p:txBody>
          <a:bodyPr lIns="91440" tIns="45720" rIns="91440" bIns="45720" anchor="t"/>
          <a:lstStyle/>
          <a:p>
            <a:pPr>
              <a:buNone/>
            </a:pPr>
            <a:r>
              <a:rPr lang="en-US" sz="1600" b="1">
                <a:solidFill>
                  <a:srgbClr val="29261B"/>
                </a:solidFill>
                <a:latin typeface="Times New Roman"/>
                <a:ea typeface="+mj-lt"/>
                <a:cs typeface="+mj-lt"/>
              </a:rPr>
              <a:t>Key details:</a:t>
            </a:r>
            <a:endParaRPr lang="en-US" sz="1600" b="1">
              <a:latin typeface="Times New Roman"/>
              <a:cs typeface="Arial"/>
            </a:endParaRPr>
          </a:p>
          <a:p>
            <a:pPr>
              <a:buFont typeface="Arial"/>
              <a:buChar char="•"/>
            </a:pPr>
            <a:r>
              <a:rPr lang="en-US">
                <a:solidFill>
                  <a:srgbClr val="29261B"/>
                </a:solidFill>
                <a:latin typeface="Times New Roman"/>
                <a:ea typeface="+mj-lt"/>
                <a:cs typeface="+mj-lt"/>
              </a:rPr>
              <a:t>Airbnb has an estimated 50% market share</a:t>
            </a:r>
            <a:endParaRPr lang="en-US">
              <a:latin typeface="Times New Roman"/>
              <a:cs typeface="Arial"/>
            </a:endParaRPr>
          </a:p>
          <a:p>
            <a:pPr>
              <a:buFont typeface="Arial"/>
              <a:buChar char="•"/>
            </a:pPr>
            <a:r>
              <a:rPr lang="en-US">
                <a:solidFill>
                  <a:srgbClr val="29261B"/>
                </a:solidFill>
                <a:latin typeface="Times New Roman"/>
                <a:ea typeface="+mj-lt"/>
                <a:cs typeface="+mj-lt"/>
              </a:rPr>
              <a:t>Booking.com is second largest with 25% share</a:t>
            </a:r>
            <a:endParaRPr lang="en-US">
              <a:latin typeface="Times New Roman"/>
              <a:cs typeface="Arial"/>
            </a:endParaRPr>
          </a:p>
          <a:p>
            <a:pPr>
              <a:buFont typeface="Arial"/>
              <a:buChar char="•"/>
            </a:pPr>
            <a:r>
              <a:rPr lang="en-US">
                <a:solidFill>
                  <a:srgbClr val="29261B"/>
                </a:solidFill>
                <a:latin typeface="Times New Roman"/>
                <a:ea typeface="+mj-lt"/>
                <a:cs typeface="+mj-lt"/>
              </a:rPr>
              <a:t>Agoda, </a:t>
            </a:r>
            <a:r>
              <a:rPr lang="en-US" err="1">
                <a:solidFill>
                  <a:srgbClr val="29261B"/>
                </a:solidFill>
                <a:latin typeface="Times New Roman"/>
                <a:ea typeface="+mj-lt"/>
                <a:cs typeface="+mj-lt"/>
              </a:rPr>
              <a:t>RentHop</a:t>
            </a:r>
            <a:r>
              <a:rPr lang="en-US">
                <a:solidFill>
                  <a:srgbClr val="29261B"/>
                </a:solidFill>
                <a:latin typeface="Times New Roman"/>
                <a:ea typeface="+mj-lt"/>
                <a:cs typeface="+mj-lt"/>
              </a:rPr>
              <a:t>, and others have single digit shares</a:t>
            </a:r>
            <a:endParaRPr lang="en-US">
              <a:latin typeface="Times New Roman"/>
              <a:cs typeface="Arial"/>
            </a:endParaRPr>
          </a:p>
          <a:p>
            <a:pPr>
              <a:buFont typeface="Arial"/>
              <a:buChar char="•"/>
            </a:pPr>
            <a:r>
              <a:rPr lang="en-US">
                <a:solidFill>
                  <a:srgbClr val="29261B"/>
                </a:solidFill>
                <a:latin typeface="Times New Roman"/>
                <a:cs typeface="Arial"/>
              </a:rPr>
              <a:t>Marriot and Craigslist currently have a smaller market share</a:t>
            </a:r>
          </a:p>
          <a:p>
            <a:pPr marL="0" indent="0">
              <a:buNone/>
            </a:pPr>
            <a:endParaRPr lang="en-US" sz="1600">
              <a:latin typeface="Times New Roman"/>
              <a:cs typeface="Arial"/>
            </a:endParaRPr>
          </a:p>
        </p:txBody>
      </p:sp>
      <p:pic>
        <p:nvPicPr>
          <p:cNvPr id="14" name="Picture 13" descr="A diagram of a rental market&#10;&#10;Description automatically generated">
            <a:extLst>
              <a:ext uri="{FF2B5EF4-FFF2-40B4-BE49-F238E27FC236}">
                <a16:creationId xmlns:a16="http://schemas.microsoft.com/office/drawing/2014/main" id="{90EB8DD8-4E49-8B31-0245-0366E100B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303" y="1777809"/>
            <a:ext cx="6612207" cy="147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720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AFC7BA-244F-0911-3657-E1DDD6F12C9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lIns="91440" tIns="45720" rIns="91440" bIns="45720" anchor="t"/>
          <a:lstStyle/>
          <a:p>
            <a:r>
              <a:rPr lang="en-US">
                <a:solidFill>
                  <a:srgbClr val="000000"/>
                </a:solidFill>
                <a:latin typeface="Times New Roman"/>
                <a:cs typeface="Arial"/>
              </a:rPr>
              <a:t>Airbnb's Impact on the Hospitality Industry:</a:t>
            </a:r>
            <a:endParaRPr 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CD3FE9-DE88-263D-5609-CE495E50625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489766" y="868724"/>
            <a:ext cx="3097523" cy="3395301"/>
          </a:xfrm>
        </p:spPr>
        <p:txBody>
          <a:bodyPr lIns="91440" tIns="45720" rIns="91440" bIns="45720" anchor="t"/>
          <a:lstStyle/>
          <a:p>
            <a:pPr>
              <a:buFont typeface="Arial,Sans-Serif" panose="020B0604020202020204" pitchFamily="34" charset="0"/>
            </a:pPr>
            <a:r>
              <a:rPr lang="en-US" sz="1200" b="1">
                <a:solidFill>
                  <a:srgbClr val="000000"/>
                </a:solidFill>
                <a:latin typeface="Times New Roman"/>
                <a:cs typeface="Times New Roman"/>
              </a:rPr>
              <a:t>Expanding Hospitality's Definition</a:t>
            </a:r>
            <a:endParaRPr lang="en-US" sz="12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971550" lvl="1">
              <a:buFont typeface="Arial,Sans-Serif" panose="020B0604020202020204" pitchFamily="34" charset="0"/>
              <a:buChar char="-"/>
            </a:pPr>
            <a:r>
              <a:rPr lang="en-US" sz="1200">
                <a:solidFill>
                  <a:srgbClr val="000000"/>
                </a:solidFill>
                <a:latin typeface="Times New Roman"/>
                <a:cs typeface="Times New Roman"/>
              </a:rPr>
              <a:t>Shifted focus beyond traditional hotels.</a:t>
            </a:r>
          </a:p>
          <a:p>
            <a:pPr marL="971550" lvl="1">
              <a:buFont typeface="Arial,Sans-Serif" panose="020B0604020202020204" pitchFamily="34" charset="0"/>
              <a:buChar char="-"/>
            </a:pPr>
            <a:r>
              <a:rPr lang="en-US" sz="1200">
                <a:solidFill>
                  <a:srgbClr val="000000"/>
                </a:solidFill>
                <a:latin typeface="Times New Roman"/>
                <a:cs typeface="Times New Roman"/>
              </a:rPr>
              <a:t>Introduced flexibility and choice.</a:t>
            </a:r>
          </a:p>
          <a:p>
            <a:pPr>
              <a:buFont typeface="Arial,Sans-Serif" panose="020B0604020202020204" pitchFamily="34" charset="0"/>
            </a:pPr>
            <a:r>
              <a:rPr lang="en-US" sz="1200" b="1">
                <a:solidFill>
                  <a:srgbClr val="000000"/>
                </a:solidFill>
                <a:latin typeface="Times New Roman"/>
                <a:cs typeface="Times New Roman"/>
              </a:rPr>
              <a:t>Rise of "BnB" Category</a:t>
            </a:r>
            <a:endParaRPr lang="en-US" sz="12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971550" lvl="1">
              <a:buFont typeface="Arial,Sans-Serif" panose="020B0604020202020204" pitchFamily="34" charset="0"/>
              <a:buChar char="-"/>
            </a:pPr>
            <a:r>
              <a:rPr lang="en-US" sz="1200">
                <a:solidFill>
                  <a:srgbClr val="000000"/>
                </a:solidFill>
                <a:latin typeface="Times New Roman"/>
                <a:cs typeface="Times New Roman"/>
              </a:rPr>
              <a:t>Birth of vacation rentals and boutique guesthouses.</a:t>
            </a:r>
          </a:p>
          <a:p>
            <a:pPr>
              <a:buFont typeface="Arial,Sans-Serif" panose="020B0604020202020204" pitchFamily="34" charset="0"/>
            </a:pPr>
            <a:r>
              <a:rPr lang="en-US" sz="1200" b="1">
                <a:solidFill>
                  <a:srgbClr val="000000"/>
                </a:solidFill>
                <a:latin typeface="Times New Roman"/>
                <a:cs typeface="Times New Roman"/>
              </a:rPr>
              <a:t>Encouraging Industry Adaptation</a:t>
            </a:r>
            <a:endParaRPr lang="en-US" sz="12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971550" lvl="1">
              <a:buFont typeface="Arial,Sans-Serif" panose="020B0604020202020204" pitchFamily="34" charset="0"/>
              <a:buChar char="-"/>
            </a:pPr>
            <a:r>
              <a:rPr lang="en-US" sz="1200">
                <a:solidFill>
                  <a:srgbClr val="000000"/>
                </a:solidFill>
                <a:latin typeface="Times New Roman"/>
                <a:cs typeface="Times New Roman"/>
              </a:rPr>
              <a:t>Prompts hostels and dormitories to innovate.</a:t>
            </a:r>
          </a:p>
          <a:p>
            <a:pPr>
              <a:buFont typeface="Arial,Sans-Serif" panose="020B0604020202020204" pitchFamily="34" charset="0"/>
            </a:pPr>
            <a:r>
              <a:rPr lang="en-US" sz="1200" b="1">
                <a:solidFill>
                  <a:srgbClr val="000000"/>
                </a:solidFill>
                <a:latin typeface="Times New Roman"/>
                <a:cs typeface="Times New Roman"/>
              </a:rPr>
              <a:t>Challenging Conventional Norms</a:t>
            </a:r>
            <a:endParaRPr lang="en-US" sz="12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971550" lvl="1">
              <a:buFont typeface="Arial,Sans-Serif" panose="020B0604020202020204" pitchFamily="34" charset="0"/>
              <a:buChar char="-"/>
            </a:pPr>
            <a:r>
              <a:rPr lang="en-US" sz="1200">
                <a:solidFill>
                  <a:srgbClr val="000000"/>
                </a:solidFill>
                <a:latin typeface="Times New Roman"/>
                <a:cs typeface="Times New Roman"/>
              </a:rPr>
              <a:t>Airbnb challenges established hospitality norms</a:t>
            </a:r>
          </a:p>
          <a:p>
            <a:pPr marL="971550" lvl="1">
              <a:buFont typeface="Arial,Sans-Serif" panose="020B0604020202020204" pitchFamily="34" charset="0"/>
              <a:buChar char="-"/>
            </a:pPr>
            <a:r>
              <a:rPr lang="en-US" sz="1200">
                <a:solidFill>
                  <a:srgbClr val="000000"/>
                </a:solidFill>
                <a:latin typeface="Times New Roman"/>
                <a:cs typeface="Times New Roman"/>
              </a:rPr>
              <a:t>Significant influencer in the industry.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11C6D0-EA90-1B3A-A83C-DC5088AFFE8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58070" y="864542"/>
            <a:ext cx="2849873" cy="3399483"/>
          </a:xfrm>
        </p:spPr>
        <p:txBody>
          <a:bodyPr lIns="91440" tIns="45720" rIns="91440" bIns="45720" anchor="t"/>
          <a:lstStyle/>
          <a:p>
            <a:pPr>
              <a:buFont typeface="Arial,Sans-Serif" panose="020B0604020202020204" pitchFamily="34" charset="0"/>
            </a:pPr>
            <a:r>
              <a:rPr lang="en-US" sz="1200" b="1">
                <a:solidFill>
                  <a:srgbClr val="000000"/>
                </a:solidFill>
                <a:latin typeface="Times New Roman"/>
                <a:cs typeface="Times New Roman"/>
              </a:rPr>
              <a:t>Innovative Approach</a:t>
            </a:r>
            <a:endParaRPr lang="en-US" sz="12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971550" lvl="1">
              <a:buFont typeface="Arial,Sans-Serif" panose="020B0604020202020204" pitchFamily="34" charset="0"/>
              <a:buChar char="-"/>
            </a:pPr>
            <a:r>
              <a:rPr lang="en-US" sz="1200">
                <a:solidFill>
                  <a:srgbClr val="000000"/>
                </a:solidFill>
                <a:latin typeface="Times New Roman"/>
                <a:cs typeface="Times New Roman"/>
              </a:rPr>
              <a:t>Revolutionized perceptions and access to accommodations.</a:t>
            </a:r>
          </a:p>
          <a:p>
            <a:pPr>
              <a:buFont typeface="Arial,Sans-Serif" panose="020B0604020202020204" pitchFamily="34" charset="0"/>
            </a:pPr>
            <a:r>
              <a:rPr lang="en-US" sz="1200" b="1">
                <a:solidFill>
                  <a:srgbClr val="000000"/>
                </a:solidFill>
                <a:latin typeface="Times New Roman"/>
                <a:cs typeface="Times New Roman"/>
              </a:rPr>
              <a:t>User-Friendly Interface</a:t>
            </a:r>
            <a:endParaRPr lang="en-US" sz="12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971550" lvl="1">
              <a:buFont typeface="Arial,Sans-Serif" panose="020B0604020202020204" pitchFamily="34" charset="0"/>
              <a:buChar char="-"/>
            </a:pPr>
            <a:r>
              <a:rPr lang="en-US" sz="1200">
                <a:solidFill>
                  <a:srgbClr val="000000"/>
                </a:solidFill>
                <a:latin typeface="Times New Roman"/>
                <a:cs typeface="Times New Roman"/>
              </a:rPr>
              <a:t>Facilitates seamless transactions for hosts and guests.</a:t>
            </a:r>
          </a:p>
          <a:p>
            <a:pPr>
              <a:buFont typeface="Arial,Sans-Serif" panose="020B0604020202020204" pitchFamily="34" charset="0"/>
            </a:pPr>
            <a:r>
              <a:rPr lang="en-US" sz="1200" b="1">
                <a:solidFill>
                  <a:srgbClr val="000000"/>
                </a:solidFill>
                <a:latin typeface="Times New Roman"/>
                <a:cs typeface="Times New Roman"/>
              </a:rPr>
              <a:t>Transparent Reviews</a:t>
            </a:r>
            <a:endParaRPr lang="en-US" sz="12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971550" lvl="1">
              <a:buFont typeface="Arial,Sans-Serif" panose="020B0604020202020204" pitchFamily="34" charset="0"/>
              <a:buChar char="-"/>
            </a:pPr>
            <a:r>
              <a:rPr lang="en-US" sz="1200">
                <a:solidFill>
                  <a:srgbClr val="000000"/>
                </a:solidFill>
                <a:latin typeface="Times New Roman"/>
                <a:cs typeface="Times New Roman"/>
              </a:rPr>
              <a:t>Builds trust and transparency for informed decisions.</a:t>
            </a:r>
          </a:p>
          <a:p>
            <a:pPr>
              <a:buFont typeface="Arial,Sans-Serif" panose="020B0604020202020204" pitchFamily="34" charset="0"/>
            </a:pPr>
            <a:r>
              <a:rPr lang="en-US" sz="1200" b="1">
                <a:solidFill>
                  <a:srgbClr val="000000"/>
                </a:solidFill>
                <a:latin typeface="Times New Roman"/>
                <a:cs typeface="Times New Roman"/>
              </a:rPr>
              <a:t>Diverse Listings</a:t>
            </a:r>
            <a:endParaRPr lang="en-US" sz="12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971550" lvl="1">
              <a:buFont typeface="Arial,Sans-Serif" panose="020B0604020202020204" pitchFamily="34" charset="0"/>
              <a:buChar char="-"/>
            </a:pPr>
            <a:r>
              <a:rPr lang="en-US" sz="1200">
                <a:solidFill>
                  <a:srgbClr val="000000"/>
                </a:solidFill>
                <a:latin typeface="Times New Roman"/>
                <a:cs typeface="Times New Roman"/>
              </a:rPr>
              <a:t>Appeals to travelers seeking authentic experiences.</a:t>
            </a:r>
          </a:p>
          <a:p>
            <a:endParaRPr lang="en-US" sz="1600">
              <a:cs typeface="Arial"/>
            </a:endParaRPr>
          </a:p>
        </p:txBody>
      </p:sp>
      <p:pic>
        <p:nvPicPr>
          <p:cNvPr id="8" name="Picture 7" descr="Airbnb Icon Logo · Free vector graphic on Pixabay">
            <a:extLst>
              <a:ext uri="{FF2B5EF4-FFF2-40B4-BE49-F238E27FC236}">
                <a16:creationId xmlns:a16="http://schemas.microsoft.com/office/drawing/2014/main" id="{2B821D7E-B319-3099-DBE4-5A978643D2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08" t="14210" r="18265" b="14737"/>
          <a:stretch/>
        </p:blipFill>
        <p:spPr>
          <a:xfrm>
            <a:off x="3401818" y="1558150"/>
            <a:ext cx="2086275" cy="201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96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AC3EF-02E4-24E0-EF6F-647EEFBFE64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86381" y="262396"/>
            <a:ext cx="8572312" cy="528378"/>
          </a:xfrm>
        </p:spPr>
        <p:txBody>
          <a:bodyPr lIns="91440" tIns="45720" rIns="91440" bIns="45720" anchor="t"/>
          <a:lstStyle/>
          <a:p>
            <a:r>
              <a:rPr lang="en-US">
                <a:solidFill>
                  <a:srgbClr val="000000"/>
                </a:solidFill>
                <a:latin typeface="Times New Roman"/>
                <a:cs typeface="Arial"/>
              </a:rPr>
              <a:t>Challenges faced by the Sharing Economy   </a:t>
            </a:r>
            <a:endParaRPr lang="en-US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11" name="Text Placeholder 4">
            <a:extLst>
              <a:ext uri="{FF2B5EF4-FFF2-40B4-BE49-F238E27FC236}">
                <a16:creationId xmlns:a16="http://schemas.microsoft.com/office/drawing/2014/main" id="{A1AF2722-644E-1E98-AABD-2FB25B1D8B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73524"/>
              </p:ext>
            </p:extLst>
          </p:nvPr>
        </p:nvGraphicFramePr>
        <p:xfrm>
          <a:off x="208336" y="706129"/>
          <a:ext cx="8591950" cy="3137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9" name="TextBox 68">
            <a:extLst>
              <a:ext uri="{FF2B5EF4-FFF2-40B4-BE49-F238E27FC236}">
                <a16:creationId xmlns:a16="http://schemas.microsoft.com/office/drawing/2014/main" id="{04F28F93-8F77-4282-7BC4-EEF04990C63D}"/>
              </a:ext>
            </a:extLst>
          </p:cNvPr>
          <p:cNvSpPr txBox="1"/>
          <p:nvPr/>
        </p:nvSpPr>
        <p:spPr>
          <a:xfrm>
            <a:off x="206922" y="4084255"/>
            <a:ext cx="8597134" cy="3139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800">
                <a:solidFill>
                  <a:srgbClr val="000000"/>
                </a:solidFill>
                <a:latin typeface="Times New Roman"/>
                <a:cs typeface="Times New Roman"/>
              </a:rPr>
              <a:t>(Chris Gibbs and Daniel Guttentag </a:t>
            </a:r>
            <a:r>
              <a:rPr lang="en-US" sz="800" err="1">
                <a:solidFill>
                  <a:srgbClr val="000000"/>
                </a:solidFill>
                <a:latin typeface="Times New Roman"/>
                <a:cs typeface="Times New Roman"/>
              </a:rPr>
              <a:t>en</a:t>
            </a:r>
            <a:r>
              <a:rPr lang="en-US" sz="800">
                <a:solidFill>
                  <a:srgbClr val="000000"/>
                </a:solidFill>
                <a:latin typeface="Times New Roman"/>
                <a:cs typeface="Times New Roman"/>
              </a:rPr>
              <a:t> at. 2017, Use of Dynamic pricing strategies by Airbnb Hosts, International Journal of Contemporary Hospitality Management Vol.36 Issue.1, </a:t>
            </a:r>
            <a:r>
              <a:rPr lang="en-US" sz="800">
                <a:solidFill>
                  <a:srgbClr val="000000"/>
                </a:solidFill>
                <a:latin typeface="Times New Roman"/>
                <a:cs typeface="Times New Roman"/>
                <a:hlinkClick r:id="rId7"/>
              </a:rPr>
              <a:t>https://www.emerald.com/insight/publication/issn/0959-6119</a:t>
            </a:r>
            <a:r>
              <a:rPr lang="en-US" sz="80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4325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7FA1A-F4D0-494A-7371-0BAD219025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34221" y="262396"/>
            <a:ext cx="8672097" cy="607752"/>
          </a:xfrm>
        </p:spPr>
        <p:txBody>
          <a:bodyPr lIns="91440" tIns="45720" rIns="91440" bIns="45720" anchor="t"/>
          <a:lstStyle/>
          <a:p>
            <a:r>
              <a:rPr lang="en-GB" sz="2400">
                <a:solidFill>
                  <a:srgbClr val="000000"/>
                </a:solidFill>
                <a:latin typeface="Times New Roman"/>
                <a:cs typeface="Arial"/>
              </a:rPr>
              <a:t>Data &amp; properties of data used to tackle the challenges</a:t>
            </a:r>
            <a:endParaRPr lang="en-US" sz="240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754EE-ED9D-2005-D760-7A6188BBE2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221" y="892175"/>
            <a:ext cx="8672097" cy="3352800"/>
          </a:xfrm>
        </p:spPr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 sz="1800" b="1">
                <a:solidFill>
                  <a:srgbClr val="000000"/>
                </a:solidFill>
                <a:latin typeface="Times New Roman"/>
                <a:cs typeface="Arial"/>
              </a:rPr>
              <a:t>1. Data being used</a:t>
            </a:r>
            <a:endParaRPr lang="en-US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US" sz="1600" u="sng">
                <a:solidFill>
                  <a:srgbClr val="000000"/>
                </a:solidFill>
                <a:latin typeface="Times New Roman"/>
                <a:cs typeface="Arial"/>
              </a:rPr>
              <a:t>Property Details</a:t>
            </a:r>
            <a:r>
              <a:rPr lang="en-US" sz="1600">
                <a:solidFill>
                  <a:srgbClr val="000000"/>
                </a:solidFill>
                <a:latin typeface="Times New Roman"/>
                <a:cs typeface="Arial"/>
              </a:rPr>
              <a:t>: Location, size, amenities, type, bedrooms, and bathrooms.</a:t>
            </a:r>
          </a:p>
          <a:p>
            <a:r>
              <a:rPr lang="en-US" sz="1600" u="sng">
                <a:solidFill>
                  <a:srgbClr val="000000"/>
                </a:solidFill>
                <a:latin typeface="Times New Roman"/>
                <a:cs typeface="Arial"/>
              </a:rPr>
              <a:t>Pricing History</a:t>
            </a:r>
            <a:r>
              <a:rPr lang="en-US" sz="1600">
                <a:solidFill>
                  <a:srgbClr val="000000"/>
                </a:solidFill>
                <a:latin typeface="Times New Roman"/>
                <a:cs typeface="Arial"/>
              </a:rPr>
              <a:t>: Previous rental prices, trends, and seasonality.</a:t>
            </a:r>
          </a:p>
          <a:p>
            <a:r>
              <a:rPr lang="en-US" sz="1600" u="sng">
                <a:solidFill>
                  <a:srgbClr val="000000"/>
                </a:solidFill>
                <a:latin typeface="Times New Roman"/>
                <a:cs typeface="Arial"/>
              </a:rPr>
              <a:t>Calendar Info</a:t>
            </a:r>
            <a:r>
              <a:rPr lang="en-US" sz="1600">
                <a:solidFill>
                  <a:srgbClr val="000000"/>
                </a:solidFill>
                <a:latin typeface="Times New Roman"/>
                <a:cs typeface="Arial"/>
              </a:rPr>
              <a:t>: Availability, booked dates, upcoming reservations.</a:t>
            </a:r>
          </a:p>
          <a:p>
            <a:r>
              <a:rPr lang="en-US" sz="1600" u="sng">
                <a:solidFill>
                  <a:srgbClr val="000000"/>
                </a:solidFill>
                <a:latin typeface="Times New Roman"/>
                <a:cs typeface="Arial"/>
              </a:rPr>
              <a:t>Geospatial Data</a:t>
            </a:r>
            <a:r>
              <a:rPr lang="en-US" sz="1600">
                <a:solidFill>
                  <a:srgbClr val="000000"/>
                </a:solidFill>
                <a:latin typeface="Times New Roman"/>
                <a:cs typeface="Arial"/>
              </a:rPr>
              <a:t>: Neighborhood, attractions, transportation, amenities.</a:t>
            </a:r>
          </a:p>
          <a:p>
            <a:r>
              <a:rPr lang="en-US" sz="1600" u="sng">
                <a:solidFill>
                  <a:srgbClr val="000000"/>
                </a:solidFill>
                <a:latin typeface="Times New Roman"/>
                <a:cs typeface="Arial"/>
              </a:rPr>
              <a:t>User Reviews</a:t>
            </a:r>
            <a:r>
              <a:rPr lang="en-US" sz="1600">
                <a:solidFill>
                  <a:srgbClr val="000000"/>
                </a:solidFill>
                <a:latin typeface="Times New Roman"/>
                <a:cs typeface="Arial"/>
              </a:rPr>
              <a:t>: Guest feedback and ratings.</a:t>
            </a:r>
          </a:p>
          <a:p>
            <a:r>
              <a:rPr lang="en-US" sz="1600" u="sng">
                <a:solidFill>
                  <a:srgbClr val="000000"/>
                </a:solidFill>
                <a:latin typeface="Times New Roman"/>
                <a:cs typeface="Arial"/>
              </a:rPr>
              <a:t>Host Details</a:t>
            </a:r>
            <a:r>
              <a:rPr lang="en-US" sz="1600">
                <a:solidFill>
                  <a:srgbClr val="000000"/>
                </a:solidFill>
                <a:latin typeface="Times New Roman"/>
                <a:cs typeface="Arial"/>
              </a:rPr>
              <a:t>: Host information, history, and responsiveness.</a:t>
            </a:r>
          </a:p>
          <a:p>
            <a:r>
              <a:rPr lang="en-US" sz="1600" u="sng">
                <a:solidFill>
                  <a:srgbClr val="000000"/>
                </a:solidFill>
                <a:latin typeface="Times New Roman"/>
                <a:cs typeface="Arial"/>
              </a:rPr>
              <a:t>Seasonal Trends</a:t>
            </a:r>
            <a:r>
              <a:rPr lang="en-US" sz="1600">
                <a:solidFill>
                  <a:srgbClr val="000000"/>
                </a:solidFill>
                <a:latin typeface="Times New Roman"/>
                <a:cs typeface="Arial"/>
              </a:rPr>
              <a:t>: External factors affecting demand and pricing.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600">
              <a:solidFill>
                <a:srgbClr val="000000"/>
              </a:solidFill>
              <a:latin typeface="Times New Roman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C45D28-FA60-6B10-9558-D6DEADBA7108}"/>
              </a:ext>
            </a:extLst>
          </p:cNvPr>
          <p:cNvSpPr txBox="1"/>
          <p:nvPr/>
        </p:nvSpPr>
        <p:spPr>
          <a:xfrm>
            <a:off x="238125" y="3900487"/>
            <a:ext cx="87391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 New Roman"/>
                <a:cs typeface="Arial"/>
              </a:rPr>
              <a:t>(</a:t>
            </a:r>
            <a:r>
              <a:rPr lang="en-US" sz="90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Kalehbasti, P. R., Nikolenko, L., &amp; Rezaei, H. (2021, February 5). </a:t>
            </a:r>
            <a:r>
              <a:rPr lang="en-US" sz="900" i="1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Airbnb Price Prediction Using Machine Learning and Sentiment Analysis</a:t>
            </a:r>
            <a:r>
              <a:rPr lang="en-US" sz="90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. SpringerLink. </a:t>
            </a:r>
            <a:r>
              <a:rPr lang="en-US" sz="900">
                <a:solidFill>
                  <a:srgbClr val="000000"/>
                </a:solidFill>
                <a:latin typeface="Times New Roman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https://link.springer.com/chapter/10.1007/978-3-030-84060-0_11</a:t>
            </a:r>
            <a:r>
              <a:rPr lang="en-US" sz="900">
                <a:solidFill>
                  <a:srgbClr val="000000"/>
                </a:solidFill>
                <a:latin typeface="Times New Roman"/>
                <a:cs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77144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F56AF2-585F-0F63-855C-A8A7003EDB1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34221" y="262396"/>
            <a:ext cx="8672097" cy="598227"/>
          </a:xfrm>
        </p:spPr>
        <p:txBody>
          <a:bodyPr lIns="91440" tIns="45720" rIns="91440" bIns="45720" anchor="t"/>
          <a:lstStyle/>
          <a:p>
            <a:r>
              <a:rPr lang="en-GB" sz="2400">
                <a:solidFill>
                  <a:srgbClr val="000000"/>
                </a:solidFill>
                <a:latin typeface="Times New Roman"/>
                <a:cs typeface="Times New Roman"/>
              </a:rPr>
              <a:t>Data &amp; properties of data used to tackle the challenges</a:t>
            </a:r>
            <a:endParaRPr lang="en-US" sz="2400" b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207D7-8EE4-1250-C85C-328147A6B0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221" y="854075"/>
            <a:ext cx="4338222" cy="3429000"/>
          </a:xfrm>
        </p:spPr>
        <p:txBody>
          <a:bodyPr lIns="91440" tIns="45720" rIns="91440" bIns="45720" anchor="t"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solidFill>
                  <a:srgbClr val="000000"/>
                </a:solidFill>
                <a:latin typeface="Times New Roman"/>
                <a:cs typeface="Times New Roman"/>
              </a:rPr>
              <a:t>2. Properties of the data</a:t>
            </a:r>
            <a:endParaRPr lang="en-US" sz="18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sz="1600" u="sng">
                <a:solidFill>
                  <a:srgbClr val="000000"/>
                </a:solidFill>
                <a:latin typeface="Times New Roman"/>
                <a:cs typeface="Times New Roman"/>
              </a:rPr>
              <a:t>Structured Data</a:t>
            </a:r>
            <a:r>
              <a:rPr lang="en-US" sz="1600">
                <a:solidFill>
                  <a:srgbClr val="000000"/>
                </a:solidFill>
                <a:latin typeface="Times New Roman"/>
                <a:cs typeface="Times New Roman"/>
              </a:rPr>
              <a:t>: Numerical (e.g., bedrooms) and categorical (e.g., property type) features.</a:t>
            </a:r>
          </a:p>
          <a:p>
            <a:pPr>
              <a:buFont typeface="Arial,Sans-Serif"/>
              <a:buChar char="•"/>
            </a:pPr>
            <a:r>
              <a:rPr lang="en-US" sz="1600" u="sng">
                <a:solidFill>
                  <a:srgbClr val="000000"/>
                </a:solidFill>
                <a:latin typeface="Times New Roman"/>
                <a:cs typeface="Times New Roman"/>
              </a:rPr>
              <a:t>Temporal Data</a:t>
            </a:r>
            <a:r>
              <a:rPr lang="en-US" sz="1600">
                <a:solidFill>
                  <a:srgbClr val="000000"/>
                </a:solidFill>
                <a:latin typeface="Times New Roman"/>
                <a:cs typeface="Times New Roman"/>
              </a:rPr>
              <a:t>: Historical pricing trends, seasonality, and booking calendars.</a:t>
            </a:r>
          </a:p>
          <a:p>
            <a:pPr>
              <a:buFont typeface="Arial,Sans-Serif"/>
              <a:buChar char="•"/>
            </a:pPr>
            <a:r>
              <a:rPr lang="en-US" sz="1600" u="sng">
                <a:solidFill>
                  <a:srgbClr val="000000"/>
                </a:solidFill>
                <a:latin typeface="Times New Roman"/>
                <a:cs typeface="Times New Roman"/>
              </a:rPr>
              <a:t>Geospatial Data</a:t>
            </a:r>
            <a:r>
              <a:rPr lang="en-US" sz="1600">
                <a:solidFill>
                  <a:srgbClr val="000000"/>
                </a:solidFill>
                <a:latin typeface="Times New Roman"/>
                <a:cs typeface="Times New Roman"/>
              </a:rPr>
              <a:t>: Location-based data influences property attractiveness and pricing.</a:t>
            </a:r>
          </a:p>
          <a:p>
            <a:pPr>
              <a:buFont typeface="Arial,Sans-Serif"/>
              <a:buChar char="•"/>
            </a:pPr>
            <a:r>
              <a:rPr lang="en-US" sz="1600" u="sng">
                <a:solidFill>
                  <a:srgbClr val="000000"/>
                </a:solidFill>
                <a:latin typeface="Times New Roman"/>
                <a:cs typeface="Times New Roman"/>
              </a:rPr>
              <a:t>Text Data</a:t>
            </a:r>
            <a:r>
              <a:rPr lang="en-US" sz="1600">
                <a:solidFill>
                  <a:srgbClr val="000000"/>
                </a:solidFill>
                <a:latin typeface="Times New Roman"/>
                <a:cs typeface="Times New Roman"/>
              </a:rPr>
              <a:t>: User reviews and host descriptions, contributing to price prediction.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endParaRPr lang="en-US" sz="16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endParaRPr lang="en-US" sz="160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F7A024-63EF-5A6C-E61F-5E085EC6FF1C}"/>
              </a:ext>
            </a:extLst>
          </p:cNvPr>
          <p:cNvSpPr txBox="1"/>
          <p:nvPr/>
        </p:nvSpPr>
        <p:spPr>
          <a:xfrm>
            <a:off x="238125" y="4057650"/>
            <a:ext cx="8672512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en-US" sz="900" i="1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Machine Learning Prediction of New York Airbnb Prices</a:t>
            </a:r>
            <a:r>
              <a:rPr lang="en-US" sz="90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. (n.d.). IEEE Xplore. </a:t>
            </a:r>
            <a:r>
              <a:rPr lang="en-US" sz="900">
                <a:solidFill>
                  <a:srgbClr val="000000"/>
                </a:solidFill>
                <a:latin typeface="Times New Roman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https://ieeexplore.ieee.org/abstract/document/9253078</a:t>
            </a:r>
            <a:r>
              <a:rPr lang="en-US" sz="90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endParaRPr lang="en-US" sz="900">
              <a:solidFill>
                <a:srgbClr val="000000"/>
              </a:solidFill>
              <a:latin typeface="Times New Roman"/>
              <a:cs typeface="Arial"/>
            </a:endParaRPr>
          </a:p>
        </p:txBody>
      </p:sp>
      <p:pic>
        <p:nvPicPr>
          <p:cNvPr id="6" name="Picture 5" descr="A map of the united states&#10;&#10;Description automatically generated">
            <a:extLst>
              <a:ext uri="{FF2B5EF4-FFF2-40B4-BE49-F238E27FC236}">
                <a16:creationId xmlns:a16="http://schemas.microsoft.com/office/drawing/2014/main" id="{684616B4-478F-BB44-A67A-3B78E306E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853301"/>
            <a:ext cx="4076700" cy="321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635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6828C5-88C3-6AA0-4100-163B9095614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34221" y="262396"/>
            <a:ext cx="8672097" cy="645852"/>
          </a:xfrm>
        </p:spPr>
        <p:txBody>
          <a:bodyPr lIns="91440" tIns="45720" rIns="91440" bIns="45720" anchor="t"/>
          <a:lstStyle/>
          <a:p>
            <a:r>
              <a:rPr lang="en-GB" sz="2400">
                <a:solidFill>
                  <a:srgbClr val="000000"/>
                </a:solidFill>
                <a:latin typeface="Times New Roman"/>
                <a:cs typeface="Times New Roman"/>
              </a:rPr>
              <a:t>Data &amp; properties of data used to tackle the challenges</a:t>
            </a:r>
            <a:endParaRPr lang="en-US" sz="2400" b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DFBE2-CEC2-F856-2D10-DC03CB6746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221" y="901700"/>
            <a:ext cx="8672097" cy="3343275"/>
          </a:xfrm>
        </p:spPr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 sz="1800" b="1">
                <a:solidFill>
                  <a:srgbClr val="000000"/>
                </a:solidFill>
                <a:latin typeface="Times New Roman"/>
                <a:cs typeface="Arial"/>
              </a:rPr>
              <a:t>3. Variables used typically</a:t>
            </a:r>
          </a:p>
          <a:p>
            <a:r>
              <a:rPr lang="en-US" sz="1600" u="sng">
                <a:solidFill>
                  <a:srgbClr val="000000"/>
                </a:solidFill>
                <a:latin typeface="Times New Roman"/>
                <a:cs typeface="Arial"/>
              </a:rPr>
              <a:t>Property Features</a:t>
            </a:r>
            <a:r>
              <a:rPr lang="en-US" sz="1600">
                <a:solidFill>
                  <a:srgbClr val="000000"/>
                </a:solidFill>
                <a:latin typeface="Times New Roman"/>
                <a:cs typeface="Arial"/>
              </a:rPr>
              <a:t>: Size, bedrooms, bathrooms, amenities, property type.</a:t>
            </a:r>
          </a:p>
          <a:p>
            <a:r>
              <a:rPr lang="en-US" sz="1600" u="sng">
                <a:solidFill>
                  <a:srgbClr val="000000"/>
                </a:solidFill>
                <a:latin typeface="Times New Roman"/>
                <a:cs typeface="Arial"/>
              </a:rPr>
              <a:t>Location</a:t>
            </a:r>
            <a:r>
              <a:rPr lang="en-US" sz="1600">
                <a:solidFill>
                  <a:srgbClr val="000000"/>
                </a:solidFill>
                <a:latin typeface="Times New Roman"/>
                <a:cs typeface="Arial"/>
              </a:rPr>
              <a:t>: Coordinates, neighborhood, proximity to landmarks and transportation.</a:t>
            </a:r>
          </a:p>
          <a:p>
            <a:r>
              <a:rPr lang="en-US" sz="1600" u="sng">
                <a:solidFill>
                  <a:srgbClr val="000000"/>
                </a:solidFill>
                <a:latin typeface="Times New Roman"/>
                <a:cs typeface="Arial"/>
              </a:rPr>
              <a:t>Temporal</a:t>
            </a:r>
            <a:r>
              <a:rPr lang="en-US" sz="1600">
                <a:solidFill>
                  <a:srgbClr val="000000"/>
                </a:solidFill>
                <a:latin typeface="Times New Roman"/>
                <a:cs typeface="Arial"/>
              </a:rPr>
              <a:t>: Dates, seasonality, historical pricing.</a:t>
            </a:r>
          </a:p>
          <a:p>
            <a:r>
              <a:rPr lang="en-US" sz="1600" u="sng">
                <a:solidFill>
                  <a:srgbClr val="000000"/>
                </a:solidFill>
                <a:latin typeface="Times New Roman"/>
                <a:cs typeface="Arial"/>
              </a:rPr>
              <a:t>User-Generated</a:t>
            </a:r>
            <a:r>
              <a:rPr lang="en-US" sz="1600">
                <a:solidFill>
                  <a:srgbClr val="000000"/>
                </a:solidFill>
                <a:latin typeface="Times New Roman"/>
                <a:cs typeface="Arial"/>
              </a:rPr>
              <a:t>: Ratings, reviews, overall reputation.</a:t>
            </a:r>
          </a:p>
          <a:p>
            <a:r>
              <a:rPr lang="en-US" sz="1600" u="sng">
                <a:solidFill>
                  <a:srgbClr val="000000"/>
                </a:solidFill>
                <a:latin typeface="Times New Roman"/>
                <a:cs typeface="Arial"/>
              </a:rPr>
              <a:t>Host</a:t>
            </a:r>
            <a:r>
              <a:rPr lang="en-US" sz="1600">
                <a:solidFill>
                  <a:srgbClr val="000000"/>
                </a:solidFill>
                <a:latin typeface="Times New Roman"/>
                <a:cs typeface="Arial"/>
              </a:rPr>
              <a:t>: Experience, responsiveness, reliability.</a:t>
            </a:r>
          </a:p>
          <a:p>
            <a:r>
              <a:rPr lang="en-US" sz="1600" u="sng">
                <a:solidFill>
                  <a:srgbClr val="000000"/>
                </a:solidFill>
                <a:latin typeface="Times New Roman"/>
                <a:cs typeface="Arial"/>
              </a:rPr>
              <a:t>External</a:t>
            </a:r>
            <a:r>
              <a:rPr lang="en-US" sz="1600">
                <a:solidFill>
                  <a:srgbClr val="000000"/>
                </a:solidFill>
                <a:latin typeface="Times New Roman"/>
                <a:cs typeface="Arial"/>
              </a:rPr>
              <a:t>: Local events, holidays, economic indicators.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570EA2-49F7-2725-63A8-A1BADE402DF5}"/>
              </a:ext>
            </a:extLst>
          </p:cNvPr>
          <p:cNvSpPr txBox="1"/>
          <p:nvPr/>
        </p:nvSpPr>
        <p:spPr>
          <a:xfrm>
            <a:off x="238125" y="4019550"/>
            <a:ext cx="8667750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(Tang, E., &amp; Sangani, K. </a:t>
            </a:r>
            <a:r>
              <a:rPr lang="en-US" sz="900" i="1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Neighborhood and Price Prediction for San Francisco Airbnb Listings. </a:t>
            </a:r>
            <a:r>
              <a:rPr lang="en-US" sz="900">
                <a:solidFill>
                  <a:srgbClr val="000000"/>
                </a:solidFill>
                <a:latin typeface="Times New Roman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https://cs229.stanford.edu/proj2015/236_report.pdf</a:t>
            </a:r>
            <a:r>
              <a:rPr lang="en-US" sz="90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)</a:t>
            </a:r>
            <a:endParaRPr lang="en-US" sz="900" i="1">
              <a:solidFill>
                <a:srgbClr val="000000"/>
              </a:solidFill>
              <a:latin typeface="Times New Roman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8373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73B1C3-207E-E5BD-8FDA-E3BFFECAB61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86596" y="262396"/>
            <a:ext cx="8678820" cy="390919"/>
          </a:xfrm>
        </p:spPr>
        <p:txBody>
          <a:bodyPr lIns="91440" tIns="45720" rIns="91440" bIns="45720" anchor="t"/>
          <a:lstStyle/>
          <a:p>
            <a:r>
              <a:rPr lang="en-US" sz="2400">
                <a:solidFill>
                  <a:srgbClr val="000000"/>
                </a:solidFill>
                <a:latin typeface="Times New Roman"/>
                <a:cs typeface="Arial"/>
              </a:rPr>
              <a:t>Types of methods</a:t>
            </a:r>
            <a:endParaRPr lang="en-US" sz="240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CE9677-367E-11D9-FCB2-62A8EE865E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596" y="813734"/>
            <a:ext cx="8722080" cy="3450291"/>
          </a:xfrm>
        </p:spPr>
        <p:txBody>
          <a:bodyPr lIns="91440" tIns="45720" rIns="91440" bIns="45720" anchor="t"/>
          <a:lstStyle/>
          <a:p>
            <a:r>
              <a:rPr lang="en-US" b="1" dirty="0">
                <a:solidFill>
                  <a:srgbClr val="000000"/>
                </a:solidFill>
                <a:latin typeface="Times New Roman"/>
                <a:cs typeface="Arial"/>
              </a:rPr>
              <a:t>Descriptive Method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Arial"/>
              </a:rPr>
              <a:t>: Analyzes spatial data – Data aggregation &amp; Data Mining.</a:t>
            </a: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b="1">
                <a:solidFill>
                  <a:srgbClr val="000000"/>
                </a:solidFill>
                <a:latin typeface="Times New Roman"/>
                <a:cs typeface="Arial"/>
              </a:rPr>
              <a:t>Implementation process in </a:t>
            </a:r>
            <a:r>
              <a:rPr lang="en-US" b="1" dirty="0">
                <a:solidFill>
                  <a:srgbClr val="000000"/>
                </a:solidFill>
                <a:latin typeface="Times New Roman"/>
                <a:cs typeface="Arial"/>
              </a:rPr>
              <a:t>Airbnb: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Arial"/>
              </a:rPr>
              <a:t> Involves analyzing booking trends, popular destinations, property characteristics that attract guests.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( </a:t>
            </a:r>
            <a:r>
              <a:rPr lang="en-US" sz="80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Adamiak</a:t>
            </a:r>
            <a:r>
              <a:rPr lang="en-US" sz="8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 C, </a:t>
            </a:r>
            <a:r>
              <a:rPr lang="en-US" sz="800" dirty="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Szyda</a:t>
            </a:r>
            <a:r>
              <a:rPr lang="en-US" sz="8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 B, </a:t>
            </a:r>
            <a:r>
              <a:rPr lang="en-US" sz="800" dirty="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Dubownik</a:t>
            </a:r>
            <a:r>
              <a:rPr lang="en-US" sz="8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 A, García-Álvarez D. Airbnb Offer in Spain—Spatial Analysis of the Pattern and Determinants of Its Distribution. </a:t>
            </a:r>
            <a:r>
              <a:rPr lang="en-US" sz="800" i="1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ISPRS International Journal of Geo-Information</a:t>
            </a:r>
            <a:r>
              <a:rPr lang="en-US" sz="8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. 2019; 8(3):155. </a:t>
            </a:r>
            <a:r>
              <a:rPr lang="en-US" sz="800" dirty="0">
                <a:solidFill>
                  <a:srgbClr val="000000"/>
                </a:solidFill>
                <a:latin typeface="Times New Roman"/>
                <a:ea typeface="+mj-lt"/>
                <a:cs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https://doi.org/10.3390/ijgi8030155</a:t>
            </a:r>
            <a:r>
              <a:rPr lang="en-US" sz="8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 )</a:t>
            </a:r>
            <a:endParaRPr lang="en-US" sz="600" dirty="0">
              <a:solidFill>
                <a:srgbClr val="000000"/>
              </a:solidFill>
              <a:latin typeface="Times New Roman"/>
              <a:cs typeface="Arial"/>
            </a:endParaRPr>
          </a:p>
          <a:p>
            <a:r>
              <a:rPr lang="en-US" b="1" dirty="0">
                <a:solidFill>
                  <a:srgbClr val="000000"/>
                </a:solidFill>
                <a:latin typeface="Times New Roman"/>
                <a:cs typeface="Arial"/>
              </a:rPr>
              <a:t>Predictive Method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Arial"/>
              </a:rPr>
              <a:t> : Forecast future outcomes, risks &amp; opportunities – Statistical models and ML models.</a:t>
            </a:r>
          </a:p>
          <a:p>
            <a:pPr marL="0" indent="0">
              <a:buNone/>
            </a:pPr>
            <a:r>
              <a:rPr lang="en-US" b="1">
                <a:solidFill>
                  <a:srgbClr val="000000"/>
                </a:solidFill>
                <a:latin typeface="Times New Roman"/>
                <a:cs typeface="Times New Roman"/>
              </a:rPr>
              <a:t>Implementation process in </a:t>
            </a:r>
            <a:r>
              <a:rPr lang="en-US" b="1" dirty="0">
                <a:solidFill>
                  <a:srgbClr val="000000"/>
                </a:solidFill>
                <a:latin typeface="Times New Roman"/>
                <a:cs typeface="Times New Roman"/>
              </a:rPr>
              <a:t>Airbnb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Arial"/>
              </a:rPr>
              <a:t>: Involves forecasting demand of specific cities and properties during upcoming holidays, calendar availability, events &amp; market trends.</a:t>
            </a: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800" dirty="0">
                <a:solidFill>
                  <a:srgbClr val="000000"/>
                </a:solidFill>
                <a:latin typeface="Times New Roman"/>
                <a:cs typeface="Times New Roman"/>
              </a:rPr>
              <a:t>( </a:t>
            </a:r>
            <a:r>
              <a:rPr lang="en-US" sz="8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A. </a:t>
            </a:r>
            <a:r>
              <a:rPr lang="en-US" sz="80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Garlapati</a:t>
            </a:r>
            <a:r>
              <a:rPr lang="en-US" sz="8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, K. </a:t>
            </a:r>
            <a:r>
              <a:rPr lang="en-US" sz="80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Garlapati</a:t>
            </a:r>
            <a:r>
              <a:rPr lang="en-US" sz="8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, N. </a:t>
            </a:r>
            <a:r>
              <a:rPr lang="en-US" sz="800" dirty="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Malisetty</a:t>
            </a:r>
            <a:r>
              <a:rPr lang="en-US" sz="8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, D. R. Krishna and G. Narayana, "Price Listing Predictions and Forthcoming Analysis of Airbnb," </a:t>
            </a:r>
            <a:r>
              <a:rPr lang="en-US" sz="800" i="1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2021 12th International Conference on Computing Communication and Networking Technologies (ICCCNT)</a:t>
            </a:r>
            <a:r>
              <a:rPr lang="en-US" sz="8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, Kharagpur, India, 2021, pp. 1-7, </a:t>
            </a:r>
            <a:r>
              <a:rPr lang="en-US" sz="800" dirty="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doi</a:t>
            </a:r>
            <a:r>
              <a:rPr lang="en-US" sz="8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: 10.1109/ICCCNT51525.2021.9579773 )</a:t>
            </a:r>
            <a:endParaRPr lang="en-US" sz="800" dirty="0">
              <a:solidFill>
                <a:srgbClr val="000000"/>
              </a:solidFill>
              <a:latin typeface="Times New Roman"/>
              <a:cs typeface="Arial"/>
            </a:endParaRPr>
          </a:p>
          <a:p>
            <a:r>
              <a:rPr lang="en-US" b="1" dirty="0">
                <a:solidFill>
                  <a:srgbClr val="000000"/>
                </a:solidFill>
                <a:latin typeface="Times New Roman"/>
                <a:cs typeface="Arial"/>
              </a:rPr>
              <a:t>Prescriptive Method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Arial"/>
              </a:rPr>
              <a:t> : Recommends optimal actions – Optimization models</a:t>
            </a:r>
          </a:p>
          <a:p>
            <a:pPr marL="0" indent="0">
              <a:buNone/>
            </a:pPr>
            <a:r>
              <a:rPr lang="en-US" b="1">
                <a:solidFill>
                  <a:srgbClr val="000000"/>
                </a:solidFill>
                <a:latin typeface="Times New Roman"/>
                <a:cs typeface="Times New Roman"/>
              </a:rPr>
              <a:t>Implementation process in Airbnb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: Involves optimal actions to maximize revenue, improve user satisfaction &amp; enhance optimal efficiency.</a:t>
            </a:r>
            <a:endParaRPr lang="en-US"/>
          </a:p>
          <a:p>
            <a:pPr marL="0" indent="0">
              <a:buNone/>
            </a:pPr>
            <a:r>
              <a:rPr lang="en-US" sz="800" dirty="0">
                <a:solidFill>
                  <a:srgbClr val="000000"/>
                </a:solidFill>
                <a:latin typeface="Times New Roman"/>
                <a:ea typeface="+mj-lt"/>
                <a:cs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 Gibbs, C.</a:t>
            </a:r>
            <a:r>
              <a:rPr lang="en-US" sz="8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, </a:t>
            </a:r>
            <a:r>
              <a:rPr lang="en-US" sz="800" err="1">
                <a:solidFill>
                  <a:srgbClr val="000000"/>
                </a:solidFill>
                <a:latin typeface="Times New Roman"/>
                <a:ea typeface="+mj-lt"/>
                <a:cs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Guttentag</a:t>
            </a:r>
            <a:r>
              <a:rPr lang="en-US" sz="800" dirty="0">
                <a:solidFill>
                  <a:srgbClr val="000000"/>
                </a:solidFill>
                <a:latin typeface="Times New Roman"/>
                <a:ea typeface="+mj-lt"/>
                <a:cs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D.</a:t>
            </a:r>
            <a:r>
              <a:rPr lang="en-US" sz="8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, </a:t>
            </a:r>
            <a:r>
              <a:rPr lang="en-US" sz="800" err="1">
                <a:solidFill>
                  <a:srgbClr val="000000"/>
                </a:solidFill>
                <a:latin typeface="Times New Roman"/>
                <a:ea typeface="+mj-lt"/>
                <a:cs typeface="+mj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Gretzel</a:t>
            </a:r>
            <a:r>
              <a:rPr lang="en-US" sz="800" dirty="0">
                <a:solidFill>
                  <a:srgbClr val="000000"/>
                </a:solidFill>
                <a:latin typeface="Times New Roman"/>
                <a:ea typeface="+mj-lt"/>
                <a:cs typeface="+mj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U.</a:t>
            </a:r>
            <a:r>
              <a:rPr lang="en-US" sz="8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, </a:t>
            </a:r>
            <a:r>
              <a:rPr lang="en-US" sz="800" dirty="0">
                <a:solidFill>
                  <a:srgbClr val="000000"/>
                </a:solidFill>
                <a:latin typeface="Times New Roman"/>
                <a:ea typeface="+mj-lt"/>
                <a:cs typeface="+mj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Yao, L.</a:t>
            </a:r>
            <a:r>
              <a:rPr lang="en-US" sz="8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 and </a:t>
            </a:r>
            <a:r>
              <a:rPr lang="en-US" sz="800" dirty="0">
                <a:solidFill>
                  <a:srgbClr val="000000"/>
                </a:solidFill>
                <a:latin typeface="Times New Roman"/>
                <a:ea typeface="+mj-lt"/>
                <a:cs typeface="+mj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Morton, J.</a:t>
            </a:r>
            <a:r>
              <a:rPr lang="en-US" sz="8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 (2018), "Use of dynamic pricing strategies by Airbnb hosts", </a:t>
            </a:r>
            <a:r>
              <a:rPr lang="en-US" sz="800" i="1" dirty="0">
                <a:solidFill>
                  <a:srgbClr val="000000"/>
                </a:solidFill>
                <a:latin typeface="Times New Roman"/>
                <a:ea typeface="+mj-lt"/>
                <a:cs typeface="+mj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International Journal of Contemporary Hospitality Management</a:t>
            </a:r>
            <a:r>
              <a:rPr lang="en-US" sz="8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, Vol. 30 No. 1, pp. 2-20. </a:t>
            </a:r>
            <a:r>
              <a:rPr lang="en-US" sz="800" dirty="0">
                <a:solidFill>
                  <a:srgbClr val="000000"/>
                </a:solidFill>
                <a:latin typeface="Times New Roman"/>
                <a:ea typeface="+mj-lt"/>
                <a:cs typeface="+mj-l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https://doi.org/10.1108/IJCHM-09-2016-0540</a:t>
            </a:r>
            <a:r>
              <a:rPr lang="en-US" sz="8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 )</a:t>
            </a:r>
            <a:endParaRPr lang="en-US" sz="800" dirty="0">
              <a:solidFill>
                <a:srgbClr val="000000"/>
              </a:solidFill>
              <a:latin typeface="Times New Roman"/>
              <a:ea typeface="+mj-lt"/>
              <a:cs typeface="+mj-lt"/>
              <a:hlinkClick r:id="rId9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n-US">
              <a:solidFill>
                <a:srgbClr val="000000"/>
              </a:solidFill>
              <a:latin typeface="Times New Roman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6777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hannel 4 1">
      <a:dk1>
        <a:srgbClr val="000000"/>
      </a:dk1>
      <a:lt1>
        <a:srgbClr val="FFFFFF"/>
      </a:lt1>
      <a:dk2>
        <a:srgbClr val="585858"/>
      </a:dk2>
      <a:lt2>
        <a:srgbClr val="FFFFFF"/>
      </a:lt2>
      <a:accent1>
        <a:srgbClr val="6D2B83"/>
      </a:accent1>
      <a:accent2>
        <a:srgbClr val="D0091D"/>
      </a:accent2>
      <a:accent3>
        <a:srgbClr val="FFD611"/>
      </a:accent3>
      <a:accent4>
        <a:srgbClr val="85B6E2"/>
      </a:accent4>
      <a:accent5>
        <a:srgbClr val="62CBC5"/>
      </a:accent5>
      <a:accent6>
        <a:srgbClr val="7F7878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Queen Mary">
      <a:dk1>
        <a:srgbClr val="21386A"/>
      </a:dk1>
      <a:lt1>
        <a:sysClr val="window" lastClr="FFFFFF"/>
      </a:lt1>
      <a:dk2>
        <a:srgbClr val="21386A"/>
      </a:dk2>
      <a:lt2>
        <a:srgbClr val="D8D8D8"/>
      </a:lt2>
      <a:accent1>
        <a:srgbClr val="123181"/>
      </a:accent1>
      <a:accent2>
        <a:srgbClr val="792273"/>
      </a:accent2>
      <a:accent3>
        <a:srgbClr val="2DB8C5"/>
      </a:accent3>
      <a:accent4>
        <a:srgbClr val="CDA60C"/>
      </a:accent4>
      <a:accent5>
        <a:srgbClr val="BD1C1C"/>
      </a:accent5>
      <a:accent6>
        <a:srgbClr val="73B82B"/>
      </a:accent6>
      <a:hlink>
        <a:srgbClr val="E6007E"/>
      </a:hlink>
      <a:folHlink>
        <a:srgbClr val="2DB8C5"/>
      </a:folHlink>
    </a:clrScheme>
    <a:fontScheme name="Queen M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d7754cd-a022-4bc9-b52e-573f0a6d723a">
      <Terms xmlns="http://schemas.microsoft.com/office/infopath/2007/PartnerControls"/>
    </lcf76f155ced4ddcb4097134ff3c332f>
    <TaxCatchAll xmlns="b0549d36-9cd5-4d91-9cef-9758c16d8c10" xsi:nil="true"/>
    <SharedWithUsers xmlns="b0549d36-9cd5-4d91-9cef-9758c16d8c10">
      <UserInfo>
        <DisplayName>Apoorv Sharma</DisplayName>
        <AccountId>53</AccountId>
        <AccountType/>
      </UserInfo>
      <UserInfo>
        <DisplayName>Himanshu Sharma</DisplayName>
        <AccountId>54</AccountId>
        <AccountType/>
      </UserInfo>
      <UserInfo>
        <DisplayName>Ompal Singh Bhati</DisplayName>
        <AccountId>55</AccountId>
        <AccountType/>
      </UserInfo>
      <UserInfo>
        <DisplayName>Vatsal Vipul Doshi</DisplayName>
        <AccountId>56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8262851D03EB40A0A4E28A08B0A306" ma:contentTypeVersion="13" ma:contentTypeDescription="Create a new document." ma:contentTypeScope="" ma:versionID="49c48942a97e7e11cdd69aef3139435e">
  <xsd:schema xmlns:xsd="http://www.w3.org/2001/XMLSchema" xmlns:xs="http://www.w3.org/2001/XMLSchema" xmlns:p="http://schemas.microsoft.com/office/2006/metadata/properties" xmlns:ns2="3d7754cd-a022-4bc9-b52e-573f0a6d723a" xmlns:ns3="b0549d36-9cd5-4d91-9cef-9758c16d8c10" targetNamespace="http://schemas.microsoft.com/office/2006/metadata/properties" ma:root="true" ma:fieldsID="4e53ee82467acfa36480fe486d79f372" ns2:_="" ns3:_="">
    <xsd:import namespace="3d7754cd-a022-4bc9-b52e-573f0a6d723a"/>
    <xsd:import namespace="b0549d36-9cd5-4d91-9cef-9758c16d8c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7754cd-a022-4bc9-b52e-573f0a6d72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9c18f9b8-5ae4-4f0b-a238-a922c51e2dd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549d36-9cd5-4d91-9cef-9758c16d8c10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134ec981-0061-43bc-8de9-eeda8f4bc9df}" ma:internalName="TaxCatchAll" ma:showField="CatchAllData" ma:web="b0549d36-9cd5-4d91-9cef-9758c16d8c1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58A798-CF5C-449B-B1BA-B2C5FA6E8E60}">
  <ds:schemaRefs>
    <ds:schemaRef ds:uri="3d7754cd-a022-4bc9-b52e-573f0a6d723a"/>
    <ds:schemaRef ds:uri="b0549d36-9cd5-4d91-9cef-9758c16d8c10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5240418-D996-409A-9D7F-3EFED1F2D1EA}">
  <ds:schemaRefs>
    <ds:schemaRef ds:uri="3d7754cd-a022-4bc9-b52e-573f0a6d723a"/>
    <ds:schemaRef ds:uri="b0549d36-9cd5-4d91-9cef-9758c16d8c1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48D4584-187D-40AA-9323-B29D708383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On-screen Show (16:9)</PresentationFormat>
  <Slides>17</Slides>
  <Notes>2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Office Theme</vt:lpstr>
      <vt:lpstr>1_Custom Design</vt:lpstr>
      <vt:lpstr>2_Custom Design</vt:lpstr>
      <vt:lpstr>Analysis on the impact of Airbnb's Dynamic Price Prediction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 J</dc:creator>
  <cp:revision>9</cp:revision>
  <dcterms:created xsi:type="dcterms:W3CDTF">2020-06-18T12:08:25Z</dcterms:created>
  <dcterms:modified xsi:type="dcterms:W3CDTF">2024-02-05T14:45:59Z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0x0101005E8262851D03EB40A0A4E28A08B0A306</vt:lpwstr>
  </property>
  <property fmtid="{D5CDD505-2E9C-101B-9397-08002B2CF9AE}" pid="3" name="MediaServiceImageTags">
    <vt:lpwstr/>
  </property>
</Properties>
</file>