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14"/>
  </p:notesMasterIdLst>
  <p:sldIdLst>
    <p:sldId id="256" r:id="rId2"/>
    <p:sldId id="257" r:id="rId3"/>
    <p:sldId id="258" r:id="rId4"/>
    <p:sldId id="259" r:id="rId5"/>
    <p:sldId id="261" r:id="rId6"/>
    <p:sldId id="270" r:id="rId7"/>
    <p:sldId id="262" r:id="rId8"/>
    <p:sldId id="267" r:id="rId9"/>
    <p:sldId id="273" r:id="rId10"/>
    <p:sldId id="274" r:id="rId11"/>
    <p:sldId id="27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3886C5-8952-4B44-AF54-C9EF230A3C00}">
          <p14:sldIdLst>
            <p14:sldId id="256"/>
            <p14:sldId id="257"/>
            <p14:sldId id="258"/>
            <p14:sldId id="259"/>
            <p14:sldId id="261"/>
            <p14:sldId id="270"/>
            <p14:sldId id="262"/>
            <p14:sldId id="267"/>
            <p14:sldId id="273"/>
            <p14:sldId id="274"/>
            <p14:sldId id="27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B6EE9-04F1-488F-B0B5-A7C2B6C109A7}" type="datetimeFigureOut">
              <a:rPr lang="en-IN" smtClean="0"/>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1E23F-6D1C-4DBF-9A6E-8F500DAC16E5}" type="slidenum">
              <a:rPr lang="en-IN" smtClean="0"/>
              <a:t>‹#›</a:t>
            </a:fld>
            <a:endParaRPr lang="en-IN"/>
          </a:p>
        </p:txBody>
      </p:sp>
    </p:spTree>
    <p:extLst>
      <p:ext uri="{BB962C8B-B14F-4D97-AF65-F5344CB8AC3E}">
        <p14:creationId xmlns:p14="http://schemas.microsoft.com/office/powerpoint/2010/main" val="28687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07DBA-B5ED-4B3B-AB34-7816CF93E6E5}" type="datetime1">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134180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826845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27209747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51355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18181236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1E69D5-A98D-48DC-9B8A-50DA09A428D6}" type="datetime1">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32718583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1E69D5-A98D-48DC-9B8A-50DA09A428D6}" type="datetime1">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8447922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69D5-A98D-48DC-9B8A-50DA09A428D6}" type="datetime1">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299348844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69D5-A98D-48DC-9B8A-50DA09A428D6}" type="datetime1">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39279925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1E69D5-A98D-48DC-9B8A-50DA09A428D6}" type="datetime1">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36473030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F410E-24EE-47C7-B0AD-006604C77C28}" type="datetime1">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347568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6636734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1E69D5-A98D-48DC-9B8A-50DA09A428D6}" type="datetime1">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123508357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F4F2AF-DAD8-4FC8-B3F1-E68C813BF1F6}" type="datetime1">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249413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FD5A049-03A2-4BDA-89B6-B300EC0FB16E}" type="datetime1">
              <a:rPr lang="en-IN" smtClean="0"/>
              <a:t>22-11-2021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173772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1E69D5-A98D-48DC-9B8A-50DA09A428D6}" type="datetime1">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42926152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21BB58-513F-4AA5-B5FB-8D60B1AF9C17}" type="datetime1">
              <a:rPr lang="en-IN" smtClean="0"/>
              <a:t>22-11-2021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920A3F-AA94-4E76-849B-0832A6B136FB}" type="slidenum">
              <a:rPr lang="en-IN" smtClean="0"/>
              <a:t>‹#›</a:t>
            </a:fld>
            <a:endParaRPr lang="en-IN"/>
          </a:p>
        </p:txBody>
      </p:sp>
    </p:spTree>
    <p:extLst>
      <p:ext uri="{BB962C8B-B14F-4D97-AF65-F5344CB8AC3E}">
        <p14:creationId xmlns:p14="http://schemas.microsoft.com/office/powerpoint/2010/main" val="256842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01E69D5-A98D-48DC-9B8A-50DA09A428D6}" type="datetime1">
              <a:rPr lang="en-IN" smtClean="0"/>
              <a:t>22-11-2021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920A3F-AA94-4E76-849B-0832A6B136FB}" type="slidenum">
              <a:rPr lang="en-IN" smtClean="0"/>
              <a:t>‹#›</a:t>
            </a:fld>
            <a:endParaRPr lang="en-IN"/>
          </a:p>
        </p:txBody>
      </p:sp>
    </p:spTree>
    <p:extLst>
      <p:ext uri="{BB962C8B-B14F-4D97-AF65-F5344CB8AC3E}">
        <p14:creationId xmlns:p14="http://schemas.microsoft.com/office/powerpoint/2010/main" val="659333034"/>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9E-6471-481B-90C7-DDB82C64848D}"/>
              </a:ext>
            </a:extLst>
          </p:cNvPr>
          <p:cNvSpPr>
            <a:spLocks noGrp="1"/>
          </p:cNvSpPr>
          <p:nvPr>
            <p:ph type="ctrTitle"/>
          </p:nvPr>
        </p:nvSpPr>
        <p:spPr>
          <a:xfrm>
            <a:off x="1287263" y="301842"/>
            <a:ext cx="9916356" cy="2494624"/>
          </a:xfrm>
        </p:spPr>
        <p:txBody>
          <a:bodyPr>
            <a:normAutofit/>
          </a:bodyPr>
          <a:lstStyle/>
          <a:p>
            <a:r>
              <a:rPr lang="en-US" dirty="0">
                <a:effectLst>
                  <a:outerShdw blurRad="38100" dist="38100" dir="2700000" algn="tl">
                    <a:srgbClr val="000000">
                      <a:alpha val="43137"/>
                    </a:srgbClr>
                  </a:outerShdw>
                </a:effectLst>
              </a:rPr>
              <a:t>MINI Project Report on</a:t>
            </a:r>
            <a:br>
              <a:rPr lang="en-US" dirty="0">
                <a:effectLst>
                  <a:outerShdw blurRad="38100" dist="38100" dir="2700000" algn="tl">
                    <a:srgbClr val="000000">
                      <a:alpha val="43137"/>
                    </a:srgbClr>
                  </a:outerShdw>
                </a:effectLst>
              </a:rPr>
            </a:br>
            <a:r>
              <a:rPr lang="en-US" b="1" dirty="0">
                <a:solidFill>
                  <a:schemeClr val="accent2">
                    <a:lumMod val="75000"/>
                  </a:schemeClr>
                </a:solidFill>
                <a:effectLst>
                  <a:outerShdw blurRad="38100" dist="38100" dir="2700000" algn="tl">
                    <a:srgbClr val="000000">
                      <a:alpha val="43137"/>
                    </a:srgbClr>
                  </a:outerShdw>
                </a:effectLst>
              </a:rPr>
              <a:t> “CHAT APPLICATION” </a:t>
            </a:r>
            <a:br>
              <a:rPr lang="en-US" dirty="0">
                <a:solidFill>
                  <a:srgbClr val="00B0F0"/>
                </a:solidFill>
              </a:rPr>
            </a:br>
            <a:endParaRPr lang="en-IN" dirty="0">
              <a:solidFill>
                <a:srgbClr val="00B0F0"/>
              </a:solidFill>
            </a:endParaRPr>
          </a:p>
        </p:txBody>
      </p:sp>
      <p:sp>
        <p:nvSpPr>
          <p:cNvPr id="3" name="Subtitle 2">
            <a:extLst>
              <a:ext uri="{FF2B5EF4-FFF2-40B4-BE49-F238E27FC236}">
                <a16:creationId xmlns:a16="http://schemas.microsoft.com/office/drawing/2014/main" id="{668D2694-7986-469A-9A9A-B39E8D34C9B7}"/>
              </a:ext>
            </a:extLst>
          </p:cNvPr>
          <p:cNvSpPr>
            <a:spLocks noGrp="1"/>
          </p:cNvSpPr>
          <p:nvPr>
            <p:ph type="subTitle" idx="1"/>
          </p:nvPr>
        </p:nvSpPr>
        <p:spPr>
          <a:xfrm>
            <a:off x="1157056" y="2254927"/>
            <a:ext cx="9916356" cy="4301231"/>
          </a:xfrm>
        </p:spPr>
        <p:txBody>
          <a:bodyPr>
            <a:normAutofit fontScale="47500" lnSpcReduction="20000"/>
          </a:bodyPr>
          <a:lstStyle/>
          <a:p>
            <a:endParaRPr lang="en-US" cap="none" dirty="0">
              <a:effectLst>
                <a:glow rad="38100">
                  <a:schemeClr val="bg1">
                    <a:lumMod val="50000"/>
                    <a:lumOff val="50000"/>
                    <a:alpha val="20000"/>
                  </a:schemeClr>
                </a:glow>
                <a:outerShdw blurRad="38100" dist="38100" dir="2700000" algn="tl">
                  <a:srgbClr val="000000">
                    <a:alpha val="43137"/>
                  </a:srgbClr>
                </a:outerShdw>
              </a:effectLst>
            </a:endParaRPr>
          </a:p>
          <a:p>
            <a:r>
              <a:rPr lang="en-US" sz="4200" b="1"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GROUP MEMBERS:-</a:t>
            </a:r>
          </a:p>
          <a:p>
            <a:endParaRPr lang="en-US" sz="4200" b="1"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endParaRPr>
          </a:p>
          <a:p>
            <a:r>
              <a:rPr lang="en-US" sz="4200"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Sanskruti Kokare – 45</a:t>
            </a:r>
          </a:p>
          <a:p>
            <a:r>
              <a:rPr lang="en-US" sz="4200"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Harsh Sawant – 46</a:t>
            </a:r>
          </a:p>
          <a:p>
            <a:r>
              <a:rPr lang="en-US" sz="4200"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Pratyush Lokhande – 47</a:t>
            </a:r>
          </a:p>
          <a:p>
            <a:r>
              <a:rPr lang="en-US" sz="4200"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Vatsal shah – 48</a:t>
            </a:r>
          </a:p>
          <a:p>
            <a:pPr algn="r"/>
            <a:endParaRPr lang="en-US" sz="3800" b="1"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endParaRPr>
          </a:p>
          <a:p>
            <a:pPr algn="l"/>
            <a:r>
              <a:rPr lang="en-US" sz="3800" b="1"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rPr>
              <a:t>Project Guide:-</a:t>
            </a:r>
          </a:p>
          <a:p>
            <a:pPr algn="l"/>
            <a:r>
              <a:rPr lang="en-US" sz="3600" cap="none" dirty="0">
                <a:solidFill>
                  <a:schemeClr val="accent3">
                    <a:lumMod val="50000"/>
                  </a:schemeClr>
                </a:solidFill>
                <a:effectLst>
                  <a:glow rad="38100">
                    <a:schemeClr val="bg1">
                      <a:lumMod val="50000"/>
                      <a:lumOff val="50000"/>
                      <a:alpha val="20000"/>
                    </a:schemeClr>
                  </a:glow>
                  <a:outerShdw blurRad="38100" dist="38100" dir="2700000" algn="tl">
                    <a:srgbClr val="000000">
                      <a:alpha val="43137"/>
                    </a:srgbClr>
                  </a:outerShdw>
                </a:effectLst>
                <a:latin typeface="Book Antiqua" panose="02040602050305030304" pitchFamily="18" charset="0"/>
                <a:cs typeface="Calibri" panose="020F0502020204030204" pitchFamily="34" charset="0"/>
              </a:rPr>
              <a:t>Vaishali Shirsath mam</a:t>
            </a:r>
          </a:p>
          <a:p>
            <a:pPr algn="l"/>
            <a:endParaRPr lang="en-US" cap="none" dirty="0">
              <a:effectLst>
                <a:glow rad="38100">
                  <a:schemeClr val="bg1">
                    <a:lumMod val="50000"/>
                    <a:lumOff val="50000"/>
                    <a:alpha val="20000"/>
                  </a:schemeClr>
                </a:glow>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3053F2D9-1D83-4EAE-86E2-B95092A5A146}"/>
              </a:ext>
            </a:extLst>
          </p:cNvPr>
          <p:cNvSpPr>
            <a:spLocks noGrp="1"/>
          </p:cNvSpPr>
          <p:nvPr>
            <p:ph type="sldNum" sz="quarter" idx="12"/>
          </p:nvPr>
        </p:nvSpPr>
        <p:spPr/>
        <p:txBody>
          <a:bodyPr/>
          <a:lstStyle/>
          <a:p>
            <a:fld id="{77920A3F-AA94-4E76-849B-0832A6B136FB}" type="slidenum">
              <a:rPr lang="en-IN" smtClean="0"/>
              <a:t>1</a:t>
            </a:fld>
            <a:endParaRPr lang="en-IN" dirty="0"/>
          </a:p>
        </p:txBody>
      </p:sp>
    </p:spTree>
    <p:extLst>
      <p:ext uri="{BB962C8B-B14F-4D97-AF65-F5344CB8AC3E}">
        <p14:creationId xmlns:p14="http://schemas.microsoft.com/office/powerpoint/2010/main" val="360323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EE3F92-95F3-4964-8914-FC82C88BCD66}"/>
              </a:ext>
            </a:extLst>
          </p:cNvPr>
          <p:cNvSpPr>
            <a:spLocks noGrp="1"/>
          </p:cNvSpPr>
          <p:nvPr>
            <p:ph type="sldNum" sz="quarter" idx="12"/>
          </p:nvPr>
        </p:nvSpPr>
        <p:spPr/>
        <p:txBody>
          <a:bodyPr/>
          <a:lstStyle/>
          <a:p>
            <a:fld id="{77920A3F-AA94-4E76-849B-0832A6B136FB}" type="slidenum">
              <a:rPr lang="en-IN" smtClean="0"/>
              <a:t>10</a:t>
            </a:fld>
            <a:endParaRPr lang="en-IN"/>
          </a:p>
        </p:txBody>
      </p:sp>
      <p:sp>
        <p:nvSpPr>
          <p:cNvPr id="3" name="TextBox 2">
            <a:extLst>
              <a:ext uri="{FF2B5EF4-FFF2-40B4-BE49-F238E27FC236}">
                <a16:creationId xmlns:a16="http://schemas.microsoft.com/office/drawing/2014/main" id="{08ADA049-818C-40C3-98BE-8AEB15E250F2}"/>
              </a:ext>
            </a:extLst>
          </p:cNvPr>
          <p:cNvSpPr txBox="1"/>
          <p:nvPr/>
        </p:nvSpPr>
        <p:spPr>
          <a:xfrm>
            <a:off x="1364202" y="1397674"/>
            <a:ext cx="9463596" cy="4062651"/>
          </a:xfrm>
          <a:prstGeom prst="rect">
            <a:avLst/>
          </a:prstGeom>
          <a:noFill/>
        </p:spPr>
        <p:txBody>
          <a:bodyPr wrap="square" rtlCol="0">
            <a:spAutoFit/>
          </a:bodyPr>
          <a:lstStyle/>
          <a:p>
            <a:pPr marL="0" indent="0" algn="just">
              <a:buNone/>
            </a:pPr>
            <a:r>
              <a:rPr lang="en-US" sz="2000" dirty="0">
                <a:latin typeface="Book Antiqua" panose="02040602050305030304" pitchFamily="18" charset="0"/>
              </a:rPr>
              <a:t>3) Adjustment of user interface </a:t>
            </a:r>
          </a:p>
          <a:p>
            <a:pPr marL="0" indent="0" algn="just">
              <a:buNone/>
            </a:pPr>
            <a:r>
              <a:rPr lang="en-US" sz="2000" dirty="0">
                <a:latin typeface="Book Antiqua" panose="02040602050305030304" pitchFamily="18" charset="0"/>
              </a:rPr>
              <a:t>	&gt; since it is a chat application, we can expect many people to be using this. So the user interface should be easy and should not be such that the user gets confused. For this we kept the interface as minimalistic as possible with the maximum of functionality. </a:t>
            </a:r>
          </a:p>
          <a:p>
            <a:pPr marL="0" indent="0" algn="just">
              <a:buNone/>
            </a:pPr>
            <a:endParaRPr lang="en-US" sz="2000" dirty="0">
              <a:latin typeface="Book Antiqua" panose="02040602050305030304" pitchFamily="18" charset="0"/>
            </a:endParaRPr>
          </a:p>
          <a:p>
            <a:pPr marL="0" indent="0" algn="just">
              <a:buNone/>
            </a:pPr>
            <a:endParaRPr lang="en-US" sz="2000" dirty="0">
              <a:latin typeface="Book Antiqua" panose="02040602050305030304" pitchFamily="18" charset="0"/>
            </a:endParaRPr>
          </a:p>
          <a:p>
            <a:pPr marL="0" indent="0" algn="just">
              <a:buNone/>
            </a:pPr>
            <a:endParaRPr lang="en-US" sz="2000" dirty="0">
              <a:latin typeface="Book Antiqua" panose="02040602050305030304" pitchFamily="18" charset="0"/>
            </a:endParaRPr>
          </a:p>
          <a:p>
            <a:pPr marL="0" indent="0" algn="just">
              <a:buNone/>
            </a:pPr>
            <a:r>
              <a:rPr lang="en-US" sz="2000" dirty="0">
                <a:latin typeface="Book Antiqua" panose="02040602050305030304" pitchFamily="18" charset="0"/>
              </a:rPr>
              <a:t>4) What happens if message screen gets filled</a:t>
            </a:r>
          </a:p>
          <a:p>
            <a:pPr marL="0" indent="0" algn="just">
              <a:buNone/>
            </a:pPr>
            <a:r>
              <a:rPr lang="en-US" sz="2000" dirty="0">
                <a:latin typeface="Book Antiqua" panose="02040602050305030304" pitchFamily="18" charset="0"/>
              </a:rPr>
              <a:t>	&gt; if numerous chats were done then the visible text field got full and other chats could not be seen. To rectify this situation we added a scroll bar which would help us navigate the text field and allow us to see all messages.</a:t>
            </a:r>
          </a:p>
          <a:p>
            <a:endParaRPr lang="en-IN" dirty="0"/>
          </a:p>
        </p:txBody>
      </p:sp>
    </p:spTree>
    <p:extLst>
      <p:ext uri="{BB962C8B-B14F-4D97-AF65-F5344CB8AC3E}">
        <p14:creationId xmlns:p14="http://schemas.microsoft.com/office/powerpoint/2010/main" val="148072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1CBF-A0EE-404E-BC93-217ED26948C6}"/>
              </a:ext>
            </a:extLst>
          </p:cNvPr>
          <p:cNvSpPr>
            <a:spLocks noGrp="1"/>
          </p:cNvSpPr>
          <p:nvPr>
            <p:ph type="title"/>
          </p:nvPr>
        </p:nvSpPr>
        <p:spPr>
          <a:xfrm>
            <a:off x="1218575" y="0"/>
            <a:ext cx="10364451" cy="1596177"/>
          </a:xfrm>
        </p:spPr>
        <p:txBody>
          <a:bodyPr>
            <a:normAutofit/>
          </a:bodyPr>
          <a:lstStyle/>
          <a:p>
            <a:r>
              <a:rPr lang="en-US" sz="3600" b="1" i="1" dirty="0">
                <a:solidFill>
                  <a:schemeClr val="accent1">
                    <a:lumMod val="75000"/>
                  </a:schemeClr>
                </a:solidFill>
                <a:latin typeface="Algerian" panose="04020705040A02060702" pitchFamily="82" charset="0"/>
              </a:rPr>
              <a:t>Current Status &amp; future plan :</a:t>
            </a:r>
            <a:endParaRPr lang="en-IN" sz="3600" b="1" i="1" dirty="0">
              <a:solidFill>
                <a:schemeClr val="accent1">
                  <a:lumMod val="75000"/>
                </a:schemeClr>
              </a:solidFill>
              <a:latin typeface="Algerian" panose="04020705040A02060702" pitchFamily="82" charset="0"/>
            </a:endParaRPr>
          </a:p>
        </p:txBody>
      </p:sp>
      <p:sp>
        <p:nvSpPr>
          <p:cNvPr id="4" name="Slide Number Placeholder 3">
            <a:extLst>
              <a:ext uri="{FF2B5EF4-FFF2-40B4-BE49-F238E27FC236}">
                <a16:creationId xmlns:a16="http://schemas.microsoft.com/office/drawing/2014/main" id="{688F4752-6E53-4232-B419-F15FDE82D1BA}"/>
              </a:ext>
            </a:extLst>
          </p:cNvPr>
          <p:cNvSpPr>
            <a:spLocks noGrp="1"/>
          </p:cNvSpPr>
          <p:nvPr>
            <p:ph type="sldNum" sz="quarter" idx="12"/>
          </p:nvPr>
        </p:nvSpPr>
        <p:spPr/>
        <p:txBody>
          <a:bodyPr/>
          <a:lstStyle/>
          <a:p>
            <a:fld id="{77920A3F-AA94-4E76-849B-0832A6B136FB}" type="slidenum">
              <a:rPr lang="en-IN" smtClean="0"/>
              <a:t>11</a:t>
            </a:fld>
            <a:endParaRPr lang="en-IN"/>
          </a:p>
        </p:txBody>
      </p:sp>
      <p:sp>
        <p:nvSpPr>
          <p:cNvPr id="3" name="TextBox 2">
            <a:extLst>
              <a:ext uri="{FF2B5EF4-FFF2-40B4-BE49-F238E27FC236}">
                <a16:creationId xmlns:a16="http://schemas.microsoft.com/office/drawing/2014/main" id="{7B566FD0-7E5F-49BB-ABBA-14A772755DAE}"/>
              </a:ext>
            </a:extLst>
          </p:cNvPr>
          <p:cNvSpPr txBox="1"/>
          <p:nvPr/>
        </p:nvSpPr>
        <p:spPr>
          <a:xfrm>
            <a:off x="1069825" y="1379769"/>
            <a:ext cx="9623394" cy="4524315"/>
          </a:xfrm>
          <a:prstGeom prst="rect">
            <a:avLst/>
          </a:prstGeom>
          <a:noFill/>
        </p:spPr>
        <p:txBody>
          <a:bodyPr wrap="square" rtlCol="0">
            <a:spAutoFit/>
          </a:bodyPr>
          <a:lstStyle/>
          <a:p>
            <a:pPr algn="just"/>
            <a:r>
              <a:rPr lang="en-US" b="1" dirty="0">
                <a:latin typeface="Book Antiqua" panose="02040602050305030304" pitchFamily="18" charset="0"/>
              </a:rPr>
              <a:t>Current Status:</a:t>
            </a:r>
          </a:p>
          <a:p>
            <a:pPr algn="just"/>
            <a:r>
              <a:rPr lang="en-US" b="1" dirty="0">
                <a:latin typeface="Book Antiqua" panose="02040602050305030304" pitchFamily="18" charset="0"/>
              </a:rPr>
              <a:t>	</a:t>
            </a:r>
            <a:r>
              <a:rPr lang="en-US" dirty="0">
                <a:latin typeface="Book Antiqua" panose="02040602050305030304" pitchFamily="18" charset="0"/>
              </a:rPr>
              <a:t>We have currently design individual chat sever, With which we can send and receiver a text message and start up with a communication by two individual personality.</a:t>
            </a:r>
          </a:p>
          <a:p>
            <a:pPr algn="just"/>
            <a:endParaRPr lang="en-US" dirty="0">
              <a:latin typeface="Book Antiqua" panose="02040602050305030304" pitchFamily="18" charset="0"/>
            </a:endParaRPr>
          </a:p>
          <a:p>
            <a:pPr algn="just"/>
            <a:r>
              <a:rPr lang="en-US" b="1" dirty="0">
                <a:latin typeface="Book Antiqua" panose="02040602050305030304" pitchFamily="18" charset="0"/>
              </a:rPr>
              <a:t>Future Plan:</a:t>
            </a:r>
          </a:p>
          <a:p>
            <a:pPr algn="just"/>
            <a:r>
              <a:rPr lang="en-US" b="1" dirty="0">
                <a:latin typeface="Book Antiqua" panose="02040602050305030304" pitchFamily="18" charset="0"/>
              </a:rPr>
              <a:t>	</a:t>
            </a:r>
            <a:r>
              <a:rPr lang="en-US" dirty="0">
                <a:latin typeface="Book Antiqua" panose="02040602050305030304" pitchFamily="18" charset="0"/>
              </a:rPr>
              <a:t>There is always a scope for improvement and adding on new this according to the demand of the public. But the most important thing should be flexible to accept further modification. In future the software maybe extended to include features such as:</a:t>
            </a:r>
          </a:p>
          <a:p>
            <a:pPr algn="just"/>
            <a:endParaRPr lang="en-US" dirty="0">
              <a:latin typeface="Book Antiqua" panose="02040602050305030304" pitchFamily="18" charset="0"/>
            </a:endParaRPr>
          </a:p>
          <a:p>
            <a:pPr marL="285750" indent="-285750" algn="just">
              <a:buFont typeface="Arial" panose="020B0604020202020204" pitchFamily="34" charset="0"/>
              <a:buChar char="•"/>
            </a:pPr>
            <a:r>
              <a:rPr lang="en-US" b="1" dirty="0">
                <a:latin typeface="Book Antiqua" panose="02040602050305030304" pitchFamily="18" charset="0"/>
              </a:rPr>
              <a:t>Chat saving: </a:t>
            </a:r>
            <a:r>
              <a:rPr lang="en-US" dirty="0">
                <a:latin typeface="Book Antiqua" panose="02040602050305030304" pitchFamily="18" charset="0"/>
              </a:rPr>
              <a:t>This will save all the messages sent by the server and client in a file.</a:t>
            </a:r>
          </a:p>
          <a:p>
            <a:pPr marL="285750" indent="-285750" algn="just">
              <a:buFont typeface="Arial" panose="020B0604020202020204" pitchFamily="34" charset="0"/>
              <a:buChar char="•"/>
            </a:pPr>
            <a:endParaRPr lang="en-US" dirty="0">
              <a:latin typeface="Book Antiqua" panose="02040602050305030304" pitchFamily="18" charset="0"/>
            </a:endParaRPr>
          </a:p>
          <a:p>
            <a:pPr marL="285750" indent="-285750" algn="just">
              <a:buFont typeface="Arial" panose="020B0604020202020204" pitchFamily="34" charset="0"/>
              <a:buChar char="•"/>
            </a:pPr>
            <a:r>
              <a:rPr lang="en-US" b="1" dirty="0">
                <a:latin typeface="Book Antiqua" panose="02040602050305030304" pitchFamily="18" charset="0"/>
              </a:rPr>
              <a:t>Group chat: </a:t>
            </a:r>
            <a:r>
              <a:rPr lang="en-US" dirty="0">
                <a:latin typeface="Book Antiqua" panose="02040602050305030304" pitchFamily="18" charset="0"/>
              </a:rPr>
              <a:t>Currently there can be only 2 users but we plan to extend this in such a way that multiple users can chat together.</a:t>
            </a:r>
            <a:endParaRPr lang="en-US" b="1"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endParaRPr lang="en-IN" dirty="0">
              <a:latin typeface="Book Antiqua" panose="02040602050305030304" pitchFamily="18" charset="0"/>
            </a:endParaRPr>
          </a:p>
        </p:txBody>
      </p:sp>
    </p:spTree>
    <p:extLst>
      <p:ext uri="{BB962C8B-B14F-4D97-AF65-F5344CB8AC3E}">
        <p14:creationId xmlns:p14="http://schemas.microsoft.com/office/powerpoint/2010/main" val="167716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5AAD-CC75-4828-9F03-5F11E822A537}"/>
              </a:ext>
            </a:extLst>
          </p:cNvPr>
          <p:cNvSpPr>
            <a:spLocks noGrp="1"/>
          </p:cNvSpPr>
          <p:nvPr>
            <p:ph type="title"/>
          </p:nvPr>
        </p:nvSpPr>
        <p:spPr/>
        <p:txBody>
          <a:bodyPr/>
          <a:lstStyle/>
          <a:p>
            <a:pPr algn="l"/>
            <a:r>
              <a:rPr lang="en-US" b="1" i="1" dirty="0">
                <a:solidFill>
                  <a:schemeClr val="accent1">
                    <a:lumMod val="75000"/>
                  </a:schemeClr>
                </a:solidFill>
                <a:latin typeface="Algerian" panose="04020705040A02060702" pitchFamily="82" charset="0"/>
              </a:rPr>
              <a:t>Conclusion:</a:t>
            </a:r>
            <a:endParaRPr lang="en-IN" b="1" i="1" dirty="0">
              <a:solidFill>
                <a:schemeClr val="accent1">
                  <a:lumMod val="75000"/>
                </a:schemeClr>
              </a:solidFill>
              <a:latin typeface="Algerian" panose="04020705040A02060702" pitchFamily="82" charset="0"/>
            </a:endParaRPr>
          </a:p>
        </p:txBody>
      </p:sp>
      <p:sp>
        <p:nvSpPr>
          <p:cNvPr id="3" name="Slide Number Placeholder 2">
            <a:extLst>
              <a:ext uri="{FF2B5EF4-FFF2-40B4-BE49-F238E27FC236}">
                <a16:creationId xmlns:a16="http://schemas.microsoft.com/office/drawing/2014/main" id="{E72A74F3-3277-4A83-A813-E01A8EEE6413}"/>
              </a:ext>
            </a:extLst>
          </p:cNvPr>
          <p:cNvSpPr>
            <a:spLocks noGrp="1"/>
          </p:cNvSpPr>
          <p:nvPr>
            <p:ph type="sldNum" sz="quarter" idx="12"/>
          </p:nvPr>
        </p:nvSpPr>
        <p:spPr/>
        <p:txBody>
          <a:bodyPr/>
          <a:lstStyle/>
          <a:p>
            <a:fld id="{77920A3F-AA94-4E76-849B-0832A6B136FB}" type="slidenum">
              <a:rPr lang="en-IN" smtClean="0"/>
              <a:t>12</a:t>
            </a:fld>
            <a:endParaRPr lang="en-IN"/>
          </a:p>
        </p:txBody>
      </p:sp>
      <p:sp>
        <p:nvSpPr>
          <p:cNvPr id="4" name="TextBox 3">
            <a:extLst>
              <a:ext uri="{FF2B5EF4-FFF2-40B4-BE49-F238E27FC236}">
                <a16:creationId xmlns:a16="http://schemas.microsoft.com/office/drawing/2014/main" id="{DE159973-82DD-4FA5-BA48-2557090671F0}"/>
              </a:ext>
            </a:extLst>
          </p:cNvPr>
          <p:cNvSpPr txBox="1"/>
          <p:nvPr/>
        </p:nvSpPr>
        <p:spPr>
          <a:xfrm>
            <a:off x="1056442" y="2109927"/>
            <a:ext cx="10364450" cy="1200329"/>
          </a:xfrm>
          <a:prstGeom prst="rect">
            <a:avLst/>
          </a:prstGeom>
          <a:noFill/>
        </p:spPr>
        <p:txBody>
          <a:bodyPr wrap="square" rtlCol="0">
            <a:spAutoFit/>
          </a:bodyPr>
          <a:lstStyle/>
          <a:p>
            <a:pPr algn="just"/>
            <a:r>
              <a:rPr lang="en-US" dirty="0">
                <a:latin typeface="Book Antiqua" panose="02040602050305030304" pitchFamily="18" charset="0"/>
              </a:rPr>
              <a:t>We have developed network application in java using swing and other different packages of java. These software is portable, efficient and easily maintainable for large number of clients. Our developed web based chatting software is unique in its features and more importantly easily customizable.</a:t>
            </a:r>
            <a:endParaRPr lang="en-IN" dirty="0">
              <a:latin typeface="Book Antiqua" panose="02040602050305030304" pitchFamily="18" charset="0"/>
            </a:endParaRPr>
          </a:p>
        </p:txBody>
      </p:sp>
    </p:spTree>
    <p:extLst>
      <p:ext uri="{BB962C8B-B14F-4D97-AF65-F5344CB8AC3E}">
        <p14:creationId xmlns:p14="http://schemas.microsoft.com/office/powerpoint/2010/main" val="108112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F1A2-5C15-4E3D-8333-D47DD83184DF}"/>
              </a:ext>
            </a:extLst>
          </p:cNvPr>
          <p:cNvSpPr>
            <a:spLocks noGrp="1"/>
          </p:cNvSpPr>
          <p:nvPr>
            <p:ph type="title"/>
          </p:nvPr>
        </p:nvSpPr>
        <p:spPr>
          <a:xfrm>
            <a:off x="1141413" y="772357"/>
            <a:ext cx="9905998" cy="1349407"/>
          </a:xfrm>
        </p:spPr>
        <p:txBody>
          <a:bodyPr>
            <a:normAutofit fontScale="90000"/>
          </a:bodyPr>
          <a:lstStyle/>
          <a:p>
            <a:pPr algn="l"/>
            <a:br>
              <a:rPr lang="en-US" b="1" dirty="0">
                <a:solidFill>
                  <a:schemeClr val="accent4">
                    <a:lumMod val="40000"/>
                    <a:lumOff val="60000"/>
                  </a:schemeClr>
                </a:solidFill>
              </a:rPr>
            </a:br>
            <a:br>
              <a:rPr lang="en-US" dirty="0"/>
            </a:br>
            <a:r>
              <a:rPr lang="en-US" dirty="0"/>
              <a:t>                </a:t>
            </a:r>
            <a:br>
              <a:rPr lang="en-US" dirty="0"/>
            </a:br>
            <a:r>
              <a:rPr lang="en-US" sz="4000" dirty="0"/>
              <a:t>     </a:t>
            </a:r>
            <a:r>
              <a:rPr lang="en-US" sz="4000" b="1" i="1" dirty="0">
                <a:solidFill>
                  <a:schemeClr val="accent1">
                    <a:lumMod val="75000"/>
                  </a:schemeClr>
                </a:solidFill>
                <a:latin typeface="Algerian" panose="04020705040A02060702" pitchFamily="82" charset="0"/>
              </a:rPr>
              <a:t>CONTENTS:</a:t>
            </a:r>
            <a:r>
              <a:rPr lang="en-US" sz="4000" b="1" i="1" dirty="0">
                <a:solidFill>
                  <a:schemeClr val="accent1">
                    <a:lumMod val="75000"/>
                  </a:schemeClr>
                </a:solidFill>
              </a:rPr>
              <a:t> -</a:t>
            </a:r>
            <a:r>
              <a:rPr lang="en-US" sz="4000" b="1" i="1" dirty="0">
                <a:solidFill>
                  <a:srgbClr val="0070C0"/>
                </a:solidFill>
              </a:rPr>
              <a:t>         </a:t>
            </a:r>
            <a:br>
              <a:rPr lang="en-US" cap="none" dirty="0"/>
            </a:br>
            <a:br>
              <a:rPr lang="en-US" cap="none" dirty="0"/>
            </a:br>
            <a:br>
              <a:rPr lang="en-US" cap="none" dirty="0"/>
            </a:br>
            <a:endParaRPr lang="en-IN" dirty="0"/>
          </a:p>
        </p:txBody>
      </p:sp>
      <p:sp>
        <p:nvSpPr>
          <p:cNvPr id="3" name="Slide Number Placeholder 2">
            <a:extLst>
              <a:ext uri="{FF2B5EF4-FFF2-40B4-BE49-F238E27FC236}">
                <a16:creationId xmlns:a16="http://schemas.microsoft.com/office/drawing/2014/main" id="{D1C72DC5-A83A-4EC5-9645-7979B3F3A50E}"/>
              </a:ext>
            </a:extLst>
          </p:cNvPr>
          <p:cNvSpPr>
            <a:spLocks noGrp="1"/>
          </p:cNvSpPr>
          <p:nvPr>
            <p:ph type="sldNum" sz="quarter" idx="12"/>
          </p:nvPr>
        </p:nvSpPr>
        <p:spPr/>
        <p:txBody>
          <a:bodyPr/>
          <a:lstStyle/>
          <a:p>
            <a:fld id="{77920A3F-AA94-4E76-849B-0832A6B136FB}" type="slidenum">
              <a:rPr lang="en-IN" smtClean="0"/>
              <a:t>2</a:t>
            </a:fld>
            <a:endParaRPr lang="en-IN"/>
          </a:p>
        </p:txBody>
      </p:sp>
      <p:sp>
        <p:nvSpPr>
          <p:cNvPr id="6" name="TextBox 5">
            <a:extLst>
              <a:ext uri="{FF2B5EF4-FFF2-40B4-BE49-F238E27FC236}">
                <a16:creationId xmlns:a16="http://schemas.microsoft.com/office/drawing/2014/main" id="{D51BD4AA-8C7C-451C-9768-EEA4FA9DC641}"/>
              </a:ext>
            </a:extLst>
          </p:cNvPr>
          <p:cNvSpPr txBox="1"/>
          <p:nvPr/>
        </p:nvSpPr>
        <p:spPr>
          <a:xfrm>
            <a:off x="3389570" y="2274838"/>
            <a:ext cx="5168502" cy="280076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Introduction</a:t>
            </a:r>
          </a:p>
          <a:p>
            <a:pPr marL="285750" indent="-285750">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Flowchart</a:t>
            </a:r>
            <a:endParaRPr lang="en-US" sz="2000" cap="none"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Requirements</a:t>
            </a:r>
          </a:p>
          <a:p>
            <a:pPr marL="285750" indent="-285750">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Challenges Faced</a:t>
            </a:r>
          </a:p>
          <a:p>
            <a:pPr marL="285750" indent="-285750">
              <a:buFont typeface="Wingdings" panose="05000000000000000000" pitchFamily="2" charset="2"/>
              <a:buChar char="Ø"/>
            </a:pPr>
            <a:r>
              <a:rPr lang="en-US" sz="2000" dirty="0">
                <a:latin typeface="Calibri" panose="020F0502020204030204" pitchFamily="34" charset="0"/>
                <a:cs typeface="Calibri" panose="020F0502020204030204" pitchFamily="34" charset="0"/>
              </a:rPr>
              <a:t>Current Status and Future Plan</a:t>
            </a:r>
          </a:p>
          <a:p>
            <a:pPr marL="285750" indent="-285750">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Conclusion</a:t>
            </a:r>
            <a:br>
              <a:rPr lang="en-US" sz="2000" cap="none" dirty="0">
                <a:latin typeface="Calibri" panose="020F0502020204030204" pitchFamily="34" charset="0"/>
                <a:cs typeface="Calibri" panose="020F0502020204030204" pitchFamily="34" charset="0"/>
              </a:rPr>
            </a:br>
            <a:br>
              <a:rPr lang="en-US" cap="none" dirty="0"/>
            </a:br>
            <a:endParaRPr lang="en-IN" dirty="0"/>
          </a:p>
        </p:txBody>
      </p:sp>
    </p:spTree>
    <p:extLst>
      <p:ext uri="{BB962C8B-B14F-4D97-AF65-F5344CB8AC3E}">
        <p14:creationId xmlns:p14="http://schemas.microsoft.com/office/powerpoint/2010/main" val="145679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7299-8F08-439D-9FCA-E4E4D31CC21A}"/>
              </a:ext>
            </a:extLst>
          </p:cNvPr>
          <p:cNvSpPr>
            <a:spLocks noGrp="1"/>
          </p:cNvSpPr>
          <p:nvPr>
            <p:ph type="title"/>
          </p:nvPr>
        </p:nvSpPr>
        <p:spPr>
          <a:xfrm>
            <a:off x="1141413" y="609600"/>
            <a:ext cx="9905998" cy="1725227"/>
          </a:xfrm>
        </p:spPr>
        <p:txBody>
          <a:bodyPr/>
          <a:lstStyle/>
          <a:p>
            <a:r>
              <a:rPr lang="en-US" b="1" i="1" dirty="0">
                <a:solidFill>
                  <a:schemeClr val="accent1">
                    <a:lumMod val="75000"/>
                  </a:schemeClr>
                </a:solidFill>
                <a:latin typeface="Algerian" panose="04020705040A02060702" pitchFamily="82" charset="0"/>
              </a:rPr>
              <a:t>Introduction:-</a:t>
            </a:r>
            <a:endParaRPr lang="en-IN" b="1" i="1" dirty="0">
              <a:solidFill>
                <a:schemeClr val="accent1">
                  <a:lumMod val="75000"/>
                </a:schemeClr>
              </a:solidFill>
              <a:latin typeface="Algerian" panose="04020705040A02060702" pitchFamily="82" charset="0"/>
            </a:endParaRPr>
          </a:p>
        </p:txBody>
      </p:sp>
      <p:sp>
        <p:nvSpPr>
          <p:cNvPr id="3" name="Slide Number Placeholder 2">
            <a:extLst>
              <a:ext uri="{FF2B5EF4-FFF2-40B4-BE49-F238E27FC236}">
                <a16:creationId xmlns:a16="http://schemas.microsoft.com/office/drawing/2014/main" id="{A25DB992-7D3B-4A6F-B502-A980747C53D0}"/>
              </a:ext>
            </a:extLst>
          </p:cNvPr>
          <p:cNvSpPr>
            <a:spLocks noGrp="1"/>
          </p:cNvSpPr>
          <p:nvPr>
            <p:ph type="sldNum" sz="quarter" idx="12"/>
          </p:nvPr>
        </p:nvSpPr>
        <p:spPr/>
        <p:txBody>
          <a:bodyPr/>
          <a:lstStyle/>
          <a:p>
            <a:fld id="{77920A3F-AA94-4E76-849B-0832A6B136FB}" type="slidenum">
              <a:rPr lang="en-IN" smtClean="0"/>
              <a:t>3</a:t>
            </a:fld>
            <a:endParaRPr lang="en-IN"/>
          </a:p>
        </p:txBody>
      </p:sp>
      <p:sp>
        <p:nvSpPr>
          <p:cNvPr id="4" name="TextBox 3">
            <a:extLst>
              <a:ext uri="{FF2B5EF4-FFF2-40B4-BE49-F238E27FC236}">
                <a16:creationId xmlns:a16="http://schemas.microsoft.com/office/drawing/2014/main" id="{C973393B-183D-473F-A77F-3B84A013DECD}"/>
              </a:ext>
            </a:extLst>
          </p:cNvPr>
          <p:cNvSpPr txBox="1"/>
          <p:nvPr/>
        </p:nvSpPr>
        <p:spPr>
          <a:xfrm>
            <a:off x="1464598" y="2423604"/>
            <a:ext cx="9431893" cy="3416320"/>
          </a:xfrm>
          <a:prstGeom prst="rect">
            <a:avLst/>
          </a:prstGeom>
          <a:noFill/>
        </p:spPr>
        <p:txBody>
          <a:bodyPr wrap="square" rtlCol="0">
            <a:spAutoFit/>
          </a:bodyPr>
          <a:lstStyle/>
          <a:p>
            <a:pPr algn="just"/>
            <a:r>
              <a:rPr lang="en-US" b="1" dirty="0">
                <a:latin typeface="Book Antiqua" panose="02040602050305030304" pitchFamily="18" charset="0"/>
              </a:rPr>
              <a:t>CHATTING APPLICATION IS DESKTOP BASED APPLICATION</a:t>
            </a:r>
          </a:p>
          <a:p>
            <a:pPr algn="just"/>
            <a:endParaRPr lang="en-US" b="1" dirty="0">
              <a:latin typeface="Book Antiqua" panose="02040602050305030304" pitchFamily="18" charset="0"/>
            </a:endParaRPr>
          </a:p>
          <a:p>
            <a:pPr algn="just"/>
            <a:r>
              <a:rPr lang="en-US" dirty="0">
                <a:latin typeface="Book Antiqua" panose="02040602050305030304" pitchFamily="18" charset="0"/>
              </a:rPr>
              <a:t>The client server chat application is based on java swing and user socket packages. Its simple and easy and requires only core java knowledge. This application/program is good example of using java.io java.net packages to create a chat application.</a:t>
            </a:r>
          </a:p>
          <a:p>
            <a:pPr algn="just"/>
            <a:endParaRPr lang="en-US" dirty="0">
              <a:latin typeface="Book Antiqua" panose="02040602050305030304" pitchFamily="18" charset="0"/>
            </a:endParaRPr>
          </a:p>
          <a:p>
            <a:pPr algn="just"/>
            <a:r>
              <a:rPr lang="en-US" dirty="0">
                <a:latin typeface="Book Antiqua" panose="02040602050305030304" pitchFamily="18" charset="0"/>
              </a:rPr>
              <a:t>Chatting is the method of using technology to bring people and ideas “together” despite of the geographical barriers.</a:t>
            </a:r>
          </a:p>
          <a:p>
            <a:pPr algn="just"/>
            <a:endParaRPr lang="en-US" dirty="0">
              <a:latin typeface="Book Antiqua" panose="02040602050305030304" pitchFamily="18" charset="0"/>
            </a:endParaRPr>
          </a:p>
          <a:p>
            <a:pPr algn="just"/>
            <a:r>
              <a:rPr lang="en-US" dirty="0">
                <a:latin typeface="Book Antiqua" panose="02040602050305030304" pitchFamily="18" charset="0"/>
              </a:rPr>
              <a:t>It is made up of 2 applications the client application, which runs on the users Pc and server application, which runs on anyone Pc on the network. To start chatting client should get connected to server.   </a:t>
            </a:r>
            <a:endParaRPr lang="en-IN" dirty="0">
              <a:latin typeface="Book Antiqua" panose="02040602050305030304" pitchFamily="18" charset="0"/>
            </a:endParaRPr>
          </a:p>
        </p:txBody>
      </p:sp>
    </p:spTree>
    <p:extLst>
      <p:ext uri="{BB962C8B-B14F-4D97-AF65-F5344CB8AC3E}">
        <p14:creationId xmlns:p14="http://schemas.microsoft.com/office/powerpoint/2010/main" val="20278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D23-18D0-41F6-83B6-FE5708C49C60}"/>
              </a:ext>
            </a:extLst>
          </p:cNvPr>
          <p:cNvSpPr>
            <a:spLocks noGrp="1"/>
          </p:cNvSpPr>
          <p:nvPr>
            <p:ph type="title"/>
          </p:nvPr>
        </p:nvSpPr>
        <p:spPr>
          <a:xfrm>
            <a:off x="913775" y="618517"/>
            <a:ext cx="10364451" cy="1831720"/>
          </a:xfrm>
        </p:spPr>
        <p:txBody>
          <a:bodyPr>
            <a:normAutofit/>
          </a:bodyPr>
          <a:lstStyle/>
          <a:p>
            <a:r>
              <a:rPr lang="en-US" b="1" i="1" dirty="0">
                <a:solidFill>
                  <a:schemeClr val="accent1">
                    <a:lumMod val="75000"/>
                  </a:schemeClr>
                </a:solidFill>
                <a:latin typeface="Algerian" panose="04020705040A02060702" pitchFamily="82" charset="0"/>
              </a:rPr>
              <a:t>Problem statement:-</a:t>
            </a:r>
            <a:endParaRPr lang="en-IN" b="1" i="1" dirty="0">
              <a:solidFill>
                <a:schemeClr val="accent1">
                  <a:lumMod val="75000"/>
                </a:schemeClr>
              </a:solidFill>
              <a:latin typeface="Algerian" panose="04020705040A02060702" pitchFamily="82" charset="0"/>
            </a:endParaRPr>
          </a:p>
        </p:txBody>
      </p:sp>
      <p:sp>
        <p:nvSpPr>
          <p:cNvPr id="4" name="Slide Number Placeholder 3">
            <a:extLst>
              <a:ext uri="{FF2B5EF4-FFF2-40B4-BE49-F238E27FC236}">
                <a16:creationId xmlns:a16="http://schemas.microsoft.com/office/drawing/2014/main" id="{84391ADC-2B10-494B-ADCB-5E8855D729D5}"/>
              </a:ext>
            </a:extLst>
          </p:cNvPr>
          <p:cNvSpPr>
            <a:spLocks noGrp="1"/>
          </p:cNvSpPr>
          <p:nvPr>
            <p:ph type="sldNum" sz="quarter" idx="12"/>
          </p:nvPr>
        </p:nvSpPr>
        <p:spPr/>
        <p:txBody>
          <a:bodyPr/>
          <a:lstStyle/>
          <a:p>
            <a:fld id="{77920A3F-AA94-4E76-849B-0832A6B136FB}" type="slidenum">
              <a:rPr lang="en-IN" smtClean="0"/>
              <a:t>4</a:t>
            </a:fld>
            <a:endParaRPr lang="en-IN"/>
          </a:p>
        </p:txBody>
      </p:sp>
      <p:sp>
        <p:nvSpPr>
          <p:cNvPr id="3" name="TextBox 2">
            <a:extLst>
              <a:ext uri="{FF2B5EF4-FFF2-40B4-BE49-F238E27FC236}">
                <a16:creationId xmlns:a16="http://schemas.microsoft.com/office/drawing/2014/main" id="{F9BC133B-1AD2-485C-8B0E-D86CD3F50CB7}"/>
              </a:ext>
            </a:extLst>
          </p:cNvPr>
          <p:cNvSpPr txBox="1"/>
          <p:nvPr/>
        </p:nvSpPr>
        <p:spPr>
          <a:xfrm>
            <a:off x="1438183" y="2747630"/>
            <a:ext cx="9499106" cy="2523768"/>
          </a:xfrm>
          <a:prstGeom prst="rect">
            <a:avLst/>
          </a:prstGeom>
          <a:noFill/>
        </p:spPr>
        <p:txBody>
          <a:bodyPr wrap="square" rtlCol="0">
            <a:spAutoFit/>
          </a:bodyPr>
          <a:lstStyle/>
          <a:p>
            <a:pPr algn="just"/>
            <a:r>
              <a:rPr lang="en-US" dirty="0"/>
              <a:t> 	</a:t>
            </a:r>
            <a:r>
              <a:rPr lang="en-US" sz="2000" dirty="0">
                <a:latin typeface="Calibri" panose="020F0502020204030204" pitchFamily="34" charset="0"/>
                <a:cs typeface="Calibri" panose="020F0502020204030204" pitchFamily="34" charset="0"/>
              </a:rPr>
              <a:t>Communication is one of the most important part of daily life. There are many different means of communication. One such means of communication. One such means is chatting. There will be hardly any person who does not use a chat application nowadays.</a:t>
            </a:r>
          </a:p>
          <a:p>
            <a:pPr algn="just"/>
            <a:r>
              <a:rPr lang="en-US" sz="2000" dirty="0">
                <a:latin typeface="Calibri" panose="020F0502020204030204" pitchFamily="34" charset="0"/>
                <a:cs typeface="Calibri" panose="020F0502020204030204" pitchFamily="34" charset="0"/>
              </a:rPr>
              <a:t>	Chat server is network based application. Even though its small application, but eligible to meet client – side requirements. It will be made using graphical components in the swing toolkit in java.</a:t>
            </a:r>
            <a:endParaRPr lang="en-US" dirty="0"/>
          </a:p>
          <a:p>
            <a:endParaRPr lang="en-US" dirty="0"/>
          </a:p>
        </p:txBody>
      </p:sp>
    </p:spTree>
    <p:extLst>
      <p:ext uri="{BB962C8B-B14F-4D97-AF65-F5344CB8AC3E}">
        <p14:creationId xmlns:p14="http://schemas.microsoft.com/office/powerpoint/2010/main" val="280024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A764-6851-4930-9D67-7EE39B6A89F2}"/>
              </a:ext>
            </a:extLst>
          </p:cNvPr>
          <p:cNvSpPr>
            <a:spLocks noGrp="1"/>
          </p:cNvSpPr>
          <p:nvPr>
            <p:ph type="title"/>
          </p:nvPr>
        </p:nvSpPr>
        <p:spPr>
          <a:xfrm>
            <a:off x="913774" y="467598"/>
            <a:ext cx="10364451" cy="1352324"/>
          </a:xfrm>
        </p:spPr>
        <p:txBody>
          <a:bodyPr>
            <a:normAutofit/>
          </a:bodyPr>
          <a:lstStyle/>
          <a:p>
            <a:pPr algn="l"/>
            <a:r>
              <a:rPr lang="en-US" sz="3600" b="1" i="1" dirty="0">
                <a:solidFill>
                  <a:schemeClr val="accent1">
                    <a:lumMod val="75000"/>
                  </a:schemeClr>
                </a:solidFill>
                <a:latin typeface="Algerian" panose="04020705040A02060702" pitchFamily="82" charset="0"/>
              </a:rPr>
              <a:t>Flow of program:-</a:t>
            </a:r>
            <a:br>
              <a:rPr lang="en-US" sz="1800" b="1" i="1" dirty="0">
                <a:solidFill>
                  <a:schemeClr val="accent1">
                    <a:lumMod val="75000"/>
                  </a:schemeClr>
                </a:solidFill>
                <a:latin typeface="Book Antiqua" panose="02040602050305030304" pitchFamily="18" charset="0"/>
              </a:rPr>
            </a:br>
            <a:endParaRPr lang="en-IN" sz="1800" b="1" i="1" dirty="0">
              <a:solidFill>
                <a:schemeClr val="accent1">
                  <a:lumMod val="75000"/>
                </a:schemeClr>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EBD9893B-4854-4347-A07C-0BF21A2EBB54}"/>
              </a:ext>
            </a:extLst>
          </p:cNvPr>
          <p:cNvSpPr>
            <a:spLocks noGrp="1"/>
          </p:cNvSpPr>
          <p:nvPr>
            <p:ph type="sldNum" sz="quarter" idx="12"/>
          </p:nvPr>
        </p:nvSpPr>
        <p:spPr/>
        <p:txBody>
          <a:bodyPr/>
          <a:lstStyle/>
          <a:p>
            <a:fld id="{77920A3F-AA94-4E76-849B-0832A6B136FB}" type="slidenum">
              <a:rPr lang="en-IN" smtClean="0"/>
              <a:t>5</a:t>
            </a:fld>
            <a:endParaRPr lang="en-IN"/>
          </a:p>
        </p:txBody>
      </p:sp>
      <p:sp>
        <p:nvSpPr>
          <p:cNvPr id="4" name="TextBox 3">
            <a:extLst>
              <a:ext uri="{FF2B5EF4-FFF2-40B4-BE49-F238E27FC236}">
                <a16:creationId xmlns:a16="http://schemas.microsoft.com/office/drawing/2014/main" id="{BC21A0B0-57F3-4D03-85BB-0BF0DA45DC42}"/>
              </a:ext>
            </a:extLst>
          </p:cNvPr>
          <p:cNvSpPr txBox="1"/>
          <p:nvPr/>
        </p:nvSpPr>
        <p:spPr>
          <a:xfrm>
            <a:off x="913774" y="2358333"/>
            <a:ext cx="9721675" cy="2585323"/>
          </a:xfrm>
          <a:prstGeom prst="rect">
            <a:avLst/>
          </a:prstGeom>
          <a:noFill/>
        </p:spPr>
        <p:txBody>
          <a:bodyPr wrap="square" rtlCol="0">
            <a:spAutoFit/>
          </a:bodyPr>
          <a:lstStyle/>
          <a:p>
            <a:r>
              <a:rPr lang="en-US" dirty="0">
                <a:latin typeface="Book Antiqua" panose="02040602050305030304" pitchFamily="18" charset="0"/>
              </a:rPr>
              <a:t>The aim of this project is how we can implement a simple chat application between a server and client. The application is desktop based and is implemented using swing and awt. The project is developed in java SE language executed on single alone java across a network using loop back address concept.</a:t>
            </a:r>
          </a:p>
          <a:p>
            <a:endParaRPr lang="en-US" dirty="0">
              <a:latin typeface="Book Antiqua" panose="02040602050305030304" pitchFamily="18" charset="0"/>
            </a:endParaRPr>
          </a:p>
          <a:p>
            <a:r>
              <a:rPr lang="en-US" dirty="0">
                <a:latin typeface="Book Antiqua" panose="02040602050305030304" pitchFamily="18" charset="0"/>
              </a:rPr>
              <a:t>Application consists of two programs:</a:t>
            </a:r>
          </a:p>
          <a:p>
            <a:pPr marL="285750" indent="-285750">
              <a:buFont typeface="Arial" panose="020B0604020202020204" pitchFamily="34" charset="0"/>
              <a:buChar char="•"/>
            </a:pPr>
            <a:r>
              <a:rPr lang="en-US" dirty="0">
                <a:latin typeface="Book Antiqua" panose="02040602050305030304" pitchFamily="18" charset="0"/>
              </a:rPr>
              <a:t>Server</a:t>
            </a:r>
          </a:p>
          <a:p>
            <a:pPr marL="285750" indent="-285750">
              <a:buFont typeface="Arial" panose="020B0604020202020204" pitchFamily="34" charset="0"/>
              <a:buChar char="•"/>
            </a:pPr>
            <a:r>
              <a:rPr lang="en-US" dirty="0">
                <a:latin typeface="Book Antiqua" panose="02040602050305030304" pitchFamily="18" charset="0"/>
              </a:rPr>
              <a:t>Client</a:t>
            </a:r>
          </a:p>
          <a:p>
            <a:endParaRPr lang="en-US" dirty="0">
              <a:latin typeface="Book Antiqua" panose="02040602050305030304" pitchFamily="18" charset="0"/>
            </a:endParaRPr>
          </a:p>
        </p:txBody>
      </p:sp>
    </p:spTree>
    <p:extLst>
      <p:ext uri="{BB962C8B-B14F-4D97-AF65-F5344CB8AC3E}">
        <p14:creationId xmlns:p14="http://schemas.microsoft.com/office/powerpoint/2010/main" val="7131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1AE76B-8F4A-4F5F-9C0F-1FE4F4EA3625}"/>
              </a:ext>
            </a:extLst>
          </p:cNvPr>
          <p:cNvSpPr txBox="1"/>
          <p:nvPr/>
        </p:nvSpPr>
        <p:spPr>
          <a:xfrm>
            <a:off x="3622091" y="612559"/>
            <a:ext cx="4109934" cy="1785104"/>
          </a:xfrm>
          <a:prstGeom prst="rect">
            <a:avLst/>
          </a:prstGeom>
          <a:solidFill>
            <a:schemeClr val="accent6">
              <a:lumMod val="20000"/>
              <a:lumOff val="80000"/>
            </a:schemeClr>
          </a:solidFill>
          <a:ln>
            <a:solidFill>
              <a:schemeClr val="accent6">
                <a:lumMod val="5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b="1" i="1" dirty="0">
                <a:latin typeface="Arial" panose="020B0604020202020204" pitchFamily="34" charset="0"/>
                <a:cs typeface="Arial" panose="020B0604020202020204" pitchFamily="34" charset="0"/>
              </a:rPr>
              <a:t>Server</a:t>
            </a:r>
          </a:p>
          <a:p>
            <a:pPr algn="ctr"/>
            <a:r>
              <a:rPr lang="en-US" dirty="0">
                <a:latin typeface="Book Antiqua" panose="02040602050305030304" pitchFamily="18" charset="0"/>
              </a:rPr>
              <a:t>The server module of the application waits for the client to connect to it. The duty of the server is to let clients exchange the messages.</a:t>
            </a:r>
          </a:p>
          <a:p>
            <a:pPr algn="ctr"/>
            <a:endParaRPr lang="en-IN" dirty="0"/>
          </a:p>
        </p:txBody>
      </p:sp>
      <p:sp>
        <p:nvSpPr>
          <p:cNvPr id="5" name="Arrow: Down 4">
            <a:extLst>
              <a:ext uri="{FF2B5EF4-FFF2-40B4-BE49-F238E27FC236}">
                <a16:creationId xmlns:a16="http://schemas.microsoft.com/office/drawing/2014/main" id="{C20D6D8B-4A5F-4DE4-AF12-5A8511280F53}"/>
              </a:ext>
            </a:extLst>
          </p:cNvPr>
          <p:cNvSpPr/>
          <p:nvPr/>
        </p:nvSpPr>
        <p:spPr>
          <a:xfrm>
            <a:off x="5372810" y="2447600"/>
            <a:ext cx="484632" cy="931463"/>
          </a:xfrm>
          <a:prstGeom prst="downArrow">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3357856-51CD-4646-9834-14EAC7301274}"/>
              </a:ext>
            </a:extLst>
          </p:cNvPr>
          <p:cNvSpPr txBox="1"/>
          <p:nvPr/>
        </p:nvSpPr>
        <p:spPr>
          <a:xfrm>
            <a:off x="5788181" y="2526643"/>
            <a:ext cx="1544774" cy="738664"/>
          </a:xfrm>
          <a:prstGeom prst="rect">
            <a:avLst/>
          </a:prstGeom>
          <a:noFill/>
        </p:spPr>
        <p:txBody>
          <a:bodyPr wrap="square" rtlCol="0">
            <a:spAutoFit/>
          </a:bodyPr>
          <a:lstStyle/>
          <a:p>
            <a:r>
              <a:rPr lang="en-US" sz="1400" dirty="0">
                <a:latin typeface="Book Antiqua" panose="02040602050305030304" pitchFamily="18" charset="0"/>
              </a:rPr>
              <a:t>it can mutually communicate with the server.</a:t>
            </a:r>
            <a:endParaRPr lang="en-IN" sz="1400" dirty="0"/>
          </a:p>
        </p:txBody>
      </p:sp>
      <p:sp>
        <p:nvSpPr>
          <p:cNvPr id="7" name="TextBox 6">
            <a:extLst>
              <a:ext uri="{FF2B5EF4-FFF2-40B4-BE49-F238E27FC236}">
                <a16:creationId xmlns:a16="http://schemas.microsoft.com/office/drawing/2014/main" id="{712DD937-50FB-4E3F-88F5-5EFD38B7E2B4}"/>
              </a:ext>
            </a:extLst>
          </p:cNvPr>
          <p:cNvSpPr txBox="1"/>
          <p:nvPr/>
        </p:nvSpPr>
        <p:spPr>
          <a:xfrm>
            <a:off x="1003176" y="523783"/>
            <a:ext cx="1794081" cy="400110"/>
          </a:xfrm>
          <a:prstGeom prst="rect">
            <a:avLst/>
          </a:prstGeom>
          <a:noFill/>
        </p:spPr>
        <p:txBody>
          <a:bodyPr wrap="none" rtlCol="0">
            <a:spAutoFit/>
          </a:bodyPr>
          <a:lstStyle/>
          <a:p>
            <a:r>
              <a:rPr lang="en-US" sz="2000" dirty="0">
                <a:latin typeface="Algerian" panose="04020705040A02060702" pitchFamily="82" charset="0"/>
              </a:rPr>
              <a:t>Flowchart:-</a:t>
            </a:r>
            <a:endParaRPr lang="en-IN" sz="2000" dirty="0">
              <a:latin typeface="Algerian" panose="04020705040A02060702" pitchFamily="82" charset="0"/>
            </a:endParaRPr>
          </a:p>
        </p:txBody>
      </p:sp>
      <p:sp>
        <p:nvSpPr>
          <p:cNvPr id="8" name="TextBox 7">
            <a:extLst>
              <a:ext uri="{FF2B5EF4-FFF2-40B4-BE49-F238E27FC236}">
                <a16:creationId xmlns:a16="http://schemas.microsoft.com/office/drawing/2014/main" id="{5E3C51FE-54FE-4116-AC64-78DDAB3B6583}"/>
              </a:ext>
            </a:extLst>
          </p:cNvPr>
          <p:cNvSpPr txBox="1"/>
          <p:nvPr/>
        </p:nvSpPr>
        <p:spPr>
          <a:xfrm>
            <a:off x="3498228" y="3429000"/>
            <a:ext cx="4233797" cy="2062103"/>
          </a:xfrm>
          <a:prstGeom prst="rect">
            <a:avLst/>
          </a:prstGeom>
          <a:solidFill>
            <a:schemeClr val="accent6">
              <a:lumMod val="20000"/>
              <a:lumOff val="80000"/>
            </a:schemeClr>
          </a:solidFill>
          <a:ln>
            <a:solidFill>
              <a:schemeClr val="accent6">
                <a:lumMod val="5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000" b="1" i="1" dirty="0">
                <a:latin typeface="Arial" panose="020B0604020202020204" pitchFamily="34" charset="0"/>
                <a:cs typeface="Arial" panose="020B0604020202020204" pitchFamily="34" charset="0"/>
              </a:rPr>
              <a:t>Client</a:t>
            </a:r>
          </a:p>
          <a:p>
            <a:pPr algn="ctr"/>
            <a:r>
              <a:rPr lang="en-US" dirty="0">
                <a:latin typeface="Book Antiqua" panose="02040602050305030304" pitchFamily="18" charset="0"/>
                <a:cs typeface="Arial" panose="020B0604020202020204" pitchFamily="34" charset="0"/>
              </a:rPr>
              <a:t>The client module is the one that utilizer sends requests to the server. Utilizer utilizes the client as the means to connect to the server. The connection can communicate to the connected server.</a:t>
            </a:r>
            <a:endParaRPr lang="en-IN" dirty="0"/>
          </a:p>
        </p:txBody>
      </p:sp>
      <p:sp>
        <p:nvSpPr>
          <p:cNvPr id="10" name="Slide Number Placeholder 9">
            <a:extLst>
              <a:ext uri="{FF2B5EF4-FFF2-40B4-BE49-F238E27FC236}">
                <a16:creationId xmlns:a16="http://schemas.microsoft.com/office/drawing/2014/main" id="{EFFE2BDA-5BDC-42F9-81B4-BF633DBC0FCE}"/>
              </a:ext>
            </a:extLst>
          </p:cNvPr>
          <p:cNvSpPr>
            <a:spLocks noGrp="1"/>
          </p:cNvSpPr>
          <p:nvPr>
            <p:ph type="sldNum" sz="quarter" idx="12"/>
          </p:nvPr>
        </p:nvSpPr>
        <p:spPr/>
        <p:txBody>
          <a:bodyPr/>
          <a:lstStyle/>
          <a:p>
            <a:fld id="{77920A3F-AA94-4E76-849B-0832A6B136FB}" type="slidenum">
              <a:rPr lang="en-IN" smtClean="0"/>
              <a:t>6</a:t>
            </a:fld>
            <a:endParaRPr lang="en-IN"/>
          </a:p>
        </p:txBody>
      </p:sp>
    </p:spTree>
    <p:extLst>
      <p:ext uri="{BB962C8B-B14F-4D97-AF65-F5344CB8AC3E}">
        <p14:creationId xmlns:p14="http://schemas.microsoft.com/office/powerpoint/2010/main" val="240143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5F04-C557-4F6A-9D35-FACD30DC18C3}"/>
              </a:ext>
            </a:extLst>
          </p:cNvPr>
          <p:cNvSpPr>
            <a:spLocks noGrp="1"/>
          </p:cNvSpPr>
          <p:nvPr>
            <p:ph type="title"/>
          </p:nvPr>
        </p:nvSpPr>
        <p:spPr>
          <a:xfrm>
            <a:off x="913775" y="168677"/>
            <a:ext cx="10364451" cy="1340527"/>
          </a:xfrm>
        </p:spPr>
        <p:txBody>
          <a:bodyPr/>
          <a:lstStyle/>
          <a:p>
            <a:r>
              <a:rPr lang="en-US" b="1" i="1" dirty="0">
                <a:solidFill>
                  <a:schemeClr val="accent1">
                    <a:lumMod val="75000"/>
                  </a:schemeClr>
                </a:solidFill>
                <a:latin typeface="Algerian" panose="04020705040A02060702" pitchFamily="82" charset="0"/>
              </a:rPr>
              <a:t>Requirements:-</a:t>
            </a:r>
            <a:endParaRPr lang="en-IN" b="1" i="1" dirty="0">
              <a:solidFill>
                <a:schemeClr val="accent1">
                  <a:lumMod val="75000"/>
                </a:schemeClr>
              </a:solidFill>
              <a:latin typeface="Algerian" panose="04020705040A02060702" pitchFamily="82" charset="0"/>
            </a:endParaRPr>
          </a:p>
        </p:txBody>
      </p:sp>
      <p:sp>
        <p:nvSpPr>
          <p:cNvPr id="4" name="Slide Number Placeholder 3">
            <a:extLst>
              <a:ext uri="{FF2B5EF4-FFF2-40B4-BE49-F238E27FC236}">
                <a16:creationId xmlns:a16="http://schemas.microsoft.com/office/drawing/2014/main" id="{9D989DF5-0453-4908-A828-6B41FB770C3C}"/>
              </a:ext>
            </a:extLst>
          </p:cNvPr>
          <p:cNvSpPr>
            <a:spLocks noGrp="1"/>
          </p:cNvSpPr>
          <p:nvPr>
            <p:ph type="sldNum" sz="quarter" idx="12"/>
          </p:nvPr>
        </p:nvSpPr>
        <p:spPr/>
        <p:txBody>
          <a:bodyPr/>
          <a:lstStyle/>
          <a:p>
            <a:fld id="{77920A3F-AA94-4E76-849B-0832A6B136FB}" type="slidenum">
              <a:rPr lang="en-IN" smtClean="0"/>
              <a:t>7</a:t>
            </a:fld>
            <a:endParaRPr lang="en-IN"/>
          </a:p>
        </p:txBody>
      </p:sp>
      <p:sp>
        <p:nvSpPr>
          <p:cNvPr id="3" name="TextBox 2">
            <a:extLst>
              <a:ext uri="{FF2B5EF4-FFF2-40B4-BE49-F238E27FC236}">
                <a16:creationId xmlns:a16="http://schemas.microsoft.com/office/drawing/2014/main" id="{C68664ED-406B-4E13-9F80-305C4D6CC996}"/>
              </a:ext>
            </a:extLst>
          </p:cNvPr>
          <p:cNvSpPr txBox="1"/>
          <p:nvPr/>
        </p:nvSpPr>
        <p:spPr>
          <a:xfrm>
            <a:off x="639192" y="1389071"/>
            <a:ext cx="10443724" cy="590931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External Interface Requirements</a:t>
            </a:r>
          </a:p>
          <a:p>
            <a:pPr algn="just"/>
            <a:endParaRPr lang="en-US" dirty="0">
              <a:latin typeface="Book Antiqua" panose="02040602050305030304" pitchFamily="18" charset="0"/>
              <a:cs typeface="Arial" panose="020B0604020202020204" pitchFamily="34" charset="0"/>
            </a:endParaRPr>
          </a:p>
          <a:p>
            <a:pPr algn="just"/>
            <a:r>
              <a:rPr lang="en-US" b="1" dirty="0">
                <a:latin typeface="Book Antiqua" panose="02040602050305030304" pitchFamily="18" charset="0"/>
                <a:cs typeface="Arial" panose="020B0604020202020204" pitchFamily="34" charset="0"/>
              </a:rPr>
              <a:t>USER INTERFACE:</a:t>
            </a:r>
          </a:p>
          <a:p>
            <a:pPr algn="just"/>
            <a:endParaRPr lang="en-US" b="1" dirty="0">
              <a:latin typeface="Book Antiqua" panose="02040602050305030304" pitchFamily="18" charset="0"/>
              <a:cs typeface="Arial" panose="020B0604020202020204" pitchFamily="34" charset="0"/>
            </a:endParaRPr>
          </a:p>
          <a:p>
            <a:pPr algn="just"/>
            <a:r>
              <a:rPr lang="en-US" dirty="0">
                <a:latin typeface="Book Antiqua" panose="02040602050305030304" pitchFamily="18" charset="0"/>
                <a:cs typeface="Arial" panose="020B0604020202020204" pitchFamily="34" charset="0"/>
              </a:rPr>
              <a:t>The user interface required to be developed for the system should be user friendly and attractive. There are two sets of Java APIs for graphic programming:</a:t>
            </a:r>
          </a:p>
          <a:p>
            <a:pPr algn="just"/>
            <a:r>
              <a:rPr lang="en-US" dirty="0">
                <a:latin typeface="Book Antiqua" panose="02040602050305030304" pitchFamily="18" charset="0"/>
                <a:cs typeface="Arial" panose="020B0604020202020204" pitchFamily="34" charset="0"/>
              </a:rPr>
              <a:t>AWT (Abstract Windowing Toolkit) and swing.</a:t>
            </a:r>
          </a:p>
          <a:p>
            <a:pPr marL="285750" indent="-285750" algn="just">
              <a:buFont typeface="Wingdings" panose="05000000000000000000" pitchFamily="2" charset="2"/>
              <a:buChar char="q"/>
            </a:pPr>
            <a:r>
              <a:rPr lang="en-US" dirty="0">
                <a:latin typeface="Book Antiqua" panose="02040602050305030304" pitchFamily="18" charset="0"/>
                <a:cs typeface="Arial" panose="020B0604020202020204" pitchFamily="34" charset="0"/>
              </a:rPr>
              <a:t>AWT API was introduced in JDK 1.0.Most of the AWT components have become obsolete and should be replaced by newer Swing components.</a:t>
            </a:r>
          </a:p>
          <a:p>
            <a:pPr marL="285750" indent="-285750" algn="just">
              <a:buFont typeface="Wingdings" panose="05000000000000000000" pitchFamily="2" charset="2"/>
              <a:buChar char="q"/>
            </a:pPr>
            <a:r>
              <a:rPr lang="en-US" dirty="0">
                <a:latin typeface="Book Antiqua" panose="02040602050305030304" pitchFamily="18" charset="0"/>
                <a:cs typeface="Arial" panose="020B0604020202020204" pitchFamily="34" charset="0"/>
              </a:rPr>
              <a:t>Swing API, a much more comprehensive set graphics libraries that enhances the AWT, was introduced as part of Java Foundation Classes (JFC) after and the release of JDK 1.1. JFC consists of Swing, Java2D,Accessiblity, Support APIs. JFC was an add-on to JDK 1.1 but has been integrated into core Java since 1.2.</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SOFTWARE INTEFACE:-</a:t>
            </a:r>
          </a:p>
          <a:p>
            <a:endParaRPr lang="en-US" dirty="0">
              <a:latin typeface="Book Antiqua" panose="02040602050305030304" pitchFamily="18" charset="0"/>
              <a:cs typeface="Arial" panose="020B0604020202020204" pitchFamily="34" charset="0"/>
            </a:endParaRPr>
          </a:p>
          <a:p>
            <a:r>
              <a:rPr lang="en-US" dirty="0">
                <a:latin typeface="Book Antiqua" panose="02040602050305030304" pitchFamily="18" charset="0"/>
                <a:cs typeface="Arial" panose="020B0604020202020204" pitchFamily="34" charset="0"/>
              </a:rPr>
              <a:t>Programming Language Java and socket programming</a:t>
            </a:r>
          </a:p>
          <a:p>
            <a:pPr algn="just"/>
            <a:endParaRPr lang="en-US" dirty="0">
              <a:latin typeface="Book Antiqua" panose="02040602050305030304" pitchFamily="18" charset="0"/>
              <a:cs typeface="Arial" panose="020B0604020202020204" pitchFamily="34" charset="0"/>
            </a:endParaRPr>
          </a:p>
          <a:p>
            <a:pPr algn="just"/>
            <a:endParaRPr lang="en-US" dirty="0">
              <a:latin typeface="Book Antiqua" panose="02040602050305030304" pitchFamily="18" charset="0"/>
              <a:cs typeface="Arial" panose="020B0604020202020204" pitchFamily="34" charset="0"/>
            </a:endParaRPr>
          </a:p>
          <a:p>
            <a:endParaRPr lang="en-US" dirty="0">
              <a:latin typeface="Book Antiqua" panose="02040602050305030304" pitchFamily="18" charset="0"/>
              <a:cs typeface="Arial" panose="020B0604020202020204" pitchFamily="34" charset="0"/>
            </a:endParaRPr>
          </a:p>
          <a:p>
            <a:endParaRPr lang="en-IN" dirty="0">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408170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82C9A-D84B-4D02-A97A-0016EAE0A193}"/>
              </a:ext>
            </a:extLst>
          </p:cNvPr>
          <p:cNvSpPr txBox="1"/>
          <p:nvPr/>
        </p:nvSpPr>
        <p:spPr>
          <a:xfrm>
            <a:off x="1890204" y="215641"/>
            <a:ext cx="8140823" cy="400110"/>
          </a:xfrm>
          <a:prstGeom prst="rect">
            <a:avLst/>
          </a:prstGeom>
          <a:noFill/>
        </p:spPr>
        <p:txBody>
          <a:bodyPr wrap="square" rtlCol="0">
            <a:spAutoFit/>
          </a:bodyPr>
          <a:lstStyle/>
          <a:p>
            <a:pPr algn="ctr"/>
            <a:r>
              <a:rPr lang="en-US" dirty="0">
                <a:latin typeface="Algerian" panose="04020705040A02060702" pitchFamily="82" charset="0"/>
                <a:cs typeface="Arial" panose="020B0604020202020204" pitchFamily="34" charset="0"/>
              </a:rPr>
              <a:t> </a:t>
            </a:r>
            <a:r>
              <a:rPr lang="en-US" sz="2000" b="1" i="1" dirty="0">
                <a:solidFill>
                  <a:schemeClr val="accent1">
                    <a:lumMod val="75000"/>
                  </a:schemeClr>
                </a:solidFill>
                <a:latin typeface="Algerian" panose="04020705040A02060702" pitchFamily="82" charset="0"/>
                <a:cs typeface="Arial" panose="020B0604020202020204" pitchFamily="34" charset="0"/>
              </a:rPr>
              <a:t>Preview of Client Server Screen or user interface</a:t>
            </a:r>
            <a:r>
              <a:rPr lang="en-US" b="1" i="1" dirty="0">
                <a:solidFill>
                  <a:schemeClr val="accent1">
                    <a:lumMod val="75000"/>
                  </a:schemeClr>
                </a:solidFill>
                <a:latin typeface="Algerian" panose="04020705040A02060702" pitchFamily="82" charset="0"/>
                <a:cs typeface="Arial" panose="020B0604020202020204" pitchFamily="34" charset="0"/>
              </a:rPr>
              <a:t>:</a:t>
            </a:r>
            <a:endParaRPr lang="en-IN" b="1" i="1" dirty="0">
              <a:solidFill>
                <a:schemeClr val="accent1">
                  <a:lumMod val="75000"/>
                </a:schemeClr>
              </a:solidFill>
              <a:latin typeface="Algerian" panose="04020705040A02060702" pitchFamily="82" charset="0"/>
              <a:cs typeface="Arial" panose="020B0604020202020204" pitchFamily="34" charset="0"/>
            </a:endParaRPr>
          </a:p>
        </p:txBody>
      </p:sp>
      <p:pic>
        <p:nvPicPr>
          <p:cNvPr id="5" name="Picture 4">
            <a:extLst>
              <a:ext uri="{FF2B5EF4-FFF2-40B4-BE49-F238E27FC236}">
                <a16:creationId xmlns:a16="http://schemas.microsoft.com/office/drawing/2014/main" id="{39D49157-8DB3-42AB-8FC5-6E026192D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70" y="780965"/>
            <a:ext cx="10625092" cy="5492062"/>
          </a:xfrm>
          <a:prstGeom prst="rect">
            <a:avLst/>
          </a:prstGeom>
        </p:spPr>
      </p:pic>
      <p:sp>
        <p:nvSpPr>
          <p:cNvPr id="6" name="Slide Number Placeholder 5">
            <a:extLst>
              <a:ext uri="{FF2B5EF4-FFF2-40B4-BE49-F238E27FC236}">
                <a16:creationId xmlns:a16="http://schemas.microsoft.com/office/drawing/2014/main" id="{C4F67CA2-E652-404D-B601-AEC7F8FCD070}"/>
              </a:ext>
            </a:extLst>
          </p:cNvPr>
          <p:cNvSpPr>
            <a:spLocks noGrp="1"/>
          </p:cNvSpPr>
          <p:nvPr>
            <p:ph type="sldNum" sz="quarter" idx="12"/>
          </p:nvPr>
        </p:nvSpPr>
        <p:spPr/>
        <p:txBody>
          <a:bodyPr/>
          <a:lstStyle/>
          <a:p>
            <a:fld id="{77920A3F-AA94-4E76-849B-0832A6B136FB}" type="slidenum">
              <a:rPr lang="en-IN" smtClean="0"/>
              <a:t>8</a:t>
            </a:fld>
            <a:endParaRPr lang="en-IN"/>
          </a:p>
        </p:txBody>
      </p:sp>
    </p:spTree>
    <p:extLst>
      <p:ext uri="{BB962C8B-B14F-4D97-AF65-F5344CB8AC3E}">
        <p14:creationId xmlns:p14="http://schemas.microsoft.com/office/powerpoint/2010/main" val="271526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FD6E-C55B-4CC0-AA93-6BC56C7B63B0}"/>
              </a:ext>
            </a:extLst>
          </p:cNvPr>
          <p:cNvSpPr>
            <a:spLocks noGrp="1"/>
          </p:cNvSpPr>
          <p:nvPr>
            <p:ph type="title"/>
          </p:nvPr>
        </p:nvSpPr>
        <p:spPr/>
        <p:txBody>
          <a:bodyPr/>
          <a:lstStyle/>
          <a:p>
            <a:r>
              <a:rPr lang="en-US" b="1" i="1" dirty="0">
                <a:solidFill>
                  <a:schemeClr val="accent1">
                    <a:lumMod val="50000"/>
                  </a:schemeClr>
                </a:solidFill>
                <a:latin typeface="Algerian" panose="04020705040A02060702" pitchFamily="82" charset="0"/>
              </a:rPr>
              <a:t>Challenges Faced</a:t>
            </a:r>
            <a:endParaRPr lang="en-IN" b="1" i="1" dirty="0">
              <a:solidFill>
                <a:schemeClr val="accent1">
                  <a:lumMod val="5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4FD4BA6-4B31-4071-B54F-F55365B992DE}"/>
              </a:ext>
            </a:extLst>
          </p:cNvPr>
          <p:cNvSpPr>
            <a:spLocks noGrp="1"/>
          </p:cNvSpPr>
          <p:nvPr>
            <p:ph sz="quarter" idx="13"/>
          </p:nvPr>
        </p:nvSpPr>
        <p:spPr/>
        <p:txBody>
          <a:bodyPr>
            <a:normAutofit fontScale="70000" lnSpcReduction="20000"/>
          </a:bodyPr>
          <a:lstStyle/>
          <a:p>
            <a:pPr marL="0" indent="0" algn="just">
              <a:buNone/>
            </a:pPr>
            <a:r>
              <a:rPr lang="en-US" sz="3300" dirty="0">
                <a:latin typeface="Book Antiqua" panose="02040602050305030304" pitchFamily="18" charset="0"/>
              </a:rPr>
              <a:t>1</a:t>
            </a:r>
            <a:r>
              <a:rPr lang="en-US" sz="2900" cap="none" dirty="0">
                <a:latin typeface="Book Antiqua" panose="02040602050305030304" pitchFamily="18" charset="0"/>
              </a:rPr>
              <a:t>) Learning all concepts in a small amount of time.</a:t>
            </a:r>
          </a:p>
          <a:p>
            <a:pPr marL="0" indent="0" algn="just">
              <a:buNone/>
            </a:pPr>
            <a:r>
              <a:rPr lang="en-US" sz="2900" cap="none" dirty="0">
                <a:latin typeface="Book Antiqua" panose="02040602050305030304" pitchFamily="18" charset="0"/>
              </a:rPr>
              <a:t>	&gt; Each group member learned certain concepts in a week and then later we taught each other what we learned. So every member got idea about every topic.</a:t>
            </a:r>
          </a:p>
          <a:p>
            <a:pPr marL="0" indent="0" algn="just">
              <a:buNone/>
            </a:pPr>
            <a:endParaRPr lang="en-US" sz="2600" cap="none" dirty="0">
              <a:latin typeface="Book Antiqua" panose="02040602050305030304" pitchFamily="18" charset="0"/>
            </a:endParaRPr>
          </a:p>
          <a:p>
            <a:pPr marL="0" indent="0" algn="just">
              <a:buNone/>
            </a:pPr>
            <a:r>
              <a:rPr lang="en-US" sz="2900" cap="none" dirty="0">
                <a:latin typeface="Book Antiqua" panose="02040602050305030304" pitchFamily="18" charset="0"/>
              </a:rPr>
              <a:t>2) How to change the status from active now to typing.</a:t>
            </a:r>
          </a:p>
          <a:p>
            <a:pPr marL="0" indent="0" algn="just">
              <a:buNone/>
            </a:pPr>
            <a:r>
              <a:rPr lang="en-US" sz="2900" cap="none" dirty="0">
                <a:latin typeface="Book Antiqua" panose="02040602050305030304" pitchFamily="18" charset="0"/>
              </a:rPr>
              <a:t>	&gt; Used 2 action listeners, 1 for active now which is always on and 2nd for typing which has a Boolean expression which turns true when any key is pressed on the </a:t>
            </a:r>
            <a:r>
              <a:rPr lang="en-US" sz="2600" cap="none" dirty="0" err="1">
                <a:latin typeface="Book Antiqua" panose="02040602050305030304" pitchFamily="18" charset="0"/>
              </a:rPr>
              <a:t>Jlabel</a:t>
            </a:r>
            <a:r>
              <a:rPr lang="en-US" sz="2600" cap="none" dirty="0">
                <a:latin typeface="Book Antiqua" panose="02040602050305030304" pitchFamily="18" charset="0"/>
              </a:rPr>
              <a:t>.</a:t>
            </a:r>
          </a:p>
          <a:p>
            <a:pPr marL="457200" indent="-457200">
              <a:buFont typeface="+mj-lt"/>
              <a:buAutoNum type="arabicPeriod"/>
            </a:pPr>
            <a:endParaRPr lang="en-IN"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C9AC3A2B-F7B3-405D-B665-11FCE65141D3}"/>
              </a:ext>
            </a:extLst>
          </p:cNvPr>
          <p:cNvSpPr>
            <a:spLocks noGrp="1"/>
          </p:cNvSpPr>
          <p:nvPr>
            <p:ph type="sldNum" sz="quarter" idx="12"/>
          </p:nvPr>
        </p:nvSpPr>
        <p:spPr/>
        <p:txBody>
          <a:bodyPr/>
          <a:lstStyle/>
          <a:p>
            <a:fld id="{77920A3F-AA94-4E76-849B-0832A6B136FB}" type="slidenum">
              <a:rPr lang="en-IN" smtClean="0"/>
              <a:t>9</a:t>
            </a:fld>
            <a:endParaRPr lang="en-IN"/>
          </a:p>
        </p:txBody>
      </p:sp>
    </p:spTree>
    <p:extLst>
      <p:ext uri="{BB962C8B-B14F-4D97-AF65-F5344CB8AC3E}">
        <p14:creationId xmlns:p14="http://schemas.microsoft.com/office/powerpoint/2010/main" val="15889729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464</TotalTime>
  <Words>969</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Book Antiqua</vt:lpstr>
      <vt:lpstr>Calibri</vt:lpstr>
      <vt:lpstr>Tw Cen MT</vt:lpstr>
      <vt:lpstr>Wingdings</vt:lpstr>
      <vt:lpstr>Droplet</vt:lpstr>
      <vt:lpstr>MINI Project Report on  “CHAT APPLICATION”  </vt:lpstr>
      <vt:lpstr>                        CONTENTS: -            </vt:lpstr>
      <vt:lpstr>Introduction:-</vt:lpstr>
      <vt:lpstr>Problem statement:-</vt:lpstr>
      <vt:lpstr>Flow of program:- </vt:lpstr>
      <vt:lpstr>PowerPoint Presentation</vt:lpstr>
      <vt:lpstr>Requirements:-</vt:lpstr>
      <vt:lpstr>PowerPoint Presentation</vt:lpstr>
      <vt:lpstr>Challenges Faced</vt:lpstr>
      <vt:lpstr>PowerPoint Presentation</vt:lpstr>
      <vt:lpstr>Current Status &amp; future plan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Report on  “CHAT APPLICATION”  </dc:title>
  <dc:creator>kokaresanskruti0@outlook.com</dc:creator>
  <cp:lastModifiedBy>DELL</cp:lastModifiedBy>
  <cp:revision>12</cp:revision>
  <dcterms:created xsi:type="dcterms:W3CDTF">2021-11-21T06:23:30Z</dcterms:created>
  <dcterms:modified xsi:type="dcterms:W3CDTF">2021-11-22T14:47:26Z</dcterms:modified>
</cp:coreProperties>
</file>