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41F6A-F653-4256-8B75-001D9BAF728D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97D994-448C-46E7-9947-26500E0C91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BFA3EF-B615-4BB0-BC70-0A78AD0C47E8}" type="slidenum">
              <a:rPr lang="en-US"/>
              <a:pPr/>
              <a:t>10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 Computer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RISC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900059-2B35-4894-AC81-4F51245EE678}" type="slidenum">
              <a:rPr lang="en-US"/>
              <a:pPr/>
              <a:t>10</a:t>
            </a:fld>
            <a:endParaRPr lang="en-US"/>
          </a:p>
        </p:txBody>
      </p:sp>
      <p:sp>
        <p:nvSpPr>
          <p:cNvPr id="8195" name="Text Box 8"/>
          <p:cNvSpPr txBox="1">
            <a:spLocks noChangeArrowheads="1"/>
          </p:cNvSpPr>
          <p:nvPr/>
        </p:nvSpPr>
        <p:spPr bwMode="auto">
          <a:xfrm>
            <a:off x="5410200" y="1593850"/>
            <a:ext cx="3200400" cy="1506538"/>
          </a:xfrm>
          <a:prstGeom prst="rect">
            <a:avLst/>
          </a:prstGeom>
          <a:solidFill>
            <a:srgbClr val="FFE9FF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85000"/>
              </a:lnSpc>
              <a:spcBef>
                <a:spcPct val="10000"/>
              </a:spcBef>
            </a:pPr>
            <a:r>
              <a:rPr lang="en-US" b="1" baseline="0">
                <a:latin typeface="Courier New" pitchFamily="49" charset="0"/>
              </a:rPr>
              <a:t>	 mov ax, 0</a:t>
            </a:r>
          </a:p>
          <a:p>
            <a:pPr>
              <a:lnSpc>
                <a:spcPct val="85000"/>
              </a:lnSpc>
              <a:spcBef>
                <a:spcPct val="10000"/>
              </a:spcBef>
            </a:pPr>
            <a:r>
              <a:rPr lang="en-US" b="1" baseline="0">
                <a:latin typeface="Courier New" pitchFamily="49" charset="0"/>
              </a:rPr>
              <a:t>	 mov bx, 10</a:t>
            </a:r>
          </a:p>
          <a:p>
            <a:pPr>
              <a:lnSpc>
                <a:spcPct val="85000"/>
              </a:lnSpc>
              <a:spcBef>
                <a:spcPct val="10000"/>
              </a:spcBef>
            </a:pPr>
            <a:r>
              <a:rPr lang="en-US" b="1" baseline="0">
                <a:latin typeface="Courier New" pitchFamily="49" charset="0"/>
              </a:rPr>
              <a:t>	 mul cx, 5</a:t>
            </a:r>
          </a:p>
          <a:p>
            <a:pPr>
              <a:lnSpc>
                <a:spcPct val="85000"/>
              </a:lnSpc>
              <a:spcBef>
                <a:spcPct val="10000"/>
              </a:spcBef>
            </a:pPr>
            <a:r>
              <a:rPr lang="en-US" b="1" baseline="0">
                <a:latin typeface="Courier New" pitchFamily="49" charset="0"/>
              </a:rPr>
              <a:t>Begin  add ax, bx</a:t>
            </a:r>
          </a:p>
          <a:p>
            <a:pPr>
              <a:lnSpc>
                <a:spcPct val="85000"/>
              </a:lnSpc>
              <a:spcBef>
                <a:spcPct val="10000"/>
              </a:spcBef>
            </a:pPr>
            <a:r>
              <a:rPr lang="en-US" b="1" baseline="0">
                <a:latin typeface="Courier New" pitchFamily="49" charset="0"/>
              </a:rPr>
              <a:t>	 loop Begin</a:t>
            </a: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5943600" cy="547687"/>
          </a:xfrm>
        </p:spPr>
        <p:txBody>
          <a:bodyPr>
            <a:normAutofit fontScale="90000"/>
          </a:bodyPr>
          <a:lstStyle/>
          <a:p>
            <a:r>
              <a:rPr lang="en-US" sz="3400" dirty="0" smtClean="0">
                <a:latin typeface="Arial" charset="0"/>
              </a:rPr>
              <a:t>Example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229600" cy="4724400"/>
          </a:xfrm>
          <a:noFill/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500" dirty="0" smtClean="0">
                <a:latin typeface="Arial" charset="0"/>
              </a:rPr>
              <a:t>Consider the </a:t>
            </a:r>
            <a:r>
              <a:rPr lang="en-US" sz="2500" dirty="0" err="1" smtClean="0">
                <a:latin typeface="Arial" charset="0"/>
              </a:rPr>
              <a:t>the</a:t>
            </a:r>
            <a:r>
              <a:rPr lang="en-US" sz="2500" dirty="0" smtClean="0">
                <a:latin typeface="Arial" charset="0"/>
              </a:rPr>
              <a:t> program fragments:</a:t>
            </a:r>
          </a:p>
          <a:p>
            <a:pPr lvl="1">
              <a:spcBef>
                <a:spcPct val="40000"/>
              </a:spcBef>
            </a:pPr>
            <a:endParaRPr lang="en-US" sz="2100" dirty="0" smtClean="0">
              <a:latin typeface="Arial" charset="0"/>
            </a:endParaRPr>
          </a:p>
          <a:p>
            <a:pPr lvl="1">
              <a:spcBef>
                <a:spcPct val="40000"/>
              </a:spcBef>
            </a:pPr>
            <a:r>
              <a:rPr lang="en-US" sz="2100" dirty="0" err="1" smtClean="0">
                <a:latin typeface="Arial" charset="0"/>
              </a:rPr>
              <a:t>Nnnnnnnn</a:t>
            </a:r>
            <a:r>
              <a:rPr lang="en-US" sz="2100" dirty="0" smtClean="0">
                <a:latin typeface="Arial" charset="0"/>
              </a:rPr>
              <a:t>      </a:t>
            </a:r>
          </a:p>
          <a:p>
            <a:pPr lvl="1">
              <a:spcBef>
                <a:spcPct val="40000"/>
              </a:spcBef>
            </a:pPr>
            <a:endParaRPr lang="en-US" sz="2100" dirty="0" smtClean="0">
              <a:latin typeface="Arial" charset="0"/>
            </a:endParaRPr>
          </a:p>
          <a:p>
            <a:r>
              <a:rPr lang="en-US" sz="2400" dirty="0" smtClean="0">
                <a:latin typeface="Arial" charset="0"/>
              </a:rPr>
              <a:t>The total clock cycles for the CISC version might be:</a:t>
            </a:r>
          </a:p>
          <a:p>
            <a:pPr lvl="1">
              <a:spcBef>
                <a:spcPct val="15000"/>
              </a:spcBef>
              <a:buFontTx/>
              <a:buNone/>
            </a:pPr>
            <a:r>
              <a:rPr lang="en-US" sz="1900" b="1" dirty="0" smtClean="0">
                <a:latin typeface="Courier New" pitchFamily="49" charset="0"/>
              </a:rPr>
              <a:t>(2 </a:t>
            </a:r>
            <a:r>
              <a:rPr lang="en-US" sz="1900" b="1" dirty="0" err="1" smtClean="0">
                <a:latin typeface="Courier New" pitchFamily="49" charset="0"/>
              </a:rPr>
              <a:t>movs</a:t>
            </a:r>
            <a:r>
              <a:rPr lang="en-US" sz="1900" b="1" dirty="0" smtClean="0">
                <a:latin typeface="Courier New" pitchFamily="49" charset="0"/>
              </a:rPr>
              <a:t> </a:t>
            </a:r>
            <a:r>
              <a:rPr lang="en-US" sz="1900" b="1" dirty="0" smtClean="0">
                <a:latin typeface="Courier New" pitchFamily="49" charset="0"/>
                <a:sym typeface="Symbol" pitchFamily="18" charset="2"/>
              </a:rPr>
              <a:t> </a:t>
            </a:r>
            <a:r>
              <a:rPr lang="en-US" sz="1900" b="1" dirty="0" smtClean="0">
                <a:latin typeface="Courier New" pitchFamily="49" charset="0"/>
              </a:rPr>
              <a:t>1 cycle) + (1 </a:t>
            </a:r>
            <a:r>
              <a:rPr lang="en-US" sz="1900" b="1" dirty="0" err="1" smtClean="0">
                <a:latin typeface="Courier New" pitchFamily="49" charset="0"/>
              </a:rPr>
              <a:t>mul</a:t>
            </a:r>
            <a:r>
              <a:rPr lang="en-US" sz="1900" b="1" dirty="0" smtClean="0">
                <a:latin typeface="Courier New" pitchFamily="49" charset="0"/>
              </a:rPr>
              <a:t> </a:t>
            </a:r>
            <a:r>
              <a:rPr lang="en-US" sz="1900" b="1" dirty="0" smtClean="0">
                <a:latin typeface="Courier New" pitchFamily="49" charset="0"/>
                <a:sym typeface="Symbol" pitchFamily="18" charset="2"/>
              </a:rPr>
              <a:t></a:t>
            </a:r>
            <a:r>
              <a:rPr lang="en-US" sz="1900" b="1" dirty="0" smtClean="0">
                <a:latin typeface="Courier New" pitchFamily="49" charset="0"/>
              </a:rPr>
              <a:t> 30 cycles) = 32 cycles</a:t>
            </a:r>
          </a:p>
          <a:p>
            <a:r>
              <a:rPr lang="en-US" sz="2400" dirty="0" smtClean="0">
                <a:latin typeface="Arial" charset="0"/>
              </a:rPr>
              <a:t>While the clock cycles for the RISC version is:</a:t>
            </a:r>
          </a:p>
          <a:p>
            <a:pPr lvl="1">
              <a:spcBef>
                <a:spcPct val="10000"/>
              </a:spcBef>
              <a:buFontTx/>
              <a:buNone/>
            </a:pPr>
            <a:r>
              <a:rPr lang="en-US" sz="1900" b="1" dirty="0" smtClean="0">
                <a:latin typeface="Courier New" pitchFamily="49" charset="0"/>
              </a:rPr>
              <a:t>(3 </a:t>
            </a:r>
            <a:r>
              <a:rPr lang="en-US" sz="1900" b="1" dirty="0" err="1" smtClean="0">
                <a:latin typeface="Courier New" pitchFamily="49" charset="0"/>
              </a:rPr>
              <a:t>movs</a:t>
            </a:r>
            <a:r>
              <a:rPr lang="en-US" sz="1900" b="1" dirty="0" smtClean="0">
                <a:latin typeface="Courier New" pitchFamily="49" charset="0"/>
              </a:rPr>
              <a:t> </a:t>
            </a:r>
            <a:r>
              <a:rPr lang="en-US" sz="1900" b="1" dirty="0" smtClean="0">
                <a:latin typeface="Courier New" pitchFamily="49" charset="0"/>
                <a:sym typeface="Symbol" pitchFamily="18" charset="2"/>
              </a:rPr>
              <a:t> </a:t>
            </a:r>
            <a:r>
              <a:rPr lang="en-US" sz="1900" b="1" dirty="0" smtClean="0">
                <a:latin typeface="Courier New" pitchFamily="49" charset="0"/>
              </a:rPr>
              <a:t>1 cycle) + (5 adds </a:t>
            </a:r>
            <a:r>
              <a:rPr lang="en-US" sz="1900" b="1" dirty="0" smtClean="0">
                <a:latin typeface="Courier New" pitchFamily="49" charset="0"/>
                <a:sym typeface="Symbol" pitchFamily="18" charset="2"/>
              </a:rPr>
              <a:t></a:t>
            </a:r>
            <a:r>
              <a:rPr lang="en-US" sz="1900" b="1" dirty="0" smtClean="0">
                <a:latin typeface="Courier New" pitchFamily="49" charset="0"/>
              </a:rPr>
              <a:t> 1 cycle) + (5 loops </a:t>
            </a:r>
            <a:r>
              <a:rPr lang="en-US" sz="1900" b="1" dirty="0" smtClean="0">
                <a:latin typeface="Courier New" pitchFamily="49" charset="0"/>
                <a:sym typeface="Symbol" pitchFamily="18" charset="2"/>
              </a:rPr>
              <a:t></a:t>
            </a:r>
            <a:r>
              <a:rPr lang="en-US" sz="1900" b="1" dirty="0" smtClean="0">
                <a:latin typeface="Courier New" pitchFamily="49" charset="0"/>
              </a:rPr>
              <a:t> 1 cycle) = 13 cycles</a:t>
            </a:r>
          </a:p>
          <a:p>
            <a:pPr>
              <a:spcBef>
                <a:spcPct val="40000"/>
              </a:spcBef>
            </a:pPr>
            <a:r>
              <a:rPr lang="en-US" sz="2500" dirty="0" smtClean="0">
                <a:latin typeface="Arial" charset="0"/>
              </a:rPr>
              <a:t>With RISC clock cycle being shorter, RISC gives us much faster execution speeds.</a:t>
            </a:r>
          </a:p>
        </p:txBody>
      </p:sp>
      <p:sp>
        <p:nvSpPr>
          <p:cNvPr id="8198" name="Text Box 4"/>
          <p:cNvSpPr txBox="1">
            <a:spLocks noChangeArrowheads="1"/>
          </p:cNvSpPr>
          <p:nvPr/>
        </p:nvSpPr>
        <p:spPr bwMode="auto">
          <a:xfrm>
            <a:off x="1524000" y="2230438"/>
            <a:ext cx="2286000" cy="928687"/>
          </a:xfrm>
          <a:prstGeom prst="rect">
            <a:avLst/>
          </a:prstGeom>
          <a:solidFill>
            <a:srgbClr val="FFFFEB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85000"/>
              </a:lnSpc>
              <a:spcBef>
                <a:spcPct val="10000"/>
              </a:spcBef>
            </a:pPr>
            <a:r>
              <a:rPr lang="en-US" b="1" baseline="0">
                <a:latin typeface="Courier New" pitchFamily="49" charset="0"/>
              </a:rPr>
              <a:t>mov ax, 10</a:t>
            </a:r>
          </a:p>
          <a:p>
            <a:pPr>
              <a:lnSpc>
                <a:spcPct val="85000"/>
              </a:lnSpc>
              <a:spcBef>
                <a:spcPct val="10000"/>
              </a:spcBef>
            </a:pPr>
            <a:r>
              <a:rPr lang="en-US" b="1" baseline="0">
                <a:latin typeface="Courier New" pitchFamily="49" charset="0"/>
              </a:rPr>
              <a:t>mov bx, 5</a:t>
            </a:r>
          </a:p>
          <a:p>
            <a:pPr>
              <a:lnSpc>
                <a:spcPct val="85000"/>
              </a:lnSpc>
              <a:spcBef>
                <a:spcPct val="10000"/>
              </a:spcBef>
            </a:pPr>
            <a:r>
              <a:rPr lang="en-US" b="1" baseline="0">
                <a:latin typeface="Courier New" pitchFamily="49" charset="0"/>
              </a:rPr>
              <a:t>mul bx, ax</a:t>
            </a:r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533400" y="2514600"/>
            <a:ext cx="990600" cy="376238"/>
          </a:xfrm>
          <a:prstGeom prst="rect">
            <a:avLst/>
          </a:prstGeom>
          <a:solidFill>
            <a:srgbClr val="FFFFEB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85000"/>
              </a:lnSpc>
              <a:spcBef>
                <a:spcPct val="10000"/>
              </a:spcBef>
            </a:pPr>
            <a:r>
              <a:rPr lang="en-US" sz="2200" b="1" baseline="0">
                <a:latin typeface="Arial" charset="0"/>
              </a:rPr>
              <a:t>CISC</a:t>
            </a:r>
          </a:p>
        </p:txBody>
      </p:sp>
      <p:sp>
        <p:nvSpPr>
          <p:cNvPr id="8200" name="Text Box 7"/>
          <p:cNvSpPr txBox="1">
            <a:spLocks noChangeArrowheads="1"/>
          </p:cNvSpPr>
          <p:nvPr/>
        </p:nvSpPr>
        <p:spPr bwMode="auto">
          <a:xfrm>
            <a:off x="4343400" y="2514600"/>
            <a:ext cx="1143000" cy="376238"/>
          </a:xfrm>
          <a:prstGeom prst="rect">
            <a:avLst/>
          </a:prstGeom>
          <a:solidFill>
            <a:srgbClr val="FFE9FF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85000"/>
              </a:lnSpc>
              <a:spcBef>
                <a:spcPct val="10000"/>
              </a:spcBef>
            </a:pPr>
            <a:r>
              <a:rPr lang="en-US" sz="2200" b="1" baseline="0">
                <a:latin typeface="Arial" charset="0"/>
              </a:rPr>
              <a:t>RISC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RISC </a:t>
            </a:r>
            <a:r>
              <a:rPr lang="en-US" dirty="0"/>
              <a:t>Pipeline Stages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Fetch </a:t>
            </a:r>
            <a:r>
              <a:rPr lang="en-US" dirty="0" smtClean="0"/>
              <a:t>instruction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Decode </a:t>
            </a:r>
            <a:r>
              <a:rPr lang="en-US" dirty="0"/>
              <a:t>instruction</a:t>
            </a:r>
          </a:p>
          <a:p>
            <a:pPr>
              <a:lnSpc>
                <a:spcPct val="90000"/>
              </a:lnSpc>
            </a:pPr>
            <a:r>
              <a:rPr lang="en-US" dirty="0"/>
              <a:t>Execute instruction</a:t>
            </a:r>
          </a:p>
          <a:p>
            <a:pPr>
              <a:lnSpc>
                <a:spcPct val="90000"/>
              </a:lnSpc>
            </a:pPr>
            <a:r>
              <a:rPr lang="en-US" dirty="0"/>
              <a:t>Access operand</a:t>
            </a:r>
          </a:p>
          <a:p>
            <a:pPr>
              <a:lnSpc>
                <a:spcPct val="90000"/>
              </a:lnSpc>
            </a:pPr>
            <a:r>
              <a:rPr lang="en-US" dirty="0"/>
              <a:t>Write result</a:t>
            </a:r>
          </a:p>
          <a:p>
            <a:pPr>
              <a:lnSpc>
                <a:spcPct val="90000"/>
              </a:lnSpc>
              <a:buNone/>
            </a:pPr>
            <a:endParaRPr lang="en-US" dirty="0"/>
          </a:p>
        </p:txBody>
      </p:sp>
      <p:pic>
        <p:nvPicPr>
          <p:cNvPr id="107525" name="Picture 5" descr="fetc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1600200"/>
            <a:ext cx="434975" cy="434975"/>
          </a:xfrm>
          <a:prstGeom prst="rect">
            <a:avLst/>
          </a:prstGeom>
          <a:noFill/>
        </p:spPr>
      </p:pic>
      <p:pic>
        <p:nvPicPr>
          <p:cNvPr id="107526" name="Picture 6" descr="decod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2286000"/>
            <a:ext cx="422275" cy="411163"/>
          </a:xfrm>
          <a:prstGeom prst="rect">
            <a:avLst/>
          </a:prstGeom>
          <a:noFill/>
        </p:spPr>
      </p:pic>
      <p:pic>
        <p:nvPicPr>
          <p:cNvPr id="107527" name="Picture 7" descr="execut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43400" y="2743200"/>
            <a:ext cx="365125" cy="365125"/>
          </a:xfrm>
          <a:prstGeom prst="rect">
            <a:avLst/>
          </a:prstGeom>
          <a:noFill/>
        </p:spPr>
      </p:pic>
      <p:pic>
        <p:nvPicPr>
          <p:cNvPr id="107528" name="Picture 8" descr="operat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86200" y="3200400"/>
            <a:ext cx="549275" cy="549275"/>
          </a:xfrm>
          <a:prstGeom prst="rect">
            <a:avLst/>
          </a:prstGeom>
          <a:noFill/>
        </p:spPr>
      </p:pic>
      <p:pic>
        <p:nvPicPr>
          <p:cNvPr id="107529" name="Picture 9" descr="write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76600" y="3657600"/>
            <a:ext cx="549275" cy="549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Without Pipelining</a:t>
            </a:r>
          </a:p>
        </p:txBody>
      </p:sp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533400" y="3429000"/>
            <a:ext cx="1676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/>
              <a:t>Instr 1</a:t>
            </a:r>
          </a:p>
        </p:txBody>
      </p:sp>
      <p:sp>
        <p:nvSpPr>
          <p:cNvPr id="125957" name="Text Box 5"/>
          <p:cNvSpPr txBox="1">
            <a:spLocks noChangeArrowheads="1"/>
          </p:cNvSpPr>
          <p:nvPr/>
        </p:nvSpPr>
        <p:spPr bwMode="auto">
          <a:xfrm>
            <a:off x="533400" y="4648200"/>
            <a:ext cx="1600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/>
              <a:t>Instr 2</a:t>
            </a:r>
          </a:p>
        </p:txBody>
      </p:sp>
      <p:sp>
        <p:nvSpPr>
          <p:cNvPr id="125958" name="Text Box 6"/>
          <p:cNvSpPr txBox="1">
            <a:spLocks noChangeArrowheads="1"/>
          </p:cNvSpPr>
          <p:nvPr/>
        </p:nvSpPr>
        <p:spPr bwMode="auto">
          <a:xfrm>
            <a:off x="609600" y="2514600"/>
            <a:ext cx="754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Clock Cycle	1    2    3    4    5    6    7    8    9    10</a:t>
            </a:r>
          </a:p>
        </p:txBody>
      </p:sp>
      <p:pic>
        <p:nvPicPr>
          <p:cNvPr id="125959" name="Picture 7" descr="fetc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3429000"/>
            <a:ext cx="434975" cy="434975"/>
          </a:xfrm>
          <a:prstGeom prst="rect">
            <a:avLst/>
          </a:prstGeom>
          <a:noFill/>
        </p:spPr>
      </p:pic>
      <p:pic>
        <p:nvPicPr>
          <p:cNvPr id="125960" name="Picture 8" descr="fetc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4572000"/>
            <a:ext cx="434975" cy="434975"/>
          </a:xfrm>
          <a:prstGeom prst="rect">
            <a:avLst/>
          </a:prstGeom>
          <a:noFill/>
        </p:spPr>
      </p:pic>
      <p:pic>
        <p:nvPicPr>
          <p:cNvPr id="125961" name="Picture 9" descr="decod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3429000"/>
            <a:ext cx="422275" cy="411163"/>
          </a:xfrm>
          <a:prstGeom prst="rect">
            <a:avLst/>
          </a:prstGeom>
          <a:noFill/>
        </p:spPr>
      </p:pic>
      <p:pic>
        <p:nvPicPr>
          <p:cNvPr id="125962" name="Picture 10" descr="decod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4572000"/>
            <a:ext cx="422275" cy="411163"/>
          </a:xfrm>
          <a:prstGeom prst="rect">
            <a:avLst/>
          </a:prstGeom>
          <a:noFill/>
        </p:spPr>
      </p:pic>
      <p:pic>
        <p:nvPicPr>
          <p:cNvPr id="125963" name="Picture 11" descr="execut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81400" y="3429000"/>
            <a:ext cx="365125" cy="365125"/>
          </a:xfrm>
          <a:prstGeom prst="rect">
            <a:avLst/>
          </a:prstGeom>
          <a:noFill/>
        </p:spPr>
      </p:pic>
      <p:pic>
        <p:nvPicPr>
          <p:cNvPr id="125964" name="Picture 12" descr="execut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48400" y="4572000"/>
            <a:ext cx="365125" cy="365125"/>
          </a:xfrm>
          <a:prstGeom prst="rect">
            <a:avLst/>
          </a:prstGeom>
          <a:noFill/>
        </p:spPr>
      </p:pic>
      <p:pic>
        <p:nvPicPr>
          <p:cNvPr id="125965" name="Picture 13" descr="operat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38600" y="3352800"/>
            <a:ext cx="549275" cy="549275"/>
          </a:xfrm>
          <a:prstGeom prst="rect">
            <a:avLst/>
          </a:prstGeom>
          <a:noFill/>
        </p:spPr>
      </p:pic>
      <p:pic>
        <p:nvPicPr>
          <p:cNvPr id="125966" name="Picture 14" descr="write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495800" y="3352800"/>
            <a:ext cx="549275" cy="549275"/>
          </a:xfrm>
          <a:prstGeom prst="rect">
            <a:avLst/>
          </a:prstGeom>
          <a:noFill/>
        </p:spPr>
      </p:pic>
      <p:pic>
        <p:nvPicPr>
          <p:cNvPr id="125967" name="Picture 15" descr="operat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05600" y="4495800"/>
            <a:ext cx="549275" cy="549275"/>
          </a:xfrm>
          <a:prstGeom prst="rect">
            <a:avLst/>
          </a:prstGeom>
          <a:noFill/>
        </p:spPr>
      </p:pic>
      <p:pic>
        <p:nvPicPr>
          <p:cNvPr id="125968" name="Picture 16" descr="write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315200" y="4495800"/>
            <a:ext cx="549275" cy="549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5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5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5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5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5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5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5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5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5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5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With Pipelining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processor is able to perform each stage simultaneously. </a:t>
            </a:r>
          </a:p>
          <a:p>
            <a:r>
              <a:rPr lang="en-US"/>
              <a:t>If the processor is decoding an instruction, it may also fetch another instruction at the same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With Pipelining</a:t>
            </a:r>
          </a:p>
        </p:txBody>
      </p:sp>
      <p:sp>
        <p:nvSpPr>
          <p:cNvPr id="126981" name="Text Box 5"/>
          <p:cNvSpPr txBox="1">
            <a:spLocks noChangeArrowheads="1"/>
          </p:cNvSpPr>
          <p:nvPr/>
        </p:nvSpPr>
        <p:spPr bwMode="auto">
          <a:xfrm>
            <a:off x="609600" y="2514600"/>
            <a:ext cx="7543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Clock Cycle	1    2    3     4    5    6    7     8     9</a:t>
            </a:r>
          </a:p>
        </p:txBody>
      </p:sp>
      <p:sp>
        <p:nvSpPr>
          <p:cNvPr id="126982" name="Text Box 6"/>
          <p:cNvSpPr txBox="1">
            <a:spLocks noChangeArrowheads="1"/>
          </p:cNvSpPr>
          <p:nvPr/>
        </p:nvSpPr>
        <p:spPr bwMode="auto">
          <a:xfrm>
            <a:off x="609600" y="3124200"/>
            <a:ext cx="1676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/>
              <a:t>Instr 1</a:t>
            </a:r>
          </a:p>
        </p:txBody>
      </p:sp>
      <p:sp>
        <p:nvSpPr>
          <p:cNvPr id="126983" name="Text Box 7"/>
          <p:cNvSpPr txBox="1">
            <a:spLocks noChangeArrowheads="1"/>
          </p:cNvSpPr>
          <p:nvPr/>
        </p:nvSpPr>
        <p:spPr bwMode="auto">
          <a:xfrm>
            <a:off x="609600" y="3733800"/>
            <a:ext cx="1676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/>
              <a:t>Instr 2</a:t>
            </a:r>
          </a:p>
        </p:txBody>
      </p:sp>
      <p:sp>
        <p:nvSpPr>
          <p:cNvPr id="126984" name="Text Box 8"/>
          <p:cNvSpPr txBox="1">
            <a:spLocks noChangeArrowheads="1"/>
          </p:cNvSpPr>
          <p:nvPr/>
        </p:nvSpPr>
        <p:spPr bwMode="auto">
          <a:xfrm>
            <a:off x="609600" y="4419600"/>
            <a:ext cx="1676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/>
              <a:t>Instr 3</a:t>
            </a:r>
          </a:p>
        </p:txBody>
      </p:sp>
      <p:sp>
        <p:nvSpPr>
          <p:cNvPr id="126985" name="Text Box 9"/>
          <p:cNvSpPr txBox="1">
            <a:spLocks noChangeArrowheads="1"/>
          </p:cNvSpPr>
          <p:nvPr/>
        </p:nvSpPr>
        <p:spPr bwMode="auto">
          <a:xfrm>
            <a:off x="609600" y="5029200"/>
            <a:ext cx="1676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/>
              <a:t>Instr 4</a:t>
            </a:r>
          </a:p>
        </p:txBody>
      </p:sp>
      <p:sp>
        <p:nvSpPr>
          <p:cNvPr id="126986" name="Text Box 10"/>
          <p:cNvSpPr txBox="1">
            <a:spLocks noChangeArrowheads="1"/>
          </p:cNvSpPr>
          <p:nvPr/>
        </p:nvSpPr>
        <p:spPr bwMode="auto">
          <a:xfrm>
            <a:off x="609600" y="5715000"/>
            <a:ext cx="1676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/>
              <a:t>Instr 5</a:t>
            </a:r>
          </a:p>
        </p:txBody>
      </p:sp>
      <p:pic>
        <p:nvPicPr>
          <p:cNvPr id="126987" name="Picture 11" descr="fetc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3200400"/>
            <a:ext cx="434975" cy="434975"/>
          </a:xfrm>
          <a:prstGeom prst="rect">
            <a:avLst/>
          </a:prstGeom>
          <a:noFill/>
        </p:spPr>
      </p:pic>
      <p:pic>
        <p:nvPicPr>
          <p:cNvPr id="126988" name="Picture 12" descr="fetc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3810000"/>
            <a:ext cx="434975" cy="434975"/>
          </a:xfrm>
          <a:prstGeom prst="rect">
            <a:avLst/>
          </a:prstGeom>
          <a:noFill/>
        </p:spPr>
      </p:pic>
      <p:pic>
        <p:nvPicPr>
          <p:cNvPr id="126989" name="Picture 13" descr="fetc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4419600"/>
            <a:ext cx="434975" cy="434975"/>
          </a:xfrm>
          <a:prstGeom prst="rect">
            <a:avLst/>
          </a:prstGeom>
          <a:noFill/>
        </p:spPr>
      </p:pic>
      <p:pic>
        <p:nvPicPr>
          <p:cNvPr id="126990" name="Picture 14" descr="fetc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8600" y="5029200"/>
            <a:ext cx="434975" cy="434975"/>
          </a:xfrm>
          <a:prstGeom prst="rect">
            <a:avLst/>
          </a:prstGeom>
          <a:noFill/>
        </p:spPr>
      </p:pic>
      <p:pic>
        <p:nvPicPr>
          <p:cNvPr id="126991" name="Picture 15" descr="fetc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5715000"/>
            <a:ext cx="434975" cy="434975"/>
          </a:xfrm>
          <a:prstGeom prst="rect">
            <a:avLst/>
          </a:prstGeom>
          <a:noFill/>
        </p:spPr>
      </p:pic>
      <p:pic>
        <p:nvPicPr>
          <p:cNvPr id="126992" name="Picture 16" descr="decod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3200400"/>
            <a:ext cx="422275" cy="411163"/>
          </a:xfrm>
          <a:prstGeom prst="rect">
            <a:avLst/>
          </a:prstGeom>
          <a:noFill/>
        </p:spPr>
      </p:pic>
      <p:pic>
        <p:nvPicPr>
          <p:cNvPr id="126993" name="Picture 17" descr="decod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3810000"/>
            <a:ext cx="422275" cy="411163"/>
          </a:xfrm>
          <a:prstGeom prst="rect">
            <a:avLst/>
          </a:prstGeom>
          <a:noFill/>
        </p:spPr>
      </p:pic>
      <p:pic>
        <p:nvPicPr>
          <p:cNvPr id="126994" name="Picture 18" descr="decod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4419600"/>
            <a:ext cx="422275" cy="411163"/>
          </a:xfrm>
          <a:prstGeom prst="rect">
            <a:avLst/>
          </a:prstGeom>
          <a:noFill/>
        </p:spPr>
      </p:pic>
      <p:pic>
        <p:nvPicPr>
          <p:cNvPr id="126995" name="Picture 19" descr="decod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5029200"/>
            <a:ext cx="422275" cy="411163"/>
          </a:xfrm>
          <a:prstGeom prst="rect">
            <a:avLst/>
          </a:prstGeom>
          <a:noFill/>
        </p:spPr>
      </p:pic>
      <p:pic>
        <p:nvPicPr>
          <p:cNvPr id="126996" name="Picture 20" descr="decod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5715000"/>
            <a:ext cx="422275" cy="411163"/>
          </a:xfrm>
          <a:prstGeom prst="rect">
            <a:avLst/>
          </a:prstGeom>
          <a:noFill/>
        </p:spPr>
      </p:pic>
      <p:pic>
        <p:nvPicPr>
          <p:cNvPr id="126997" name="Picture 21" descr="execut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5200" y="3200400"/>
            <a:ext cx="365125" cy="365125"/>
          </a:xfrm>
          <a:prstGeom prst="rect">
            <a:avLst/>
          </a:prstGeom>
          <a:noFill/>
        </p:spPr>
      </p:pic>
      <p:pic>
        <p:nvPicPr>
          <p:cNvPr id="126998" name="Picture 22" descr="execut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38600" y="3810000"/>
            <a:ext cx="365125" cy="365125"/>
          </a:xfrm>
          <a:prstGeom prst="rect">
            <a:avLst/>
          </a:prstGeom>
          <a:noFill/>
        </p:spPr>
      </p:pic>
      <p:pic>
        <p:nvPicPr>
          <p:cNvPr id="126999" name="Picture 23" descr="execut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4419600"/>
            <a:ext cx="365125" cy="365125"/>
          </a:xfrm>
          <a:prstGeom prst="rect">
            <a:avLst/>
          </a:prstGeom>
          <a:noFill/>
        </p:spPr>
      </p:pic>
      <p:pic>
        <p:nvPicPr>
          <p:cNvPr id="127000" name="Picture 24" descr="execut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81600" y="5029200"/>
            <a:ext cx="365125" cy="365125"/>
          </a:xfrm>
          <a:prstGeom prst="rect">
            <a:avLst/>
          </a:prstGeom>
          <a:noFill/>
        </p:spPr>
      </p:pic>
      <p:pic>
        <p:nvPicPr>
          <p:cNvPr id="127001" name="Picture 25" descr="execut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0" y="5715000"/>
            <a:ext cx="365125" cy="365125"/>
          </a:xfrm>
          <a:prstGeom prst="rect">
            <a:avLst/>
          </a:prstGeom>
          <a:noFill/>
        </p:spPr>
      </p:pic>
      <p:pic>
        <p:nvPicPr>
          <p:cNvPr id="127002" name="Picture 26" descr="operat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38600" y="3124200"/>
            <a:ext cx="549275" cy="549275"/>
          </a:xfrm>
          <a:prstGeom prst="rect">
            <a:avLst/>
          </a:prstGeom>
          <a:noFill/>
        </p:spPr>
      </p:pic>
      <p:pic>
        <p:nvPicPr>
          <p:cNvPr id="127003" name="Picture 27" descr="operat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95800" y="3733800"/>
            <a:ext cx="549275" cy="549275"/>
          </a:xfrm>
          <a:prstGeom prst="rect">
            <a:avLst/>
          </a:prstGeom>
          <a:noFill/>
        </p:spPr>
      </p:pic>
      <p:pic>
        <p:nvPicPr>
          <p:cNvPr id="127004" name="Picture 28" descr="operat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05400" y="4343400"/>
            <a:ext cx="549275" cy="549275"/>
          </a:xfrm>
          <a:prstGeom prst="rect">
            <a:avLst/>
          </a:prstGeom>
          <a:noFill/>
        </p:spPr>
      </p:pic>
      <p:pic>
        <p:nvPicPr>
          <p:cNvPr id="127005" name="Picture 29" descr="operat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38800" y="4953000"/>
            <a:ext cx="549275" cy="549275"/>
          </a:xfrm>
          <a:prstGeom prst="rect">
            <a:avLst/>
          </a:prstGeom>
          <a:noFill/>
        </p:spPr>
      </p:pic>
      <p:pic>
        <p:nvPicPr>
          <p:cNvPr id="127006" name="Picture 30" descr="write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495800" y="3124200"/>
            <a:ext cx="549275" cy="549275"/>
          </a:xfrm>
          <a:prstGeom prst="rect">
            <a:avLst/>
          </a:prstGeom>
          <a:noFill/>
        </p:spPr>
      </p:pic>
      <p:pic>
        <p:nvPicPr>
          <p:cNvPr id="127007" name="Picture 31" descr="write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05400" y="3733800"/>
            <a:ext cx="549275" cy="549275"/>
          </a:xfrm>
          <a:prstGeom prst="rect">
            <a:avLst/>
          </a:prstGeom>
          <a:noFill/>
        </p:spPr>
      </p:pic>
      <p:pic>
        <p:nvPicPr>
          <p:cNvPr id="127008" name="Picture 32" descr="write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38800" y="4343400"/>
            <a:ext cx="549275" cy="549275"/>
          </a:xfrm>
          <a:prstGeom prst="rect">
            <a:avLst/>
          </a:prstGeom>
          <a:noFill/>
        </p:spPr>
      </p:pic>
      <p:pic>
        <p:nvPicPr>
          <p:cNvPr id="127009" name="Picture 33" descr="write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48400" y="4953000"/>
            <a:ext cx="549275" cy="549275"/>
          </a:xfrm>
          <a:prstGeom prst="rect">
            <a:avLst/>
          </a:prstGeom>
          <a:noFill/>
        </p:spPr>
      </p:pic>
      <p:pic>
        <p:nvPicPr>
          <p:cNvPr id="127010" name="Picture 34" descr="operat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48400" y="5638800"/>
            <a:ext cx="549275" cy="549275"/>
          </a:xfrm>
          <a:prstGeom prst="rect">
            <a:avLst/>
          </a:prstGeom>
          <a:noFill/>
        </p:spPr>
      </p:pic>
      <p:pic>
        <p:nvPicPr>
          <p:cNvPr id="127012" name="Picture 36" descr="write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58000" y="5638800"/>
            <a:ext cx="549275" cy="549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6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6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6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6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6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6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7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7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7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7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7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7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27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27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27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27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27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27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Simple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designers of CISC architectures anticipated extensive use of complex instructions because they close the semantic gap.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 reality, it turns out that compilers mostly ignore these instructions. Several empirical studies have shown that this is the case.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semantics of the C for loop is not exactly the same as that in other languages. Thus, compilers tend to synthesize the code using simpler instructions.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Few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CISC ISA tends to support a variety of data structures, from simple data types such as integers and characters to complex data structures such as records and structures.</a:t>
            </a:r>
          </a:p>
          <a:p>
            <a:endParaRPr lang="en-US" dirty="0" smtClean="0"/>
          </a:p>
          <a:p>
            <a:r>
              <a:rPr lang="en-US" dirty="0" smtClean="0"/>
              <a:t>Empirical data suggest that complex data structures are used relatively infrequently.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Simple Addressing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CISC designs provide a large number of addressing modes. The main motivations are to support complex data structures and to provide flexibility to access operands.</a:t>
            </a:r>
          </a:p>
          <a:p>
            <a:r>
              <a:rPr lang="en-US" dirty="0" smtClean="0"/>
              <a:t>Although this allows flexibility, it also introduces problems. </a:t>
            </a:r>
          </a:p>
          <a:p>
            <a:r>
              <a:rPr lang="en-US" dirty="0" smtClean="0"/>
              <a:t>First, it causes variable instruction execution times, depending on the location of the operands. Second, it leads to variable-length instructions.</a:t>
            </a:r>
          </a:p>
          <a:p>
            <a:r>
              <a:rPr lang="en-US" dirty="0" smtClean="0"/>
              <a:t>Variable instruction lengths lead to inefficient instruction decoding and scheduling.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Large Register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As a percentage of the total machine language instructions, call/return instructions are about 31 to 33%. More interesting is the fact that call/return generates nearly half (about 45%) of all memory references</a:t>
            </a:r>
          </a:p>
          <a:p>
            <a:r>
              <a:rPr lang="en-US" dirty="0" smtClean="0"/>
              <a:t>This is understandable as procedure call/return instructions use memory to store activation records.</a:t>
            </a:r>
          </a:p>
          <a:p>
            <a:r>
              <a:rPr lang="en-US" dirty="0" smtClean="0"/>
              <a:t>This explains why procedure call/return activities account for a large number of memory references.</a:t>
            </a:r>
          </a:p>
          <a:p>
            <a:r>
              <a:rPr lang="en-US" dirty="0" smtClean="0"/>
              <a:t>Thus, it is worth providing efficient support for procedure calls and returns.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Simple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objective is to design simple instructions so that each can execute in one cycle. This property simplifies processor design.</a:t>
            </a:r>
          </a:p>
          <a:p>
            <a:endParaRPr lang="en-US" dirty="0" smtClean="0"/>
          </a:p>
          <a:p>
            <a:r>
              <a:rPr lang="en-US" dirty="0" smtClean="0"/>
              <a:t>The advantage of simple instructions is that there is no need for microcode and operations can be hardwired.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motivation for the design of RISC processors arose from technological developments which changed gradually the architectural parameters traditionally used in the computer industry.</a:t>
            </a:r>
          </a:p>
          <a:p>
            <a:r>
              <a:rPr lang="en-US" dirty="0" smtClean="0"/>
              <a:t>The philosophy of the time was to build machines which could diminish the semantic gap between high level languages and the machine language.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Register-to-Register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typical CISC instruction set supports register-to-register operations as well as register to- memory and memory-to-memory operations.</a:t>
            </a:r>
          </a:p>
          <a:p>
            <a:endParaRPr lang="en-US" dirty="0" smtClean="0"/>
          </a:p>
          <a:p>
            <a:r>
              <a:rPr lang="en-US" dirty="0" smtClean="0"/>
              <a:t>RISC processors allow only special load and store operations to access memory.</a:t>
            </a:r>
          </a:p>
          <a:p>
            <a:endParaRPr lang="en-US" dirty="0" smtClean="0"/>
          </a:p>
          <a:p>
            <a:r>
              <a:rPr lang="en-US" dirty="0" smtClean="0"/>
              <a:t>The rest of the operations work on a register-to-register basis. This feature simplifies instruction set design as it allows execution of instructions at a one-instruction-per-cycle rate. Restricting operands to registers also simplifies the control unit.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Less transistors and large register set needed in RISC</a:t>
            </a:r>
          </a:p>
          <a:p>
            <a:r>
              <a:rPr lang="en-US" sz="2800" dirty="0" smtClean="0"/>
              <a:t>RISC processors have shorter design cycles</a:t>
            </a:r>
          </a:p>
          <a:p>
            <a:r>
              <a:rPr lang="en-US" sz="2800" dirty="0" smtClean="0"/>
              <a:t>RISC instructions take less clock cycles than CISC instructions</a:t>
            </a:r>
          </a:p>
          <a:p>
            <a:pPr lvl="1"/>
            <a:r>
              <a:rPr lang="en-US" sz="2400" dirty="0" smtClean="0"/>
              <a:t>CISC instructions take up to 3 to 12 times longer</a:t>
            </a:r>
          </a:p>
          <a:p>
            <a:r>
              <a:rPr lang="en-US" sz="2800" dirty="0" smtClean="0"/>
              <a:t>Smaller instructions allowed for constants to be stored in the unused bits of the instruction</a:t>
            </a:r>
          </a:p>
          <a:p>
            <a:pPr lvl="1"/>
            <a:r>
              <a:rPr lang="en-US" sz="2400" dirty="0" smtClean="0"/>
              <a:t>This would mean less memory calls to registers or main memory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large instruction set requires complex and potentially time consuming hardware steps to decode and execute the instructions.</a:t>
            </a:r>
          </a:p>
          <a:p>
            <a:r>
              <a:rPr lang="en-US" dirty="0" smtClean="0"/>
              <a:t>Complex machine instructions may not match high-level language statements exactly, in which case they may be of little use.</a:t>
            </a:r>
          </a:p>
          <a:p>
            <a:r>
              <a:rPr lang="en-US" dirty="0" smtClean="0"/>
              <a:t>Instruction sets designed with specialized instructions for several high-level languages will not be efficient when executing program of a given language.</a:t>
            </a:r>
          </a:p>
          <a:p>
            <a:r>
              <a:rPr lang="en-US" dirty="0" smtClean="0"/>
              <a:t>CISC is having complex design tasks.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A RISK……… OHHH SORRY!!! RISC IN LIFE… </a:t>
            </a:r>
            <a:r>
              <a:rPr lang="en-US" smtClean="0">
                <a:sym typeface="Wingdings" pitchFamily="2" charset="2"/>
              </a:rPr>
              <a:t>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special instructions were included in the instruction set in order to improve the performance of some operations and several machine instructions looked almost like their high-level counterparts.</a:t>
            </a:r>
          </a:p>
          <a:p>
            <a:r>
              <a:rPr lang="en-US" dirty="0" smtClean="0"/>
              <a:t>Memory was slow and expensive - therefore compact code was required. There was a need for instructions of high encoded semantic content which could maintain the processor running at full speed with a minimum of instruction fetches.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Microcode had also an additional advantage: it could be changed in different models of the same computer family, allowing for increased parallel execution of individual instructions in the high end of the family.</a:t>
            </a:r>
          </a:p>
          <a:p>
            <a:r>
              <a:rPr lang="en-US" dirty="0" smtClean="0"/>
              <a:t>The project which is now recognized as the first pioneering RISC architecture was started 1975 at the IBM Research Center in Yorktown Heights, N.Y.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small computer system, which was intended originally to control a telephone exchange system, evolved into a minicomputer design which challenged the traditional computer architecture</a:t>
            </a:r>
          </a:p>
          <a:p>
            <a:r>
              <a:rPr lang="en-US" dirty="0" smtClean="0"/>
              <a:t>Two projects which started some years later brought RISC concepts finally into the mainstream of computer architecture.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first one was led by David Patterson at the University of Berkeley and culminated in the definition of the RISC-I and RISC-II processors at the beginning of the eighties.</a:t>
            </a:r>
          </a:p>
          <a:p>
            <a:endParaRPr lang="en-US" dirty="0" smtClean="0"/>
          </a:p>
          <a:p>
            <a:r>
              <a:rPr lang="en-US" dirty="0" smtClean="0">
                <a:latin typeface="+mj-lt"/>
              </a:rPr>
              <a:t>RISC systems access memory only with explicit load and store instructions.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underlying philosophy of RISC machines is that a system is better able to manage program execution when the program consists of only a few different instructions that are the same length and require the same number of clock cycles to decode and execute.</a:t>
            </a:r>
          </a:p>
          <a:p>
            <a:endParaRPr lang="en-US" dirty="0" smtClean="0"/>
          </a:p>
          <a:p>
            <a:r>
              <a:rPr lang="en-US" dirty="0" smtClean="0"/>
              <a:t>In CISC systems, many different kinds of instructions access memory, making instruction length variable and fetch-decode-execute time unpredictable.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instruction set must be kept simple</a:t>
            </a:r>
          </a:p>
          <a:p>
            <a:r>
              <a:rPr lang="en-US" dirty="0" smtClean="0"/>
              <a:t>Instructions must run at the fastest possible rate </a:t>
            </a:r>
          </a:p>
          <a:p>
            <a:r>
              <a:rPr lang="en-US" dirty="0" smtClean="0"/>
              <a:t>Pipelining is more important than program size</a:t>
            </a:r>
          </a:p>
          <a:p>
            <a:r>
              <a:rPr lang="en-US" dirty="0" smtClean="0"/>
              <a:t>Large Register Set</a:t>
            </a:r>
          </a:p>
          <a:p>
            <a:r>
              <a:rPr lang="en-US" dirty="0" smtClean="0"/>
              <a:t>Simple Addressing Modes</a:t>
            </a:r>
          </a:p>
          <a:p>
            <a:r>
              <a:rPr lang="en-US" dirty="0" smtClean="0"/>
              <a:t>Fixed length coding and hardware decoding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Content Placeholder 3" descr="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1219200"/>
            <a:ext cx="7772400" cy="5181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1065</Words>
  <Application>Microsoft Office PowerPoint</Application>
  <PresentationFormat>On-screen Show (4:3)</PresentationFormat>
  <Paragraphs>116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Advance Computer Architecture</vt:lpstr>
      <vt:lpstr>Motivation</vt:lpstr>
      <vt:lpstr>Motivation</vt:lpstr>
      <vt:lpstr>Motivation</vt:lpstr>
      <vt:lpstr>Motivation</vt:lpstr>
      <vt:lpstr>Motivation</vt:lpstr>
      <vt:lpstr>Motivation</vt:lpstr>
      <vt:lpstr>OBJECTIVES</vt:lpstr>
      <vt:lpstr>Architecture</vt:lpstr>
      <vt:lpstr>Example</vt:lpstr>
      <vt:lpstr>RISC Pipeline Stages</vt:lpstr>
      <vt:lpstr>Without Pipelining</vt:lpstr>
      <vt:lpstr>With Pipelining</vt:lpstr>
      <vt:lpstr>With Pipelining</vt:lpstr>
      <vt:lpstr>Simple Instructions</vt:lpstr>
      <vt:lpstr>Few Data Types</vt:lpstr>
      <vt:lpstr>Simple Addressing Modes</vt:lpstr>
      <vt:lpstr>Large Register Set</vt:lpstr>
      <vt:lpstr>Simple Operations</vt:lpstr>
      <vt:lpstr>Register-to-Register Operations</vt:lpstr>
      <vt:lpstr>Conclusion</vt:lpstr>
      <vt:lpstr>Conclusion</vt:lpstr>
      <vt:lpstr>Conclusion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nova</dc:creator>
  <cp:lastModifiedBy>nova</cp:lastModifiedBy>
  <cp:revision>22</cp:revision>
  <dcterms:created xsi:type="dcterms:W3CDTF">2006-08-16T00:00:00Z</dcterms:created>
  <dcterms:modified xsi:type="dcterms:W3CDTF">2013-02-21T08:13:16Z</dcterms:modified>
</cp:coreProperties>
</file>