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1" r:id="rId3"/>
    <p:sldId id="257" r:id="rId4"/>
    <p:sldId id="266" r:id="rId5"/>
    <p:sldId id="262" r:id="rId6"/>
    <p:sldId id="264" r:id="rId7"/>
    <p:sldId id="263" r:id="rId8"/>
    <p:sldId id="265" r:id="rId9"/>
    <p:sldId id="259" r:id="rId10"/>
  </p:sldIdLst>
  <p:sldSz cx="18288000" cy="10287000"/>
  <p:notesSz cx="6858000" cy="9144000"/>
  <p:embeddedFontLst>
    <p:embeddedFont>
      <p:font typeface="Glock Grotesk" panose="020B0604020202020204" charset="0"/>
      <p:regular r:id="rId11"/>
    </p:embeddedFont>
    <p:embeddedFont>
      <p:font typeface="Glock Grotesk Bold" panose="020B0604020202020204" charset="0"/>
      <p:regular r:id="rId12"/>
    </p:embeddedFont>
    <p:embeddedFont>
      <p:font typeface="Horizon" panose="02000500000000000000" pitchFamily="2" charset="0"/>
      <p:regular r:id="rId13"/>
      <p:bold r:id="rId14"/>
    </p:embeddedFont>
    <p:embeddedFont>
      <p:font typeface="Horizon Bold" panose="02000500000000000000" pitchFamily="2" charset="0"/>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9767988" y="603052"/>
            <a:ext cx="7426124" cy="8987097"/>
            <a:chOff x="0" y="0"/>
            <a:chExt cx="2709070" cy="3278517"/>
          </a:xfrm>
        </p:grpSpPr>
        <p:sp>
          <p:nvSpPr>
            <p:cNvPr id="3" name="Freeform 3"/>
            <p:cNvSpPr/>
            <p:nvPr/>
          </p:nvSpPr>
          <p:spPr>
            <a:xfrm>
              <a:off x="0" y="0"/>
              <a:ext cx="2709070" cy="3278517"/>
            </a:xfrm>
            <a:custGeom>
              <a:avLst/>
              <a:gdLst/>
              <a:ahLst/>
              <a:cxnLst/>
              <a:rect l="l" t="t" r="r" b="b"/>
              <a:pathLst>
                <a:path w="2709070" h="3278517">
                  <a:moveTo>
                    <a:pt x="2584610" y="3278517"/>
                  </a:moveTo>
                  <a:lnTo>
                    <a:pt x="124460" y="3278517"/>
                  </a:lnTo>
                  <a:cubicBezTo>
                    <a:pt x="55880" y="3278517"/>
                    <a:pt x="0" y="3222637"/>
                    <a:pt x="0" y="3154057"/>
                  </a:cubicBezTo>
                  <a:lnTo>
                    <a:pt x="0" y="124460"/>
                  </a:lnTo>
                  <a:cubicBezTo>
                    <a:pt x="0" y="55880"/>
                    <a:pt x="55880" y="0"/>
                    <a:pt x="124460" y="0"/>
                  </a:cubicBezTo>
                  <a:lnTo>
                    <a:pt x="2584610" y="0"/>
                  </a:lnTo>
                  <a:cubicBezTo>
                    <a:pt x="2653190" y="0"/>
                    <a:pt x="2709070" y="55880"/>
                    <a:pt x="2709070" y="124460"/>
                  </a:cubicBezTo>
                  <a:lnTo>
                    <a:pt x="2709070" y="3154057"/>
                  </a:lnTo>
                  <a:cubicBezTo>
                    <a:pt x="2709070" y="3222637"/>
                    <a:pt x="2653190" y="3278517"/>
                    <a:pt x="2584610" y="3278517"/>
                  </a:cubicBezTo>
                  <a:close/>
                </a:path>
              </a:pathLst>
            </a:custGeom>
            <a:solidFill>
              <a:srgbClr val="000000"/>
            </a:solidFill>
            <a:ln w="38100" cap="sq">
              <a:solidFill>
                <a:srgbClr val="0B8047"/>
              </a:solidFill>
              <a:prstDash val="solid"/>
              <a:miter/>
            </a:ln>
          </p:spPr>
        </p:sp>
      </p:grpSp>
      <p:grpSp>
        <p:nvGrpSpPr>
          <p:cNvPr id="4" name="Group 4"/>
          <p:cNvGrpSpPr/>
          <p:nvPr/>
        </p:nvGrpSpPr>
        <p:grpSpPr>
          <a:xfrm>
            <a:off x="5054655" y="3695699"/>
            <a:ext cx="4089345" cy="3616891"/>
            <a:chOff x="0" y="0"/>
            <a:chExt cx="870952" cy="789247"/>
          </a:xfrm>
        </p:grpSpPr>
        <p:sp>
          <p:nvSpPr>
            <p:cNvPr id="5" name="Freeform 5"/>
            <p:cNvSpPr/>
            <p:nvPr/>
          </p:nvSpPr>
          <p:spPr>
            <a:xfrm>
              <a:off x="0" y="0"/>
              <a:ext cx="870952" cy="789247"/>
            </a:xfrm>
            <a:custGeom>
              <a:avLst/>
              <a:gdLst/>
              <a:ahLst/>
              <a:cxnLst/>
              <a:rect l="l" t="t" r="r" b="b"/>
              <a:pathLst>
                <a:path w="870952" h="789247">
                  <a:moveTo>
                    <a:pt x="96553" y="0"/>
                  </a:moveTo>
                  <a:lnTo>
                    <a:pt x="774400" y="0"/>
                  </a:lnTo>
                  <a:cubicBezTo>
                    <a:pt x="800007" y="0"/>
                    <a:pt x="824566" y="10173"/>
                    <a:pt x="842673" y="28280"/>
                  </a:cubicBezTo>
                  <a:cubicBezTo>
                    <a:pt x="860780" y="46387"/>
                    <a:pt x="870952" y="70945"/>
                    <a:pt x="870952" y="96553"/>
                  </a:cubicBezTo>
                  <a:lnTo>
                    <a:pt x="870952" y="692694"/>
                  </a:lnTo>
                  <a:cubicBezTo>
                    <a:pt x="870952" y="746019"/>
                    <a:pt x="827724" y="789247"/>
                    <a:pt x="774400" y="789247"/>
                  </a:cubicBezTo>
                  <a:lnTo>
                    <a:pt x="96553" y="789247"/>
                  </a:lnTo>
                  <a:cubicBezTo>
                    <a:pt x="70945" y="789247"/>
                    <a:pt x="46387" y="779075"/>
                    <a:pt x="28280" y="760967"/>
                  </a:cubicBezTo>
                  <a:cubicBezTo>
                    <a:pt x="10173" y="742860"/>
                    <a:pt x="0" y="718302"/>
                    <a:pt x="0" y="692694"/>
                  </a:cubicBezTo>
                  <a:lnTo>
                    <a:pt x="0" y="96553"/>
                  </a:lnTo>
                  <a:cubicBezTo>
                    <a:pt x="0" y="43228"/>
                    <a:pt x="43228" y="0"/>
                    <a:pt x="96553" y="0"/>
                  </a:cubicBezTo>
                  <a:close/>
                </a:path>
              </a:pathLst>
            </a:custGeom>
            <a:solidFill>
              <a:srgbClr val="0B8047"/>
            </a:solidFill>
          </p:spPr>
          <p:txBody>
            <a:bodyPr/>
            <a:lstStyle/>
            <a:p>
              <a:endParaRPr lang="en-IN" dirty="0"/>
            </a:p>
          </p:txBody>
        </p:sp>
        <p:sp>
          <p:nvSpPr>
            <p:cNvPr id="6" name="TextBox 6"/>
            <p:cNvSpPr txBox="1"/>
            <p:nvPr/>
          </p:nvSpPr>
          <p:spPr>
            <a:xfrm>
              <a:off x="0" y="-47625"/>
              <a:ext cx="870952" cy="836872"/>
            </a:xfrm>
            <a:prstGeom prst="rect">
              <a:avLst/>
            </a:prstGeom>
          </p:spPr>
          <p:txBody>
            <a:bodyPr lIns="50800" tIns="50800" rIns="50800" bIns="50800" rtlCol="0" anchor="ctr"/>
            <a:lstStyle/>
            <a:p>
              <a:pPr algn="ctr">
                <a:lnSpc>
                  <a:spcPts val="3000"/>
                </a:lnSpc>
              </a:pPr>
              <a:endParaRPr/>
            </a:p>
          </p:txBody>
        </p:sp>
      </p:grpSp>
      <p:grpSp>
        <p:nvGrpSpPr>
          <p:cNvPr id="7" name="Group 7"/>
          <p:cNvGrpSpPr/>
          <p:nvPr/>
        </p:nvGrpSpPr>
        <p:grpSpPr>
          <a:xfrm>
            <a:off x="5054655" y="0"/>
            <a:ext cx="3686156" cy="3283053"/>
            <a:chOff x="0" y="0"/>
            <a:chExt cx="812800" cy="723915"/>
          </a:xfrm>
        </p:grpSpPr>
        <p:sp>
          <p:nvSpPr>
            <p:cNvPr id="8" name="Freeform 8"/>
            <p:cNvSpPr/>
            <p:nvPr/>
          </p:nvSpPr>
          <p:spPr>
            <a:xfrm>
              <a:off x="0" y="0"/>
              <a:ext cx="812800" cy="723915"/>
            </a:xfrm>
            <a:custGeom>
              <a:avLst/>
              <a:gdLst/>
              <a:ahLst/>
              <a:cxnLst/>
              <a:rect l="l" t="t" r="r" b="b"/>
              <a:pathLst>
                <a:path w="812800" h="723915">
                  <a:moveTo>
                    <a:pt x="48306" y="0"/>
                  </a:moveTo>
                  <a:lnTo>
                    <a:pt x="764494" y="0"/>
                  </a:lnTo>
                  <a:cubicBezTo>
                    <a:pt x="791173" y="0"/>
                    <a:pt x="812800" y="21627"/>
                    <a:pt x="812800" y="48306"/>
                  </a:cubicBezTo>
                  <a:lnTo>
                    <a:pt x="812800" y="675609"/>
                  </a:lnTo>
                  <a:cubicBezTo>
                    <a:pt x="812800" y="688421"/>
                    <a:pt x="807711" y="700708"/>
                    <a:pt x="798651" y="709767"/>
                  </a:cubicBezTo>
                  <a:cubicBezTo>
                    <a:pt x="789592" y="718826"/>
                    <a:pt x="777305" y="723915"/>
                    <a:pt x="764494" y="723915"/>
                  </a:cubicBezTo>
                  <a:lnTo>
                    <a:pt x="48306" y="723915"/>
                  </a:lnTo>
                  <a:cubicBezTo>
                    <a:pt x="21627" y="723915"/>
                    <a:pt x="0" y="702288"/>
                    <a:pt x="0" y="675609"/>
                  </a:cubicBezTo>
                  <a:lnTo>
                    <a:pt x="0" y="48306"/>
                  </a:lnTo>
                  <a:cubicBezTo>
                    <a:pt x="0" y="21627"/>
                    <a:pt x="21627" y="0"/>
                    <a:pt x="48306" y="0"/>
                  </a:cubicBezTo>
                  <a:close/>
                </a:path>
              </a:pathLst>
            </a:custGeom>
            <a:blipFill>
              <a:blip r:embed="rId2"/>
              <a:stretch>
                <a:fillRect l="-16798" r="-16798"/>
              </a:stretch>
            </a:blipFill>
          </p:spPr>
        </p:sp>
      </p:grpSp>
      <p:grpSp>
        <p:nvGrpSpPr>
          <p:cNvPr id="9" name="Group 9"/>
          <p:cNvGrpSpPr/>
          <p:nvPr/>
        </p:nvGrpSpPr>
        <p:grpSpPr>
          <a:xfrm>
            <a:off x="0" y="2616616"/>
            <a:ext cx="4426005" cy="3705718"/>
            <a:chOff x="0" y="0"/>
            <a:chExt cx="685704" cy="574113"/>
          </a:xfrm>
        </p:grpSpPr>
        <p:sp>
          <p:nvSpPr>
            <p:cNvPr id="10" name="Freeform 10"/>
            <p:cNvSpPr/>
            <p:nvPr/>
          </p:nvSpPr>
          <p:spPr>
            <a:xfrm>
              <a:off x="0" y="0"/>
              <a:ext cx="685704" cy="574113"/>
            </a:xfrm>
            <a:custGeom>
              <a:avLst/>
              <a:gdLst/>
              <a:ahLst/>
              <a:cxnLst/>
              <a:rect l="l" t="t" r="r" b="b"/>
              <a:pathLst>
                <a:path w="685704" h="574113">
                  <a:moveTo>
                    <a:pt x="40231" y="0"/>
                  </a:moveTo>
                  <a:lnTo>
                    <a:pt x="645473" y="0"/>
                  </a:lnTo>
                  <a:cubicBezTo>
                    <a:pt x="656143" y="0"/>
                    <a:pt x="666376" y="4239"/>
                    <a:pt x="673920" y="11783"/>
                  </a:cubicBezTo>
                  <a:cubicBezTo>
                    <a:pt x="681465" y="19328"/>
                    <a:pt x="685704" y="29561"/>
                    <a:pt x="685704" y="40231"/>
                  </a:cubicBezTo>
                  <a:lnTo>
                    <a:pt x="685704" y="533881"/>
                  </a:lnTo>
                  <a:cubicBezTo>
                    <a:pt x="685704" y="544551"/>
                    <a:pt x="681465" y="554784"/>
                    <a:pt x="673920" y="562329"/>
                  </a:cubicBezTo>
                  <a:cubicBezTo>
                    <a:pt x="666376" y="569874"/>
                    <a:pt x="656143" y="574113"/>
                    <a:pt x="645473" y="574113"/>
                  </a:cubicBezTo>
                  <a:lnTo>
                    <a:pt x="40231" y="574113"/>
                  </a:lnTo>
                  <a:cubicBezTo>
                    <a:pt x="29561" y="574113"/>
                    <a:pt x="19328" y="569874"/>
                    <a:pt x="11783" y="562329"/>
                  </a:cubicBezTo>
                  <a:cubicBezTo>
                    <a:pt x="4239" y="554784"/>
                    <a:pt x="0" y="544551"/>
                    <a:pt x="0" y="533881"/>
                  </a:cubicBezTo>
                  <a:lnTo>
                    <a:pt x="0" y="40231"/>
                  </a:lnTo>
                  <a:cubicBezTo>
                    <a:pt x="0" y="29561"/>
                    <a:pt x="4239" y="19328"/>
                    <a:pt x="11783" y="11783"/>
                  </a:cubicBezTo>
                  <a:cubicBezTo>
                    <a:pt x="19328" y="4239"/>
                    <a:pt x="29561" y="0"/>
                    <a:pt x="40231" y="0"/>
                  </a:cubicBezTo>
                  <a:close/>
                </a:path>
              </a:pathLst>
            </a:custGeom>
            <a:blipFill>
              <a:blip r:embed="rId3"/>
              <a:stretch>
                <a:fillRect l="-24447" r="-24447"/>
              </a:stretch>
            </a:blipFill>
          </p:spPr>
        </p:sp>
      </p:grpSp>
      <p:grpSp>
        <p:nvGrpSpPr>
          <p:cNvPr id="11" name="Group 11"/>
          <p:cNvGrpSpPr/>
          <p:nvPr/>
        </p:nvGrpSpPr>
        <p:grpSpPr>
          <a:xfrm>
            <a:off x="4186153" y="7426891"/>
            <a:ext cx="4957847" cy="2860109"/>
            <a:chOff x="0" y="0"/>
            <a:chExt cx="768100" cy="443106"/>
          </a:xfrm>
        </p:grpSpPr>
        <p:sp>
          <p:nvSpPr>
            <p:cNvPr id="12" name="Freeform 12"/>
            <p:cNvSpPr/>
            <p:nvPr/>
          </p:nvSpPr>
          <p:spPr>
            <a:xfrm>
              <a:off x="0" y="0"/>
              <a:ext cx="768100" cy="443106"/>
            </a:xfrm>
            <a:custGeom>
              <a:avLst/>
              <a:gdLst/>
              <a:ahLst/>
              <a:cxnLst/>
              <a:rect l="l" t="t" r="r" b="b"/>
              <a:pathLst>
                <a:path w="768100" h="443106">
                  <a:moveTo>
                    <a:pt x="35916" y="0"/>
                  </a:moveTo>
                  <a:lnTo>
                    <a:pt x="732185" y="0"/>
                  </a:lnTo>
                  <a:cubicBezTo>
                    <a:pt x="752020" y="0"/>
                    <a:pt x="768100" y="16080"/>
                    <a:pt x="768100" y="35916"/>
                  </a:cubicBezTo>
                  <a:lnTo>
                    <a:pt x="768100" y="407190"/>
                  </a:lnTo>
                  <a:cubicBezTo>
                    <a:pt x="768100" y="427026"/>
                    <a:pt x="752020" y="443106"/>
                    <a:pt x="732185" y="443106"/>
                  </a:cubicBezTo>
                  <a:lnTo>
                    <a:pt x="35916" y="443106"/>
                  </a:lnTo>
                  <a:cubicBezTo>
                    <a:pt x="26390" y="443106"/>
                    <a:pt x="17255" y="439322"/>
                    <a:pt x="10519" y="432586"/>
                  </a:cubicBezTo>
                  <a:cubicBezTo>
                    <a:pt x="3784" y="425851"/>
                    <a:pt x="0" y="416716"/>
                    <a:pt x="0" y="407190"/>
                  </a:cubicBezTo>
                  <a:lnTo>
                    <a:pt x="0" y="35916"/>
                  </a:lnTo>
                  <a:cubicBezTo>
                    <a:pt x="0" y="16080"/>
                    <a:pt x="16080" y="0"/>
                    <a:pt x="35916" y="0"/>
                  </a:cubicBezTo>
                  <a:close/>
                </a:path>
              </a:pathLst>
            </a:custGeom>
            <a:blipFill>
              <a:blip r:embed="rId4"/>
              <a:stretch>
                <a:fillRect t="-6300" b="-6300"/>
              </a:stretch>
            </a:blipFill>
          </p:spPr>
        </p:sp>
      </p:grpSp>
      <p:sp>
        <p:nvSpPr>
          <p:cNvPr id="13" name="TextBox 13"/>
          <p:cNvSpPr txBox="1"/>
          <p:nvPr/>
        </p:nvSpPr>
        <p:spPr>
          <a:xfrm>
            <a:off x="5370435" y="3944877"/>
            <a:ext cx="3475416" cy="335051"/>
          </a:xfrm>
          <a:prstGeom prst="rect">
            <a:avLst/>
          </a:prstGeom>
        </p:spPr>
        <p:txBody>
          <a:bodyPr lIns="0" tIns="0" rIns="0" bIns="0" rtlCol="0" anchor="t">
            <a:spAutoFit/>
          </a:bodyPr>
          <a:lstStyle/>
          <a:p>
            <a:pPr marL="0" lvl="0" indent="0" algn="l">
              <a:lnSpc>
                <a:spcPts val="2316"/>
              </a:lnSpc>
              <a:spcBef>
                <a:spcPct val="0"/>
              </a:spcBef>
            </a:pPr>
            <a:r>
              <a:rPr lang="en-US" sz="2316" dirty="0">
                <a:solidFill>
                  <a:srgbClr val="FFFFFF"/>
                </a:solidFill>
                <a:latin typeface="Horizon Bold"/>
              </a:rPr>
              <a:t>team details:</a:t>
            </a:r>
          </a:p>
        </p:txBody>
      </p:sp>
      <p:grpSp>
        <p:nvGrpSpPr>
          <p:cNvPr id="14" name="Group 14"/>
          <p:cNvGrpSpPr/>
          <p:nvPr/>
        </p:nvGrpSpPr>
        <p:grpSpPr>
          <a:xfrm>
            <a:off x="10415059" y="4498050"/>
            <a:ext cx="6131981" cy="1538925"/>
            <a:chOff x="0" y="38100"/>
            <a:chExt cx="8175975" cy="2051900"/>
          </a:xfrm>
        </p:grpSpPr>
        <p:sp>
          <p:nvSpPr>
            <p:cNvPr id="15" name="TextBox 15"/>
            <p:cNvSpPr txBox="1"/>
            <p:nvPr/>
          </p:nvSpPr>
          <p:spPr>
            <a:xfrm>
              <a:off x="0" y="38100"/>
              <a:ext cx="8175975" cy="1131078"/>
            </a:xfrm>
            <a:prstGeom prst="rect">
              <a:avLst/>
            </a:prstGeom>
          </p:spPr>
          <p:txBody>
            <a:bodyPr lIns="0" tIns="0" rIns="0" bIns="0" rtlCol="0" anchor="t">
              <a:spAutoFit/>
            </a:bodyPr>
            <a:lstStyle/>
            <a:p>
              <a:pPr marL="0" lvl="0" indent="0" algn="ctr">
                <a:lnSpc>
                  <a:spcPts val="6300"/>
                </a:lnSpc>
              </a:pPr>
              <a:r>
                <a:rPr lang="en-US" sz="6300" b="1" spc="-806" dirty="0" err="1">
                  <a:solidFill>
                    <a:srgbClr val="FFFFFF"/>
                  </a:solidFill>
                  <a:latin typeface="Horizon"/>
                </a:rPr>
                <a:t>datathon</a:t>
              </a:r>
              <a:endParaRPr lang="en-US" sz="6300" b="1" spc="-806" dirty="0">
                <a:solidFill>
                  <a:srgbClr val="FFFFFF"/>
                </a:solidFill>
                <a:latin typeface="Horizon"/>
              </a:endParaRPr>
            </a:p>
          </p:txBody>
        </p:sp>
        <p:sp>
          <p:nvSpPr>
            <p:cNvPr id="16" name="TextBox 16"/>
            <p:cNvSpPr txBox="1"/>
            <p:nvPr/>
          </p:nvSpPr>
          <p:spPr>
            <a:xfrm>
              <a:off x="0" y="919783"/>
              <a:ext cx="8175975" cy="1170217"/>
            </a:xfrm>
            <a:prstGeom prst="rect">
              <a:avLst/>
            </a:prstGeom>
          </p:spPr>
          <p:txBody>
            <a:bodyPr lIns="0" tIns="0" rIns="0" bIns="0" rtlCol="0" anchor="t">
              <a:spAutoFit/>
            </a:bodyPr>
            <a:lstStyle/>
            <a:p>
              <a:pPr algn="ctr">
                <a:lnSpc>
                  <a:spcPts val="6749"/>
                </a:lnSpc>
              </a:pPr>
              <a:r>
                <a:rPr lang="en-US" sz="5399" b="1" spc="275" dirty="0">
                  <a:solidFill>
                    <a:srgbClr val="FFFFFF"/>
                  </a:solidFill>
                  <a:latin typeface="Horizon"/>
                </a:rPr>
                <a:t>2.0</a:t>
              </a:r>
            </a:p>
          </p:txBody>
        </p:sp>
      </p:grpSp>
      <p:sp>
        <p:nvSpPr>
          <p:cNvPr id="17" name="TextBox 17"/>
          <p:cNvSpPr txBox="1"/>
          <p:nvPr/>
        </p:nvSpPr>
        <p:spPr>
          <a:xfrm>
            <a:off x="10415059" y="6262276"/>
            <a:ext cx="6131981" cy="575945"/>
          </a:xfrm>
          <a:prstGeom prst="rect">
            <a:avLst/>
          </a:prstGeom>
        </p:spPr>
        <p:txBody>
          <a:bodyPr lIns="0" tIns="0" rIns="0" bIns="0" rtlCol="0" anchor="t">
            <a:spAutoFit/>
          </a:bodyPr>
          <a:lstStyle/>
          <a:p>
            <a:pPr marL="0" lvl="0" indent="0" algn="ctr">
              <a:lnSpc>
                <a:spcPts val="2379"/>
              </a:lnSpc>
              <a:spcBef>
                <a:spcPct val="0"/>
              </a:spcBef>
            </a:pPr>
            <a:r>
              <a:rPr lang="en-US" sz="1699">
                <a:solidFill>
                  <a:srgbClr val="FFFFFF"/>
                </a:solidFill>
                <a:latin typeface="Glock Grotesk"/>
              </a:rPr>
              <a:t>Where Data Science transforms Ideas into impact</a:t>
            </a:r>
          </a:p>
        </p:txBody>
      </p:sp>
      <p:sp>
        <p:nvSpPr>
          <p:cNvPr id="18" name="TextBox 18"/>
          <p:cNvSpPr txBox="1"/>
          <p:nvPr/>
        </p:nvSpPr>
        <p:spPr>
          <a:xfrm>
            <a:off x="12637422" y="3606873"/>
            <a:ext cx="1687254" cy="307777"/>
          </a:xfrm>
          <a:prstGeom prst="rect">
            <a:avLst/>
          </a:prstGeom>
        </p:spPr>
        <p:txBody>
          <a:bodyPr wrap="square" lIns="0" tIns="0" rIns="0" bIns="0" rtlCol="0" anchor="t">
            <a:spAutoFit/>
          </a:bodyPr>
          <a:lstStyle/>
          <a:p>
            <a:pPr algn="ctr">
              <a:lnSpc>
                <a:spcPts val="2380"/>
              </a:lnSpc>
            </a:pPr>
            <a:r>
              <a:rPr lang="en-US" sz="1700" dirty="0">
                <a:solidFill>
                  <a:srgbClr val="FFFFFF"/>
                </a:solidFill>
                <a:latin typeface="Glock Grotesk Bold"/>
              </a:rPr>
              <a:t>presents</a:t>
            </a:r>
          </a:p>
        </p:txBody>
      </p:sp>
      <p:sp>
        <p:nvSpPr>
          <p:cNvPr id="19" name="Freeform 19"/>
          <p:cNvSpPr/>
          <p:nvPr/>
        </p:nvSpPr>
        <p:spPr>
          <a:xfrm>
            <a:off x="12030107" y="2081556"/>
            <a:ext cx="2901886" cy="1414730"/>
          </a:xfrm>
          <a:custGeom>
            <a:avLst/>
            <a:gdLst/>
            <a:ahLst/>
            <a:cxnLst/>
            <a:rect l="l" t="t" r="r" b="b"/>
            <a:pathLst>
              <a:path w="2901886" h="1414730">
                <a:moveTo>
                  <a:pt x="0" y="0"/>
                </a:moveTo>
                <a:lnTo>
                  <a:pt x="2901885" y="0"/>
                </a:lnTo>
                <a:lnTo>
                  <a:pt x="2901885" y="1414730"/>
                </a:lnTo>
                <a:lnTo>
                  <a:pt x="0" y="1414730"/>
                </a:lnTo>
                <a:lnTo>
                  <a:pt x="0" y="0"/>
                </a:lnTo>
                <a:close/>
              </a:path>
            </a:pathLst>
          </a:custGeom>
          <a:blipFill>
            <a:blip r:embed="rId5"/>
            <a:stretch>
              <a:fillRect/>
            </a:stretch>
          </a:blipFill>
        </p:spPr>
      </p:sp>
      <p:sp>
        <p:nvSpPr>
          <p:cNvPr id="20" name="TextBox 13">
            <a:extLst>
              <a:ext uri="{FF2B5EF4-FFF2-40B4-BE49-F238E27FC236}">
                <a16:creationId xmlns:a16="http://schemas.microsoft.com/office/drawing/2014/main" id="{802B6845-C46D-91EE-773B-4C6402C0A4D9}"/>
              </a:ext>
            </a:extLst>
          </p:cNvPr>
          <p:cNvSpPr txBox="1"/>
          <p:nvPr/>
        </p:nvSpPr>
        <p:spPr>
          <a:xfrm>
            <a:off x="5370435" y="4284642"/>
            <a:ext cx="3484232" cy="2921954"/>
          </a:xfrm>
          <a:prstGeom prst="rect">
            <a:avLst/>
          </a:prstGeom>
        </p:spPr>
        <p:txBody>
          <a:bodyPr wrap="square" lIns="0" tIns="0" rIns="0" bIns="0" rtlCol="0" anchor="t">
            <a:spAutoFit/>
          </a:bodyPr>
          <a:lstStyle/>
          <a:p>
            <a:pPr marL="0" lvl="0" indent="0" algn="ctr">
              <a:lnSpc>
                <a:spcPts val="2316"/>
              </a:lnSpc>
              <a:spcBef>
                <a:spcPct val="0"/>
              </a:spcBef>
            </a:pPr>
            <a:r>
              <a:rPr lang="en-US" sz="1200" dirty="0">
                <a:solidFill>
                  <a:srgbClr val="FFFFFF"/>
                </a:solidFill>
                <a:latin typeface="Horizon Bold"/>
              </a:rPr>
              <a:t>Name: </a:t>
            </a:r>
          </a:p>
          <a:p>
            <a:pPr marL="342900" lvl="0" indent="-342900" algn="ctr">
              <a:lnSpc>
                <a:spcPts val="2316"/>
              </a:lnSpc>
              <a:spcBef>
                <a:spcPct val="0"/>
              </a:spcBef>
              <a:buAutoNum type="arabicParenR"/>
            </a:pPr>
            <a:r>
              <a:rPr lang="en-US" sz="1200" dirty="0">
                <a:solidFill>
                  <a:srgbClr val="FFFFFF"/>
                </a:solidFill>
                <a:latin typeface="Horizon Bold"/>
              </a:rPr>
              <a:t>Dhyanam Joshiara - 70272300003</a:t>
            </a:r>
          </a:p>
          <a:p>
            <a:pPr marL="342900" lvl="0" indent="-342900" algn="ctr">
              <a:lnSpc>
                <a:spcPts val="2316"/>
              </a:lnSpc>
              <a:spcBef>
                <a:spcPct val="0"/>
              </a:spcBef>
              <a:buAutoNum type="arabicParenR"/>
            </a:pPr>
            <a:r>
              <a:rPr lang="en-US" sz="1200" dirty="0">
                <a:solidFill>
                  <a:srgbClr val="FFFFFF"/>
                </a:solidFill>
                <a:latin typeface="Horizon Bold"/>
              </a:rPr>
              <a:t>Vatsal Kansara – 70272300009</a:t>
            </a:r>
          </a:p>
          <a:p>
            <a:pPr lvl="0" algn="ctr">
              <a:lnSpc>
                <a:spcPts val="2316"/>
              </a:lnSpc>
              <a:spcBef>
                <a:spcPct val="0"/>
              </a:spcBef>
            </a:pPr>
            <a:endParaRPr lang="en-US" sz="1200" dirty="0">
              <a:solidFill>
                <a:srgbClr val="FFFFFF"/>
              </a:solidFill>
              <a:latin typeface="Horizon Bold"/>
            </a:endParaRPr>
          </a:p>
          <a:p>
            <a:pPr lvl="0" algn="ctr">
              <a:lnSpc>
                <a:spcPts val="2316"/>
              </a:lnSpc>
              <a:spcBef>
                <a:spcPct val="0"/>
              </a:spcBef>
            </a:pPr>
            <a:r>
              <a:rPr lang="en-US" sz="1200" dirty="0">
                <a:solidFill>
                  <a:srgbClr val="FFFFFF"/>
                </a:solidFill>
                <a:latin typeface="Horizon Bold"/>
              </a:rPr>
              <a:t>College name</a:t>
            </a:r>
          </a:p>
          <a:p>
            <a:pPr lvl="0" algn="ctr">
              <a:lnSpc>
                <a:spcPts val="2316"/>
              </a:lnSpc>
              <a:spcBef>
                <a:spcPct val="0"/>
              </a:spcBef>
            </a:pPr>
            <a:r>
              <a:rPr lang="en-US" sz="1200" dirty="0">
                <a:solidFill>
                  <a:srgbClr val="FFFFFF"/>
                </a:solidFill>
                <a:latin typeface="Horizon Bold"/>
              </a:rPr>
              <a:t>Mukesh Patel School of Technology Management &amp;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sp>
      <p:sp>
        <p:nvSpPr>
          <p:cNvPr id="5" name="Title 4">
            <a:extLst>
              <a:ext uri="{FF2B5EF4-FFF2-40B4-BE49-F238E27FC236}">
                <a16:creationId xmlns:a16="http://schemas.microsoft.com/office/drawing/2014/main" id="{B48E5FDE-950F-87BE-4E9B-C5B0B3CA9C39}"/>
              </a:ext>
            </a:extLst>
          </p:cNvPr>
          <p:cNvSpPr>
            <a:spLocks noGrp="1"/>
          </p:cNvSpPr>
          <p:nvPr>
            <p:ph type="ctrTitle"/>
          </p:nvPr>
        </p:nvSpPr>
        <p:spPr>
          <a:xfrm>
            <a:off x="1828800" y="2933700"/>
            <a:ext cx="14630400" cy="2876550"/>
          </a:xfrm>
        </p:spPr>
        <p:txBody>
          <a:bodyPr>
            <a:normAutofit/>
          </a:bodyPr>
          <a:lstStyle/>
          <a:p>
            <a:pPr marL="0" marR="0" lvl="0" indent="0" defTabSz="914400" rtl="0" eaLnBrk="1" fontAlgn="auto" latinLnBrk="0" hangingPunct="1">
              <a:lnSpc>
                <a:spcPts val="8120"/>
              </a:lnSpc>
              <a:spcBef>
                <a:spcPts val="0"/>
              </a:spcBef>
              <a:spcAft>
                <a:spcPts val="0"/>
              </a:spcAft>
              <a:tabLst/>
              <a:defRPr/>
            </a:pPr>
            <a:r>
              <a:rPr kumimoji="0" lang="en-US" sz="8000" b="0" i="0" u="none" strike="noStrike" kern="1200" cap="none" spc="0" normalizeH="0" baseline="0" noProof="0" dirty="0">
                <a:ln>
                  <a:noFill/>
                </a:ln>
                <a:solidFill>
                  <a:srgbClr val="D1D5DB"/>
                </a:solidFill>
                <a:effectLst/>
                <a:uLnTx/>
                <a:uFillTx/>
                <a:latin typeface="Söhne"/>
                <a:ea typeface="+mn-ea"/>
                <a:cs typeface="+mn-cs"/>
              </a:rPr>
              <a:t>Monitoring of Mental Health Signals using Internet</a:t>
            </a:r>
            <a:endParaRPr lang="en-IN" dirty="0"/>
          </a:p>
        </p:txBody>
      </p:sp>
      <p:sp>
        <p:nvSpPr>
          <p:cNvPr id="6" name="Subtitle 5">
            <a:extLst>
              <a:ext uri="{FF2B5EF4-FFF2-40B4-BE49-F238E27FC236}">
                <a16:creationId xmlns:a16="http://schemas.microsoft.com/office/drawing/2014/main" id="{0B79F984-FD77-034E-7C5D-9C2289FCAD5B}"/>
              </a:ext>
            </a:extLst>
          </p:cNvPr>
          <p:cNvSpPr>
            <a:spLocks noGrp="1"/>
          </p:cNvSpPr>
          <p:nvPr>
            <p:ph type="subTitle" idx="1"/>
          </p:nvPr>
        </p:nvSpPr>
        <p:spPr>
          <a:xfrm>
            <a:off x="5943600" y="6196579"/>
            <a:ext cx="6400800" cy="1752600"/>
          </a:xfrm>
        </p:spPr>
        <p:txBody>
          <a:bodyPr/>
          <a:lstStyle/>
          <a:p>
            <a:r>
              <a:rPr lang="en-US" dirty="0"/>
              <a:t>Made by;</a:t>
            </a:r>
          </a:p>
          <a:p>
            <a:r>
              <a:rPr lang="en-US" dirty="0"/>
              <a:t>Dhyanam Joshiara</a:t>
            </a:r>
          </a:p>
          <a:p>
            <a:r>
              <a:rPr lang="en-US" dirty="0"/>
              <a:t>Vatsal Kansara</a:t>
            </a:r>
          </a:p>
        </p:txBody>
      </p:sp>
    </p:spTree>
    <p:extLst>
      <p:ext uri="{BB962C8B-B14F-4D97-AF65-F5344CB8AC3E}">
        <p14:creationId xmlns:p14="http://schemas.microsoft.com/office/powerpoint/2010/main" val="247601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sp>
      <p:sp>
        <p:nvSpPr>
          <p:cNvPr id="3" name="TextBox 3"/>
          <p:cNvSpPr txBox="1"/>
          <p:nvPr/>
        </p:nvSpPr>
        <p:spPr>
          <a:xfrm>
            <a:off x="632387" y="632325"/>
            <a:ext cx="14401800" cy="1038746"/>
          </a:xfrm>
          <a:prstGeom prst="rect">
            <a:avLst/>
          </a:prstGeom>
        </p:spPr>
        <p:txBody>
          <a:bodyPr wrap="square" lIns="0" tIns="0" rIns="0" bIns="0" rtlCol="0" anchor="t">
            <a:spAutoFit/>
          </a:bodyPr>
          <a:lstStyle/>
          <a:p>
            <a:pPr>
              <a:lnSpc>
                <a:spcPts val="8120"/>
              </a:lnSpc>
            </a:pPr>
            <a:r>
              <a:rPr lang="en-US" sz="6000" b="1" i="0" dirty="0">
                <a:solidFill>
                  <a:schemeClr val="bg1"/>
                </a:solidFill>
                <a:effectLst/>
                <a:latin typeface="Söhne"/>
              </a:rPr>
              <a:t>Overview</a:t>
            </a:r>
            <a:endParaRPr lang="en-US" sz="5800" b="1" dirty="0">
              <a:solidFill>
                <a:schemeClr val="bg1"/>
              </a:solidFill>
              <a:latin typeface="Glock Grotesk Bold"/>
            </a:endParaRPr>
          </a:p>
        </p:txBody>
      </p:sp>
      <p:sp>
        <p:nvSpPr>
          <p:cNvPr id="5" name="Content Placeholder 4">
            <a:extLst>
              <a:ext uri="{FF2B5EF4-FFF2-40B4-BE49-F238E27FC236}">
                <a16:creationId xmlns:a16="http://schemas.microsoft.com/office/drawing/2014/main" id="{92193A17-B06D-7F64-799F-091ED02D4331}"/>
              </a:ext>
            </a:extLst>
          </p:cNvPr>
          <p:cNvSpPr>
            <a:spLocks noGrp="1"/>
          </p:cNvSpPr>
          <p:nvPr>
            <p:ph idx="1"/>
          </p:nvPr>
        </p:nvSpPr>
        <p:spPr>
          <a:xfrm>
            <a:off x="533400" y="2019300"/>
            <a:ext cx="17221200" cy="7772400"/>
          </a:xfrm>
        </p:spPr>
        <p:txBody>
          <a:bodyPr/>
          <a:lstStyle/>
          <a:p>
            <a:pPr algn="just"/>
            <a:r>
              <a:rPr lang="en-US" dirty="0">
                <a:solidFill>
                  <a:schemeClr val="bg1"/>
                </a:solidFill>
              </a:rPr>
              <a:t>Welcome to the presentation on "Suicidal Tweet Detection," a dataset designed to aid in developing and evaluating machine learning models for identifying content concerning social media platforms.</a:t>
            </a:r>
          </a:p>
          <a:p>
            <a:pPr algn="just"/>
            <a:r>
              <a:rPr lang="en-US" dirty="0">
                <a:solidFill>
                  <a:schemeClr val="bg1"/>
                </a:solidFill>
              </a:rPr>
              <a:t>In today's interconnected world, social media is a significant outlet for individuals to express their thoughts, emotions, and experiences.</a:t>
            </a:r>
          </a:p>
          <a:p>
            <a:pPr algn="just"/>
            <a:r>
              <a:rPr lang="en-US" dirty="0">
                <a:solidFill>
                  <a:schemeClr val="bg1"/>
                </a:solidFill>
              </a:rPr>
              <a:t>However, amidst the vast volume of online interactions, there exists a critical need to identify and support individuals who may be experiencing mental health challenges, including suicidal ideation.</a:t>
            </a:r>
          </a:p>
          <a:p>
            <a:pPr algn="just"/>
            <a:r>
              <a:rPr lang="en-US" dirty="0">
                <a:solidFill>
                  <a:schemeClr val="bg1"/>
                </a:solidFill>
              </a:rPr>
              <a:t>Our dataset offers a curated collection of tweets annotated to distinguish between non-suicidal and potentially suicidal content, providing a valuable resource for researchers, data scientists, and developers in Natural Language Processing (NLP) and sentiment analysis.</a:t>
            </a:r>
            <a:endParaRPr lang="en-IN"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sp>
      <p:sp>
        <p:nvSpPr>
          <p:cNvPr id="3" name="TextBox 3"/>
          <p:cNvSpPr txBox="1"/>
          <p:nvPr/>
        </p:nvSpPr>
        <p:spPr>
          <a:xfrm>
            <a:off x="632387" y="632325"/>
            <a:ext cx="14401800" cy="1038746"/>
          </a:xfrm>
          <a:prstGeom prst="rect">
            <a:avLst/>
          </a:prstGeom>
        </p:spPr>
        <p:txBody>
          <a:bodyPr wrap="square" lIns="0" tIns="0" rIns="0" bIns="0" rtlCol="0" anchor="t">
            <a:spAutoFit/>
          </a:bodyPr>
          <a:lstStyle/>
          <a:p>
            <a:pPr>
              <a:lnSpc>
                <a:spcPts val="8120"/>
              </a:lnSpc>
            </a:pPr>
            <a:r>
              <a:rPr lang="en-US" sz="6000" b="1" i="0" dirty="0">
                <a:solidFill>
                  <a:schemeClr val="bg1"/>
                </a:solidFill>
                <a:effectLst/>
                <a:latin typeface="Söhne"/>
              </a:rPr>
              <a:t>Problem Statement</a:t>
            </a:r>
            <a:endParaRPr lang="en-US" sz="5800" b="1" dirty="0">
              <a:solidFill>
                <a:schemeClr val="bg1"/>
              </a:solidFill>
              <a:latin typeface="Glock Grotesk Bold"/>
            </a:endParaRPr>
          </a:p>
        </p:txBody>
      </p:sp>
      <p:sp>
        <p:nvSpPr>
          <p:cNvPr id="5" name="Content Placeholder 4">
            <a:extLst>
              <a:ext uri="{FF2B5EF4-FFF2-40B4-BE49-F238E27FC236}">
                <a16:creationId xmlns:a16="http://schemas.microsoft.com/office/drawing/2014/main" id="{92193A17-B06D-7F64-799F-091ED02D4331}"/>
              </a:ext>
            </a:extLst>
          </p:cNvPr>
          <p:cNvSpPr>
            <a:spLocks noGrp="1"/>
          </p:cNvSpPr>
          <p:nvPr>
            <p:ph idx="1"/>
          </p:nvPr>
        </p:nvSpPr>
        <p:spPr>
          <a:xfrm>
            <a:off x="533400" y="2019300"/>
            <a:ext cx="17221200" cy="7772400"/>
          </a:xfrm>
        </p:spPr>
        <p:txBody>
          <a:bodyPr>
            <a:normAutofit/>
          </a:bodyPr>
          <a:lstStyle/>
          <a:p>
            <a:pPr marL="0" indent="0" algn="just">
              <a:buNone/>
            </a:pPr>
            <a:r>
              <a:rPr lang="en-IN" sz="4400" dirty="0">
                <a:solidFill>
                  <a:schemeClr val="bg1"/>
                </a:solidFill>
              </a:rPr>
              <a:t>In today's digitally interconnected world, individuals express various aspects of their mental well-being through online platforms. The surge in internet usage presents an opportunity to monitor mental health signals in real-time. However, the challenge lies in identifying, analysing, and responding to these signals effectively. The problem is twofold: the subtle nature of digital expressions and the lack of a comprehensive system for continuous monitoring and intervention.</a:t>
            </a:r>
          </a:p>
        </p:txBody>
      </p:sp>
    </p:spTree>
    <p:extLst>
      <p:ext uri="{BB962C8B-B14F-4D97-AF65-F5344CB8AC3E}">
        <p14:creationId xmlns:p14="http://schemas.microsoft.com/office/powerpoint/2010/main" val="2250115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sp>
      <p:sp>
        <p:nvSpPr>
          <p:cNvPr id="3" name="TextBox 3"/>
          <p:cNvSpPr txBox="1"/>
          <p:nvPr/>
        </p:nvSpPr>
        <p:spPr>
          <a:xfrm>
            <a:off x="632387" y="632325"/>
            <a:ext cx="14401800" cy="1038746"/>
          </a:xfrm>
          <a:prstGeom prst="rect">
            <a:avLst/>
          </a:prstGeom>
        </p:spPr>
        <p:txBody>
          <a:bodyPr wrap="square" lIns="0" tIns="0" rIns="0" bIns="0" rtlCol="0" anchor="t">
            <a:spAutoFit/>
          </a:bodyPr>
          <a:lstStyle/>
          <a:p>
            <a:pPr>
              <a:lnSpc>
                <a:spcPts val="8120"/>
              </a:lnSpc>
            </a:pPr>
            <a:r>
              <a:rPr lang="en-US" sz="6000" b="1" i="0" dirty="0">
                <a:solidFill>
                  <a:schemeClr val="bg1"/>
                </a:solidFill>
                <a:effectLst/>
                <a:latin typeface="Söhne"/>
              </a:rPr>
              <a:t>Dataset Description</a:t>
            </a:r>
            <a:endParaRPr lang="en-US" sz="5800" b="1" dirty="0">
              <a:solidFill>
                <a:schemeClr val="bg1"/>
              </a:solidFill>
              <a:latin typeface="Glock Grotesk Bold"/>
            </a:endParaRPr>
          </a:p>
        </p:txBody>
      </p:sp>
      <p:sp>
        <p:nvSpPr>
          <p:cNvPr id="5" name="Content Placeholder 4">
            <a:extLst>
              <a:ext uri="{FF2B5EF4-FFF2-40B4-BE49-F238E27FC236}">
                <a16:creationId xmlns:a16="http://schemas.microsoft.com/office/drawing/2014/main" id="{92193A17-B06D-7F64-799F-091ED02D4331}"/>
              </a:ext>
            </a:extLst>
          </p:cNvPr>
          <p:cNvSpPr>
            <a:spLocks noGrp="1"/>
          </p:cNvSpPr>
          <p:nvPr>
            <p:ph idx="1"/>
          </p:nvPr>
        </p:nvSpPr>
        <p:spPr>
          <a:xfrm>
            <a:off x="533400" y="2019300"/>
            <a:ext cx="17221200" cy="7772400"/>
          </a:xfrm>
        </p:spPr>
        <p:txBody>
          <a:bodyPr/>
          <a:lstStyle/>
          <a:p>
            <a:pPr algn="just"/>
            <a:r>
              <a:rPr lang="en-US" dirty="0">
                <a:solidFill>
                  <a:schemeClr val="bg1"/>
                </a:solidFill>
              </a:rPr>
              <a:t>Our dataset, "Suicidal Tweet Detection," comprises tweets from various platforms spanning diverse topics, emotions, and expressions.</a:t>
            </a:r>
          </a:p>
          <a:p>
            <a:pPr algn="just"/>
            <a:r>
              <a:rPr lang="en-US" dirty="0">
                <a:solidFill>
                  <a:schemeClr val="bg1"/>
                </a:solidFill>
              </a:rPr>
              <a:t>Each tweet in the dataset is labeled with annotations indicating whether it expresses suicidal sentiments, enabling the training and evaluation of machine learning models for classification tasks.</a:t>
            </a:r>
          </a:p>
          <a:p>
            <a:pPr algn="just"/>
            <a:r>
              <a:rPr lang="en-US" dirty="0">
                <a:solidFill>
                  <a:schemeClr val="bg1"/>
                </a:solidFill>
              </a:rPr>
              <a:t>The dataset's primary objective is to facilitate research and development efforts to automate identifying content on social media platforms that concerns individuals in distress, potentially enabling early intervention and support for them.</a:t>
            </a:r>
            <a:endParaRPr lang="en-IN" dirty="0">
              <a:solidFill>
                <a:schemeClr val="bg1"/>
              </a:solidFill>
            </a:endParaRPr>
          </a:p>
        </p:txBody>
      </p:sp>
    </p:spTree>
    <p:extLst>
      <p:ext uri="{BB962C8B-B14F-4D97-AF65-F5344CB8AC3E}">
        <p14:creationId xmlns:p14="http://schemas.microsoft.com/office/powerpoint/2010/main" val="200941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sp>
      <p:sp>
        <p:nvSpPr>
          <p:cNvPr id="3" name="TextBox 3"/>
          <p:cNvSpPr txBox="1"/>
          <p:nvPr/>
        </p:nvSpPr>
        <p:spPr>
          <a:xfrm>
            <a:off x="632387" y="632325"/>
            <a:ext cx="14401800" cy="1038746"/>
          </a:xfrm>
          <a:prstGeom prst="rect">
            <a:avLst/>
          </a:prstGeom>
        </p:spPr>
        <p:txBody>
          <a:bodyPr wrap="square" lIns="0" tIns="0" rIns="0" bIns="0" rtlCol="0" anchor="t">
            <a:spAutoFit/>
          </a:bodyPr>
          <a:lstStyle/>
          <a:p>
            <a:pPr>
              <a:lnSpc>
                <a:spcPts val="8120"/>
              </a:lnSpc>
            </a:pPr>
            <a:r>
              <a:rPr lang="en-US" sz="6000" b="1" i="0" dirty="0">
                <a:solidFill>
                  <a:schemeClr val="bg1"/>
                </a:solidFill>
                <a:effectLst/>
                <a:latin typeface="Söhne"/>
              </a:rPr>
              <a:t>Model Development Overview</a:t>
            </a:r>
            <a:endParaRPr lang="en-US" sz="5800" b="1" dirty="0">
              <a:solidFill>
                <a:schemeClr val="bg1"/>
              </a:solidFill>
              <a:latin typeface="Glock Grotesk Bold"/>
            </a:endParaRPr>
          </a:p>
        </p:txBody>
      </p:sp>
      <p:graphicFrame>
        <p:nvGraphicFramePr>
          <p:cNvPr id="12" name="Content Placeholder 11">
            <a:extLst>
              <a:ext uri="{FF2B5EF4-FFF2-40B4-BE49-F238E27FC236}">
                <a16:creationId xmlns:a16="http://schemas.microsoft.com/office/drawing/2014/main" id="{9E86FC79-792F-D87E-B75E-AE05ECCE1B1A}"/>
              </a:ext>
            </a:extLst>
          </p:cNvPr>
          <p:cNvGraphicFramePr>
            <a:graphicFrameLocks noGrp="1"/>
          </p:cNvGraphicFramePr>
          <p:nvPr>
            <p:ph idx="1"/>
            <p:extLst>
              <p:ext uri="{D42A27DB-BD31-4B8C-83A1-F6EECF244321}">
                <p14:modId xmlns:p14="http://schemas.microsoft.com/office/powerpoint/2010/main" val="1991782629"/>
              </p:ext>
            </p:extLst>
          </p:nvPr>
        </p:nvGraphicFramePr>
        <p:xfrm>
          <a:off x="1874152" y="2400300"/>
          <a:ext cx="14249400" cy="6766560"/>
        </p:xfrm>
        <a:graphic>
          <a:graphicData uri="http://schemas.openxmlformats.org/drawingml/2006/table">
            <a:tbl>
              <a:tblPr firstRow="1" bandRow="1">
                <a:tableStyleId>{D7AC3CCA-C797-4891-BE02-D94E43425B78}</a:tableStyleId>
              </a:tblPr>
              <a:tblGrid>
                <a:gridCol w="7124700">
                  <a:extLst>
                    <a:ext uri="{9D8B030D-6E8A-4147-A177-3AD203B41FA5}">
                      <a16:colId xmlns:a16="http://schemas.microsoft.com/office/drawing/2014/main" val="2884778921"/>
                    </a:ext>
                  </a:extLst>
                </a:gridCol>
                <a:gridCol w="7124700">
                  <a:extLst>
                    <a:ext uri="{9D8B030D-6E8A-4147-A177-3AD203B41FA5}">
                      <a16:colId xmlns:a16="http://schemas.microsoft.com/office/drawing/2014/main" val="625269579"/>
                    </a:ext>
                  </a:extLst>
                </a:gridCol>
              </a:tblGrid>
              <a:tr h="2966357">
                <a:tc>
                  <a:txBody>
                    <a:bodyPr/>
                    <a:lstStyle/>
                    <a:p>
                      <a:pPr algn="just"/>
                      <a:r>
                        <a:rPr lang="en-US" sz="2400" b="1" i="0" kern="1200" dirty="0">
                          <a:solidFill>
                            <a:schemeClr val="dk1"/>
                          </a:solidFill>
                          <a:effectLst/>
                          <a:latin typeface="+mn-lt"/>
                          <a:ea typeface="+mn-ea"/>
                          <a:cs typeface="+mn-cs"/>
                        </a:rPr>
                        <a:t>1) Objective:</a:t>
                      </a:r>
                      <a:endParaRPr lang="en-US" sz="2400" b="0" i="0" kern="1200" dirty="0">
                        <a:solidFill>
                          <a:schemeClr val="dk1"/>
                        </a:solidFill>
                        <a:effectLst/>
                        <a:latin typeface="+mn-lt"/>
                        <a:ea typeface="+mn-ea"/>
                        <a:cs typeface="+mn-cs"/>
                      </a:endParaRPr>
                    </a:p>
                    <a:p>
                      <a:pPr algn="just"/>
                      <a:r>
                        <a:rPr lang="en-US" sz="2400" b="0" i="0" kern="1200" dirty="0">
                          <a:solidFill>
                            <a:schemeClr val="dk1"/>
                          </a:solidFill>
                          <a:effectLst/>
                          <a:latin typeface="+mn-lt"/>
                          <a:ea typeface="+mn-ea"/>
                          <a:cs typeface="+mn-cs"/>
                        </a:rPr>
                        <a:t>Develop a comprehensive system for identifying suicidal ideation in social media posts using a combination of machine learning and deep learning techniques.</a:t>
                      </a:r>
                    </a:p>
                  </a:txBody>
                  <a:tcPr/>
                </a:tc>
                <a:tc>
                  <a:txBody>
                    <a:bodyPr/>
                    <a:lstStyle/>
                    <a:p>
                      <a:pPr algn="just"/>
                      <a:r>
                        <a:rPr lang="en-IN" sz="2400" b="1" i="0" kern="1200" dirty="0">
                          <a:solidFill>
                            <a:schemeClr val="dk1"/>
                          </a:solidFill>
                          <a:effectLst/>
                          <a:latin typeface="+mn-lt"/>
                          <a:ea typeface="+mn-ea"/>
                          <a:cs typeface="+mn-cs"/>
                        </a:rPr>
                        <a:t>2) Data Preprocessing:</a:t>
                      </a:r>
                      <a:endParaRPr lang="en-IN" sz="2400" b="0" i="0" kern="1200" dirty="0">
                        <a:solidFill>
                          <a:schemeClr val="dk1"/>
                        </a:solidFill>
                        <a:effectLst/>
                        <a:latin typeface="+mn-lt"/>
                        <a:ea typeface="+mn-ea"/>
                        <a:cs typeface="+mn-cs"/>
                      </a:endParaRPr>
                    </a:p>
                    <a:p>
                      <a:pPr marL="342900" indent="-342900" algn="just">
                        <a:buFont typeface="Arial" panose="020B0604020202090204" pitchFamily="34" charset="0"/>
                        <a:buChar char="•"/>
                      </a:pPr>
                      <a:r>
                        <a:rPr lang="en-IN" sz="2400" b="0" i="0" kern="1200" dirty="0">
                          <a:solidFill>
                            <a:schemeClr val="dk1"/>
                          </a:solidFill>
                          <a:effectLst/>
                          <a:latin typeface="+mn-lt"/>
                          <a:ea typeface="+mn-ea"/>
                          <a:cs typeface="+mn-cs"/>
                        </a:rPr>
                        <a:t>Loaded and pre-processed dataset containing tweets labelled as expressing suicidal sentiments or not.</a:t>
                      </a:r>
                    </a:p>
                    <a:p>
                      <a:pPr marL="342900" indent="-342900" algn="just">
                        <a:buFont typeface="Arial" panose="020B0604020202090204" pitchFamily="34" charset="0"/>
                        <a:buChar char="•"/>
                      </a:pPr>
                      <a:r>
                        <a:rPr lang="en-IN" sz="2400" b="0" i="0" kern="1200" dirty="0">
                          <a:solidFill>
                            <a:schemeClr val="dk1"/>
                          </a:solidFill>
                          <a:effectLst/>
                          <a:latin typeface="+mn-lt"/>
                          <a:ea typeface="+mn-ea"/>
                          <a:cs typeface="+mn-cs"/>
                        </a:rPr>
                        <a:t>Encoded categorical labels into numeric form using </a:t>
                      </a:r>
                      <a:r>
                        <a:rPr lang="en-IN" sz="2400" b="0" i="0" kern="1200" dirty="0" err="1">
                          <a:solidFill>
                            <a:schemeClr val="dk1"/>
                          </a:solidFill>
                          <a:effectLst/>
                          <a:latin typeface="+mn-lt"/>
                          <a:ea typeface="+mn-ea"/>
                          <a:cs typeface="+mn-cs"/>
                        </a:rPr>
                        <a:t>LabelEncoder</a:t>
                      </a:r>
                      <a:r>
                        <a:rPr lang="en-IN" sz="2400" b="0" i="0" kern="1200" dirty="0">
                          <a:solidFill>
                            <a:schemeClr val="dk1"/>
                          </a:solidFill>
                          <a:effectLst/>
                          <a:latin typeface="+mn-lt"/>
                          <a:ea typeface="+mn-ea"/>
                          <a:cs typeface="+mn-cs"/>
                        </a:rPr>
                        <a:t>.</a:t>
                      </a:r>
                    </a:p>
                    <a:p>
                      <a:pPr marL="342900" indent="-342900" algn="just">
                        <a:buFont typeface="Arial" panose="020B0604020202090204" pitchFamily="34" charset="0"/>
                        <a:buChar char="•"/>
                      </a:pPr>
                      <a:r>
                        <a:rPr lang="en-IN" sz="2400" b="0" i="0" kern="1200" dirty="0">
                          <a:solidFill>
                            <a:schemeClr val="dk1"/>
                          </a:solidFill>
                          <a:effectLst/>
                          <a:latin typeface="+mn-lt"/>
                          <a:ea typeface="+mn-ea"/>
                          <a:cs typeface="+mn-cs"/>
                        </a:rPr>
                        <a:t>Utilized TF-IDF vectorization to convert text data into numerical features.</a:t>
                      </a:r>
                    </a:p>
                    <a:p>
                      <a:pPr algn="just"/>
                      <a:endParaRPr lang="en-IN" sz="2400" dirty="0"/>
                    </a:p>
                  </a:txBody>
                  <a:tcPr/>
                </a:tc>
                <a:extLst>
                  <a:ext uri="{0D108BD9-81ED-4DB2-BD59-A6C34878D82A}">
                    <a16:rowId xmlns:a16="http://schemas.microsoft.com/office/drawing/2014/main" val="934466903"/>
                  </a:ext>
                </a:extLst>
              </a:tr>
              <a:tr h="3678283">
                <a:tc>
                  <a:txBody>
                    <a:bodyPr/>
                    <a:lstStyle/>
                    <a:p>
                      <a:pPr algn="just"/>
                      <a:r>
                        <a:rPr lang="en-IN" sz="2400" b="1" i="0" kern="1200" dirty="0">
                          <a:solidFill>
                            <a:schemeClr val="dk1"/>
                          </a:solidFill>
                          <a:effectLst/>
                          <a:latin typeface="+mn-lt"/>
                          <a:ea typeface="+mn-ea"/>
                          <a:cs typeface="+mn-cs"/>
                        </a:rPr>
                        <a:t>3) Neural Network Model:</a:t>
                      </a:r>
                      <a:endParaRPr lang="en-IN" sz="2400" b="0" i="0" kern="1200" dirty="0">
                        <a:solidFill>
                          <a:schemeClr val="dk1"/>
                        </a:solidFill>
                        <a:effectLst/>
                        <a:latin typeface="+mn-lt"/>
                        <a:ea typeface="+mn-ea"/>
                        <a:cs typeface="+mn-cs"/>
                      </a:endParaRPr>
                    </a:p>
                    <a:p>
                      <a:pPr marL="342900" indent="-342900" algn="just">
                        <a:buFont typeface="Arial" panose="020B0604020202090204" pitchFamily="34" charset="0"/>
                        <a:buChar char="•"/>
                      </a:pPr>
                      <a:r>
                        <a:rPr lang="en-IN" sz="2400" b="0" i="0" kern="1200" dirty="0">
                          <a:solidFill>
                            <a:schemeClr val="dk1"/>
                          </a:solidFill>
                          <a:effectLst/>
                          <a:latin typeface="+mn-lt"/>
                          <a:ea typeface="+mn-ea"/>
                          <a:cs typeface="+mn-cs"/>
                        </a:rPr>
                        <a:t>Constructed a TensorFlow Sequential model for binary classification.</a:t>
                      </a:r>
                    </a:p>
                    <a:p>
                      <a:pPr marL="800100" lvl="1" indent="-342900" algn="just">
                        <a:buFont typeface="Wingdings" panose="05000000000000000000" pitchFamily="2" charset="2"/>
                        <a:buChar char="§"/>
                      </a:pPr>
                      <a:r>
                        <a:rPr lang="en-IN" sz="2400" b="0" i="0" kern="1200" dirty="0">
                          <a:solidFill>
                            <a:schemeClr val="dk1"/>
                          </a:solidFill>
                          <a:effectLst/>
                          <a:latin typeface="+mn-lt"/>
                          <a:ea typeface="+mn-ea"/>
                          <a:cs typeface="+mn-cs"/>
                        </a:rPr>
                        <a:t>Input Layer: 2000 features (TF-IDF vectorized)</a:t>
                      </a:r>
                    </a:p>
                    <a:p>
                      <a:pPr marL="800100" lvl="1" indent="-342900" algn="just">
                        <a:buFont typeface="Wingdings" panose="05000000000000000000" pitchFamily="2" charset="2"/>
                        <a:buChar char="§"/>
                      </a:pPr>
                      <a:r>
                        <a:rPr lang="en-IN" sz="2400" b="0" i="0" kern="1200" dirty="0">
                          <a:solidFill>
                            <a:schemeClr val="dk1"/>
                          </a:solidFill>
                          <a:effectLst/>
                          <a:latin typeface="+mn-lt"/>
                          <a:ea typeface="+mn-ea"/>
                          <a:cs typeface="+mn-cs"/>
                        </a:rPr>
                        <a:t>Hidden Layers: 128 neurons (</a:t>
                      </a:r>
                      <a:r>
                        <a:rPr lang="en-IN" sz="2400" b="0" i="0" kern="1200" dirty="0" err="1">
                          <a:solidFill>
                            <a:schemeClr val="dk1"/>
                          </a:solidFill>
                          <a:effectLst/>
                          <a:latin typeface="+mn-lt"/>
                          <a:ea typeface="+mn-ea"/>
                          <a:cs typeface="+mn-cs"/>
                        </a:rPr>
                        <a:t>ReLU</a:t>
                      </a:r>
                      <a:r>
                        <a:rPr lang="en-IN" sz="2400" b="0" i="0" kern="1200" dirty="0">
                          <a:solidFill>
                            <a:schemeClr val="dk1"/>
                          </a:solidFill>
                          <a:effectLst/>
                          <a:latin typeface="+mn-lt"/>
                          <a:ea typeface="+mn-ea"/>
                          <a:cs typeface="+mn-cs"/>
                        </a:rPr>
                        <a:t> activation), 64 neurons (</a:t>
                      </a:r>
                      <a:r>
                        <a:rPr lang="en-IN" sz="2400" b="0" i="0" kern="1200" dirty="0" err="1">
                          <a:solidFill>
                            <a:schemeClr val="dk1"/>
                          </a:solidFill>
                          <a:effectLst/>
                          <a:latin typeface="+mn-lt"/>
                          <a:ea typeface="+mn-ea"/>
                          <a:cs typeface="+mn-cs"/>
                        </a:rPr>
                        <a:t>ReLU</a:t>
                      </a:r>
                      <a:r>
                        <a:rPr lang="en-IN" sz="2400" b="0" i="0" kern="1200" dirty="0">
                          <a:solidFill>
                            <a:schemeClr val="dk1"/>
                          </a:solidFill>
                          <a:effectLst/>
                          <a:latin typeface="+mn-lt"/>
                          <a:ea typeface="+mn-ea"/>
                          <a:cs typeface="+mn-cs"/>
                        </a:rPr>
                        <a:t> activation)</a:t>
                      </a:r>
                    </a:p>
                    <a:p>
                      <a:pPr marL="800100" lvl="1" indent="-342900" algn="just">
                        <a:buFont typeface="Wingdings" panose="05000000000000000000" pitchFamily="2" charset="2"/>
                        <a:buChar char="§"/>
                      </a:pPr>
                      <a:r>
                        <a:rPr lang="en-IN" sz="2400" b="0" i="0" kern="1200" dirty="0">
                          <a:solidFill>
                            <a:schemeClr val="dk1"/>
                          </a:solidFill>
                          <a:effectLst/>
                          <a:latin typeface="+mn-lt"/>
                          <a:ea typeface="+mn-ea"/>
                          <a:cs typeface="+mn-cs"/>
                        </a:rPr>
                        <a:t>Output Layer: 1 neuron (Sigmoid activation)</a:t>
                      </a:r>
                    </a:p>
                    <a:p>
                      <a:pPr marL="342900" indent="-342900" algn="just">
                        <a:buFont typeface="Arial" panose="020B0604020202090204" pitchFamily="34" charset="0"/>
                        <a:buChar char="•"/>
                      </a:pPr>
                      <a:r>
                        <a:rPr lang="en-IN" sz="2400" b="0" i="0" kern="1200" dirty="0">
                          <a:solidFill>
                            <a:schemeClr val="dk1"/>
                          </a:solidFill>
                          <a:effectLst/>
                          <a:latin typeface="+mn-lt"/>
                          <a:ea typeface="+mn-ea"/>
                          <a:cs typeface="+mn-cs"/>
                        </a:rPr>
                        <a:t>Trained the neural network model on the training set with 5 epochs and a batch size of 32.</a:t>
                      </a:r>
                    </a:p>
                    <a:p>
                      <a:pPr algn="just"/>
                      <a:endParaRPr lang="en-IN" sz="2400" dirty="0"/>
                    </a:p>
                  </a:txBody>
                  <a:tcPr/>
                </a:tc>
                <a:tc>
                  <a:txBody>
                    <a:bodyPr/>
                    <a:lstStyle/>
                    <a:p>
                      <a:pPr algn="just"/>
                      <a:r>
                        <a:rPr lang="en-IN" sz="2400" b="1" i="0" kern="1200" dirty="0">
                          <a:solidFill>
                            <a:schemeClr val="dk1"/>
                          </a:solidFill>
                          <a:effectLst/>
                          <a:latin typeface="+mn-lt"/>
                          <a:ea typeface="+mn-ea"/>
                          <a:cs typeface="+mn-cs"/>
                        </a:rPr>
                        <a:t>4) Individual Model Training:</a:t>
                      </a:r>
                      <a:endParaRPr lang="en-IN" sz="2400" b="0" i="0" kern="1200" dirty="0">
                        <a:solidFill>
                          <a:schemeClr val="dk1"/>
                        </a:solidFill>
                        <a:effectLst/>
                        <a:latin typeface="+mn-lt"/>
                        <a:ea typeface="+mn-ea"/>
                        <a:cs typeface="+mn-cs"/>
                      </a:endParaRPr>
                    </a:p>
                    <a:p>
                      <a:pPr marL="342900" indent="-342900" algn="just">
                        <a:buFont typeface="Arial" panose="020B0604020202090204" pitchFamily="34" charset="0"/>
                        <a:buChar char="•"/>
                      </a:pPr>
                      <a:r>
                        <a:rPr lang="en-IN" sz="2400" b="0" i="0" kern="1200" dirty="0">
                          <a:solidFill>
                            <a:schemeClr val="dk1"/>
                          </a:solidFill>
                          <a:effectLst/>
                          <a:latin typeface="+mn-lt"/>
                          <a:ea typeface="+mn-ea"/>
                          <a:cs typeface="+mn-cs"/>
                        </a:rPr>
                        <a:t>Trained various machine learning classifiers:</a:t>
                      </a:r>
                    </a:p>
                    <a:p>
                      <a:pPr marL="800100" lvl="1" indent="-342900" algn="just">
                        <a:buFont typeface="Wingdings" panose="05000000000000000000" pitchFamily="2" charset="2"/>
                        <a:buChar char="§"/>
                      </a:pPr>
                      <a:r>
                        <a:rPr lang="en-IN" sz="2400" b="0" i="0" kern="1200" dirty="0" err="1">
                          <a:solidFill>
                            <a:schemeClr val="dk1"/>
                          </a:solidFill>
                          <a:effectLst/>
                          <a:latin typeface="+mn-lt"/>
                          <a:ea typeface="+mn-ea"/>
                          <a:cs typeface="+mn-cs"/>
                        </a:rPr>
                        <a:t>XGBoost</a:t>
                      </a:r>
                      <a:r>
                        <a:rPr lang="en-IN" sz="2400" b="0" i="0" kern="1200" dirty="0">
                          <a:solidFill>
                            <a:schemeClr val="dk1"/>
                          </a:solidFill>
                          <a:effectLst/>
                          <a:latin typeface="+mn-lt"/>
                          <a:ea typeface="+mn-ea"/>
                          <a:cs typeface="+mn-cs"/>
                        </a:rPr>
                        <a:t>,</a:t>
                      </a:r>
                    </a:p>
                    <a:p>
                      <a:pPr marL="800100" lvl="1" indent="-342900" algn="just">
                        <a:buFont typeface="Wingdings" panose="05000000000000000000" pitchFamily="2" charset="2"/>
                        <a:buChar char="§"/>
                      </a:pPr>
                      <a:r>
                        <a:rPr lang="en-IN" sz="2400" b="0" i="0" kern="1200" dirty="0" err="1">
                          <a:solidFill>
                            <a:schemeClr val="dk1"/>
                          </a:solidFill>
                          <a:effectLst/>
                          <a:latin typeface="+mn-lt"/>
                          <a:ea typeface="+mn-ea"/>
                          <a:cs typeface="+mn-cs"/>
                        </a:rPr>
                        <a:t>CatBoost</a:t>
                      </a:r>
                      <a:endParaRPr lang="en-IN" sz="2400" b="0" i="0" kern="1200" dirty="0">
                        <a:solidFill>
                          <a:schemeClr val="dk1"/>
                        </a:solidFill>
                        <a:effectLst/>
                        <a:latin typeface="+mn-lt"/>
                        <a:ea typeface="+mn-ea"/>
                        <a:cs typeface="+mn-cs"/>
                      </a:endParaRPr>
                    </a:p>
                    <a:p>
                      <a:pPr marL="800100" lvl="1" indent="-342900" algn="just">
                        <a:buFont typeface="Wingdings" panose="05000000000000000000" pitchFamily="2" charset="2"/>
                        <a:buChar char="§"/>
                      </a:pPr>
                      <a:r>
                        <a:rPr lang="en-IN" sz="2400" b="0" i="0" kern="1200" dirty="0" err="1">
                          <a:solidFill>
                            <a:schemeClr val="dk1"/>
                          </a:solidFill>
                          <a:effectLst/>
                          <a:latin typeface="+mn-lt"/>
                          <a:ea typeface="+mn-ea"/>
                          <a:cs typeface="+mn-cs"/>
                        </a:rPr>
                        <a:t>LightGBM</a:t>
                      </a:r>
                      <a:endParaRPr lang="en-IN" sz="2400" b="0" i="0" kern="1200" dirty="0">
                        <a:solidFill>
                          <a:schemeClr val="dk1"/>
                        </a:solidFill>
                        <a:effectLst/>
                        <a:latin typeface="+mn-lt"/>
                        <a:ea typeface="+mn-ea"/>
                        <a:cs typeface="+mn-cs"/>
                      </a:endParaRPr>
                    </a:p>
                    <a:p>
                      <a:pPr marL="800100" lvl="1" indent="-342900" algn="just">
                        <a:buFont typeface="Wingdings" panose="05000000000000000000" pitchFamily="2" charset="2"/>
                        <a:buChar char="§"/>
                      </a:pPr>
                      <a:r>
                        <a:rPr lang="en-IN" sz="2400" b="0" i="0" kern="1200" dirty="0" err="1">
                          <a:solidFill>
                            <a:schemeClr val="dk1"/>
                          </a:solidFill>
                          <a:effectLst/>
                          <a:latin typeface="+mn-lt"/>
                          <a:ea typeface="+mn-ea"/>
                          <a:cs typeface="+mn-cs"/>
                        </a:rPr>
                        <a:t>RandomForest</a:t>
                      </a:r>
                      <a:endParaRPr lang="en-IN" sz="2400" b="0" i="0" kern="1200" dirty="0">
                        <a:solidFill>
                          <a:schemeClr val="dk1"/>
                        </a:solidFill>
                        <a:effectLst/>
                        <a:latin typeface="+mn-lt"/>
                        <a:ea typeface="+mn-ea"/>
                        <a:cs typeface="+mn-cs"/>
                      </a:endParaRPr>
                    </a:p>
                    <a:p>
                      <a:pPr marL="800100" lvl="1" indent="-342900" algn="just">
                        <a:buFont typeface="Wingdings" panose="05000000000000000000" pitchFamily="2" charset="2"/>
                        <a:buChar char="§"/>
                      </a:pPr>
                      <a:r>
                        <a:rPr lang="en-IN" sz="2400" b="0" i="0" kern="1200" dirty="0">
                          <a:solidFill>
                            <a:schemeClr val="dk1"/>
                          </a:solidFill>
                          <a:effectLst/>
                          <a:latin typeface="+mn-lt"/>
                          <a:ea typeface="+mn-ea"/>
                          <a:cs typeface="+mn-cs"/>
                        </a:rPr>
                        <a:t>Support Vector Machine (SVC).</a:t>
                      </a:r>
                    </a:p>
                    <a:p>
                      <a:pPr marL="342900" indent="-342900" algn="just">
                        <a:buFont typeface="Arial" panose="020B0604020202090204" pitchFamily="34" charset="0"/>
                        <a:buChar char="•"/>
                      </a:pPr>
                      <a:r>
                        <a:rPr lang="en-IN" sz="2400" b="0" i="0" kern="1200" dirty="0">
                          <a:solidFill>
                            <a:schemeClr val="dk1"/>
                          </a:solidFill>
                          <a:effectLst/>
                          <a:latin typeface="+mn-lt"/>
                          <a:ea typeface="+mn-ea"/>
                          <a:cs typeface="+mn-cs"/>
                        </a:rPr>
                        <a:t>Assessed model performance using accuracy scores on the test set.</a:t>
                      </a:r>
                    </a:p>
                  </a:txBody>
                  <a:tcPr/>
                </a:tc>
                <a:extLst>
                  <a:ext uri="{0D108BD9-81ED-4DB2-BD59-A6C34878D82A}">
                    <a16:rowId xmlns:a16="http://schemas.microsoft.com/office/drawing/2014/main" val="2014927958"/>
                  </a:ext>
                </a:extLst>
              </a:tr>
            </a:tbl>
          </a:graphicData>
        </a:graphic>
      </p:graphicFrame>
    </p:spTree>
    <p:extLst>
      <p:ext uri="{BB962C8B-B14F-4D97-AF65-F5344CB8AC3E}">
        <p14:creationId xmlns:p14="http://schemas.microsoft.com/office/powerpoint/2010/main" val="3787263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sp>
      <p:sp>
        <p:nvSpPr>
          <p:cNvPr id="3" name="TextBox 3"/>
          <p:cNvSpPr txBox="1"/>
          <p:nvPr/>
        </p:nvSpPr>
        <p:spPr>
          <a:xfrm>
            <a:off x="632387" y="632325"/>
            <a:ext cx="14401800" cy="1038746"/>
          </a:xfrm>
          <a:prstGeom prst="rect">
            <a:avLst/>
          </a:prstGeom>
        </p:spPr>
        <p:txBody>
          <a:bodyPr wrap="square" lIns="0" tIns="0" rIns="0" bIns="0" rtlCol="0" anchor="t">
            <a:spAutoFit/>
          </a:bodyPr>
          <a:lstStyle/>
          <a:p>
            <a:pPr>
              <a:lnSpc>
                <a:spcPts val="8120"/>
              </a:lnSpc>
            </a:pPr>
            <a:r>
              <a:rPr lang="en-US" sz="6000" b="1" i="0" dirty="0">
                <a:solidFill>
                  <a:schemeClr val="bg1"/>
                </a:solidFill>
                <a:effectLst/>
                <a:latin typeface="Söhne"/>
              </a:rPr>
              <a:t>Results</a:t>
            </a:r>
            <a:endParaRPr lang="en-US" sz="5800" b="1" dirty="0">
              <a:solidFill>
                <a:schemeClr val="bg1"/>
              </a:solidFill>
              <a:latin typeface="Glock Grotesk Bold"/>
            </a:endParaRPr>
          </a:p>
        </p:txBody>
      </p:sp>
      <p:sp>
        <p:nvSpPr>
          <p:cNvPr id="5" name="Content Placeholder 4">
            <a:extLst>
              <a:ext uri="{FF2B5EF4-FFF2-40B4-BE49-F238E27FC236}">
                <a16:creationId xmlns:a16="http://schemas.microsoft.com/office/drawing/2014/main" id="{92193A17-B06D-7F64-799F-091ED02D4331}"/>
              </a:ext>
            </a:extLst>
          </p:cNvPr>
          <p:cNvSpPr>
            <a:spLocks noGrp="1"/>
          </p:cNvSpPr>
          <p:nvPr>
            <p:ph idx="1"/>
          </p:nvPr>
        </p:nvSpPr>
        <p:spPr>
          <a:xfrm>
            <a:off x="533400" y="2019300"/>
            <a:ext cx="17221200" cy="7772400"/>
          </a:xfrm>
        </p:spPr>
        <p:txBody>
          <a:bodyPr>
            <a:noAutofit/>
          </a:bodyPr>
          <a:lstStyle/>
          <a:p>
            <a:pPr algn="just">
              <a:buFont typeface="+mj-lt"/>
              <a:buAutoNum type="arabicPeriod"/>
            </a:pPr>
            <a:r>
              <a:rPr lang="en-US" sz="2400" b="1" i="0" dirty="0">
                <a:solidFill>
                  <a:srgbClr val="D1D5DB"/>
                </a:solidFill>
                <a:effectLst/>
                <a:latin typeface="Söhne"/>
              </a:rPr>
              <a:t>Neural Network Training:</a:t>
            </a:r>
            <a:endParaRPr lang="en-US" sz="2400" b="0" i="0" dirty="0">
              <a:solidFill>
                <a:srgbClr val="D1D5DB"/>
              </a:solidFill>
              <a:effectLst/>
              <a:latin typeface="Söhne"/>
            </a:endParaRPr>
          </a:p>
          <a:p>
            <a:pPr lvl="1" algn="just"/>
            <a:r>
              <a:rPr lang="en-US" sz="2400" b="0" i="0" dirty="0">
                <a:solidFill>
                  <a:srgbClr val="D1D5DB"/>
                </a:solidFill>
                <a:effectLst/>
                <a:latin typeface="Söhne"/>
              </a:rPr>
              <a:t>Our neural network model exhibited exceptional performance during training, achieving an impressive accuracy score of 99.93%. This signifies the model's ability to discern intricate patterns within the data and generalize effectively.</a:t>
            </a:r>
          </a:p>
          <a:p>
            <a:pPr algn="just">
              <a:buFont typeface="+mj-lt"/>
              <a:buAutoNum type="arabicPeriod"/>
            </a:pPr>
            <a:r>
              <a:rPr lang="en-US" sz="2400" b="1" i="0" dirty="0">
                <a:solidFill>
                  <a:srgbClr val="D1D5DB"/>
                </a:solidFill>
                <a:effectLst/>
                <a:latin typeface="Söhne"/>
              </a:rPr>
              <a:t>Individual Model Performance:</a:t>
            </a:r>
            <a:endParaRPr lang="en-US" sz="2400" b="0" i="0" dirty="0">
              <a:solidFill>
                <a:srgbClr val="D1D5DB"/>
              </a:solidFill>
              <a:effectLst/>
              <a:latin typeface="Söhne"/>
            </a:endParaRPr>
          </a:p>
          <a:p>
            <a:pPr lvl="1" algn="just"/>
            <a:r>
              <a:rPr lang="en-US" sz="2400" b="0" i="0" dirty="0">
                <a:solidFill>
                  <a:srgbClr val="D1D5DB"/>
                </a:solidFill>
                <a:effectLst/>
                <a:latin typeface="Söhne"/>
              </a:rPr>
              <a:t>We conducted training and evaluation on various machine learning models including </a:t>
            </a:r>
            <a:r>
              <a:rPr lang="en-US" sz="2400" b="0" i="0" dirty="0" err="1">
                <a:solidFill>
                  <a:srgbClr val="D1D5DB"/>
                </a:solidFill>
                <a:effectLst/>
                <a:latin typeface="Söhne"/>
              </a:rPr>
              <a:t>XGBoost</a:t>
            </a:r>
            <a:r>
              <a:rPr lang="en-US" sz="2400" b="0" i="0" dirty="0">
                <a:solidFill>
                  <a:srgbClr val="D1D5DB"/>
                </a:solidFill>
                <a:effectLst/>
                <a:latin typeface="Söhne"/>
              </a:rPr>
              <a:t>, </a:t>
            </a:r>
            <a:r>
              <a:rPr lang="en-US" sz="2400" b="0" i="0" dirty="0" err="1">
                <a:solidFill>
                  <a:srgbClr val="D1D5DB"/>
                </a:solidFill>
                <a:effectLst/>
                <a:latin typeface="Söhne"/>
              </a:rPr>
              <a:t>CatBoost</a:t>
            </a:r>
            <a:r>
              <a:rPr lang="en-US" sz="2400" b="0" i="0" dirty="0">
                <a:solidFill>
                  <a:srgbClr val="D1D5DB"/>
                </a:solidFill>
                <a:effectLst/>
                <a:latin typeface="Söhne"/>
              </a:rPr>
              <a:t>, </a:t>
            </a:r>
            <a:r>
              <a:rPr lang="en-US" sz="2400" b="0" i="0" dirty="0" err="1">
                <a:solidFill>
                  <a:srgbClr val="D1D5DB"/>
                </a:solidFill>
                <a:effectLst/>
                <a:latin typeface="Söhne"/>
              </a:rPr>
              <a:t>LightGBM</a:t>
            </a:r>
            <a:r>
              <a:rPr lang="en-US" sz="2400" b="0" i="0" dirty="0">
                <a:solidFill>
                  <a:srgbClr val="D1D5DB"/>
                </a:solidFill>
                <a:effectLst/>
                <a:latin typeface="Söhne"/>
              </a:rPr>
              <a:t>, </a:t>
            </a:r>
            <a:r>
              <a:rPr lang="en-US" sz="2400" b="0" i="0" dirty="0" err="1">
                <a:solidFill>
                  <a:srgbClr val="D1D5DB"/>
                </a:solidFill>
                <a:effectLst/>
                <a:latin typeface="Söhne"/>
              </a:rPr>
              <a:t>RandomForest</a:t>
            </a:r>
            <a:r>
              <a:rPr lang="en-US" sz="2400" b="0" i="0" dirty="0">
                <a:solidFill>
                  <a:srgbClr val="D1D5DB"/>
                </a:solidFill>
                <a:effectLst/>
                <a:latin typeface="Söhne"/>
              </a:rPr>
              <a:t>, and SVC.</a:t>
            </a:r>
          </a:p>
          <a:p>
            <a:pPr lvl="1" algn="just"/>
            <a:r>
              <a:rPr lang="en-US" sz="2400" b="0" i="0" dirty="0">
                <a:solidFill>
                  <a:srgbClr val="D1D5DB"/>
                </a:solidFill>
                <a:effectLst/>
                <a:latin typeface="Söhne"/>
              </a:rPr>
              <a:t>Each individual model demonstrated strong performance with accuracy scores ranging from 93% to 94% on the test set, underscoring their efficacy in classifying tweets into suicidal and non-suicidal categories.</a:t>
            </a:r>
          </a:p>
          <a:p>
            <a:pPr algn="just">
              <a:buFont typeface="+mj-lt"/>
              <a:buAutoNum type="arabicPeriod"/>
            </a:pPr>
            <a:r>
              <a:rPr lang="en-US" sz="2400" b="1" i="0" dirty="0">
                <a:solidFill>
                  <a:srgbClr val="D1D5DB"/>
                </a:solidFill>
                <a:effectLst/>
                <a:latin typeface="Söhne"/>
              </a:rPr>
              <a:t>Ensemble Learning:</a:t>
            </a:r>
            <a:endParaRPr lang="en-US" sz="2400" b="0" i="0" dirty="0">
              <a:solidFill>
                <a:srgbClr val="D1D5DB"/>
              </a:solidFill>
              <a:effectLst/>
              <a:latin typeface="Söhne"/>
            </a:endParaRPr>
          </a:p>
          <a:p>
            <a:pPr lvl="1" algn="just"/>
            <a:r>
              <a:rPr lang="en-US" sz="2400" b="0" i="0" dirty="0">
                <a:solidFill>
                  <a:srgbClr val="D1D5DB"/>
                </a:solidFill>
                <a:effectLst/>
                <a:latin typeface="Söhne"/>
              </a:rPr>
              <a:t>By employing a Voting Classifier that amalgamated predictions from individual models using a soft voting mechanism, we achieved an accuracy score of 94% on the test set.</a:t>
            </a:r>
          </a:p>
          <a:p>
            <a:pPr lvl="1" algn="just"/>
            <a:r>
              <a:rPr lang="en-US" sz="2400" b="0" i="0" dirty="0">
                <a:solidFill>
                  <a:srgbClr val="D1D5DB"/>
                </a:solidFill>
                <a:effectLst/>
                <a:latin typeface="Söhne"/>
              </a:rPr>
              <a:t>Ensemble learning harnessed the collective strengths of diverse models, resulting in heightened performance and resilience.</a:t>
            </a:r>
          </a:p>
          <a:p>
            <a:pPr algn="just">
              <a:buFont typeface="+mj-lt"/>
              <a:buAutoNum type="arabicPeriod"/>
            </a:pPr>
            <a:r>
              <a:rPr lang="en-US" sz="2400" b="1" i="0" dirty="0">
                <a:solidFill>
                  <a:srgbClr val="D1D5DB"/>
                </a:solidFill>
                <a:effectLst/>
                <a:latin typeface="Söhne"/>
              </a:rPr>
              <a:t>Overall Assessment:</a:t>
            </a:r>
            <a:endParaRPr lang="en-US" sz="2400" b="0" i="0" dirty="0">
              <a:solidFill>
                <a:srgbClr val="D1D5DB"/>
              </a:solidFill>
              <a:effectLst/>
              <a:latin typeface="Söhne"/>
            </a:endParaRPr>
          </a:p>
          <a:p>
            <a:pPr lvl="1" algn="just"/>
            <a:r>
              <a:rPr lang="en-US" sz="2400" b="0" i="0" dirty="0">
                <a:solidFill>
                  <a:srgbClr val="D1D5DB"/>
                </a:solidFill>
                <a:effectLst/>
                <a:latin typeface="Söhne"/>
              </a:rPr>
              <a:t>Our findings highlight the effectiveness of both neural network and traditional machine learning methodologies in identifying suicidal ideation within Twitter-based data.</a:t>
            </a:r>
          </a:p>
          <a:p>
            <a:pPr lvl="1" algn="just"/>
            <a:r>
              <a:rPr lang="en-US" sz="2400" b="0" i="0" dirty="0">
                <a:solidFill>
                  <a:srgbClr val="D1D5DB"/>
                </a:solidFill>
                <a:effectLst/>
                <a:latin typeface="Söhne"/>
              </a:rPr>
              <a:t>Ensemble learning emerged as a pivotal technique, enhancing predictive accuracy and reliability.</a:t>
            </a:r>
          </a:p>
          <a:p>
            <a:pPr lvl="1" algn="just"/>
            <a:r>
              <a:rPr lang="en-US" sz="2400" b="0" i="0" dirty="0">
                <a:solidFill>
                  <a:srgbClr val="D1D5DB"/>
                </a:solidFill>
                <a:effectLst/>
                <a:latin typeface="Söhne"/>
              </a:rPr>
              <a:t>The developed system bears promise for early detection and intervention in individuals expressing distress on social media platforms, thereby fostering mental health support initiatives.</a:t>
            </a:r>
          </a:p>
        </p:txBody>
      </p:sp>
    </p:spTree>
    <p:extLst>
      <p:ext uri="{BB962C8B-B14F-4D97-AF65-F5344CB8AC3E}">
        <p14:creationId xmlns:p14="http://schemas.microsoft.com/office/powerpoint/2010/main" val="95586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sp>
      <p:sp>
        <p:nvSpPr>
          <p:cNvPr id="3" name="TextBox 3"/>
          <p:cNvSpPr txBox="1"/>
          <p:nvPr/>
        </p:nvSpPr>
        <p:spPr>
          <a:xfrm>
            <a:off x="632387" y="632325"/>
            <a:ext cx="14401800" cy="1038746"/>
          </a:xfrm>
          <a:prstGeom prst="rect">
            <a:avLst/>
          </a:prstGeom>
        </p:spPr>
        <p:txBody>
          <a:bodyPr wrap="square" lIns="0" tIns="0" rIns="0" bIns="0" rtlCol="0" anchor="t">
            <a:spAutoFit/>
          </a:bodyPr>
          <a:lstStyle/>
          <a:p>
            <a:pPr>
              <a:lnSpc>
                <a:spcPts val="8120"/>
              </a:lnSpc>
            </a:pPr>
            <a:r>
              <a:rPr lang="en-US" sz="6000" b="1" i="0" dirty="0">
                <a:solidFill>
                  <a:schemeClr val="bg1"/>
                </a:solidFill>
                <a:effectLst/>
                <a:latin typeface="Söhne"/>
              </a:rPr>
              <a:t>Usage and Potential Applications</a:t>
            </a:r>
            <a:endParaRPr lang="en-US" sz="5800" b="1" dirty="0">
              <a:solidFill>
                <a:schemeClr val="bg1"/>
              </a:solidFill>
              <a:latin typeface="Glock Grotesk Bold"/>
            </a:endParaRPr>
          </a:p>
        </p:txBody>
      </p:sp>
      <p:sp>
        <p:nvSpPr>
          <p:cNvPr id="5" name="Content Placeholder 4">
            <a:extLst>
              <a:ext uri="{FF2B5EF4-FFF2-40B4-BE49-F238E27FC236}">
                <a16:creationId xmlns:a16="http://schemas.microsoft.com/office/drawing/2014/main" id="{92193A17-B06D-7F64-799F-091ED02D4331}"/>
              </a:ext>
            </a:extLst>
          </p:cNvPr>
          <p:cNvSpPr>
            <a:spLocks noGrp="1"/>
          </p:cNvSpPr>
          <p:nvPr>
            <p:ph idx="1"/>
          </p:nvPr>
        </p:nvSpPr>
        <p:spPr>
          <a:xfrm>
            <a:off x="533400" y="2019300"/>
            <a:ext cx="17221200" cy="7772400"/>
          </a:xfrm>
        </p:spPr>
        <p:txBody>
          <a:bodyPr>
            <a:normAutofit/>
          </a:bodyPr>
          <a:lstStyle/>
          <a:p>
            <a:pPr algn="just"/>
            <a:r>
              <a:rPr lang="en-US" sz="3600" dirty="0">
                <a:solidFill>
                  <a:schemeClr val="bg1"/>
                </a:solidFill>
              </a:rPr>
              <a:t>Our dataset is valuable for natural language processing (NLP) tasks, including sentiment analysis and classification.</a:t>
            </a:r>
          </a:p>
          <a:p>
            <a:pPr algn="just"/>
            <a:r>
              <a:rPr lang="en-US" sz="3600" dirty="0">
                <a:solidFill>
                  <a:schemeClr val="bg1"/>
                </a:solidFill>
              </a:rPr>
              <a:t>Potential applications of the dataset include:</a:t>
            </a:r>
          </a:p>
          <a:p>
            <a:pPr marL="1200150" lvl="1" indent="-742950" algn="just">
              <a:buFont typeface="+mj-lt"/>
              <a:buAutoNum type="arabicPeriod"/>
            </a:pPr>
            <a:r>
              <a:rPr lang="en-US" sz="3600" dirty="0">
                <a:solidFill>
                  <a:schemeClr val="bg1"/>
                </a:solidFill>
              </a:rPr>
              <a:t>Suicidal Ideation Detection: Training models to automatically identify and flag tweets containing potential suicidal content.</a:t>
            </a:r>
          </a:p>
          <a:p>
            <a:pPr marL="1200150" lvl="1" indent="-742950" algn="just">
              <a:buFont typeface="+mj-lt"/>
              <a:buAutoNum type="arabicPeriod"/>
            </a:pPr>
            <a:r>
              <a:rPr lang="en-US" sz="3600" dirty="0">
                <a:solidFill>
                  <a:schemeClr val="bg1"/>
                </a:solidFill>
              </a:rPr>
              <a:t>Mental Health Support: Developing tools that offer resources or interventions to users expressing signs of distress.</a:t>
            </a:r>
          </a:p>
          <a:p>
            <a:pPr marL="1200150" lvl="1" indent="-742950" algn="just">
              <a:buFont typeface="+mj-lt"/>
              <a:buAutoNum type="arabicPeriod"/>
            </a:pPr>
            <a:r>
              <a:rPr lang="en-US" sz="3600" dirty="0">
                <a:solidFill>
                  <a:schemeClr val="bg1"/>
                </a:solidFill>
              </a:rPr>
              <a:t>Sentiment Analysis Research: Analyzing linguistic patterns and sentiment in tweets to gain insights into emotional states.</a:t>
            </a:r>
          </a:p>
          <a:p>
            <a:pPr marL="1200150" lvl="1" indent="-742950" algn="just">
              <a:buFont typeface="+mj-lt"/>
              <a:buAutoNum type="arabicPeriod"/>
            </a:pPr>
            <a:r>
              <a:rPr lang="en-US" sz="3600" dirty="0">
                <a:solidFill>
                  <a:schemeClr val="bg1"/>
                </a:solidFill>
              </a:rPr>
              <a:t>Public Health Awareness: Raising awareness about mental health issues and responsible social media usage.</a:t>
            </a:r>
            <a:endParaRPr lang="en-IN" sz="3600" dirty="0">
              <a:solidFill>
                <a:schemeClr val="bg1"/>
              </a:solidFill>
            </a:endParaRPr>
          </a:p>
        </p:txBody>
      </p:sp>
    </p:spTree>
    <p:extLst>
      <p:ext uri="{BB962C8B-B14F-4D97-AF65-F5344CB8AC3E}">
        <p14:creationId xmlns:p14="http://schemas.microsoft.com/office/powerpoint/2010/main" val="100952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6654439" y="4752975"/>
            <a:ext cx="4979121" cy="723900"/>
          </a:xfrm>
          <a:prstGeom prst="rect">
            <a:avLst/>
          </a:prstGeom>
        </p:spPr>
        <p:txBody>
          <a:bodyPr lIns="0" tIns="0" rIns="0" bIns="0" rtlCol="0" anchor="t">
            <a:spAutoFit/>
          </a:bodyPr>
          <a:lstStyle/>
          <a:p>
            <a:pPr marL="0" lvl="0" indent="0" algn="ctr">
              <a:lnSpc>
                <a:spcPts val="5280"/>
              </a:lnSpc>
            </a:pPr>
            <a:r>
              <a:rPr lang="en-US" sz="4400">
                <a:solidFill>
                  <a:srgbClr val="FFFFFF"/>
                </a:solidFill>
                <a:latin typeface="Horizon Bold"/>
              </a:rPr>
              <a:t>Thankyou</a:t>
            </a:r>
          </a:p>
        </p:txBody>
      </p:sp>
      <p:sp>
        <p:nvSpPr>
          <p:cNvPr id="3" name="Freeform 3"/>
          <p:cNvSpPr/>
          <p:nvPr/>
        </p:nvSpPr>
        <p:spPr>
          <a:xfrm>
            <a:off x="15034187" y="586282"/>
            <a:ext cx="2225113" cy="1084789"/>
          </a:xfrm>
          <a:custGeom>
            <a:avLst/>
            <a:gdLst/>
            <a:ahLst/>
            <a:cxnLst/>
            <a:rect l="l" t="t" r="r" b="b"/>
            <a:pathLst>
              <a:path w="2225113" h="1084789">
                <a:moveTo>
                  <a:pt x="0" y="0"/>
                </a:moveTo>
                <a:lnTo>
                  <a:pt x="2225113" y="0"/>
                </a:lnTo>
                <a:lnTo>
                  <a:pt x="2225113" y="1084789"/>
                </a:lnTo>
                <a:lnTo>
                  <a:pt x="0" y="1084789"/>
                </a:lnTo>
                <a:lnTo>
                  <a:pt x="0" y="0"/>
                </a:lnTo>
                <a:close/>
              </a:path>
            </a:pathLst>
          </a:custGeom>
          <a:blipFill>
            <a:blip r:embed="rId2"/>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821</Words>
  <Application>Microsoft Office PowerPoint</Application>
  <PresentationFormat>Custom</PresentationFormat>
  <Paragraphs>68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Horizon</vt:lpstr>
      <vt:lpstr>Glock Grotesk</vt:lpstr>
      <vt:lpstr>Calibri</vt:lpstr>
      <vt:lpstr>Wingdings</vt:lpstr>
      <vt:lpstr>Söhne</vt:lpstr>
      <vt:lpstr>Arial</vt:lpstr>
      <vt:lpstr>Glock Grotesk Bold</vt:lpstr>
      <vt:lpstr>Horizon Bold</vt:lpstr>
      <vt:lpstr>Office Theme</vt:lpstr>
      <vt:lpstr>PowerPoint Presentation</vt:lpstr>
      <vt:lpstr>Monitoring of Mental Health Signals using Internet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Details Brochure</dc:title>
  <dc:creator>S B Kansara ( New )</dc:creator>
  <cp:lastModifiedBy>sanjay kansara</cp:lastModifiedBy>
  <cp:revision>8</cp:revision>
  <dcterms:created xsi:type="dcterms:W3CDTF">2006-08-16T00:00:00Z</dcterms:created>
  <dcterms:modified xsi:type="dcterms:W3CDTF">2024-02-01T13:24:13Z</dcterms:modified>
  <dc:identifier>DAF5URAKZck</dc:identifier>
</cp:coreProperties>
</file>