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23" r:id="rId35"/>
    <p:sldId id="517" r:id="rId36"/>
    <p:sldId id="518" r:id="rId37"/>
    <p:sldId id="519" r:id="rId38"/>
    <p:sldId id="456" r:id="rId39"/>
    <p:sldId id="520" r:id="rId40"/>
    <p:sldId id="521" r:id="rId41"/>
    <p:sldId id="472" r:id="rId42"/>
    <p:sldId id="471" r:id="rId43"/>
    <p:sldId id="490" r:id="rId44"/>
    <p:sldId id="491" r:id="rId45"/>
    <p:sldId id="492" r:id="rId46"/>
    <p:sldId id="493" r:id="rId47"/>
    <p:sldId id="494" r:id="rId48"/>
    <p:sldId id="522" r:id="rId49"/>
  </p:sldIdLst>
  <p:sldSz cx="12192000" cy="6858000"/>
  <p:notesSz cx="6858000" cy="9144000"/>
  <p:embeddedFontLs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2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6310" autoAdjust="0"/>
  </p:normalViewPr>
  <p:slideViewPr>
    <p:cSldViewPr snapToGrid="0">
      <p:cViewPr varScale="1">
        <p:scale>
          <a:sx n="50" d="100"/>
          <a:sy n="50" d="100"/>
        </p:scale>
        <p:origin x="1088" y="32"/>
      </p:cViewPr>
      <p:guideLst>
        <p:guide orient="horz" pos="1512"/>
        <p:guide pos="3840"/>
      </p:guideLst>
    </p:cSldViewPr>
  </p:slideViewPr>
  <p:notesTextViewPr>
    <p:cViewPr>
      <p:scale>
        <a:sx n="3" d="2"/>
        <a:sy n="3" d="2"/>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dirty="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br>
              <a:rPr lang="en-US" dirty="0"/>
            </a:br>
            <a:br>
              <a:rPr lang="en-US" dirty="0"/>
            </a:br>
            <a:r>
              <a:rPr lang="en-US" dirty="0"/>
              <a:t>Sometimes your event interface includes key-value pairs where keys are “events” and “values” are an array of callback function(s) for each event.</a:t>
            </a:r>
            <a:br>
              <a:rPr lang="en-US" dirty="0"/>
            </a:br>
            <a:br>
              <a:rPr lang="en-US" dirty="0"/>
            </a:br>
            <a:r>
              <a:rPr lang="en-US" dirty="0"/>
              <a:t>https://nodejs.org/en/learn/asynchronous-work/the-nodejs-event-emitter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(using `emit’ method).  The client gets the emitter from the server and sets up two listeners, one for each kind of message (using `on’ method).</a:t>
            </a:r>
          </a:p>
          <a:p>
            <a:endParaRPr lang="en-US" dirty="0"/>
          </a:p>
          <a:p>
            <a:r>
              <a:rPr lang="en-US" dirty="0"/>
              <a:t>Keys to remember: use `on’ to register/subscribe for events and `emit’ to emit events.</a:t>
            </a:r>
          </a:p>
          <a:p>
            <a:br>
              <a:rPr lang="en-US" dirty="0"/>
            </a:br>
            <a:r>
              <a:rPr lang="en-US" dirty="0"/>
              <a:t>The client could also send messages on the emitter by calling </a:t>
            </a:r>
            <a:r>
              <a:rPr lang="en-US" dirty="0" err="1"/>
              <a:t>emitter.emit</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a:p>
            <a:endParaRPr lang="en-US" dirty="0"/>
          </a:p>
          <a:p>
            <a:r>
              <a:rPr lang="en-US" dirty="0"/>
              <a:t>This patterns is also sometimes called </a:t>
            </a:r>
            <a:r>
              <a:rPr lang="en-US" b="1" dirty="0"/>
              <a:t>Callback pattern</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48</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
        <p:nvSpPr>
          <p:cNvPr id="3" name="Content Placeholder 6">
            <a:extLst>
              <a:ext uri="{FF2B5EF4-FFF2-40B4-BE49-F238E27FC236}">
                <a16:creationId xmlns:a16="http://schemas.microsoft.com/office/drawing/2014/main" id="{8A0F710D-3B9A-A3BF-C8CA-7DFEB994E4C4}"/>
              </a:ext>
            </a:extLst>
          </p:cNvPr>
          <p:cNvSpPr>
            <a:spLocks noGrp="1"/>
          </p:cNvSpPr>
          <p:nvPr>
            <p:ph idx="1"/>
          </p:nvPr>
        </p:nvSpPr>
        <p:spPr>
          <a:xfrm>
            <a:off x="1035595" y="3983369"/>
            <a:ext cx="9401738" cy="1837703"/>
          </a:xfrm>
        </p:spPr>
        <p:txBody>
          <a:bodyPr>
            <a:normAutofit/>
          </a:bodyPr>
          <a:lstStyle/>
          <a:p>
            <a:r>
              <a:rPr lang="en-US" dirty="0"/>
              <a:t>Here </a:t>
            </a:r>
            <a:r>
              <a:rPr lang="en-US" b="0" dirty="0">
                <a:solidFill>
                  <a:srgbClr val="795E26"/>
                </a:solidFill>
                <a:effectLst/>
                <a:latin typeface="Consolas" panose="020B0609020204030204" pitchFamily="49" charset="0"/>
              </a:rPr>
              <a:t>reset</a:t>
            </a:r>
            <a:r>
              <a:rPr lang="en-US" dirty="0"/>
              <a:t> and </a:t>
            </a:r>
            <a:r>
              <a:rPr lang="en-US" b="0" dirty="0">
                <a:solidFill>
                  <a:srgbClr val="795E26"/>
                </a:solidFill>
                <a:effectLst/>
                <a:latin typeface="Consolas" panose="020B0609020204030204" pitchFamily="49" charset="0"/>
              </a:rPr>
              <a:t>tick</a:t>
            </a:r>
            <a:r>
              <a:rPr lang="en-US" dirty="0"/>
              <a:t> are different kinds of events.</a:t>
            </a: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//subscribe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43D4DC8-A441-107D-1B73-9E96E3FA8F38}"/>
              </a:ext>
            </a:extLst>
          </p:cNvPr>
          <p:cNvSpPr txBox="1"/>
          <p:nvPr/>
        </p:nvSpPr>
        <p:spPr>
          <a:xfrm>
            <a:off x="6578600" y="2796804"/>
            <a:ext cx="4660900" cy="658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an event occurs:</a:t>
            </a:r>
            <a:r>
              <a:rPr lang="en-US" sz="2800" b="1" dirty="0">
                <a:solidFill>
                  <a:schemeClr val="tx1"/>
                </a:solidFill>
              </a:rPr>
              <a:t> emit()</a:t>
            </a:r>
          </a:p>
        </p:txBody>
      </p:sp>
      <p:sp>
        <p:nvSpPr>
          <p:cNvPr id="5" name="TextBox 4">
            <a:extLst>
              <a:ext uri="{FF2B5EF4-FFF2-40B4-BE49-F238E27FC236}">
                <a16:creationId xmlns:a16="http://schemas.microsoft.com/office/drawing/2014/main" id="{D4C2007B-B96D-60CD-3BA5-64619CB8139E}"/>
              </a:ext>
            </a:extLst>
          </p:cNvPr>
          <p:cNvSpPr txBox="1"/>
          <p:nvPr/>
        </p:nvSpPr>
        <p:spPr>
          <a:xfrm>
            <a:off x="6578600" y="5880490"/>
            <a:ext cx="4876800" cy="658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you need to register:</a:t>
            </a:r>
            <a:r>
              <a:rPr lang="en-US" sz="2800" b="1" dirty="0">
                <a:solidFill>
                  <a:schemeClr val="tx1"/>
                </a:solidFill>
              </a:rPr>
              <a:t> on()</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or subscribe for events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 Pattern has many variations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039332" y="1578799"/>
            <a:ext cx="10515600" cy="4678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sz="2000" dirty="0">
                <a:solidFill>
                  <a:srgbClr val="008000"/>
                </a:solidFill>
                <a:effectLst/>
                <a:latin typeface="Consolas" panose="020B0609020204030204" pitchFamily="49" charset="0"/>
              </a:rPr>
              <a:t>    /** Run callback every time event is emitted */ </a:t>
            </a:r>
          </a:p>
          <a:p>
            <a:r>
              <a:rPr lang="en-US" sz="2000" dirty="0">
                <a:solidFill>
                  <a:srgbClr val="008000"/>
                </a:solidFill>
                <a:effectLst/>
                <a:latin typeface="Consolas" panose="020B0609020204030204" pitchFamily="49" charset="0"/>
              </a:rPr>
              <a:t>    </a:t>
            </a:r>
            <a:r>
              <a:rPr lang="en-US" sz="2000" dirty="0">
                <a:solidFill>
                  <a:srgbClr val="FFC000"/>
                </a:solidFill>
                <a:effectLst/>
                <a:latin typeface="Consolas" panose="020B0609020204030204" pitchFamily="49" charset="0"/>
              </a:rPr>
              <a:t>on(event, callback);</a:t>
            </a:r>
            <a:endParaRPr lang="en-US" sz="2000" dirty="0">
              <a:solidFill>
                <a:srgbClr val="008000"/>
              </a:solidFill>
              <a:effectLst/>
              <a:latin typeface="Consolas" panose="020B0609020204030204" pitchFamily="49" charset="0"/>
            </a:endParaRPr>
          </a:p>
          <a:p>
            <a:r>
              <a:rPr lang="en-US" sz="2000" dirty="0">
                <a:solidFill>
                  <a:srgbClr val="008000"/>
                </a:solidFill>
                <a:latin typeface="Consolas" panose="020B0609020204030204" pitchFamily="49" charset="0"/>
              </a:rPr>
              <a:t>    </a:t>
            </a:r>
            <a:r>
              <a:rPr lang="en-US" sz="2000" dirty="0">
                <a:solidFill>
                  <a:srgbClr val="008000"/>
                </a:solidFill>
                <a:effectLst/>
                <a:latin typeface="Consolas" panose="020B0609020204030204" pitchFamily="49" charset="0"/>
              </a:rPr>
              <a:t>/** Run callback when event is emitted just for the first time */</a:t>
            </a:r>
          </a:p>
          <a:p>
            <a:r>
              <a:rPr lang="en-US" sz="2000" dirty="0">
                <a:solidFill>
                  <a:srgbClr val="008000"/>
                </a:solidFill>
                <a:effectLst/>
                <a:latin typeface="Consolas" panose="020B0609020204030204" pitchFamily="49" charset="0"/>
              </a:rPr>
              <a:t>    </a:t>
            </a:r>
            <a:r>
              <a:rPr lang="en-US" sz="2000" dirty="0">
                <a:solidFill>
                  <a:srgbClr val="FFC000"/>
                </a:solidFill>
                <a:effectLst/>
                <a:latin typeface="Consolas" panose="020B0609020204030204" pitchFamily="49" charset="0"/>
              </a:rPr>
              <a:t>once(event, callback);</a:t>
            </a:r>
            <a:endParaRPr lang="en-US" sz="2000" dirty="0">
              <a:solidFill>
                <a:srgbClr val="008000"/>
              </a:solidFill>
              <a:effectLst/>
              <a:latin typeface="Consolas" panose="020B0609020204030204" pitchFamily="49" charset="0"/>
            </a:endParaRPr>
          </a:p>
          <a:p>
            <a:r>
              <a:rPr lang="en-US" sz="2000" dirty="0">
                <a:solidFill>
                  <a:srgbClr val="008000"/>
                </a:solidFill>
                <a:effectLst/>
                <a:latin typeface="Consolas" panose="020B0609020204030204" pitchFamily="49" charset="0"/>
              </a:rPr>
              <a:t>    /** Removes the callback for event */ </a:t>
            </a:r>
          </a:p>
          <a:p>
            <a:r>
              <a:rPr lang="en-US" sz="2000" dirty="0">
                <a:solidFill>
                  <a:srgbClr val="FFC000"/>
                </a:solidFill>
                <a:effectLst/>
                <a:latin typeface="Consolas" panose="020B0609020204030204" pitchFamily="49" charset="0"/>
              </a:rPr>
              <a:t>    off(event, callback</a:t>
            </a:r>
            <a:r>
              <a:rPr lang="en-US" sz="2000" dirty="0">
                <a:solidFill>
                  <a:srgbClr val="008000"/>
                </a:solidFill>
                <a:effectLst/>
                <a:latin typeface="Consolas" panose="020B0609020204030204" pitchFamily="49" charset="0"/>
              </a:rPr>
              <a:t>);</a:t>
            </a:r>
          </a:p>
          <a:p>
            <a:r>
              <a:rPr lang="en-US" sz="2000" dirty="0">
                <a:solidFill>
                  <a:srgbClr val="008000"/>
                </a:solidFill>
                <a:effectLst/>
                <a:latin typeface="Consolas" panose="020B0609020204030204" pitchFamily="49" charset="0"/>
              </a:rPr>
              <a:t>    /** Removes all callbacks for event */ </a:t>
            </a:r>
          </a:p>
          <a:p>
            <a:r>
              <a:rPr lang="en-US" sz="2000" dirty="0">
                <a:solidFill>
                  <a:srgbClr val="FFC000"/>
                </a:solidFill>
                <a:effectLst/>
                <a:latin typeface="Consolas" panose="020B0609020204030204" pitchFamily="49" charset="0"/>
              </a:rPr>
              <a:t>    off(event);</a:t>
            </a:r>
            <a:endParaRPr lang="en-US" sz="2000" dirty="0">
              <a:solidFill>
                <a:srgbClr val="008000"/>
              </a:solidFill>
              <a:effectLst/>
              <a:latin typeface="Consolas" panose="020B0609020204030204" pitchFamily="49" charset="0"/>
            </a:endParaRPr>
          </a:p>
          <a:p>
            <a:r>
              <a:rPr lang="en-US" sz="2000" dirty="0">
                <a:solidFill>
                  <a:srgbClr val="008000"/>
                </a:solidFill>
                <a:effectLst/>
                <a:latin typeface="Consolas" panose="020B0609020204030204" pitchFamily="49" charset="0"/>
              </a:rPr>
              <a:t>    /** Removes all callbacks for all events */ </a:t>
            </a:r>
          </a:p>
          <a:p>
            <a:r>
              <a:rPr lang="en-US" sz="2000" dirty="0">
                <a:solidFill>
                  <a:srgbClr val="FFC000"/>
                </a:solidFill>
                <a:effectLst/>
                <a:latin typeface="Consolas" panose="020B0609020204030204" pitchFamily="49" charset="0"/>
              </a:rPr>
              <a:t>    off();</a:t>
            </a:r>
          </a:p>
          <a:p>
            <a:r>
              <a:rPr lang="en-US" sz="2000" dirty="0">
                <a:solidFill>
                  <a:srgbClr val="008000"/>
                </a:solidFill>
                <a:effectLst/>
                <a:latin typeface="Consolas" panose="020B0609020204030204" pitchFamily="49" charset="0"/>
              </a:rPr>
              <a:t>    /** The event callbacks are called with the passed arguments */</a:t>
            </a:r>
          </a:p>
          <a:p>
            <a:r>
              <a:rPr lang="en-US" sz="2000" dirty="0">
                <a:solidFill>
                  <a:srgbClr val="008000"/>
                </a:solidFill>
                <a:effectLst/>
                <a:latin typeface="Consolas" panose="020B0609020204030204" pitchFamily="49" charset="0"/>
              </a:rPr>
              <a:t>    </a:t>
            </a:r>
            <a:r>
              <a:rPr lang="en-US" sz="2000" dirty="0">
                <a:solidFill>
                  <a:srgbClr val="FFC000"/>
                </a:solidFill>
                <a:effectLst/>
                <a:latin typeface="Consolas" panose="020B0609020204030204" pitchFamily="49" charset="0"/>
              </a:rPr>
              <a:t>emit(type, ... </a:t>
            </a:r>
            <a:r>
              <a:rPr lang="en-US" sz="2000" dirty="0" err="1">
                <a:solidFill>
                  <a:srgbClr val="FFC000"/>
                </a:solidFill>
                <a:effectLst/>
                <a:latin typeface="Consolas" panose="020B0609020204030204" pitchFamily="49" charset="0"/>
              </a:rPr>
              <a:t>args</a:t>
            </a:r>
            <a:r>
              <a:rPr lang="en-US" sz="2000" dirty="0">
                <a:solidFill>
                  <a:srgbClr val="FFC000"/>
                </a:solidFill>
                <a:effectLst/>
                <a:latin typeface="Consolas" panose="020B0609020204030204" pitchFamily="49" charset="0"/>
              </a:rPr>
              <a:t>);</a:t>
            </a:r>
            <a:endParaRPr lang="en-US" sz="2000" dirty="0">
              <a:solidFill>
                <a:srgbClr val="008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#4: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a:xfrm>
            <a:off x="838200" y="1500160"/>
            <a:ext cx="9829800" cy="4351338"/>
          </a:xfrm>
        </p:spPr>
        <p:txBody>
          <a:bodyPr>
            <a:normAutofit/>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to call.</a:t>
            </a:r>
          </a:p>
          <a:p>
            <a:r>
              <a:rPr lang="en-US" dirty="0"/>
              <a:t>We call this function the </a:t>
            </a:r>
            <a:r>
              <a:rPr lang="en-US" i="1" dirty="0"/>
              <a:t>handler</a:t>
            </a:r>
            <a:r>
              <a:rPr lang="en-US" dirty="0"/>
              <a:t> for the client's action. </a:t>
            </a:r>
            <a:endParaRPr lang="en-US" b="1" dirty="0"/>
          </a:p>
          <a:p>
            <a:r>
              <a:rPr lang="en-US" dirty="0">
                <a:solidFill>
                  <a:srgbClr val="FF0000"/>
                </a:solidFill>
              </a:rPr>
              <a:t>This pattern is used all the time in REACT. We call them callbacks</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3617850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7442201" y="1631794"/>
            <a:ext cx="4340496"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56816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063450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a:bodyPr>
          <a:lstStyle/>
          <a:p>
            <a:pPr marL="0" indent="0">
              <a:buNone/>
            </a:pPr>
            <a:r>
              <a:rPr lang="en-US" sz="3200" dirty="0"/>
              <a:t>When I create an object that needs a clock, I ask the master clock factory to issue me a clock, and then I have my new object register itself with the clock.  </a:t>
            </a:r>
          </a:p>
          <a:p>
            <a:pPr marL="0" indent="0">
              <a:buNone/>
            </a:pPr>
            <a:r>
              <a:rPr lang="en-US" sz="3200" dirty="0"/>
              <a:t>The master clock updates my object whenever the master clock changes.  </a:t>
            </a:r>
          </a:p>
          <a:p>
            <a:pPr marL="0" indent="0">
              <a:buNone/>
            </a:pPr>
            <a:r>
              <a:rPr lang="en-US" sz="3200" dirty="0"/>
              <a:t>The master clock also sends my object an update message when it registers, so my object will always have the latest time.</a:t>
            </a:r>
          </a:p>
          <a:p>
            <a:pPr marL="0" indent="0">
              <a:buNone/>
            </a:pPr>
            <a:endParaRPr lang="en-US" sz="2400"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403352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47</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48</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13204</TotalTime>
  <Words>6809</Words>
  <Application>Microsoft Office PowerPoint</Application>
  <PresentationFormat>Widescreen</PresentationFormat>
  <Paragraphs>742</Paragraphs>
  <Slides>48</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Verdana</vt:lpstr>
      <vt:lpstr>Consolas</vt:lpstr>
      <vt:lpstr>Calibri</vt:lpstr>
      <vt:lpstr>Ink Free</vt:lpstr>
      <vt:lpstr>Helvetica Neue</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Emitter Pattern has many variations</vt:lpstr>
      <vt:lpstr>Pattern #4: The handler-passing pattern</vt:lpstr>
      <vt:lpstr>Expected behavior</vt:lpstr>
      <vt:lpstr>The Code</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168</cp:revision>
  <dcterms:created xsi:type="dcterms:W3CDTF">2021-01-07T15:19:22Z</dcterms:created>
  <dcterms:modified xsi:type="dcterms:W3CDTF">2025-01-19T16:47:52Z</dcterms:modified>
</cp:coreProperties>
</file>