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1"/>
  </p:notesMasterIdLst>
  <p:sldIdLst>
    <p:sldId id="485" r:id="rId2"/>
    <p:sldId id="486" r:id="rId3"/>
    <p:sldId id="500" r:id="rId4"/>
    <p:sldId id="498" r:id="rId5"/>
    <p:sldId id="499" r:id="rId6"/>
    <p:sldId id="381" r:id="rId7"/>
    <p:sldId id="496" r:id="rId8"/>
    <p:sldId id="433" r:id="rId9"/>
    <p:sldId id="445" r:id="rId10"/>
    <p:sldId id="447" r:id="rId11"/>
    <p:sldId id="457" r:id="rId12"/>
    <p:sldId id="460" r:id="rId13"/>
    <p:sldId id="458" r:id="rId14"/>
    <p:sldId id="514" r:id="rId15"/>
    <p:sldId id="488" r:id="rId16"/>
    <p:sldId id="435" r:id="rId17"/>
    <p:sldId id="501" r:id="rId18"/>
    <p:sldId id="502" r:id="rId19"/>
    <p:sldId id="464" r:id="rId20"/>
    <p:sldId id="505" r:id="rId21"/>
    <p:sldId id="463" r:id="rId22"/>
    <p:sldId id="504" r:id="rId23"/>
    <p:sldId id="465" r:id="rId24"/>
    <p:sldId id="466" r:id="rId25"/>
    <p:sldId id="515" r:id="rId26"/>
    <p:sldId id="507" r:id="rId27"/>
    <p:sldId id="451" r:id="rId28"/>
    <p:sldId id="517" r:id="rId29"/>
    <p:sldId id="524" r:id="rId30"/>
    <p:sldId id="525" r:id="rId31"/>
    <p:sldId id="519" r:id="rId32"/>
    <p:sldId id="516" r:id="rId33"/>
    <p:sldId id="509" r:id="rId34"/>
    <p:sldId id="511" r:id="rId35"/>
    <p:sldId id="510" r:id="rId36"/>
    <p:sldId id="512" r:id="rId37"/>
    <p:sldId id="513" r:id="rId38"/>
    <p:sldId id="523" r:id="rId39"/>
    <p:sldId id="456" r:id="rId40"/>
    <p:sldId id="520" r:id="rId41"/>
    <p:sldId id="521" r:id="rId42"/>
    <p:sldId id="472" r:id="rId43"/>
    <p:sldId id="471" r:id="rId44"/>
    <p:sldId id="490" r:id="rId45"/>
    <p:sldId id="491" r:id="rId46"/>
    <p:sldId id="492" r:id="rId47"/>
    <p:sldId id="493" r:id="rId48"/>
    <p:sldId id="494" r:id="rId49"/>
    <p:sldId id="522" r:id="rId50"/>
  </p:sldIdLst>
  <p:sldSz cx="12192000" cy="6858000"/>
  <p:notesSz cx="6858000" cy="9144000"/>
  <p:embeddedFontLst>
    <p:embeddedFont>
      <p:font typeface="Consolas" panose="020B0609020204030204" pitchFamily="49" charset="0"/>
      <p:regular r:id="rId52"/>
      <p:bold r:id="rId53"/>
      <p:italic r:id="rId54"/>
      <p:boldItalic r:id="rId55"/>
    </p:embeddedFont>
    <p:embeddedFont>
      <p:font typeface="Ink Free" panose="03080402000500000000" pitchFamily="66" charset="0"/>
      <p:regular r:id="rId56"/>
    </p:embeddedFont>
    <p:embeddedFont>
      <p:font typeface="Verdana" panose="020B0604030504040204" pitchFamily="34" charset="0"/>
      <p:regular r:id="rId57"/>
      <p:bold r:id="rId58"/>
      <p:italic r:id="rId59"/>
      <p:boldItalic r:id="rId6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Interaction Scale" id="{574FCA2E-624B-445D-BF60-769BEA85A615}">
          <p14:sldIdLst>
            <p14:sldId id="485"/>
            <p14:sldId id="486"/>
            <p14:sldId id="500"/>
            <p14:sldId id="498"/>
            <p14:sldId id="499"/>
            <p14:sldId id="381"/>
            <p14:sldId id="496"/>
            <p14:sldId id="433"/>
            <p14:sldId id="445"/>
            <p14:sldId id="447"/>
            <p14:sldId id="457"/>
            <p14:sldId id="460"/>
            <p14:sldId id="458"/>
            <p14:sldId id="514"/>
            <p14:sldId id="488"/>
            <p14:sldId id="435"/>
            <p14:sldId id="501"/>
            <p14:sldId id="502"/>
            <p14:sldId id="464"/>
            <p14:sldId id="505"/>
            <p14:sldId id="463"/>
            <p14:sldId id="504"/>
            <p14:sldId id="465"/>
            <p14:sldId id="466"/>
            <p14:sldId id="515"/>
            <p14:sldId id="507"/>
            <p14:sldId id="451"/>
            <p14:sldId id="517"/>
            <p14:sldId id="524"/>
            <p14:sldId id="525"/>
            <p14:sldId id="519"/>
            <p14:sldId id="516"/>
            <p14:sldId id="509"/>
            <p14:sldId id="511"/>
            <p14:sldId id="510"/>
            <p14:sldId id="512"/>
            <p14:sldId id="513"/>
            <p14:sldId id="523"/>
            <p14:sldId id="456"/>
            <p14:sldId id="520"/>
            <p14:sldId id="521"/>
            <p14:sldId id="472"/>
            <p14:sldId id="471"/>
            <p14:sldId id="490"/>
            <p14:sldId id="491"/>
            <p14:sldId id="492"/>
            <p14:sldId id="493"/>
            <p14:sldId id="494"/>
            <p14:sldId id="522"/>
          </p14:sldIdLst>
        </p14:section>
      </p14:sectionLst>
    </p:ext>
    <p:ext uri="{EFAFB233-063F-42B5-8137-9DF3F51BA10A}">
      <p15:sldGuideLst xmlns:p15="http://schemas.microsoft.com/office/powerpoint/2012/main">
        <p15:guide id="1" orient="horz" pos="151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92D9B1-57F9-4FA7-AF99-4475187A1412}" v="1" dt="2024-01-21T17:06:38.6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15" autoAdjust="0"/>
    <p:restoredTop sz="90532" autoAdjust="0"/>
  </p:normalViewPr>
  <p:slideViewPr>
    <p:cSldViewPr snapToGrid="0">
      <p:cViewPr varScale="1">
        <p:scale>
          <a:sx n="59" d="100"/>
          <a:sy n="59" d="100"/>
        </p:scale>
        <p:origin x="768" y="60"/>
      </p:cViewPr>
      <p:guideLst>
        <p:guide orient="horz" pos="1512"/>
        <p:guide pos="3840"/>
      </p:guideLst>
    </p:cSldViewPr>
  </p:slideViewPr>
  <p:notesTextViewPr>
    <p:cViewPr>
      <p:scale>
        <a:sx n="3" d="2"/>
        <a:sy n="3" d="2"/>
      </p:scale>
      <p:origin x="0" y="0"/>
    </p:cViewPr>
  </p:notesTextViewPr>
  <p:sorterViewPr>
    <p:cViewPr>
      <p:scale>
        <a:sx n="80" d="100"/>
        <a:sy n="80" d="100"/>
      </p:scale>
      <p:origin x="0" y="-898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4.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font" Target="fonts/font9.fntdata"/><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BF1F72-D5C6-45C1-8861-C60BF5F24714}"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E997C9A2-714F-40F1-A449-E3B567BF2191}">
      <dgm:prSet custT="1"/>
      <dgm:spPr>
        <a:solidFill>
          <a:schemeClr val="bg2">
            <a:lumMod val="90000"/>
          </a:schemeClr>
        </a:solidFill>
      </dgm:spPr>
      <dgm:t>
        <a:bodyPr/>
        <a:lstStyle/>
        <a:p>
          <a:r>
            <a:rPr lang="en-US" sz="2400" dirty="0"/>
            <a:t>The Structural Scale</a:t>
          </a:r>
        </a:p>
      </dgm:t>
    </dgm:pt>
    <dgm:pt modelId="{BA698C14-60FB-412B-AEAE-731859E29542}" type="parTrans" cxnId="{2075DAD4-179E-4962-A3A4-8AF294EC5EA6}">
      <dgm:prSet/>
      <dgm:spPr/>
      <dgm:t>
        <a:bodyPr/>
        <a:lstStyle/>
        <a:p>
          <a:endParaRPr lang="en-US" sz="2400"/>
        </a:p>
      </dgm:t>
    </dgm:pt>
    <dgm:pt modelId="{422E5A6E-833A-4E82-AE6D-14E4A987983A}" type="sibTrans" cxnId="{2075DAD4-179E-4962-A3A4-8AF294EC5EA6}">
      <dgm:prSet/>
      <dgm:spPr/>
      <dgm:t>
        <a:bodyPr/>
        <a:lstStyle/>
        <a:p>
          <a:endParaRPr lang="en-US" sz="2400"/>
        </a:p>
      </dgm:t>
    </dgm:pt>
    <dgm:pt modelId="{B0F8E3E1-1A0E-460F-8AAF-64338F4B4FD6}">
      <dgm:prSet custT="1"/>
      <dgm:spPr/>
      <dgm:t>
        <a:bodyPr/>
        <a:lstStyle/>
        <a:p>
          <a:r>
            <a:rPr lang="en-US" sz="2400" dirty="0">
              <a:solidFill>
                <a:schemeClr val="bg2">
                  <a:lumMod val="90000"/>
                </a:schemeClr>
              </a:solidFill>
            </a:rPr>
            <a:t>key questions: what are the pieces? how do they fit together to form a coherent whole?</a:t>
          </a:r>
        </a:p>
      </dgm:t>
    </dgm:pt>
    <dgm:pt modelId="{EEE8EA9A-411A-491E-84CA-6BA517715CEC}" type="parTrans" cxnId="{110FBA75-72E0-409F-B4C9-470BE287D593}">
      <dgm:prSet/>
      <dgm:spPr/>
      <dgm:t>
        <a:bodyPr/>
        <a:lstStyle/>
        <a:p>
          <a:endParaRPr lang="en-US" sz="2400"/>
        </a:p>
      </dgm:t>
    </dgm:pt>
    <dgm:pt modelId="{5A230061-F20B-47A7-95D3-A494EBECEA98}" type="sibTrans" cxnId="{110FBA75-72E0-409F-B4C9-470BE287D593}">
      <dgm:prSet/>
      <dgm:spPr/>
      <dgm:t>
        <a:bodyPr/>
        <a:lstStyle/>
        <a:p>
          <a:endParaRPr lang="en-US" sz="2400"/>
        </a:p>
      </dgm:t>
    </dgm:pt>
    <dgm:pt modelId="{039B0968-54C3-43D9-AE1B-2E3AC07C27AD}">
      <dgm:prSet custT="1"/>
      <dgm:spPr>
        <a:solidFill>
          <a:srgbClr val="FF0000"/>
        </a:solidFill>
      </dgm:spPr>
      <dgm:t>
        <a:bodyPr/>
        <a:lstStyle/>
        <a:p>
          <a:r>
            <a:rPr lang="en-US" sz="2400" dirty="0"/>
            <a:t>The Interaction Scale</a:t>
          </a:r>
        </a:p>
      </dgm:t>
    </dgm:pt>
    <dgm:pt modelId="{723301F6-EFFE-4D7B-9CF2-4318A56ECE12}" type="parTrans" cxnId="{BCE89210-284B-4F70-A369-5A242DBD0592}">
      <dgm:prSet/>
      <dgm:spPr/>
      <dgm:t>
        <a:bodyPr/>
        <a:lstStyle/>
        <a:p>
          <a:endParaRPr lang="en-US" sz="2400"/>
        </a:p>
      </dgm:t>
    </dgm:pt>
    <dgm:pt modelId="{6A5712B8-688E-4DCA-B67B-72AC37CCABC7}" type="sibTrans" cxnId="{BCE89210-284B-4F70-A369-5A242DBD0592}">
      <dgm:prSet/>
      <dgm:spPr/>
      <dgm:t>
        <a:bodyPr/>
        <a:lstStyle/>
        <a:p>
          <a:endParaRPr lang="en-US" sz="2400"/>
        </a:p>
      </dgm:t>
    </dgm:pt>
    <dgm:pt modelId="{09F6E43F-326A-4A31-8B24-D1AB47D1B06D}">
      <dgm:prSet custT="1"/>
      <dgm:spPr/>
      <dgm:t>
        <a:bodyPr/>
        <a:lstStyle/>
        <a:p>
          <a:r>
            <a:rPr lang="en-US" sz="2400"/>
            <a:t>key questions: how do the pieces interact? how are they related?</a:t>
          </a:r>
        </a:p>
      </dgm:t>
    </dgm:pt>
    <dgm:pt modelId="{856A42FA-8545-4DB2-AACD-50ED5C4BFAA8}" type="parTrans" cxnId="{0AAF3186-1AF3-471C-877F-3E28FE723B8E}">
      <dgm:prSet/>
      <dgm:spPr/>
      <dgm:t>
        <a:bodyPr/>
        <a:lstStyle/>
        <a:p>
          <a:endParaRPr lang="en-US" sz="2400"/>
        </a:p>
      </dgm:t>
    </dgm:pt>
    <dgm:pt modelId="{781215CD-EA2E-4807-B623-5F5774866BE2}" type="sibTrans" cxnId="{0AAF3186-1AF3-471C-877F-3E28FE723B8E}">
      <dgm:prSet/>
      <dgm:spPr/>
      <dgm:t>
        <a:bodyPr/>
        <a:lstStyle/>
        <a:p>
          <a:endParaRPr lang="en-US" sz="2400"/>
        </a:p>
      </dgm:t>
    </dgm:pt>
    <dgm:pt modelId="{50A5330E-7DD1-478A-B165-0DCE625AF6CF}">
      <dgm:prSet custT="1"/>
      <dgm:spPr>
        <a:solidFill>
          <a:schemeClr val="bg2">
            <a:lumMod val="90000"/>
          </a:schemeClr>
        </a:solidFill>
      </dgm:spPr>
      <dgm:t>
        <a:bodyPr/>
        <a:lstStyle/>
        <a:p>
          <a:r>
            <a:rPr lang="en-US" sz="2400" dirty="0"/>
            <a:t>The Code Scale</a:t>
          </a:r>
        </a:p>
      </dgm:t>
    </dgm:pt>
    <dgm:pt modelId="{591C638D-F63E-45B1-A615-D76CC647E053}" type="parTrans" cxnId="{884F0D94-B0D3-42D2-91B1-8DAC601919F5}">
      <dgm:prSet/>
      <dgm:spPr/>
      <dgm:t>
        <a:bodyPr/>
        <a:lstStyle/>
        <a:p>
          <a:endParaRPr lang="en-US" sz="2400"/>
        </a:p>
      </dgm:t>
    </dgm:pt>
    <dgm:pt modelId="{43538A64-B372-4F01-8018-1ABFAEFB32A9}" type="sibTrans" cxnId="{884F0D94-B0D3-42D2-91B1-8DAC601919F5}">
      <dgm:prSet/>
      <dgm:spPr/>
      <dgm:t>
        <a:bodyPr/>
        <a:lstStyle/>
        <a:p>
          <a:endParaRPr lang="en-US" sz="2400"/>
        </a:p>
      </dgm:t>
    </dgm:pt>
    <dgm:pt modelId="{59922340-1B1E-4188-AF21-455A9791F1CB}">
      <dgm:prSet custT="1"/>
      <dgm:spPr/>
      <dgm:t>
        <a:bodyPr/>
        <a:lstStyle/>
        <a:p>
          <a:r>
            <a:rPr lang="en-US" sz="2400" dirty="0">
              <a:solidFill>
                <a:schemeClr val="bg2">
                  <a:lumMod val="90000"/>
                </a:schemeClr>
              </a:solidFill>
            </a:rPr>
            <a:t>key question: how can I make the actual code easy to test, understand, and modify?</a:t>
          </a:r>
        </a:p>
      </dgm:t>
    </dgm:pt>
    <dgm:pt modelId="{F387A055-1625-443A-9A9F-6F74B22C4CBB}" type="parTrans" cxnId="{6E3E67EF-19DF-42B5-8F99-A9DCFB288705}">
      <dgm:prSet/>
      <dgm:spPr/>
      <dgm:t>
        <a:bodyPr/>
        <a:lstStyle/>
        <a:p>
          <a:endParaRPr lang="en-US" sz="2400"/>
        </a:p>
      </dgm:t>
    </dgm:pt>
    <dgm:pt modelId="{80093C4C-4F6E-43BA-AFAD-4FD03F5834BB}" type="sibTrans" cxnId="{6E3E67EF-19DF-42B5-8F99-A9DCFB288705}">
      <dgm:prSet/>
      <dgm:spPr/>
      <dgm:t>
        <a:bodyPr/>
        <a:lstStyle/>
        <a:p>
          <a:endParaRPr lang="en-US" sz="2400"/>
        </a:p>
      </dgm:t>
    </dgm:pt>
    <dgm:pt modelId="{9297A8EA-EDBF-4876-934C-BD09FBE3EAE8}" type="pres">
      <dgm:prSet presAssocID="{DDBF1F72-D5C6-45C1-8861-C60BF5F24714}" presName="linear" presStyleCnt="0">
        <dgm:presLayoutVars>
          <dgm:dir/>
          <dgm:animLvl val="lvl"/>
          <dgm:resizeHandles val="exact"/>
        </dgm:presLayoutVars>
      </dgm:prSet>
      <dgm:spPr/>
    </dgm:pt>
    <dgm:pt modelId="{D03D9693-B636-4256-8302-E48214907012}" type="pres">
      <dgm:prSet presAssocID="{E997C9A2-714F-40F1-A449-E3B567BF2191}" presName="parentLin" presStyleCnt="0"/>
      <dgm:spPr/>
    </dgm:pt>
    <dgm:pt modelId="{F9AADC45-FE44-4219-B108-D2AE3D8E173B}" type="pres">
      <dgm:prSet presAssocID="{E997C9A2-714F-40F1-A449-E3B567BF2191}" presName="parentLeftMargin" presStyleLbl="node1" presStyleIdx="0" presStyleCnt="3"/>
      <dgm:spPr/>
    </dgm:pt>
    <dgm:pt modelId="{43D2748E-F233-4117-A263-D994A3D777A0}" type="pres">
      <dgm:prSet presAssocID="{E997C9A2-714F-40F1-A449-E3B567BF2191}" presName="parentText" presStyleLbl="node1" presStyleIdx="0" presStyleCnt="3">
        <dgm:presLayoutVars>
          <dgm:chMax val="0"/>
          <dgm:bulletEnabled val="1"/>
        </dgm:presLayoutVars>
      </dgm:prSet>
      <dgm:spPr/>
    </dgm:pt>
    <dgm:pt modelId="{A5AB6A0D-CA8F-4833-9E04-B3504D8AE5BA}" type="pres">
      <dgm:prSet presAssocID="{E997C9A2-714F-40F1-A449-E3B567BF2191}" presName="negativeSpace" presStyleCnt="0"/>
      <dgm:spPr/>
    </dgm:pt>
    <dgm:pt modelId="{766C274E-0DCD-4D35-A637-3B7C31718B43}" type="pres">
      <dgm:prSet presAssocID="{E997C9A2-714F-40F1-A449-E3B567BF2191}" presName="childText" presStyleLbl="conFgAcc1" presStyleIdx="0" presStyleCnt="3">
        <dgm:presLayoutVars>
          <dgm:bulletEnabled val="1"/>
        </dgm:presLayoutVars>
      </dgm:prSet>
      <dgm:spPr/>
    </dgm:pt>
    <dgm:pt modelId="{AA447152-ACAC-4163-8BAB-AC05B811D065}" type="pres">
      <dgm:prSet presAssocID="{422E5A6E-833A-4E82-AE6D-14E4A987983A}" presName="spaceBetweenRectangles" presStyleCnt="0"/>
      <dgm:spPr/>
    </dgm:pt>
    <dgm:pt modelId="{F93080E5-07C3-43D8-B00B-16C7DAA7B786}" type="pres">
      <dgm:prSet presAssocID="{039B0968-54C3-43D9-AE1B-2E3AC07C27AD}" presName="parentLin" presStyleCnt="0"/>
      <dgm:spPr/>
    </dgm:pt>
    <dgm:pt modelId="{21FE5E6B-A9D8-4FEE-A374-A6805A219E77}" type="pres">
      <dgm:prSet presAssocID="{039B0968-54C3-43D9-AE1B-2E3AC07C27AD}" presName="parentLeftMargin" presStyleLbl="node1" presStyleIdx="0" presStyleCnt="3"/>
      <dgm:spPr/>
    </dgm:pt>
    <dgm:pt modelId="{5DA3FF59-85F1-4735-B3A9-18751F101F6E}" type="pres">
      <dgm:prSet presAssocID="{039B0968-54C3-43D9-AE1B-2E3AC07C27AD}" presName="parentText" presStyleLbl="node1" presStyleIdx="1" presStyleCnt="3">
        <dgm:presLayoutVars>
          <dgm:chMax val="0"/>
          <dgm:bulletEnabled val="1"/>
        </dgm:presLayoutVars>
      </dgm:prSet>
      <dgm:spPr/>
    </dgm:pt>
    <dgm:pt modelId="{22B9FD75-A93D-4DD6-9443-3E2DA3E8CB29}" type="pres">
      <dgm:prSet presAssocID="{039B0968-54C3-43D9-AE1B-2E3AC07C27AD}" presName="negativeSpace" presStyleCnt="0"/>
      <dgm:spPr/>
    </dgm:pt>
    <dgm:pt modelId="{0D116FDA-C199-4724-BDFF-B6B6DD9C39F4}" type="pres">
      <dgm:prSet presAssocID="{039B0968-54C3-43D9-AE1B-2E3AC07C27AD}" presName="childText" presStyleLbl="conFgAcc1" presStyleIdx="1" presStyleCnt="3">
        <dgm:presLayoutVars>
          <dgm:bulletEnabled val="1"/>
        </dgm:presLayoutVars>
      </dgm:prSet>
      <dgm:spPr/>
    </dgm:pt>
    <dgm:pt modelId="{611A4537-2325-423B-8AB3-12304A086352}" type="pres">
      <dgm:prSet presAssocID="{6A5712B8-688E-4DCA-B67B-72AC37CCABC7}" presName="spaceBetweenRectangles" presStyleCnt="0"/>
      <dgm:spPr/>
    </dgm:pt>
    <dgm:pt modelId="{6D33FFAF-C011-460D-9D3A-77BD73B8DFD6}" type="pres">
      <dgm:prSet presAssocID="{50A5330E-7DD1-478A-B165-0DCE625AF6CF}" presName="parentLin" presStyleCnt="0"/>
      <dgm:spPr/>
    </dgm:pt>
    <dgm:pt modelId="{AD6E4FFD-51E2-4D96-B11B-E0830BF5D494}" type="pres">
      <dgm:prSet presAssocID="{50A5330E-7DD1-478A-B165-0DCE625AF6CF}" presName="parentLeftMargin" presStyleLbl="node1" presStyleIdx="1" presStyleCnt="3"/>
      <dgm:spPr/>
    </dgm:pt>
    <dgm:pt modelId="{22921543-69A4-4F5E-BB18-7A033233EAEB}" type="pres">
      <dgm:prSet presAssocID="{50A5330E-7DD1-478A-B165-0DCE625AF6CF}" presName="parentText" presStyleLbl="node1" presStyleIdx="2" presStyleCnt="3">
        <dgm:presLayoutVars>
          <dgm:chMax val="0"/>
          <dgm:bulletEnabled val="1"/>
        </dgm:presLayoutVars>
      </dgm:prSet>
      <dgm:spPr/>
    </dgm:pt>
    <dgm:pt modelId="{09AB8D06-BF35-4639-85E1-F15A5DBEF129}" type="pres">
      <dgm:prSet presAssocID="{50A5330E-7DD1-478A-B165-0DCE625AF6CF}" presName="negativeSpace" presStyleCnt="0"/>
      <dgm:spPr/>
    </dgm:pt>
    <dgm:pt modelId="{A19FAB4D-117A-4965-8A0A-D6E6E7E1F541}" type="pres">
      <dgm:prSet presAssocID="{50A5330E-7DD1-478A-B165-0DCE625AF6CF}" presName="childText" presStyleLbl="conFgAcc1" presStyleIdx="2" presStyleCnt="3">
        <dgm:presLayoutVars>
          <dgm:bulletEnabled val="1"/>
        </dgm:presLayoutVars>
      </dgm:prSet>
      <dgm:spPr/>
    </dgm:pt>
  </dgm:ptLst>
  <dgm:cxnLst>
    <dgm:cxn modelId="{7509E500-AE07-4957-B752-ED34A65CBE83}" type="presOf" srcId="{09F6E43F-326A-4A31-8B24-D1AB47D1B06D}" destId="{0D116FDA-C199-4724-BDFF-B6B6DD9C39F4}" srcOrd="0" destOrd="0" presId="urn:microsoft.com/office/officeart/2005/8/layout/list1"/>
    <dgm:cxn modelId="{BCE89210-284B-4F70-A369-5A242DBD0592}" srcId="{DDBF1F72-D5C6-45C1-8861-C60BF5F24714}" destId="{039B0968-54C3-43D9-AE1B-2E3AC07C27AD}" srcOrd="1" destOrd="0" parTransId="{723301F6-EFFE-4D7B-9CF2-4318A56ECE12}" sibTransId="{6A5712B8-688E-4DCA-B67B-72AC37CCABC7}"/>
    <dgm:cxn modelId="{8597131C-6FED-4BF4-A1CA-E891C66D69EB}" type="presOf" srcId="{039B0968-54C3-43D9-AE1B-2E3AC07C27AD}" destId="{5DA3FF59-85F1-4735-B3A9-18751F101F6E}" srcOrd="1" destOrd="0" presId="urn:microsoft.com/office/officeart/2005/8/layout/list1"/>
    <dgm:cxn modelId="{D1ACD242-53AC-48B3-9F94-02F3C4DFD8FE}" type="presOf" srcId="{E997C9A2-714F-40F1-A449-E3B567BF2191}" destId="{43D2748E-F233-4117-A263-D994A3D777A0}" srcOrd="1" destOrd="0" presId="urn:microsoft.com/office/officeart/2005/8/layout/list1"/>
    <dgm:cxn modelId="{E328FB6B-1AFC-4766-8E7E-E588B84987B3}" type="presOf" srcId="{50A5330E-7DD1-478A-B165-0DCE625AF6CF}" destId="{AD6E4FFD-51E2-4D96-B11B-E0830BF5D494}" srcOrd="0" destOrd="0" presId="urn:microsoft.com/office/officeart/2005/8/layout/list1"/>
    <dgm:cxn modelId="{110FBA75-72E0-409F-B4C9-470BE287D593}" srcId="{E997C9A2-714F-40F1-A449-E3B567BF2191}" destId="{B0F8E3E1-1A0E-460F-8AAF-64338F4B4FD6}" srcOrd="0" destOrd="0" parTransId="{EEE8EA9A-411A-491E-84CA-6BA517715CEC}" sibTransId="{5A230061-F20B-47A7-95D3-A494EBECEA98}"/>
    <dgm:cxn modelId="{0AAF3186-1AF3-471C-877F-3E28FE723B8E}" srcId="{039B0968-54C3-43D9-AE1B-2E3AC07C27AD}" destId="{09F6E43F-326A-4A31-8B24-D1AB47D1B06D}" srcOrd="0" destOrd="0" parTransId="{856A42FA-8545-4DB2-AACD-50ED5C4BFAA8}" sibTransId="{781215CD-EA2E-4807-B623-5F5774866BE2}"/>
    <dgm:cxn modelId="{884F0D94-B0D3-42D2-91B1-8DAC601919F5}" srcId="{DDBF1F72-D5C6-45C1-8861-C60BF5F24714}" destId="{50A5330E-7DD1-478A-B165-0DCE625AF6CF}" srcOrd="2" destOrd="0" parTransId="{591C638D-F63E-45B1-A615-D76CC647E053}" sibTransId="{43538A64-B372-4F01-8018-1ABFAEFB32A9}"/>
    <dgm:cxn modelId="{D700F5B3-132F-4121-A8A3-C386328B5ED6}" type="presOf" srcId="{039B0968-54C3-43D9-AE1B-2E3AC07C27AD}" destId="{21FE5E6B-A9D8-4FEE-A374-A6805A219E77}" srcOrd="0" destOrd="0" presId="urn:microsoft.com/office/officeart/2005/8/layout/list1"/>
    <dgm:cxn modelId="{60296CB4-AA24-4474-9767-5C6E5CB9A0DF}" type="presOf" srcId="{B0F8E3E1-1A0E-460F-8AAF-64338F4B4FD6}" destId="{766C274E-0DCD-4D35-A637-3B7C31718B43}" srcOrd="0" destOrd="0" presId="urn:microsoft.com/office/officeart/2005/8/layout/list1"/>
    <dgm:cxn modelId="{2075DAD4-179E-4962-A3A4-8AF294EC5EA6}" srcId="{DDBF1F72-D5C6-45C1-8861-C60BF5F24714}" destId="{E997C9A2-714F-40F1-A449-E3B567BF2191}" srcOrd="0" destOrd="0" parTransId="{BA698C14-60FB-412B-AEAE-731859E29542}" sibTransId="{422E5A6E-833A-4E82-AE6D-14E4A987983A}"/>
    <dgm:cxn modelId="{43B651D9-5097-4B0E-896A-DD51B85C54CF}" type="presOf" srcId="{E997C9A2-714F-40F1-A449-E3B567BF2191}" destId="{F9AADC45-FE44-4219-B108-D2AE3D8E173B}" srcOrd="0" destOrd="0" presId="urn:microsoft.com/office/officeart/2005/8/layout/list1"/>
    <dgm:cxn modelId="{D9BDABDB-507D-4BC6-A62C-9E2953A92B05}" type="presOf" srcId="{59922340-1B1E-4188-AF21-455A9791F1CB}" destId="{A19FAB4D-117A-4965-8A0A-D6E6E7E1F541}" srcOrd="0" destOrd="0" presId="urn:microsoft.com/office/officeart/2005/8/layout/list1"/>
    <dgm:cxn modelId="{D4A0F8EA-463C-4DD5-8943-B16845E58816}" type="presOf" srcId="{50A5330E-7DD1-478A-B165-0DCE625AF6CF}" destId="{22921543-69A4-4F5E-BB18-7A033233EAEB}" srcOrd="1" destOrd="0" presId="urn:microsoft.com/office/officeart/2005/8/layout/list1"/>
    <dgm:cxn modelId="{6E3E67EF-19DF-42B5-8F99-A9DCFB288705}" srcId="{50A5330E-7DD1-478A-B165-0DCE625AF6CF}" destId="{59922340-1B1E-4188-AF21-455A9791F1CB}" srcOrd="0" destOrd="0" parTransId="{F387A055-1625-443A-9A9F-6F74B22C4CBB}" sibTransId="{80093C4C-4F6E-43BA-AFAD-4FD03F5834BB}"/>
    <dgm:cxn modelId="{F706E7FD-2503-4EC3-9467-7B3407639FE1}" type="presOf" srcId="{DDBF1F72-D5C6-45C1-8861-C60BF5F24714}" destId="{9297A8EA-EDBF-4876-934C-BD09FBE3EAE8}" srcOrd="0" destOrd="0" presId="urn:microsoft.com/office/officeart/2005/8/layout/list1"/>
    <dgm:cxn modelId="{6BEABD16-F8DB-4BC5-9EB0-E2DDD908C950}" type="presParOf" srcId="{9297A8EA-EDBF-4876-934C-BD09FBE3EAE8}" destId="{D03D9693-B636-4256-8302-E48214907012}" srcOrd="0" destOrd="0" presId="urn:microsoft.com/office/officeart/2005/8/layout/list1"/>
    <dgm:cxn modelId="{4D03AD0A-3B08-40B3-98A3-59922C4BDAAE}" type="presParOf" srcId="{D03D9693-B636-4256-8302-E48214907012}" destId="{F9AADC45-FE44-4219-B108-D2AE3D8E173B}" srcOrd="0" destOrd="0" presId="urn:microsoft.com/office/officeart/2005/8/layout/list1"/>
    <dgm:cxn modelId="{B5F4258D-4A4A-4BB9-8DF1-FFA9873E2C62}" type="presParOf" srcId="{D03D9693-B636-4256-8302-E48214907012}" destId="{43D2748E-F233-4117-A263-D994A3D777A0}" srcOrd="1" destOrd="0" presId="urn:microsoft.com/office/officeart/2005/8/layout/list1"/>
    <dgm:cxn modelId="{F5557E9E-D71B-4650-A06C-3A6830FB29F2}" type="presParOf" srcId="{9297A8EA-EDBF-4876-934C-BD09FBE3EAE8}" destId="{A5AB6A0D-CA8F-4833-9E04-B3504D8AE5BA}" srcOrd="1" destOrd="0" presId="urn:microsoft.com/office/officeart/2005/8/layout/list1"/>
    <dgm:cxn modelId="{31C4F58D-76CF-4495-8BB2-33906ED27663}" type="presParOf" srcId="{9297A8EA-EDBF-4876-934C-BD09FBE3EAE8}" destId="{766C274E-0DCD-4D35-A637-3B7C31718B43}" srcOrd="2" destOrd="0" presId="urn:microsoft.com/office/officeart/2005/8/layout/list1"/>
    <dgm:cxn modelId="{D00748B2-0325-46E7-94E6-235E01AF15BD}" type="presParOf" srcId="{9297A8EA-EDBF-4876-934C-BD09FBE3EAE8}" destId="{AA447152-ACAC-4163-8BAB-AC05B811D065}" srcOrd="3" destOrd="0" presId="urn:microsoft.com/office/officeart/2005/8/layout/list1"/>
    <dgm:cxn modelId="{FBE0A8A2-E349-4605-859A-C47EFF140FD0}" type="presParOf" srcId="{9297A8EA-EDBF-4876-934C-BD09FBE3EAE8}" destId="{F93080E5-07C3-43D8-B00B-16C7DAA7B786}" srcOrd="4" destOrd="0" presId="urn:microsoft.com/office/officeart/2005/8/layout/list1"/>
    <dgm:cxn modelId="{5A87BB54-D5B6-4B5F-BB46-2BC24C39908B}" type="presParOf" srcId="{F93080E5-07C3-43D8-B00B-16C7DAA7B786}" destId="{21FE5E6B-A9D8-4FEE-A374-A6805A219E77}" srcOrd="0" destOrd="0" presId="urn:microsoft.com/office/officeart/2005/8/layout/list1"/>
    <dgm:cxn modelId="{4FE43BB2-F0F6-4456-8929-FE078F4ABAFB}" type="presParOf" srcId="{F93080E5-07C3-43D8-B00B-16C7DAA7B786}" destId="{5DA3FF59-85F1-4735-B3A9-18751F101F6E}" srcOrd="1" destOrd="0" presId="urn:microsoft.com/office/officeart/2005/8/layout/list1"/>
    <dgm:cxn modelId="{5A902045-FB3A-4CF8-B5E5-BBF0F93ABAFB}" type="presParOf" srcId="{9297A8EA-EDBF-4876-934C-BD09FBE3EAE8}" destId="{22B9FD75-A93D-4DD6-9443-3E2DA3E8CB29}" srcOrd="5" destOrd="0" presId="urn:microsoft.com/office/officeart/2005/8/layout/list1"/>
    <dgm:cxn modelId="{FE12769D-941C-4652-8FC1-538DB7487AFF}" type="presParOf" srcId="{9297A8EA-EDBF-4876-934C-BD09FBE3EAE8}" destId="{0D116FDA-C199-4724-BDFF-B6B6DD9C39F4}" srcOrd="6" destOrd="0" presId="urn:microsoft.com/office/officeart/2005/8/layout/list1"/>
    <dgm:cxn modelId="{34F648A7-A291-4DB2-B8F5-AC1D04449B57}" type="presParOf" srcId="{9297A8EA-EDBF-4876-934C-BD09FBE3EAE8}" destId="{611A4537-2325-423B-8AB3-12304A086352}" srcOrd="7" destOrd="0" presId="urn:microsoft.com/office/officeart/2005/8/layout/list1"/>
    <dgm:cxn modelId="{7F8A46EB-6F9B-49E6-82AF-C25900F3AC41}" type="presParOf" srcId="{9297A8EA-EDBF-4876-934C-BD09FBE3EAE8}" destId="{6D33FFAF-C011-460D-9D3A-77BD73B8DFD6}" srcOrd="8" destOrd="0" presId="urn:microsoft.com/office/officeart/2005/8/layout/list1"/>
    <dgm:cxn modelId="{415C05E3-6BA5-4063-9913-3ECFF34D8C41}" type="presParOf" srcId="{6D33FFAF-C011-460D-9D3A-77BD73B8DFD6}" destId="{AD6E4FFD-51E2-4D96-B11B-E0830BF5D494}" srcOrd="0" destOrd="0" presId="urn:microsoft.com/office/officeart/2005/8/layout/list1"/>
    <dgm:cxn modelId="{A0E3255D-5BFA-4D05-AF63-B1D5AB073E82}" type="presParOf" srcId="{6D33FFAF-C011-460D-9D3A-77BD73B8DFD6}" destId="{22921543-69A4-4F5E-BB18-7A033233EAEB}" srcOrd="1" destOrd="0" presId="urn:microsoft.com/office/officeart/2005/8/layout/list1"/>
    <dgm:cxn modelId="{337328A1-6852-4DC7-93C0-9B359B6FF530}" type="presParOf" srcId="{9297A8EA-EDBF-4876-934C-BD09FBE3EAE8}" destId="{09AB8D06-BF35-4639-85E1-F15A5DBEF129}" srcOrd="9" destOrd="0" presId="urn:microsoft.com/office/officeart/2005/8/layout/list1"/>
    <dgm:cxn modelId="{61B22968-D0FB-44BF-A9B3-0A61BD7E1885}" type="presParOf" srcId="{9297A8EA-EDBF-4876-934C-BD09FBE3EAE8}" destId="{A19FAB4D-117A-4965-8A0A-D6E6E7E1F54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C274E-0DCD-4D35-A637-3B7C31718B43}">
      <dsp:nvSpPr>
        <dsp:cNvPr id="0" name=""/>
        <dsp:cNvSpPr/>
      </dsp:nvSpPr>
      <dsp:spPr>
        <a:xfrm>
          <a:off x="0" y="247530"/>
          <a:ext cx="7886700" cy="1157625"/>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solidFill>
                <a:schemeClr val="bg2">
                  <a:lumMod val="90000"/>
                </a:schemeClr>
              </a:solidFill>
            </a:rPr>
            <a:t>key questions: what are the pieces? how do they fit together to form a coherent whole?</a:t>
          </a:r>
        </a:p>
      </dsp:txBody>
      <dsp:txXfrm>
        <a:off x="0" y="247530"/>
        <a:ext cx="7886700" cy="1157625"/>
      </dsp:txXfrm>
    </dsp:sp>
    <dsp:sp modelId="{43D2748E-F233-4117-A263-D994A3D777A0}">
      <dsp:nvSpPr>
        <dsp:cNvPr id="0" name=""/>
        <dsp:cNvSpPr/>
      </dsp:nvSpPr>
      <dsp:spPr>
        <a:xfrm>
          <a:off x="394335" y="26130"/>
          <a:ext cx="5520690" cy="442800"/>
        </a:xfrm>
        <a:prstGeom prst="roundRect">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Structural Scale</a:t>
          </a:r>
        </a:p>
      </dsp:txBody>
      <dsp:txXfrm>
        <a:off x="415951" y="47746"/>
        <a:ext cx="5477458" cy="399568"/>
      </dsp:txXfrm>
    </dsp:sp>
    <dsp:sp modelId="{0D116FDA-C199-4724-BDFF-B6B6DD9C39F4}">
      <dsp:nvSpPr>
        <dsp:cNvPr id="0" name=""/>
        <dsp:cNvSpPr/>
      </dsp:nvSpPr>
      <dsp:spPr>
        <a:xfrm>
          <a:off x="0" y="1707555"/>
          <a:ext cx="7886700" cy="1157625"/>
        </a:xfrm>
        <a:prstGeom prst="rect">
          <a:avLst/>
        </a:prstGeom>
        <a:solidFill>
          <a:schemeClr val="lt1">
            <a:alpha val="90000"/>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key questions: how do the pieces interact? how are they related?</a:t>
          </a:r>
        </a:p>
      </dsp:txBody>
      <dsp:txXfrm>
        <a:off x="0" y="1707555"/>
        <a:ext cx="7886700" cy="1157625"/>
      </dsp:txXfrm>
    </dsp:sp>
    <dsp:sp modelId="{5DA3FF59-85F1-4735-B3A9-18751F101F6E}">
      <dsp:nvSpPr>
        <dsp:cNvPr id="0" name=""/>
        <dsp:cNvSpPr/>
      </dsp:nvSpPr>
      <dsp:spPr>
        <a:xfrm>
          <a:off x="394335" y="1486155"/>
          <a:ext cx="5520690" cy="442800"/>
        </a:xfrm>
        <a:prstGeom prst="roundRect">
          <a:avLst/>
        </a:prstGeom>
        <a:solidFill>
          <a:srgbClr val="FF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Interaction Scale</a:t>
          </a:r>
        </a:p>
      </dsp:txBody>
      <dsp:txXfrm>
        <a:off x="415951" y="1507771"/>
        <a:ext cx="5477458" cy="399568"/>
      </dsp:txXfrm>
    </dsp:sp>
    <dsp:sp modelId="{A19FAB4D-117A-4965-8A0A-D6E6E7E1F541}">
      <dsp:nvSpPr>
        <dsp:cNvPr id="0" name=""/>
        <dsp:cNvSpPr/>
      </dsp:nvSpPr>
      <dsp:spPr>
        <a:xfrm>
          <a:off x="0" y="3167580"/>
          <a:ext cx="7886700" cy="1157625"/>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solidFill>
                <a:schemeClr val="bg2">
                  <a:lumMod val="90000"/>
                </a:schemeClr>
              </a:solidFill>
            </a:rPr>
            <a:t>key question: how can I make the actual code easy to test, understand, and modify?</a:t>
          </a:r>
        </a:p>
      </dsp:txBody>
      <dsp:txXfrm>
        <a:off x="0" y="3167580"/>
        <a:ext cx="7886700" cy="1157625"/>
      </dsp:txXfrm>
    </dsp:sp>
    <dsp:sp modelId="{22921543-69A4-4F5E-BB18-7A033233EAEB}">
      <dsp:nvSpPr>
        <dsp:cNvPr id="0" name=""/>
        <dsp:cNvSpPr/>
      </dsp:nvSpPr>
      <dsp:spPr>
        <a:xfrm>
          <a:off x="394335" y="2946181"/>
          <a:ext cx="5520690" cy="442800"/>
        </a:xfrm>
        <a:prstGeom prst="roundRect">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Code Scale</a:t>
          </a:r>
        </a:p>
      </dsp:txBody>
      <dsp:txXfrm>
        <a:off x="415951" y="2967797"/>
        <a:ext cx="5477458"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lesson 5, the Interaction Scale.</a:t>
            </a:r>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1814455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we're doing test-driven development, so here some simple tests that describe the desired behavior of our clock.   And while we're at it, we should think about a client of the clock, and write tests for *its* expected behavior.</a:t>
            </a:r>
          </a:p>
          <a:p>
            <a:r>
              <a:rPr lang="en-US" dirty="0" err="1"/>
              <a:t>ere’s</a:t>
            </a:r>
            <a:r>
              <a:rPr lang="en-US" dirty="0"/>
              <a:t> a little testing script, in Jest. </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2820716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implement  </a:t>
            </a:r>
            <a:r>
              <a:rPr lang="en-US" dirty="0" err="1"/>
              <a:t>IClock</a:t>
            </a:r>
            <a:r>
              <a:rPr lang="en-US" dirty="0"/>
              <a:t>, and a </a:t>
            </a:r>
            <a:r>
              <a:rPr lang="en-US" dirty="0" err="1"/>
              <a:t>ClockClient</a:t>
            </a:r>
            <a:r>
              <a:rPr lang="en-US" dirty="0"/>
              <a:t> that uses it.  </a:t>
            </a:r>
            <a:r>
              <a:rPr lang="en-US" dirty="0" err="1"/>
              <a:t>SimpleClock</a:t>
            </a:r>
            <a:r>
              <a:rPr lang="en-US" dirty="0"/>
              <a:t> is the producer, and </a:t>
            </a:r>
            <a:r>
              <a:rPr lang="en-US" dirty="0" err="1"/>
              <a:t>ClockClient</a:t>
            </a:r>
            <a:r>
              <a:rPr lang="en-US" dirty="0"/>
              <a:t> is the consumer.</a:t>
            </a:r>
          </a:p>
          <a:p>
            <a:endParaRPr lang="en-US" dirty="0"/>
          </a:p>
          <a:p>
            <a:r>
              <a:rPr lang="en-US" dirty="0"/>
              <a:t>Notice that constructor says “</a:t>
            </a:r>
            <a:r>
              <a:rPr lang="en-US" dirty="0" err="1"/>
              <a:t>theclock:IClock</a:t>
            </a:r>
            <a:r>
              <a:rPr lang="en-US" dirty="0"/>
              <a:t>”, because this client depends only on the fact that ‘</a:t>
            </a:r>
            <a:r>
              <a:rPr lang="en-US" dirty="0" err="1"/>
              <a:t>theclock</a:t>
            </a:r>
            <a:r>
              <a:rPr lang="en-US" dirty="0"/>
              <a:t>’ obeys the specification of </a:t>
            </a:r>
            <a:r>
              <a:rPr lang="en-US" dirty="0" err="1"/>
              <a:t>IClock</a:t>
            </a:r>
            <a:r>
              <a:rPr lang="en-US" dirty="0"/>
              <a:t>.   If it had said "</a:t>
            </a:r>
            <a:r>
              <a:rPr lang="en-US" dirty="0" err="1"/>
              <a:t>theclock:SimpleClock</a:t>
            </a:r>
            <a:r>
              <a:rPr lang="en-US" dirty="0"/>
              <a:t>" then the compiler would reject any attempt to build a </a:t>
            </a:r>
            <a:r>
              <a:rPr lang="en-US" dirty="0" err="1"/>
              <a:t>ClockClient</a:t>
            </a:r>
            <a:r>
              <a:rPr lang="en-US" dirty="0"/>
              <a:t> using any other implementation of </a:t>
            </a:r>
            <a:r>
              <a:rPr lang="en-US" dirty="0" err="1"/>
              <a:t>IClock</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512470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Alternatively, we could arrange things so that the producer *pushes* the data to the consumer.  </a:t>
            </a:r>
          </a:p>
          <a:p>
            <a:r>
              <a:rPr lang="en-US" dirty="0"/>
              <a:t>In this organization, the producer knows who the consumer is, and the consumer has a method that the producer can use to notify it about changes to the data.  </a:t>
            </a:r>
          </a:p>
          <a:p>
            <a:endParaRPr lang="en-US" dirty="0"/>
          </a:p>
          <a:p>
            <a:r>
              <a:rPr lang="en-US" dirty="0"/>
              <a:t>Here’s some skeleton code that realizes that behavior.  The producer takes a consumer as part of its constructor, and the consumer has a ‘notify’ method on which it can accept notifications about the data.  ‘notify’ is a common name for this method; if you run across this name in a codebase, that will tell you a little bit about what is going on.</a:t>
            </a:r>
          </a:p>
          <a:p>
            <a:endParaRPr lang="en-US" dirty="0"/>
          </a:p>
          <a:p>
            <a:r>
              <a:rPr lang="en-US" dirty="0"/>
              <a:t>Usually, there will be more than one consumer to notify; we’ll talk about that in a minute.</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879032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there is more than one consumer, this is typically called the Observer Pattern, or the Publish-Subscribe Pattern, or the Listener Pattern.</a:t>
            </a:r>
          </a:p>
          <a:p>
            <a:endParaRPr lang="en-US" dirty="0"/>
          </a:p>
          <a:p>
            <a:r>
              <a:rPr lang="en-US" dirty="0"/>
              <a:t>&lt;read slide&gt;</a:t>
            </a:r>
          </a:p>
          <a:p>
            <a:endParaRPr lang="en-US" dirty="0"/>
          </a:p>
          <a:p>
            <a:r>
              <a:rPr lang="en-US" dirty="0"/>
              <a:t>Let’s see how this works, in more detail.</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3285328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interface for a clock using the Push pattern.  </a:t>
            </a:r>
          </a:p>
          <a:p>
            <a:r>
              <a:rPr lang="en-US" dirty="0"/>
              <a:t>&lt;Go through methods&gt;</a:t>
            </a:r>
          </a:p>
          <a:p>
            <a:r>
              <a:rPr lang="en-US" dirty="0"/>
              <a:t>The description of `</a:t>
            </a:r>
            <a:r>
              <a:rPr lang="en-US" dirty="0" err="1"/>
              <a:t>addListener</a:t>
            </a:r>
            <a:r>
              <a:rPr lang="en-US" dirty="0"/>
              <a:t>` tells us that a clock may have more than one consumer or listener.</a:t>
            </a:r>
          </a:p>
          <a:p>
            <a:r>
              <a:rPr lang="en-US" dirty="0"/>
              <a:t>A more complete description might mention that the clock can handle some maximum number of consumers, but we don’t care about that here.</a:t>
            </a:r>
          </a:p>
          <a:p>
            <a:endParaRPr lang="en-US" dirty="0"/>
          </a:p>
          <a:p>
            <a:r>
              <a:rPr lang="en-US" dirty="0"/>
              <a:t>Note that we specify that the listeners/consumers/observers are notified by sending them a notify message with the current time.   If we didn’t specify this, we wouldn’t know how to write a listener.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4243403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matching interface for a clock listener.  Note that we’ve put semantics in the interface– we say that the notify method expects to receive a message with the current time.</a:t>
            </a:r>
          </a:p>
          <a:p>
            <a:endParaRPr lang="en-US" dirty="0"/>
          </a:p>
          <a:p>
            <a:r>
              <a:rPr lang="en-US" dirty="0"/>
              <a:t>This semantic information completes the contract between the producer and the consumer– it’s not enough to know the names of the relevant methods; we need to know what is in the message.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2273420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tests that illustrate the expected behavior of this system.</a:t>
            </a:r>
          </a:p>
          <a:p>
            <a:endParaRPr lang="en-US" dirty="0"/>
          </a:p>
          <a:p>
            <a:r>
              <a:rPr lang="en-US" dirty="0"/>
              <a:t>On the left-hand side, we test to see that everything works with a single observer. First we create a clock.  Then we create a client, telling it to get its time from the clock we just created.  We check that the client starts at time 0.  We tick the clock twice, and then check to see that the client shows time equals 2.</a:t>
            </a:r>
          </a:p>
          <a:p>
            <a:endParaRPr lang="en-US" dirty="0"/>
          </a:p>
          <a:p>
            <a:r>
              <a:rPr lang="en-US" dirty="0"/>
              <a:t>On the right-hand side, we do the same thing with multiple observers.  We create 3 observers, telling them all to register with the same clock.  Again, we tick the clock twice, and check to see that all 3 observers show the correct time.</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984091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an implementation of </a:t>
            </a:r>
            <a:r>
              <a:rPr lang="en-US" dirty="0" err="1"/>
              <a:t>IPushingClock</a:t>
            </a:r>
            <a:r>
              <a:rPr lang="en-US" dirty="0"/>
              <a:t>. This code keeps a private field ‘observers’ which is a list of the consumers that it needs to notify.  It has a private method called ‘</a:t>
            </a:r>
            <a:r>
              <a:rPr lang="en-US" dirty="0" err="1"/>
              <a:t>NotifyAll</a:t>
            </a:r>
            <a:r>
              <a:rPr lang="en-US" dirty="0"/>
              <a:t>’ that calls each observer’s notify method, and when the clock is ticked, it calls </a:t>
            </a:r>
            <a:r>
              <a:rPr lang="en-US" dirty="0" err="1"/>
              <a:t>notifyAll</a:t>
            </a:r>
            <a:r>
              <a:rPr lang="en-US" dirty="0"/>
              <a:t> to actually notify the observers.  Similarly, when the clock is reset, it calls </a:t>
            </a:r>
            <a:r>
              <a:rPr lang="en-US" dirty="0" err="1"/>
              <a:t>notifyAll</a:t>
            </a:r>
            <a:r>
              <a:rPr lang="en-US" dirty="0"/>
              <a:t> to notify the observers.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24937019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a client.  When such a client is created, it is given the identity of an </a:t>
            </a:r>
            <a:r>
              <a:rPr lang="en-US" dirty="0" err="1"/>
              <a:t>PushingClock</a:t>
            </a:r>
            <a:r>
              <a:rPr lang="en-US" dirty="0"/>
              <a:t>, and it tells that </a:t>
            </a:r>
            <a:r>
              <a:rPr lang="en-US" dirty="0" err="1"/>
              <a:t>PushingClock</a:t>
            </a:r>
            <a:r>
              <a:rPr lang="en-US" dirty="0"/>
              <a:t> to add this client as an observer.</a:t>
            </a:r>
          </a:p>
          <a:p>
            <a:endParaRPr lang="en-US" dirty="0"/>
          </a:p>
          <a:p>
            <a:r>
              <a:rPr lang="en-US" dirty="0"/>
              <a:t>When this client’s notify method is called, it uses the argument of the notify method to set the client’s private clock. </a:t>
            </a:r>
          </a:p>
          <a:p>
            <a:endParaRPr lang="en-US" dirty="0"/>
          </a:p>
          <a:p>
            <a:r>
              <a:rPr lang="en-US" dirty="0"/>
              <a:t>And (surprise!) these methods pass the tests we wrote earlier.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3716319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explore some of the subtleties of this pattern.</a:t>
            </a:r>
          </a:p>
          <a:p>
            <a:r>
              <a:rPr lang="en-US" dirty="0"/>
              <a:t>&lt;click&gt;</a:t>
            </a:r>
          </a:p>
          <a:p>
            <a:r>
              <a:rPr lang="en-US" dirty="0"/>
              <a:t>It’s typical that a consumer will listen for signals from a number of sources. In that case, we’d likely choose a more meaningful name than </a:t>
            </a:r>
            <a:r>
              <a:rPr lang="en-US" b="1" dirty="0"/>
              <a:t>notify</a:t>
            </a:r>
            <a:r>
              <a:rPr lang="en-US" dirty="0"/>
              <a:t>– maybe something like </a:t>
            </a:r>
            <a:r>
              <a:rPr lang="en-US" b="1" dirty="0" err="1"/>
              <a:t>onTick</a:t>
            </a:r>
            <a:r>
              <a:rPr lang="en-US" b="0" dirty="0"/>
              <a:t>.  Later on, we’ll talk about another implementation of the listener pattern that gives a different implementation of that flexibility.</a:t>
            </a:r>
            <a:endParaRPr lang="en-US" b="1"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570407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158533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observer gets to decide what to do with the notification.  Here’s another client that does something different with the notification. Instead of taking the notification argument t and using it to set the local time, it doubles t.  Then, it also keeps a log of the notifications it receives– it doesn’t do anything with the log; it’s just for fun.</a:t>
            </a:r>
          </a:p>
          <a:p>
            <a:r>
              <a:rPr lang="en-US" dirty="0"/>
              <a:t> </a:t>
            </a:r>
          </a:p>
          <a:p>
            <a:r>
              <a:rPr lang="en-US" dirty="0"/>
              <a:t>If anybody asks for the time, the client takes what it has and divides it by 2.   So this code returns the same values for </a:t>
            </a:r>
            <a:r>
              <a:rPr lang="en-US" dirty="0" err="1"/>
              <a:t>getTime</a:t>
            </a:r>
            <a:r>
              <a:rPr lang="en-US" dirty="0"/>
              <a:t>, and it would pass the tests we just saw.</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19583765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are the tests for this client.  But wait, this client has other behaviors, which we should test.</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2221216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we've also tested what happens when the client joins the clock after it starts (not just when the clock's value is 0!).  We observe that the reported time is correct, and the list of notifications is [2,3,4] (not including the time 1, which occurred before the client joined the clock).</a:t>
            </a:r>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1982810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side-by-side comparison of the tradeoffs.  </a:t>
            </a:r>
          </a:p>
          <a:p>
            <a:endParaRPr lang="en-US" dirty="0"/>
          </a:p>
          <a:p>
            <a:r>
              <a:rPr lang="en-US" dirty="0"/>
              <a:t>Note that if the data is changing rapidly, but the consumer only asks for it rarely, then Pull is better because it leads to less traffic. </a:t>
            </a:r>
          </a:p>
          <a:p>
            <a:r>
              <a:rPr lang="en-US" dirty="0"/>
              <a:t>Similarly, if the data is changing slowly, but the consumer needs it often, the Push is better because that leads to less traffic.</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3652485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lots of details and variations to work out here.  &lt;read slide&gt; It all depends on the application in which we are using the pattern.</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34112858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may seem specialized, but it is one of the main patterns used in REACT (in part because REACT doesn't have methods that you can create).</a:t>
            </a:r>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30005967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.bind() returns a new function that when called will call the original function with a specific “this” value</a:t>
            </a:r>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6680611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server has a method </a:t>
            </a:r>
            <a:r>
              <a:rPr lang="en-US" dirty="0" err="1"/>
              <a:t>newChild</a:t>
            </a:r>
            <a:r>
              <a:rPr lang="en-US" dirty="0"/>
              <a:t> that creates a new child, and passes that child a function; the child calls that function whenever its </a:t>
            </a:r>
            <a:r>
              <a:rPr lang="en-US" dirty="0" err="1"/>
              <a:t>buttonPush</a:t>
            </a:r>
            <a:r>
              <a:rPr lang="en-US" dirty="0"/>
              <a:t> method is called.  We call this function the </a:t>
            </a:r>
            <a:r>
              <a:rPr lang="en-US" b="1" i="1" dirty="0"/>
              <a:t>handler</a:t>
            </a:r>
            <a:r>
              <a:rPr lang="en-US" b="0" i="0" dirty="0"/>
              <a:t> for </a:t>
            </a:r>
            <a:r>
              <a:rPr lang="en-US" b="0" i="0" dirty="0" err="1"/>
              <a:t>buttonPushes</a:t>
            </a:r>
            <a:r>
              <a:rPr lang="en-US" b="0" i="0" dirty="0"/>
              <a:t>.</a:t>
            </a:r>
            <a:endParaRPr lang="en-US" dirty="0"/>
          </a:p>
          <a:p>
            <a:r>
              <a:rPr lang="en-US" dirty="0"/>
              <a:t>Child or client are same</a:t>
            </a:r>
          </a:p>
          <a:p>
            <a:r>
              <a:rPr lang="en-US" dirty="0"/>
              <a:t>And of course this could work at multiple levels:  the Client could have </a:t>
            </a:r>
            <a:r>
              <a:rPr lang="en-US" dirty="0" err="1"/>
              <a:t>subClients</a:t>
            </a:r>
            <a:r>
              <a:rPr lang="en-US" dirty="0"/>
              <a:t>, and pass handlers down  (Discuss: and maybe you want each client to be able to report the number of times it and its </a:t>
            </a:r>
            <a:r>
              <a:rPr lang="en-US" dirty="0" err="1"/>
              <a:t>subclients</a:t>
            </a:r>
            <a:r>
              <a:rPr lang="en-US" dirty="0"/>
              <a:t> have pushed their buttons.   How might you do this?)</a:t>
            </a:r>
          </a:p>
          <a:p>
            <a:endParaRPr lang="en-US" dirty="0"/>
          </a:p>
          <a:p>
            <a:r>
              <a:rPr lang="en-US" dirty="0"/>
              <a:t>This pattern is important because it is used everywhere in React.</a:t>
            </a:r>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14558604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r>
              <a:rPr lang="en-US" dirty="0"/>
              <a:t>In this situation, the typed-emitter pattern might be useful.  This pattern shows how to use the typed-emitter package in TS.</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25367627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Emitters are useful if you have several different types of data to push.  The type </a:t>
            </a:r>
            <a:r>
              <a:rPr lang="en-US" dirty="0" err="1"/>
              <a:t>ClockEvents</a:t>
            </a:r>
            <a:r>
              <a:rPr lang="en-US" dirty="0"/>
              <a:t> gives us both the syntax and type of clock events; the comments, as usual, specifies the meaning of each kind of event.  (Remember: make sure your data has meaning!)</a:t>
            </a:r>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126756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4533782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sample emitter server.  `</a:t>
            </a:r>
            <a:r>
              <a:rPr lang="en-US" dirty="0" err="1"/>
              <a:t>getEmitter</a:t>
            </a:r>
            <a:r>
              <a:rPr lang="en-US" dirty="0"/>
              <a:t>` returns the emitter; the demo method sends two messages on the emitter.   The client gets the emitter from the server and sets up two listeners, one for each kind of message.</a:t>
            </a:r>
          </a:p>
          <a:p>
            <a:endParaRPr lang="en-US" dirty="0"/>
          </a:p>
          <a:p>
            <a:r>
              <a:rPr lang="en-US" dirty="0"/>
              <a:t>The client could also send messages on the emitter by calling </a:t>
            </a:r>
            <a:r>
              <a:rPr lang="en-US" dirty="0" err="1"/>
              <a:t>emitter.on</a:t>
            </a:r>
            <a:r>
              <a:rPr lang="en-US" dirty="0"/>
              <a:t>(), but we don’t need that for our clock.</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15481336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clock responds to an `</a:t>
            </a:r>
            <a:r>
              <a:rPr lang="en-US" dirty="0" err="1"/>
              <a:t>addListener</a:t>
            </a:r>
            <a:r>
              <a:rPr lang="en-US" dirty="0"/>
              <a:t>` request by giving the listener the emitter on which the clock will emit its events.</a:t>
            </a:r>
          </a:p>
        </p:txBody>
      </p:sp>
      <p:sp>
        <p:nvSpPr>
          <p:cNvPr id="4" name="Slide Number Placeholder 3"/>
          <p:cNvSpPr>
            <a:spLocks noGrp="1"/>
          </p:cNvSpPr>
          <p:nvPr>
            <p:ph type="sldNum" sz="quarter" idx="5"/>
          </p:nvPr>
        </p:nvSpPr>
        <p:spPr/>
        <p:txBody>
          <a:bodyPr/>
          <a:lstStyle/>
          <a:p>
            <a:fld id="{07937F07-1250-4CCE-B198-1B2887014F41}" type="slidenum">
              <a:rPr lang="en-US" smtClean="0"/>
              <a:t>36</a:t>
            </a:fld>
            <a:endParaRPr lang="en-US"/>
          </a:p>
        </p:txBody>
      </p:sp>
    </p:spTree>
    <p:extLst>
      <p:ext uri="{BB962C8B-B14F-4D97-AF65-F5344CB8AC3E}">
        <p14:creationId xmlns:p14="http://schemas.microsoft.com/office/powerpoint/2010/main" val="16619499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problem with this pattern is that the clock is not accurate until the next tick, which might be for a while.  What could we do to fix this? &lt;Discuss&gt;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37</a:t>
            </a:fld>
            <a:endParaRPr lang="en-US"/>
          </a:p>
        </p:txBody>
      </p:sp>
    </p:spTree>
    <p:extLst>
      <p:ext uri="{BB962C8B-B14F-4D97-AF65-F5344CB8AC3E}">
        <p14:creationId xmlns:p14="http://schemas.microsoft.com/office/powerpoint/2010/main" val="36606734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 emitters come in many shapes and forms. Here is a typical emitter interface that allows you to register for an event (using `on’), unregister (using `off’) or emit events.</a:t>
            </a:r>
          </a:p>
          <a:p>
            <a:endParaRPr lang="en-US" dirty="0"/>
          </a:p>
          <a:p>
            <a:r>
              <a:rPr lang="en-US" dirty="0"/>
              <a:t>Sometimes `on’ is also called `subscribe’ or `register’.</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38</a:t>
            </a:fld>
            <a:endParaRPr lang="en-US"/>
          </a:p>
        </p:txBody>
      </p:sp>
    </p:spTree>
    <p:extLst>
      <p:ext uri="{BB962C8B-B14F-4D97-AF65-F5344CB8AC3E}">
        <p14:creationId xmlns:p14="http://schemas.microsoft.com/office/powerpoint/2010/main" val="1081643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back to clocks for one last pattern: The Singleton Pattern.</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39</a:t>
            </a:fld>
            <a:endParaRPr lang="en-US"/>
          </a:p>
        </p:txBody>
      </p:sp>
    </p:spTree>
    <p:extLst>
      <p:ext uri="{BB962C8B-B14F-4D97-AF65-F5344CB8AC3E}">
        <p14:creationId xmlns:p14="http://schemas.microsoft.com/office/powerpoint/2010/main" val="2838637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saying "new Clock", we'll create a clock factory with a static .</a:t>
            </a:r>
            <a:r>
              <a:rPr lang="en-US" dirty="0" err="1"/>
              <a:t>createClock</a:t>
            </a:r>
            <a:r>
              <a:rPr lang="en-US" dirty="0"/>
              <a:t> method.  We make it a static method so you don't have to say "new </a:t>
            </a:r>
            <a:r>
              <a:rPr lang="en-US" dirty="0" err="1"/>
              <a:t>SimpleClockFactory</a:t>
            </a:r>
            <a:r>
              <a:rPr lang="en-US" dirty="0"/>
              <a:t>" every time.</a:t>
            </a:r>
          </a:p>
          <a:p>
            <a:endParaRPr lang="en-US" dirty="0"/>
          </a:p>
          <a:p>
            <a:r>
              <a:rPr lang="en-US" dirty="0"/>
              <a:t>And here's what it should do:  every time you call .</a:t>
            </a:r>
            <a:r>
              <a:rPr lang="en-US" dirty="0" err="1"/>
              <a:t>createClock</a:t>
            </a:r>
            <a:r>
              <a:rPr lang="en-US" dirty="0"/>
              <a:t>() you get a clock; we'll do that twice and test to see that each of the clocks works correctly.</a:t>
            </a:r>
          </a:p>
        </p:txBody>
      </p:sp>
      <p:sp>
        <p:nvSpPr>
          <p:cNvPr id="4" name="Slide Number Placeholder 3"/>
          <p:cNvSpPr>
            <a:spLocks noGrp="1"/>
          </p:cNvSpPr>
          <p:nvPr>
            <p:ph type="sldNum" sz="quarter" idx="5"/>
          </p:nvPr>
        </p:nvSpPr>
        <p:spPr/>
        <p:txBody>
          <a:bodyPr/>
          <a:lstStyle/>
          <a:p>
            <a:fld id="{07937F07-1250-4CCE-B198-1B2887014F41}" type="slidenum">
              <a:rPr lang="en-US" smtClean="0"/>
              <a:t>40</a:t>
            </a:fld>
            <a:endParaRPr lang="en-US"/>
          </a:p>
        </p:txBody>
      </p:sp>
    </p:spTree>
    <p:extLst>
      <p:ext uri="{BB962C8B-B14F-4D97-AF65-F5344CB8AC3E}">
        <p14:creationId xmlns:p14="http://schemas.microsoft.com/office/powerpoint/2010/main" val="32868258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Following the TDD methodology, let's start by writing some tests for the expected behavior.</a:t>
            </a:r>
          </a:p>
          <a:p>
            <a:endParaRPr lang="en-US" dirty="0"/>
          </a:p>
          <a:p>
            <a:r>
              <a:rPr lang="en-US" dirty="0"/>
              <a:t>The standard way to do this is to have a class (here called </a:t>
            </a:r>
            <a:r>
              <a:rPr lang="en-US" dirty="0" err="1"/>
              <a:t>SingletonClockFactory</a:t>
            </a:r>
            <a:r>
              <a:rPr lang="en-US" dirty="0"/>
              <a:t>) with a static method called ‘instance’. ('instance' is a standard name for this.)  Each call to instance() returns a clock.   </a:t>
            </a:r>
          </a:p>
          <a:p>
            <a:endParaRPr lang="en-US" dirty="0"/>
          </a:p>
          <a:p>
            <a:r>
              <a:rPr lang="en-US" dirty="0"/>
              <a:t>We want to arrange things so that every call to instance() returns the *same* clock. If we have two calls to instance(), how can we tell if they are the same clock?</a:t>
            </a:r>
          </a:p>
          <a:p>
            <a:endParaRPr lang="en-US" dirty="0"/>
          </a:p>
          <a:p>
            <a:r>
              <a:rPr lang="en-US" dirty="0"/>
              <a:t>In this test, are clock1 and clock2 the same clock?  More precisely, is the clock named clock1 the same clock as the clock named clock2?</a:t>
            </a:r>
          </a:p>
          <a:p>
            <a:endParaRPr lang="en-US" dirty="0"/>
          </a:p>
          <a:p>
            <a:r>
              <a:rPr lang="en-US" dirty="0"/>
              <a:t>If they are the same clock, then the effect of ticking the clock named clock1 should be visible on the clock named clock2, and vice versa. </a:t>
            </a:r>
          </a:p>
          <a:p>
            <a:endParaRPr lang="en-US" dirty="0"/>
          </a:p>
          <a:p>
            <a:r>
              <a:rPr lang="en-US" dirty="0"/>
              <a:t>Here we test this by ticking clock1 twice and checking  to see that both clock1 and clock2 show the time as 2; we reset clock1, and then check to see that both clock1 and clock2 have been reset to zero.</a:t>
            </a:r>
          </a:p>
        </p:txBody>
      </p:sp>
      <p:sp>
        <p:nvSpPr>
          <p:cNvPr id="4" name="Slide Number Placeholder 3"/>
          <p:cNvSpPr>
            <a:spLocks noGrp="1"/>
          </p:cNvSpPr>
          <p:nvPr>
            <p:ph type="sldNum" sz="quarter" idx="5"/>
          </p:nvPr>
        </p:nvSpPr>
        <p:spPr/>
        <p:txBody>
          <a:bodyPr/>
          <a:lstStyle/>
          <a:p>
            <a:fld id="{07937F07-1250-4CCE-B198-1B2887014F41}" type="slidenum">
              <a:rPr lang="en-US" smtClean="0"/>
              <a:t>42</a:t>
            </a:fld>
            <a:endParaRPr lang="en-US"/>
          </a:p>
        </p:txBody>
      </p:sp>
    </p:spTree>
    <p:extLst>
      <p:ext uri="{BB962C8B-B14F-4D97-AF65-F5344CB8AC3E}">
        <p14:creationId xmlns:p14="http://schemas.microsoft.com/office/powerpoint/2010/main" val="3117764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you implement this behavior?</a:t>
            </a:r>
          </a:p>
          <a:p>
            <a:endParaRPr lang="en-US" dirty="0"/>
          </a:p>
          <a:p>
            <a:r>
              <a:rPr lang="en-US" dirty="0"/>
              <a:t>You create a first-time-through switch.  Here we use the static variable ‘</a:t>
            </a:r>
            <a:r>
              <a:rPr lang="en-US" dirty="0" err="1"/>
              <a:t>theClock</a:t>
            </a:r>
            <a:r>
              <a:rPr lang="en-US" dirty="0"/>
              <a:t>’ as a first-time-through switch.  It contains either an </a:t>
            </a:r>
            <a:r>
              <a:rPr lang="en-US" dirty="0" err="1"/>
              <a:t>Iclock</a:t>
            </a:r>
            <a:r>
              <a:rPr lang="en-US" dirty="0"/>
              <a:t> or the value ‘undefined’.</a:t>
            </a:r>
          </a:p>
          <a:p>
            <a:endParaRPr lang="en-US" dirty="0"/>
          </a:p>
          <a:p>
            <a:r>
              <a:rPr lang="en-US" dirty="0"/>
              <a:t>Initially, it is ‘undefined’</a:t>
            </a:r>
          </a:p>
          <a:p>
            <a:endParaRPr lang="en-US" dirty="0"/>
          </a:p>
          <a:p>
            <a:r>
              <a:rPr lang="en-US" dirty="0"/>
              <a:t>When anyone calls the public static method ‘instance’, it checks to see if ‘</a:t>
            </a:r>
            <a:r>
              <a:rPr lang="en-US" dirty="0" err="1"/>
              <a:t>theClock</a:t>
            </a:r>
            <a:r>
              <a:rPr lang="en-US" dirty="0"/>
              <a:t>’ is undefined.  If it is, then it creates a new Clock1(), and stores it in ‘</a:t>
            </a:r>
            <a:r>
              <a:rPr lang="en-US" dirty="0" err="1"/>
              <a:t>theClock</a:t>
            </a:r>
            <a:r>
              <a:rPr lang="en-US" dirty="0"/>
              <a:t>’.   Any subsequent calls to ‘instance’ will see that ‘</a:t>
            </a:r>
            <a:r>
              <a:rPr lang="en-US" dirty="0" err="1"/>
              <a:t>theClock</a:t>
            </a:r>
            <a:r>
              <a:rPr lang="en-US" dirty="0"/>
              <a:t>’ is not undefined, and do nothing. Either way, ‘instance’ returns the value of ‘</a:t>
            </a:r>
            <a:r>
              <a:rPr lang="en-US" dirty="0" err="1"/>
              <a:t>theClock</a:t>
            </a:r>
            <a:r>
              <a:rPr lang="en-US" dirty="0"/>
              <a:t>’.  As a result, we know that ‘new Clock1()’ is called at most once.</a:t>
            </a:r>
          </a:p>
          <a:p>
            <a:endParaRPr lang="en-US" dirty="0"/>
          </a:p>
          <a:p>
            <a:r>
              <a:rPr lang="en-US" dirty="0"/>
              <a:t>But… </a:t>
            </a:r>
          </a:p>
          <a:p>
            <a:r>
              <a:rPr lang="en-US" dirty="0"/>
              <a:t>How do you prevent the client from creating a new Factory?  Easy: you make the constructor of </a:t>
            </a:r>
            <a:r>
              <a:rPr lang="en-US" dirty="0" err="1"/>
              <a:t>SingletonClockFactory</a:t>
            </a:r>
            <a:r>
              <a:rPr lang="en-US" dirty="0"/>
              <a:t> private, so nobody can say “new </a:t>
            </a:r>
            <a:r>
              <a:rPr lang="en-US" dirty="0" err="1"/>
              <a:t>SingletonClockFactory</a:t>
            </a:r>
            <a:r>
              <a:rPr lang="en-US" dirty="0"/>
              <a:t>”.   Then you make instance() a static method, so the user of this code creates a clock by saying </a:t>
            </a:r>
            <a:r>
              <a:rPr lang="en-US" dirty="0" err="1"/>
              <a:t>SingletonClockFactory.instance</a:t>
            </a:r>
            <a:r>
              <a:rPr lang="en-US" dirty="0"/>
              <a:t>().</a:t>
            </a:r>
          </a:p>
          <a:p>
            <a:endParaRPr lang="en-US" dirty="0"/>
          </a:p>
          <a:p>
            <a:r>
              <a:rPr lang="en-US" dirty="0"/>
              <a:t>This particular bit of code relies on the way that Typescript handles the value ‘undefined’.  Other languages have slightly different idioms for this.</a:t>
            </a:r>
          </a:p>
          <a:p>
            <a:endParaRPr lang="en-US" dirty="0"/>
          </a:p>
          <a:p>
            <a:r>
              <a:rPr lang="en-US" dirty="0"/>
              <a:t>Here we’ve created a singleton </a:t>
            </a:r>
            <a:r>
              <a:rPr lang="en-US" dirty="0" err="1"/>
              <a:t>PullingClock</a:t>
            </a:r>
            <a:r>
              <a:rPr lang="en-US" dirty="0"/>
              <a:t>, but you could do the same thing for any class that you only want to have one instance of.</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43</a:t>
            </a:fld>
            <a:endParaRPr lang="en-US"/>
          </a:p>
        </p:txBody>
      </p:sp>
    </p:spTree>
    <p:extLst>
      <p:ext uri="{BB962C8B-B14F-4D97-AF65-F5344CB8AC3E}">
        <p14:creationId xmlns:p14="http://schemas.microsoft.com/office/powerpoint/2010/main" val="9440576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said that this week's goal is to give you the vocabulary to talk</a:t>
            </a:r>
          </a:p>
          <a:p>
            <a:r>
              <a:rPr lang="en-US" dirty="0"/>
              <a:t>about your design.  So it's really about the language(s) of software</a:t>
            </a:r>
          </a:p>
          <a:p>
            <a:r>
              <a:rPr lang="en-US" dirty="0"/>
              <a:t>design.</a:t>
            </a:r>
          </a:p>
          <a:p>
            <a:endParaRPr lang="en-US" dirty="0"/>
          </a:p>
          <a:p>
            <a:r>
              <a:rPr lang="en-US" dirty="0"/>
              <a:t>Like in any language course, once you learn the words, the next thing</a:t>
            </a:r>
          </a:p>
          <a:p>
            <a:r>
              <a:rPr lang="en-US" dirty="0"/>
              <a:t>you do is to practice putting them into sentences.</a:t>
            </a:r>
          </a:p>
          <a:p>
            <a:endParaRPr lang="en-US" dirty="0"/>
          </a:p>
          <a:p>
            <a:r>
              <a:rPr lang="en-US" dirty="0"/>
              <a:t>So here's a piece of a design, expressed as a sentence (ok, three</a:t>
            </a:r>
          </a:p>
          <a:p>
            <a:r>
              <a:rPr lang="en-US" dirty="0"/>
              <a:t>sentences)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44</a:t>
            </a:fld>
            <a:endParaRPr lang="en-US"/>
          </a:p>
        </p:txBody>
      </p:sp>
    </p:spTree>
    <p:extLst>
      <p:ext uri="{BB962C8B-B14F-4D97-AF65-F5344CB8AC3E}">
        <p14:creationId xmlns:p14="http://schemas.microsoft.com/office/powerpoint/2010/main" val="4769597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possible conversation in this new language.   Note that you had to have an agreement with Pat about the protocol for the clock.</a:t>
            </a:r>
          </a:p>
        </p:txBody>
      </p:sp>
      <p:sp>
        <p:nvSpPr>
          <p:cNvPr id="4" name="Slide Number Placeholder 3"/>
          <p:cNvSpPr>
            <a:spLocks noGrp="1"/>
          </p:cNvSpPr>
          <p:nvPr>
            <p:ph type="sldNum" sz="quarter" idx="5"/>
          </p:nvPr>
        </p:nvSpPr>
        <p:spPr/>
        <p:txBody>
          <a:bodyPr/>
          <a:lstStyle/>
          <a:p>
            <a:fld id="{07937F07-1250-4CCE-B198-1B2887014F41}" type="slidenum">
              <a:rPr lang="en-US" smtClean="0"/>
              <a:t>45</a:t>
            </a:fld>
            <a:endParaRPr lang="en-US"/>
          </a:p>
        </p:txBody>
      </p:sp>
    </p:spTree>
    <p:extLst>
      <p:ext uri="{BB962C8B-B14F-4D97-AF65-F5344CB8AC3E}">
        <p14:creationId xmlns:p14="http://schemas.microsoft.com/office/powerpoint/2010/main" val="2550609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week we will be talking about the interaction scale: how do the pieces interact?  (Don’t worry: we will eventually talk about design at the structural scale, but not for a while).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7590540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46</a:t>
            </a:fld>
            <a:endParaRPr lang="en-US"/>
          </a:p>
        </p:txBody>
      </p:sp>
    </p:spTree>
    <p:extLst>
      <p:ext uri="{BB962C8B-B14F-4D97-AF65-F5344CB8AC3E}">
        <p14:creationId xmlns:p14="http://schemas.microsoft.com/office/powerpoint/2010/main" val="22222463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now have a rich vocabulary that you can use to discuss your design.</a:t>
            </a:r>
          </a:p>
        </p:txBody>
      </p:sp>
      <p:sp>
        <p:nvSpPr>
          <p:cNvPr id="4" name="Slide Number Placeholder 3"/>
          <p:cNvSpPr>
            <a:spLocks noGrp="1"/>
          </p:cNvSpPr>
          <p:nvPr>
            <p:ph type="sldNum" sz="quarter" idx="5"/>
          </p:nvPr>
        </p:nvSpPr>
        <p:spPr/>
        <p:txBody>
          <a:bodyPr/>
          <a:lstStyle/>
          <a:p>
            <a:fld id="{07937F07-1250-4CCE-B198-1B2887014F41}" type="slidenum">
              <a:rPr lang="en-US" smtClean="0"/>
              <a:t>48</a:t>
            </a:fld>
            <a:endParaRPr lang="en-US"/>
          </a:p>
        </p:txBody>
      </p:sp>
    </p:spTree>
    <p:extLst>
      <p:ext uri="{BB962C8B-B14F-4D97-AF65-F5344CB8AC3E}">
        <p14:creationId xmlns:p14="http://schemas.microsoft.com/office/powerpoint/2010/main" val="6933010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49</a:t>
            </a:fld>
            <a:endParaRPr lang="en-US"/>
          </a:p>
        </p:txBody>
      </p:sp>
    </p:spTree>
    <p:extLst>
      <p:ext uri="{BB962C8B-B14F-4D97-AF65-F5344CB8AC3E}">
        <p14:creationId xmlns:p14="http://schemas.microsoft.com/office/powerpoint/2010/main" val="3261010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things you probably learned in OOD, but it’s helpful to review them here.</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2879695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 will study a few different interaction-scale designs:  the data-pull pattern (which is so simple it hardly counts as a pattern), the data-push (or Observer or Listener) Pattern (implemented in several ways), and the Singleton Pattern.</a:t>
            </a:r>
          </a:p>
          <a:p>
            <a:endParaRPr lang="en-US" dirty="0"/>
          </a:p>
          <a:p>
            <a:r>
              <a:rPr lang="en-US" dirty="0"/>
              <a:t>The Observer pattern and the Singleton Patterns are “Official Design Patterns” that you will see in Design Patterns Books, and they have standard names.  That’s important, because if you need to tell your teammate about what you’ve done in a certain part of your program, you can say “for such-and-such, we use the Observer Pattern”, and then your teammate will know what you mean, because they know what the phrase “Observer Pattern” means.   This is what we mean when we talk about using a shared vocabulary.</a:t>
            </a:r>
          </a:p>
          <a:p>
            <a:endParaRPr lang="en-US" dirty="0"/>
          </a:p>
          <a:p>
            <a:r>
              <a:rPr lang="en-US" dirty="0"/>
              <a:t>We may use many different Interaction-scale designs for different portions of our program.</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3924315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often in our program, we need to get a piece of data from one part of the program to another.</a:t>
            </a:r>
          </a:p>
          <a:p>
            <a:r>
              <a:rPr lang="en-US" dirty="0"/>
              <a:t>Indeed, this is so common that we hardly even notice it.  But it’s still worth looking at.</a:t>
            </a:r>
          </a:p>
          <a:p>
            <a:endParaRPr lang="en-US" dirty="0"/>
          </a:p>
          <a:p>
            <a:r>
              <a:rPr lang="en-US" dirty="0"/>
              <a:t>Here we have one class, the Producer, that has piece of data, and we have another class, the Consumer, that needs that data in order to do its work.  (Of course, it’s not the class that has the data; it’s an object of that class.  But we’ll slide over that, as we often do when talking about object-oriented programs).</a:t>
            </a:r>
          </a:p>
          <a:p>
            <a:endParaRPr lang="en-US" dirty="0"/>
          </a:p>
          <a:p>
            <a:r>
              <a:rPr lang="en-US" dirty="0"/>
              <a:t>How can we get this data from the producer to the consumer?</a:t>
            </a:r>
          </a:p>
          <a:p>
            <a:endParaRPr lang="en-US" dirty="0"/>
          </a:p>
          <a:p>
            <a:r>
              <a:rPr lang="en-US" dirty="0"/>
              <a:t>There are two basic ways of doing this, which we call “pull” and “push”.  These are also called “demand-pull” and “data-push”.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578586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solution is to have the consumer ask the producer for the data.   This is so simple it hardly counts as a pattern-- it's what you likely do all the time.  But let's look at it a little more closely.</a:t>
            </a:r>
          </a:p>
          <a:p>
            <a:endParaRPr lang="en-US" dirty="0"/>
          </a:p>
          <a:p>
            <a:r>
              <a:rPr lang="en-US" dirty="0"/>
              <a:t>Here’s some skeleton code for this, just to identify all the parts.  We have a Producer class that produces data, and a Consumer class that wants to use that data.</a:t>
            </a:r>
          </a:p>
          <a:p>
            <a:endParaRPr lang="en-US" dirty="0"/>
          </a:p>
          <a:p>
            <a:r>
              <a:rPr lang="en-US" dirty="0"/>
              <a:t>For this to work, the consumer needs to know the identity of the producer, and the producer has to provide a method that the consumer can call to ask for the data. </a:t>
            </a:r>
          </a:p>
          <a:p>
            <a:endParaRPr lang="en-US" dirty="0"/>
          </a:p>
          <a:p>
            <a:r>
              <a:rPr lang="en-US" dirty="0"/>
              <a:t>Notice that the Consumer takes a Producer as parameter to its constructor, and the producer has a method </a:t>
            </a:r>
            <a:r>
              <a:rPr lang="en-US" dirty="0" err="1"/>
              <a:t>getData</a:t>
            </a:r>
            <a:r>
              <a:rPr lang="en-US" dirty="0"/>
              <a:t> that will provide the data whenever someone calls it. </a:t>
            </a:r>
          </a:p>
          <a:p>
            <a:endParaRPr lang="en-US" dirty="0"/>
          </a:p>
          <a:p>
            <a:r>
              <a:rPr lang="en-US" dirty="0"/>
              <a:t>When the consumer needs the data, it calls its producer’s </a:t>
            </a:r>
            <a:r>
              <a:rPr lang="en-US" dirty="0" err="1"/>
              <a:t>getData</a:t>
            </a:r>
            <a:r>
              <a:rPr lang="en-US" dirty="0"/>
              <a:t> method.  </a:t>
            </a:r>
          </a:p>
          <a:p>
            <a:endParaRPr lang="en-US" dirty="0"/>
          </a:p>
          <a:p>
            <a:r>
              <a:rPr lang="en-US" dirty="0"/>
              <a:t>We can think of the consumer “pulling” the data from the producer.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3584045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a concrete example.   Here is the interface for a simple clock using the Pull design.</a:t>
            </a:r>
          </a:p>
          <a:p>
            <a:endParaRPr lang="en-US" dirty="0"/>
          </a:p>
          <a:p>
            <a:r>
              <a:rPr lang="en-US" dirty="0"/>
              <a:t>It has three methods: reset, tick, and </a:t>
            </a:r>
            <a:r>
              <a:rPr lang="en-US" dirty="0" err="1"/>
              <a:t>getTime</a:t>
            </a:r>
            <a:r>
              <a:rPr lang="en-US" dirty="0"/>
              <a:t>.  Note that the interface includes a description of what each method is supposed to do.  This is part of the "make your Data Mean Something" pattern we talked about last time.</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1615821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1/21/2025</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1/21/2025</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1/21/2025</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1/21/2025</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1/21/2025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1/21/2025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normAutofit/>
          </a:bodyPr>
          <a:lstStyle>
            <a:lvl1pPr>
              <a:defRPr sz="3600"/>
            </a:lvl1pPr>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1/21/2025</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1/21/2025</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1/21/2025</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1/21/2025</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1/21/2025</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1/21/2025</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1/21/2025</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Module 5</a:t>
            </a:r>
            <a:r>
              <a:rPr lang="en-US" altLang="en-US" dirty="0">
                <a:sym typeface="Helvetica Neue" charset="0"/>
              </a:rPr>
              <a:t>: Interaction-Level Design Patterns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and Mitch Wand</a:t>
            </a:r>
          </a:p>
          <a:p>
            <a:pPr>
              <a:lnSpc>
                <a:spcPct val="100000"/>
              </a:lnSpc>
            </a:pPr>
            <a:r>
              <a:rPr lang="en-US" sz="2400" dirty="0"/>
              <a:t>Khoury College of Computer Sciences</a:t>
            </a:r>
          </a:p>
          <a:p>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2024-2025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a:t>
            </a:r>
            <a:r>
              <a:rPr lang="en-US" dirty="0"/>
              <a:t>1</a:t>
            </a:r>
            <a:r>
              <a:rPr lang="en-US" sz="3600" dirty="0"/>
              <a:t>: consumer asks producer </a:t>
            </a:r>
            <a:br>
              <a:rPr lang="en-US" sz="3600" dirty="0"/>
            </a:br>
            <a:r>
              <a:rPr lang="en-US" sz="3600" dirty="0"/>
              <a:t>(The “data-pull" pattern)</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566384" y="1443841"/>
            <a:ext cx="6861549"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producer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consumer knows about the producer</a:t>
            </a:r>
          </a:p>
          <a:p>
            <a:r>
              <a:rPr lang="en-US" dirty="0"/>
              <a:t>The producer has a method that the consumer can call</a:t>
            </a:r>
          </a:p>
          <a:p>
            <a:r>
              <a:rPr lang="en-US" dirty="0"/>
              <a:t>The consumer asks the producer for the data</a:t>
            </a:r>
          </a:p>
        </p:txBody>
      </p:sp>
    </p:spTree>
    <p:extLst>
      <p:ext uri="{BB962C8B-B14F-4D97-AF65-F5344CB8AC3E}">
        <p14:creationId xmlns:p14="http://schemas.microsoft.com/office/powerpoint/2010/main" val="800228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55BEF8-786F-4A11-92EC-982C8864DEC9}"/>
              </a:ext>
            </a:extLst>
          </p:cNvPr>
          <p:cNvSpPr>
            <a:spLocks noGrp="1"/>
          </p:cNvSpPr>
          <p:nvPr>
            <p:ph type="title"/>
          </p:nvPr>
        </p:nvSpPr>
        <p:spPr/>
        <p:txBody>
          <a:bodyPr/>
          <a:lstStyle/>
          <a:p>
            <a:r>
              <a:rPr lang="en-US" dirty="0"/>
              <a:t>Example: Interface for a pulling clock</a:t>
            </a:r>
          </a:p>
        </p:txBody>
      </p:sp>
      <p:sp>
        <p:nvSpPr>
          <p:cNvPr id="6" name="Content Placeholder 5">
            <a:extLst>
              <a:ext uri="{FF2B5EF4-FFF2-40B4-BE49-F238E27FC236}">
                <a16:creationId xmlns:a16="http://schemas.microsoft.com/office/drawing/2014/main" id="{AF94FFD6-95F2-419A-8CFD-FB66794A4BA0}"/>
              </a:ext>
            </a:extLst>
          </p:cNvPr>
          <p:cNvSpPr>
            <a:spLocks noGrp="1"/>
          </p:cNvSpPr>
          <p:nvPr>
            <p:ph idx="1"/>
          </p:nvPr>
        </p:nvSpPr>
        <p:spPr/>
        <p:txBody>
          <a:bodyPr/>
          <a:lstStyle/>
          <a:p>
            <a:r>
              <a:rPr lang="en-US" dirty="0"/>
              <a:t>The interface for a simple clock</a:t>
            </a:r>
          </a:p>
        </p:txBody>
      </p:sp>
      <p:sp>
        <p:nvSpPr>
          <p:cNvPr id="4" name="Slide Number Placeholder 3">
            <a:extLst>
              <a:ext uri="{FF2B5EF4-FFF2-40B4-BE49-F238E27FC236}">
                <a16:creationId xmlns:a16="http://schemas.microsoft.com/office/drawing/2014/main" id="{D37BD227-C161-4162-B2AF-7AFE9FFCCD2D}"/>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8" name="TextBox 7">
            <a:extLst>
              <a:ext uri="{FF2B5EF4-FFF2-40B4-BE49-F238E27FC236}">
                <a16:creationId xmlns:a16="http://schemas.microsoft.com/office/drawing/2014/main" id="{8EA2192A-AD62-4EFB-9689-FF1EAF81C86C}"/>
              </a:ext>
            </a:extLst>
          </p:cNvPr>
          <p:cNvSpPr txBox="1"/>
          <p:nvPr/>
        </p:nvSpPr>
        <p:spPr>
          <a:xfrm>
            <a:off x="964991" y="1731923"/>
            <a:ext cx="6926405" cy="4524315"/>
          </a:xfrm>
          <a:prstGeom prst="rect">
            <a:avLst/>
          </a:prstGeom>
          <a:no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default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IpullingClock</a:t>
            </a:r>
            <a:r>
              <a:rPr lang="en-US" sz="2400" b="0" dirty="0">
                <a:solidFill>
                  <a:srgbClr val="000000"/>
                </a:solidFill>
                <a:effectLst/>
                <a:latin typeface="Consolas" panose="020B0609020204030204" pitchFamily="49" charset="0"/>
              </a:rPr>
              <a:t> {</a:t>
            </a: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sets the time to 0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increments the time */</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 getter for the current time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time: </a:t>
            </a:r>
            <a:r>
              <a:rPr lang="en-US" sz="2400" b="0" dirty="0">
                <a:solidFill>
                  <a:srgbClr val="267F99"/>
                </a:solidFill>
                <a:effectLst/>
                <a:latin typeface="Consolas" panose="020B0609020204030204" pitchFamily="49" charset="0"/>
              </a:rPr>
              <a:t>number</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p:txBody>
      </p:sp>
      <p:sp>
        <p:nvSpPr>
          <p:cNvPr id="2" name="Rectangle: Rounded Corners 1">
            <a:extLst>
              <a:ext uri="{FF2B5EF4-FFF2-40B4-BE49-F238E27FC236}">
                <a16:creationId xmlns:a16="http://schemas.microsoft.com/office/drawing/2014/main" id="{60B656AB-4242-0551-47E0-F723B829CA79}"/>
              </a:ext>
            </a:extLst>
          </p:cNvPr>
          <p:cNvSpPr/>
          <p:nvPr/>
        </p:nvSpPr>
        <p:spPr>
          <a:xfrm>
            <a:off x="7569200" y="136525"/>
            <a:ext cx="4397342"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PullingClocks</a:t>
            </a:r>
            <a:r>
              <a:rPr lang="en-US" sz="2400" dirty="0">
                <a:solidFill>
                  <a:schemeClr val="tx1"/>
                </a:solidFill>
              </a:rPr>
              <a:t>/</a:t>
            </a:r>
            <a:r>
              <a:rPr lang="en-US" sz="2400" dirty="0" err="1">
                <a:solidFill>
                  <a:schemeClr val="tx1"/>
                </a:solidFill>
              </a:rPr>
              <a:t>IPullingClock.ts</a:t>
            </a:r>
            <a:endParaRPr lang="en-US" sz="2400" dirty="0">
              <a:solidFill>
                <a:schemeClr val="tx1"/>
              </a:solidFill>
            </a:endParaRPr>
          </a:p>
        </p:txBody>
      </p:sp>
    </p:spTree>
    <p:extLst>
      <p:ext uri="{BB962C8B-B14F-4D97-AF65-F5344CB8AC3E}">
        <p14:creationId xmlns:p14="http://schemas.microsoft.com/office/powerpoint/2010/main" val="1750428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6DEDC-D4E3-4C9B-933B-A38B72F2F79D}"/>
              </a:ext>
            </a:extLst>
          </p:cNvPr>
          <p:cNvSpPr>
            <a:spLocks noGrp="1"/>
          </p:cNvSpPr>
          <p:nvPr>
            <p:ph type="title"/>
          </p:nvPr>
        </p:nvSpPr>
        <p:spPr/>
        <p:txBody>
          <a:bodyPr/>
          <a:lstStyle/>
          <a:p>
            <a:r>
              <a:rPr lang="en-US" dirty="0"/>
              <a:t>Testing the clock and the client</a:t>
            </a:r>
          </a:p>
        </p:txBody>
      </p:sp>
      <p:sp>
        <p:nvSpPr>
          <p:cNvPr id="4" name="Slide Number Placeholder 3">
            <a:extLst>
              <a:ext uri="{FF2B5EF4-FFF2-40B4-BE49-F238E27FC236}">
                <a16:creationId xmlns:a16="http://schemas.microsoft.com/office/drawing/2014/main" id="{99B3B6F4-C319-48D2-A623-4D813650B64F}"/>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6" name="TextBox 5">
            <a:extLst>
              <a:ext uri="{FF2B5EF4-FFF2-40B4-BE49-F238E27FC236}">
                <a16:creationId xmlns:a16="http://schemas.microsoft.com/office/drawing/2014/main" id="{914F242F-B894-4E59-A219-59B9174F3CB3}"/>
              </a:ext>
            </a:extLst>
          </p:cNvPr>
          <p:cNvSpPr txBox="1"/>
          <p:nvPr/>
        </p:nvSpPr>
        <p:spPr>
          <a:xfrm>
            <a:off x="297613" y="1570852"/>
            <a:ext cx="8507829"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simpleClockUsingPull</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a:t>
            </a:r>
            <a:r>
              <a:rPr lang="en-US" b="0" dirty="0" err="1">
                <a:solidFill>
                  <a:srgbClr val="A31515"/>
                </a:solidFill>
                <a:effectLst/>
                <a:latin typeface="Consolas" panose="020B0609020204030204" pitchFamily="49" charset="0"/>
              </a:rPr>
              <a:t>SimpleClock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Rectangle: Rounded Corners 2">
            <a:extLst>
              <a:ext uri="{FF2B5EF4-FFF2-40B4-BE49-F238E27FC236}">
                <a16:creationId xmlns:a16="http://schemas.microsoft.com/office/drawing/2014/main" id="{F4A56094-3F41-A93D-8604-EB2C5109B119}"/>
              </a:ext>
            </a:extLst>
          </p:cNvPr>
          <p:cNvSpPr/>
          <p:nvPr/>
        </p:nvSpPr>
        <p:spPr>
          <a:xfrm>
            <a:off x="4762500" y="5571377"/>
            <a:ext cx="6059632"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PullingClocks</a:t>
            </a:r>
            <a:r>
              <a:rPr lang="en-US" sz="2400" dirty="0">
                <a:solidFill>
                  <a:schemeClr val="tx1"/>
                </a:solidFill>
              </a:rPr>
              <a:t>/</a:t>
            </a:r>
            <a:r>
              <a:rPr lang="en-US" sz="2400" dirty="0" err="1">
                <a:solidFill>
                  <a:schemeClr val="tx1"/>
                </a:solidFill>
              </a:rPr>
              <a:t>simpleClockUsingPull.test.ts</a:t>
            </a:r>
            <a:endParaRPr lang="en-US" sz="2400" dirty="0">
              <a:solidFill>
                <a:schemeClr val="tx1"/>
              </a:solidFill>
            </a:endParaRPr>
          </a:p>
        </p:txBody>
      </p:sp>
      <p:sp>
        <p:nvSpPr>
          <p:cNvPr id="5" name="TextBox 4">
            <a:extLst>
              <a:ext uri="{FF2B5EF4-FFF2-40B4-BE49-F238E27FC236}">
                <a16:creationId xmlns:a16="http://schemas.microsoft.com/office/drawing/2014/main" id="{F772BFE7-6CBE-12D8-B348-1A8F4B3F7277}"/>
              </a:ext>
            </a:extLst>
          </p:cNvPr>
          <p:cNvSpPr txBox="1"/>
          <p:nvPr/>
        </p:nvSpPr>
        <p:spPr>
          <a:xfrm>
            <a:off x="5921729" y="2133600"/>
            <a:ext cx="6945627"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a:t>
            </a:r>
            <a:r>
              <a:rPr lang="en-US" b="0" dirty="0" err="1">
                <a:solidFill>
                  <a:srgbClr val="A31515"/>
                </a:solidFill>
                <a:effectLst/>
                <a:latin typeface="Consolas" panose="020B0609020204030204" pitchFamily="49" charset="0"/>
              </a:rPr>
              <a:t>ClockClient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471926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2690-D5BB-465B-91B5-631473DD9D78}"/>
              </a:ext>
            </a:extLst>
          </p:cNvPr>
          <p:cNvSpPr>
            <a:spLocks noGrp="1"/>
          </p:cNvSpPr>
          <p:nvPr>
            <p:ph type="title"/>
          </p:nvPr>
        </p:nvSpPr>
        <p:spPr/>
        <p:txBody>
          <a:bodyPr/>
          <a:lstStyle/>
          <a:p>
            <a:r>
              <a:rPr lang="en-US" dirty="0" err="1"/>
              <a:t>simpleClockUsingPull.ts</a:t>
            </a:r>
            <a:endParaRPr lang="en-US" dirty="0"/>
          </a:p>
        </p:txBody>
      </p:sp>
      <p:sp>
        <p:nvSpPr>
          <p:cNvPr id="4" name="Slide Number Placeholder 3">
            <a:extLst>
              <a:ext uri="{FF2B5EF4-FFF2-40B4-BE49-F238E27FC236}">
                <a16:creationId xmlns:a16="http://schemas.microsoft.com/office/drawing/2014/main" id="{D8A1340F-D86A-4056-B183-34C325ABF232}"/>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6" name="TextBox 5">
            <a:extLst>
              <a:ext uri="{FF2B5EF4-FFF2-40B4-BE49-F238E27FC236}">
                <a16:creationId xmlns:a16="http://schemas.microsoft.com/office/drawing/2014/main" id="{14EA479B-1118-49C6-B718-DB9189AC9DA4}"/>
              </a:ext>
            </a:extLst>
          </p:cNvPr>
          <p:cNvSpPr txBox="1"/>
          <p:nvPr/>
        </p:nvSpPr>
        <p:spPr>
          <a:xfrm>
            <a:off x="785109" y="1761432"/>
            <a:ext cx="6507605"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IPullingClock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dirty="0">
                <a:solidFill>
                  <a:srgbClr val="000000"/>
                </a:solidFill>
                <a:latin typeface="Consolas" panose="020B0609020204030204" pitchFamily="49" charset="0"/>
              </a:rPr>
              <a:t>: void </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 : void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get </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time</a:t>
            </a:r>
            <a:endParaRPr lang="en-US" b="0" dirty="0">
              <a:solidFill>
                <a:srgbClr val="000000"/>
              </a:solidFill>
              <a:effectLst/>
              <a:latin typeface="Consolas" panose="020B0609020204030204" pitchFamily="49" charset="0"/>
            </a:endParaRP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Rectangle: Rounded Corners 2">
            <a:extLst>
              <a:ext uri="{FF2B5EF4-FFF2-40B4-BE49-F238E27FC236}">
                <a16:creationId xmlns:a16="http://schemas.microsoft.com/office/drawing/2014/main" id="{5AC96520-B8C4-796E-18FA-D95CA5394859}"/>
              </a:ext>
            </a:extLst>
          </p:cNvPr>
          <p:cNvSpPr/>
          <p:nvPr/>
        </p:nvSpPr>
        <p:spPr>
          <a:xfrm>
            <a:off x="6096000" y="136525"/>
            <a:ext cx="5870542"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PullingClock</a:t>
            </a:r>
            <a:r>
              <a:rPr lang="en-US" sz="2400" dirty="0">
                <a:solidFill>
                  <a:schemeClr val="tx1"/>
                </a:solidFill>
              </a:rPr>
              <a:t>/</a:t>
            </a:r>
            <a:r>
              <a:rPr lang="en-US" sz="2400" dirty="0" err="1">
                <a:solidFill>
                  <a:schemeClr val="tx1"/>
                </a:solidFill>
              </a:rPr>
              <a:t>simpleClockUsingPull.ts</a:t>
            </a:r>
            <a:endParaRPr lang="en-US" sz="2400" dirty="0">
              <a:solidFill>
                <a:schemeClr val="tx1"/>
              </a:solidFill>
            </a:endParaRPr>
          </a:p>
        </p:txBody>
      </p:sp>
      <p:sp>
        <p:nvSpPr>
          <p:cNvPr id="5" name="Rectangle 4">
            <a:extLst>
              <a:ext uri="{FF2B5EF4-FFF2-40B4-BE49-F238E27FC236}">
                <a16:creationId xmlns:a16="http://schemas.microsoft.com/office/drawing/2014/main" id="{831547E0-8745-0296-3E34-5C36244F2E82}"/>
              </a:ext>
            </a:extLst>
          </p:cNvPr>
          <p:cNvSpPr/>
          <p:nvPr/>
        </p:nvSpPr>
        <p:spPr>
          <a:xfrm>
            <a:off x="7292714" y="2887139"/>
            <a:ext cx="2833748" cy="68801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chemeClr val="tx1"/>
                </a:solidFill>
                <a:latin typeface="Ink Free" panose="03080402000500000000" pitchFamily="66" charset="0"/>
              </a:rPr>
              <a:t>SimpleClock</a:t>
            </a:r>
            <a:r>
              <a:rPr lang="en-US" b="1" dirty="0">
                <a:solidFill>
                  <a:schemeClr val="tx1"/>
                </a:solidFill>
                <a:latin typeface="Ink Free" panose="03080402000500000000" pitchFamily="66" charset="0"/>
              </a:rPr>
              <a:t> is the Producer</a:t>
            </a:r>
          </a:p>
        </p:txBody>
      </p:sp>
      <p:sp>
        <p:nvSpPr>
          <p:cNvPr id="9" name="Rectangle 8">
            <a:extLst>
              <a:ext uri="{FF2B5EF4-FFF2-40B4-BE49-F238E27FC236}">
                <a16:creationId xmlns:a16="http://schemas.microsoft.com/office/drawing/2014/main" id="{81B12048-2355-7B79-BF56-1A6431BF14F8}"/>
              </a:ext>
            </a:extLst>
          </p:cNvPr>
          <p:cNvSpPr/>
          <p:nvPr/>
        </p:nvSpPr>
        <p:spPr>
          <a:xfrm>
            <a:off x="7272881" y="4612218"/>
            <a:ext cx="2833748" cy="68801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chemeClr val="tx1"/>
                </a:solidFill>
                <a:latin typeface="Ink Free" panose="03080402000500000000" pitchFamily="66" charset="0"/>
              </a:rPr>
              <a:t>ClockClient</a:t>
            </a:r>
            <a:r>
              <a:rPr lang="en-US" b="1" dirty="0">
                <a:solidFill>
                  <a:schemeClr val="tx1"/>
                </a:solidFill>
                <a:latin typeface="Ink Free" panose="03080402000500000000" pitchFamily="66" charset="0"/>
              </a:rPr>
              <a:t> is the Consumer</a:t>
            </a:r>
          </a:p>
        </p:txBody>
      </p:sp>
    </p:spTree>
    <p:extLst>
      <p:ext uri="{BB962C8B-B14F-4D97-AF65-F5344CB8AC3E}">
        <p14:creationId xmlns:p14="http://schemas.microsoft.com/office/powerpoint/2010/main" val="152966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0736-2C8C-93C2-D2DE-C47B49EA3C03}"/>
              </a:ext>
            </a:extLst>
          </p:cNvPr>
          <p:cNvSpPr>
            <a:spLocks noGrp="1"/>
          </p:cNvSpPr>
          <p:nvPr>
            <p:ph type="title"/>
          </p:nvPr>
        </p:nvSpPr>
        <p:spPr/>
        <p:txBody>
          <a:bodyPr/>
          <a:lstStyle/>
          <a:p>
            <a:r>
              <a:rPr lang="en-US" dirty="0"/>
              <a:t>But there's a potential problem here.</a:t>
            </a:r>
          </a:p>
        </p:txBody>
      </p:sp>
      <p:sp>
        <p:nvSpPr>
          <p:cNvPr id="3" name="Content Placeholder 2">
            <a:extLst>
              <a:ext uri="{FF2B5EF4-FFF2-40B4-BE49-F238E27FC236}">
                <a16:creationId xmlns:a16="http://schemas.microsoft.com/office/drawing/2014/main" id="{C884EF45-5945-BD5D-70C8-8F8E73A83274}"/>
              </a:ext>
            </a:extLst>
          </p:cNvPr>
          <p:cNvSpPr>
            <a:spLocks noGrp="1"/>
          </p:cNvSpPr>
          <p:nvPr>
            <p:ph idx="1"/>
          </p:nvPr>
        </p:nvSpPr>
        <p:spPr/>
        <p:txBody>
          <a:bodyPr/>
          <a:lstStyle/>
          <a:p>
            <a:r>
              <a:rPr lang="en-US" dirty="0"/>
              <a:t>What if the clock ticks once per second, but there are dozens of clients, each asking for the time every 10 msec?</a:t>
            </a:r>
          </a:p>
          <a:p>
            <a:r>
              <a:rPr lang="en-US" dirty="0"/>
              <a:t>Our clock might be overwhelmed!</a:t>
            </a:r>
          </a:p>
          <a:p>
            <a:r>
              <a:rPr lang="en-US" dirty="0"/>
              <a:t>Can we do better for the situation where the clock updates rarely, but the clients need the values often?</a:t>
            </a:r>
          </a:p>
        </p:txBody>
      </p:sp>
      <p:sp>
        <p:nvSpPr>
          <p:cNvPr id="4" name="Slide Number Placeholder 3">
            <a:extLst>
              <a:ext uri="{FF2B5EF4-FFF2-40B4-BE49-F238E27FC236}">
                <a16:creationId xmlns:a16="http://schemas.microsoft.com/office/drawing/2014/main" id="{9239A2F1-B28C-7ACD-954E-DC341AC3C5C5}"/>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1176885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2: producer tells consumer ("push")</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353443" y="1502688"/>
            <a:ext cx="7688266" cy="563231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updateData</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err="1">
                <a:solidFill>
                  <a:srgbClr val="795E26"/>
                </a:solidFill>
                <a:effectLst/>
                <a:latin typeface="Consolas" panose="020B0609020204030204" pitchFamily="49" charset="0"/>
              </a:rPr>
              <a:t>doSomethingWithInput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notify the consumer about the change: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consumer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dataValue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p>
          <a:p>
            <a:r>
              <a:rPr lang="en-US" dirty="0">
                <a:solidFill>
                  <a:srgbClr val="000000"/>
                </a:solidFill>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dataValue</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834183" y="1665287"/>
            <a:ext cx="3276923"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Producer notifies the consumer whenever the data is updated</a:t>
            </a:r>
          </a:p>
          <a:p>
            <a:r>
              <a:rPr lang="en-US" dirty="0"/>
              <a:t>Probably there will be more than one consumer</a:t>
            </a:r>
          </a:p>
        </p:txBody>
      </p:sp>
    </p:spTree>
    <p:extLst>
      <p:ext uri="{BB962C8B-B14F-4D97-AF65-F5344CB8AC3E}">
        <p14:creationId xmlns:p14="http://schemas.microsoft.com/office/powerpoint/2010/main" val="84402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136B-3925-4CDD-8431-763EB2B15406}"/>
              </a:ext>
            </a:extLst>
          </p:cNvPr>
          <p:cNvSpPr>
            <a:spLocks noGrp="1"/>
          </p:cNvSpPr>
          <p:nvPr>
            <p:ph type="title"/>
          </p:nvPr>
        </p:nvSpPr>
        <p:spPr/>
        <p:txBody>
          <a:bodyPr/>
          <a:lstStyle/>
          <a:p>
            <a:r>
              <a:rPr lang="en-US" dirty="0"/>
              <a:t>This is called the Listener or Observer Pattern</a:t>
            </a:r>
          </a:p>
        </p:txBody>
      </p:sp>
      <p:sp>
        <p:nvSpPr>
          <p:cNvPr id="3" name="Content Placeholder 2">
            <a:extLst>
              <a:ext uri="{FF2B5EF4-FFF2-40B4-BE49-F238E27FC236}">
                <a16:creationId xmlns:a16="http://schemas.microsoft.com/office/drawing/2014/main" id="{0282E15C-7FAB-4AB5-A6A4-2B463B6E1640}"/>
              </a:ext>
            </a:extLst>
          </p:cNvPr>
          <p:cNvSpPr>
            <a:spLocks noGrp="1"/>
          </p:cNvSpPr>
          <p:nvPr>
            <p:ph idx="1"/>
          </p:nvPr>
        </p:nvSpPr>
        <p:spPr/>
        <p:txBody>
          <a:bodyPr/>
          <a:lstStyle/>
          <a:p>
            <a:r>
              <a:rPr lang="en-US" dirty="0"/>
              <a:t>Also called "publish-subscribe pattern"</a:t>
            </a:r>
          </a:p>
          <a:p>
            <a:r>
              <a:rPr lang="en-US" dirty="0"/>
              <a:t>The object being observed (the "subject") keeps a list of the objects who need to be notified when something changes.</a:t>
            </a:r>
          </a:p>
          <a:p>
            <a:pPr lvl="1"/>
            <a:r>
              <a:rPr lang="en-US" dirty="0"/>
              <a:t>subject = producer = publisher</a:t>
            </a:r>
          </a:p>
          <a:p>
            <a:r>
              <a:rPr lang="en-US" dirty="0"/>
              <a:t>When a new object wants to be notified when the subject changes, it registers with ("subscribes to") with the subject/producer/publisher</a:t>
            </a:r>
          </a:p>
          <a:p>
            <a:pPr lvl="1"/>
            <a:r>
              <a:rPr lang="en-US" dirty="0"/>
              <a:t>observer = consumer = subscriber = listener</a:t>
            </a:r>
          </a:p>
        </p:txBody>
      </p:sp>
      <p:sp>
        <p:nvSpPr>
          <p:cNvPr id="4" name="Slide Number Placeholder 3">
            <a:extLst>
              <a:ext uri="{FF2B5EF4-FFF2-40B4-BE49-F238E27FC236}">
                <a16:creationId xmlns:a16="http://schemas.microsoft.com/office/drawing/2014/main" id="{D030836B-0482-4596-8EAE-7D980463BD28}"/>
              </a:ext>
            </a:extLst>
          </p:cNvPr>
          <p:cNvSpPr>
            <a:spLocks noGrp="1"/>
          </p:cNvSpPr>
          <p:nvPr>
            <p:ph type="sldNum" sz="quarter" idx="12"/>
          </p:nvPr>
        </p:nvSpPr>
        <p:spPr/>
        <p:txBody>
          <a:bodyPr/>
          <a:lstStyle/>
          <a:p>
            <a:fld id="{20F37917-FD3A-4669-9018-DA04BCDD3D75}" type="slidenum">
              <a:rPr lang="en-US" smtClean="0"/>
              <a:t>16</a:t>
            </a:fld>
            <a:endParaRPr lang="en-US"/>
          </a:p>
        </p:txBody>
      </p:sp>
    </p:spTree>
    <p:extLst>
      <p:ext uri="{BB962C8B-B14F-4D97-AF65-F5344CB8AC3E}">
        <p14:creationId xmlns:p14="http://schemas.microsoft.com/office/powerpoint/2010/main" val="1614679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4BAD-A4B2-4495-B53C-4D8A97E08F44}"/>
              </a:ext>
            </a:extLst>
          </p:cNvPr>
          <p:cNvSpPr>
            <a:spLocks noGrp="1"/>
          </p:cNvSpPr>
          <p:nvPr>
            <p:ph type="title"/>
          </p:nvPr>
        </p:nvSpPr>
        <p:spPr/>
        <p:txBody>
          <a:bodyPr>
            <a:normAutofit/>
          </a:bodyPr>
          <a:lstStyle/>
          <a:p>
            <a:r>
              <a:rPr lang="en-US" sz="3600" dirty="0"/>
              <a:t>Interface for a clock using the Push pattern </a:t>
            </a:r>
          </a:p>
        </p:txBody>
      </p:sp>
      <p:sp>
        <p:nvSpPr>
          <p:cNvPr id="3" name="Slide Number Placeholder 2">
            <a:extLst>
              <a:ext uri="{FF2B5EF4-FFF2-40B4-BE49-F238E27FC236}">
                <a16:creationId xmlns:a16="http://schemas.microsoft.com/office/drawing/2014/main" id="{92552729-EEAF-4C8C-BCE0-6730721BAF25}"/>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8" name="TextBox 7">
            <a:extLst>
              <a:ext uri="{FF2B5EF4-FFF2-40B4-BE49-F238E27FC236}">
                <a16:creationId xmlns:a16="http://schemas.microsoft.com/office/drawing/2014/main" id="{0FFEFE51-74B1-2646-A6E9-1832E8A6E76A}"/>
              </a:ext>
            </a:extLst>
          </p:cNvPr>
          <p:cNvSpPr txBox="1"/>
          <p:nvPr/>
        </p:nvSpPr>
        <p:spPr>
          <a:xfrm>
            <a:off x="915202" y="1694183"/>
            <a:ext cx="10076848"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IPushingClock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resets the time to 0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increments the time and sends a .</a:t>
            </a:r>
            <a:r>
              <a:rPr lang="en-US" b="0" dirty="0" err="1">
                <a:solidFill>
                  <a:srgbClr val="008000"/>
                </a:solidFill>
                <a:effectLst/>
                <a:latin typeface="Consolas" panose="020B0609020204030204" pitchFamily="49" charset="0"/>
              </a:rPr>
              <a:t>nofify</a:t>
            </a:r>
            <a:r>
              <a:rPr lang="en-US" b="0" dirty="0">
                <a:solidFill>
                  <a:srgbClr val="008000"/>
                </a:solidFill>
                <a:effectLst/>
                <a:latin typeface="Consolas" panose="020B0609020204030204" pitchFamily="49" charset="0"/>
              </a:rPr>
              <a:t> message with the </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current time to all the consumers</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adds another consumer</a:t>
            </a:r>
            <a:r>
              <a:rPr lang="en-US" dirty="0">
                <a:solidFill>
                  <a:srgbClr val="008000"/>
                </a:solidFill>
                <a:latin typeface="Consolas" panose="020B0609020204030204" pitchFamily="49" charset="0"/>
              </a:rPr>
              <a:t> and </a:t>
            </a:r>
            <a:r>
              <a:rPr lang="en-US" b="0" dirty="0">
                <a:solidFill>
                  <a:srgbClr val="008000"/>
                </a:solidFill>
                <a:effectLst/>
                <a:latin typeface="Consolas" panose="020B0609020204030204" pitchFamily="49" charset="0"/>
              </a:rPr>
              <a:t>initializes it with the current time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listener</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IPushingClockClient</a:t>
            </a:r>
            <a:r>
              <a:rPr lang="en-US" b="0" dirty="0">
                <a:solidFill>
                  <a:srgbClr val="000000"/>
                </a:solidFill>
                <a:effectLst/>
                <a:latin typeface="Consolas" panose="020B0609020204030204" pitchFamily="49" charset="0"/>
              </a:rPr>
              <a:t>):</a:t>
            </a:r>
            <a:r>
              <a:rPr lang="en-US" dirty="0">
                <a:solidFill>
                  <a:srgbClr val="267F99"/>
                </a:solidFill>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DF6A7977-8F3E-578F-0410-B9988554EBC0}"/>
              </a:ext>
            </a:extLst>
          </p:cNvPr>
          <p:cNvSpPr/>
          <p:nvPr/>
        </p:nvSpPr>
        <p:spPr>
          <a:xfrm>
            <a:off x="6324600" y="136525"/>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PushingClocks</a:t>
            </a:r>
            <a:r>
              <a:rPr lang="en-US" sz="2400" dirty="0">
                <a:solidFill>
                  <a:schemeClr val="tx1"/>
                </a:solidFill>
              </a:rPr>
              <a:t>/</a:t>
            </a: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700069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8347-843E-21D6-8D6E-557555620D2C}"/>
              </a:ext>
            </a:extLst>
          </p:cNvPr>
          <p:cNvSpPr>
            <a:spLocks noGrp="1"/>
          </p:cNvSpPr>
          <p:nvPr>
            <p:ph type="title"/>
          </p:nvPr>
        </p:nvSpPr>
        <p:spPr/>
        <p:txBody>
          <a:bodyPr>
            <a:normAutofit/>
          </a:bodyPr>
          <a:lstStyle/>
          <a:p>
            <a:r>
              <a:rPr lang="en-US" sz="3600" dirty="0"/>
              <a:t>Interface for a clock listener</a:t>
            </a:r>
          </a:p>
        </p:txBody>
      </p:sp>
      <p:sp>
        <p:nvSpPr>
          <p:cNvPr id="3" name="Slide Number Placeholder 2">
            <a:extLst>
              <a:ext uri="{FF2B5EF4-FFF2-40B4-BE49-F238E27FC236}">
                <a16:creationId xmlns:a16="http://schemas.microsoft.com/office/drawing/2014/main" id="{F5CF2AE2-765B-DCAB-FD8E-9F35CF011F36}"/>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5" name="TextBox 4">
            <a:extLst>
              <a:ext uri="{FF2B5EF4-FFF2-40B4-BE49-F238E27FC236}">
                <a16:creationId xmlns:a16="http://schemas.microsoft.com/office/drawing/2014/main" id="{67FCC827-28CD-0EDD-710E-CA98CE22E5CB}"/>
              </a:ext>
            </a:extLst>
          </p:cNvPr>
          <p:cNvSpPr txBox="1"/>
          <p:nvPr/>
        </p:nvSpPr>
        <p:spPr>
          <a:xfrm>
            <a:off x="278296" y="1815549"/>
            <a:ext cx="11622156" cy="26776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  * </a:t>
            </a:r>
            <a:r>
              <a:rPr lang="en-US" sz="2400" b="0" dirty="0">
                <a:solidFill>
                  <a:srgbClr val="0000FF"/>
                </a:solidFill>
                <a:effectLst/>
                <a:latin typeface="Consolas" panose="020B0609020204030204" pitchFamily="49" charset="0"/>
              </a:rPr>
              <a:t>@param</a:t>
            </a:r>
            <a:r>
              <a:rPr lang="en-US" sz="2400" b="0" dirty="0">
                <a:solidFill>
                  <a:srgbClr val="008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a:t>
            </a:r>
            <a:r>
              <a:rPr lang="en-US" sz="2400" b="0" dirty="0">
                <a:solidFill>
                  <a:srgbClr val="008000"/>
                </a:solidFill>
                <a:effectLst/>
                <a:latin typeface="Consolas" panose="020B0609020204030204" pitchFamily="49" charset="0"/>
              </a:rPr>
              <a:t> - the current time, as reported by the clock</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p:txBody>
      </p:sp>
      <p:sp>
        <p:nvSpPr>
          <p:cNvPr id="6" name="Rectangle: Rounded Corners 5">
            <a:extLst>
              <a:ext uri="{FF2B5EF4-FFF2-40B4-BE49-F238E27FC236}">
                <a16:creationId xmlns:a16="http://schemas.microsoft.com/office/drawing/2014/main" id="{A96B6DD4-33EA-6752-9AAE-5C2C2355D096}"/>
              </a:ext>
            </a:extLst>
          </p:cNvPr>
          <p:cNvSpPr/>
          <p:nvPr/>
        </p:nvSpPr>
        <p:spPr>
          <a:xfrm>
            <a:off x="6324600" y="136525"/>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PushingClocks</a:t>
            </a:r>
            <a:r>
              <a:rPr lang="en-US" sz="2400" dirty="0">
                <a:solidFill>
                  <a:schemeClr val="tx1"/>
                </a:solidFill>
              </a:rPr>
              <a:t>/</a:t>
            </a: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2377701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8B50-30F6-4737-8627-20BDDC665C14}"/>
              </a:ext>
            </a:extLst>
          </p:cNvPr>
          <p:cNvSpPr>
            <a:spLocks noGrp="1"/>
          </p:cNvSpPr>
          <p:nvPr>
            <p:ph type="title"/>
          </p:nvPr>
        </p:nvSpPr>
        <p:spPr/>
        <p:txBody>
          <a:bodyPr>
            <a:normAutofit/>
          </a:bodyPr>
          <a:lstStyle/>
          <a:p>
            <a:r>
              <a:rPr lang="en-US" sz="3600" dirty="0"/>
              <a:t>Tests</a:t>
            </a:r>
          </a:p>
        </p:txBody>
      </p:sp>
      <p:sp>
        <p:nvSpPr>
          <p:cNvPr id="3" name="Slide Number Placeholder 2">
            <a:extLst>
              <a:ext uri="{FF2B5EF4-FFF2-40B4-BE49-F238E27FC236}">
                <a16:creationId xmlns:a16="http://schemas.microsoft.com/office/drawing/2014/main" id="{6557DB6F-275F-49C1-AE32-1D626CEF8B51}"/>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7" name="TextBox 6">
            <a:extLst>
              <a:ext uri="{FF2B5EF4-FFF2-40B4-BE49-F238E27FC236}">
                <a16:creationId xmlns:a16="http://schemas.microsoft.com/office/drawing/2014/main" id="{7820566E-2D76-456B-BD9E-D6C268BE8531}"/>
              </a:ext>
            </a:extLst>
          </p:cNvPr>
          <p:cNvSpPr txBox="1"/>
          <p:nvPr/>
        </p:nvSpPr>
        <p:spPr>
          <a:xfrm>
            <a:off x="462822" y="1754090"/>
            <a:ext cx="6097248"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"single observer"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0806AAA5-6790-41AB-AD7B-CB5DF7DC6533}"/>
              </a:ext>
            </a:extLst>
          </p:cNvPr>
          <p:cNvSpPr txBox="1"/>
          <p:nvPr/>
        </p:nvSpPr>
        <p:spPr>
          <a:xfrm>
            <a:off x="5949222" y="1754090"/>
            <a:ext cx="6097248"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"Multiple Observers"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4" name="Rectangle: Rounded Corners 3">
            <a:extLst>
              <a:ext uri="{FF2B5EF4-FFF2-40B4-BE49-F238E27FC236}">
                <a16:creationId xmlns:a16="http://schemas.microsoft.com/office/drawing/2014/main" id="{91E38F01-18CD-A22F-786B-79FE20F5D531}"/>
              </a:ext>
            </a:extLst>
          </p:cNvPr>
          <p:cNvSpPr/>
          <p:nvPr/>
        </p:nvSpPr>
        <p:spPr>
          <a:xfrm>
            <a:off x="5682713" y="404075"/>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PushingClocks</a:t>
            </a:r>
            <a:r>
              <a:rPr lang="en-US" sz="2400" dirty="0">
                <a:solidFill>
                  <a:schemeClr val="tx1"/>
                </a:solidFill>
              </a:rPr>
              <a:t>/</a:t>
            </a:r>
            <a:r>
              <a:rPr lang="en-US" sz="2400" dirty="0" err="1">
                <a:solidFill>
                  <a:schemeClr val="tx1"/>
                </a:solidFill>
              </a:rPr>
              <a:t>PushingClock.test.ts</a:t>
            </a:r>
            <a:endParaRPr lang="en-US" sz="2400" dirty="0">
              <a:solidFill>
                <a:schemeClr val="tx1"/>
              </a:solidFill>
            </a:endParaRPr>
          </a:p>
        </p:txBody>
      </p:sp>
    </p:spTree>
    <p:extLst>
      <p:ext uri="{BB962C8B-B14F-4D97-AF65-F5344CB8AC3E}">
        <p14:creationId xmlns:p14="http://schemas.microsoft.com/office/powerpoint/2010/main" val="1462346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By the end of this lesson, you should be able to</a:t>
            </a:r>
          </a:p>
          <a:p>
            <a:pPr lvl="1"/>
            <a:r>
              <a:rPr lang="en-US" dirty="0">
                <a:solidFill>
                  <a:srgbClr val="24292F"/>
                </a:solidFill>
              </a:rPr>
              <a:t>Explain how </a:t>
            </a:r>
            <a:r>
              <a:rPr lang="en-US" b="0" i="0" dirty="0">
                <a:solidFill>
                  <a:srgbClr val="24292F"/>
                </a:solidFill>
                <a:effectLst/>
              </a:rPr>
              <a:t>patterns capture common solutions and tradeoffs for recurring problems.</a:t>
            </a:r>
          </a:p>
          <a:p>
            <a:pPr lvl="1"/>
            <a:r>
              <a:rPr lang="en-US" dirty="0">
                <a:solidFill>
                  <a:srgbClr val="24292F"/>
                </a:solidFill>
              </a:rPr>
              <a:t>Explain and give an example of each of the following:</a:t>
            </a:r>
          </a:p>
          <a:p>
            <a:pPr lvl="2"/>
            <a:r>
              <a:rPr lang="en-US" dirty="0">
                <a:solidFill>
                  <a:srgbClr val="24292F"/>
                </a:solidFill>
              </a:rPr>
              <a:t>The Data-Pull pattern</a:t>
            </a:r>
          </a:p>
          <a:p>
            <a:pPr lvl="2"/>
            <a:r>
              <a:rPr lang="en-US" dirty="0">
                <a:solidFill>
                  <a:srgbClr val="24292F"/>
                </a:solidFill>
              </a:rPr>
              <a:t>The Listener or Observer pattern</a:t>
            </a:r>
          </a:p>
          <a:p>
            <a:pPr lvl="2"/>
            <a:r>
              <a:rPr lang="en-US" dirty="0">
                <a:solidFill>
                  <a:srgbClr val="24292F"/>
                </a:solidFill>
              </a:rPr>
              <a:t>The Callback or Handler pattern</a:t>
            </a:r>
          </a:p>
          <a:p>
            <a:pPr lvl="2"/>
            <a:r>
              <a:rPr lang="en-US" dirty="0">
                <a:solidFill>
                  <a:srgbClr val="24292F"/>
                </a:solidFill>
              </a:rPr>
              <a:t>The Typed-Emitter pattern</a:t>
            </a:r>
          </a:p>
          <a:p>
            <a:pPr lvl="2"/>
            <a:r>
              <a:rPr lang="en-US" dirty="0">
                <a:solidFill>
                  <a:srgbClr val="24292F"/>
                </a:solidFill>
              </a:rPr>
              <a:t>The Singleton pattern</a:t>
            </a:r>
          </a:p>
          <a:p>
            <a:pPr lvl="2"/>
            <a:endParaRPr lang="en-US" dirty="0"/>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158287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F7E0-6E94-1CDD-FC0E-BC8648242424}"/>
              </a:ext>
            </a:extLst>
          </p:cNvPr>
          <p:cNvSpPr>
            <a:spLocks noGrp="1"/>
          </p:cNvSpPr>
          <p:nvPr>
            <p:ph type="title"/>
          </p:nvPr>
        </p:nvSpPr>
        <p:spPr/>
        <p:txBody>
          <a:bodyPr>
            <a:normAutofit/>
          </a:bodyPr>
          <a:lstStyle/>
          <a:p>
            <a:r>
              <a:rPr lang="en-US" sz="3600" dirty="0"/>
              <a:t>A </a:t>
            </a:r>
            <a:r>
              <a:rPr lang="en-US" sz="3600" dirty="0" err="1"/>
              <a:t>PushingClock</a:t>
            </a:r>
            <a:r>
              <a:rPr lang="en-US" sz="3600" dirty="0"/>
              <a:t> class</a:t>
            </a:r>
          </a:p>
        </p:txBody>
      </p:sp>
      <p:sp>
        <p:nvSpPr>
          <p:cNvPr id="3" name="Slide Number Placeholder 2">
            <a:extLst>
              <a:ext uri="{FF2B5EF4-FFF2-40B4-BE49-F238E27FC236}">
                <a16:creationId xmlns:a16="http://schemas.microsoft.com/office/drawing/2014/main" id="{35EF603F-F3A2-E064-6F76-0162D816CDC8}"/>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5" name="TextBox 4">
            <a:extLst>
              <a:ext uri="{FF2B5EF4-FFF2-40B4-BE49-F238E27FC236}">
                <a16:creationId xmlns:a16="http://schemas.microsoft.com/office/drawing/2014/main" id="{8BA3C07E-A53C-6314-ADDE-960ACA8DD153}"/>
              </a:ext>
            </a:extLst>
          </p:cNvPr>
          <p:cNvSpPr txBox="1"/>
          <p:nvPr/>
        </p:nvSpPr>
        <p:spPr>
          <a:xfrm>
            <a:off x="838200" y="1595021"/>
            <a:ext cx="11128514" cy="526297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PushingClock</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observers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 []</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public</a:t>
            </a:r>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addListener</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observers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push</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notifyAll</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observers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forEach</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obs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FF"/>
                </a:solidFill>
                <a:effectLst/>
                <a:latin typeface="Consolas" panose="020B0609020204030204" pitchFamily="49" charset="0"/>
              </a:rPr>
              <a:t>    private </a:t>
            </a:r>
            <a:r>
              <a:rPr lang="en-US" sz="2400" b="0" dirty="0">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notifyAll</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notifyAll</a:t>
            </a:r>
            <a:r>
              <a:rPr lang="en-US" sz="2400" b="0" dirty="0">
                <a:solidFill>
                  <a:srgbClr val="000000"/>
                </a:solidFill>
                <a:effectLst/>
                <a:latin typeface="Consolas" panose="020B0609020204030204" pitchFamily="49" charset="0"/>
              </a:rPr>
              <a:t>() }     </a:t>
            </a:r>
          </a:p>
          <a:p>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p:txBody>
      </p:sp>
      <p:sp>
        <p:nvSpPr>
          <p:cNvPr id="6" name="Rectangle: Rounded Corners 5">
            <a:extLst>
              <a:ext uri="{FF2B5EF4-FFF2-40B4-BE49-F238E27FC236}">
                <a16:creationId xmlns:a16="http://schemas.microsoft.com/office/drawing/2014/main" id="{BD22AF7F-90C7-DF0F-2920-D19744D11946}"/>
              </a:ext>
            </a:extLst>
          </p:cNvPr>
          <p:cNvSpPr/>
          <p:nvPr/>
        </p:nvSpPr>
        <p:spPr>
          <a:xfrm>
            <a:off x="6295627" y="361790"/>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PushingClocks</a:t>
            </a:r>
            <a:r>
              <a:rPr lang="en-US" sz="2400" dirty="0">
                <a:solidFill>
                  <a:schemeClr val="tx1"/>
                </a:solidFill>
              </a:rPr>
              <a:t>/</a:t>
            </a: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3215464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FE83-2B05-46A3-986F-1192114501EB}"/>
              </a:ext>
            </a:extLst>
          </p:cNvPr>
          <p:cNvSpPr>
            <a:spLocks noGrp="1"/>
          </p:cNvSpPr>
          <p:nvPr>
            <p:ph type="title"/>
          </p:nvPr>
        </p:nvSpPr>
        <p:spPr/>
        <p:txBody>
          <a:bodyPr>
            <a:normAutofit/>
          </a:bodyPr>
          <a:lstStyle/>
          <a:p>
            <a:r>
              <a:rPr lang="en-US" sz="3600" dirty="0"/>
              <a:t>A Client </a:t>
            </a:r>
          </a:p>
        </p:txBody>
      </p:sp>
      <p:sp>
        <p:nvSpPr>
          <p:cNvPr id="3" name="Slide Number Placeholder 2">
            <a:extLst>
              <a:ext uri="{FF2B5EF4-FFF2-40B4-BE49-F238E27FC236}">
                <a16:creationId xmlns:a16="http://schemas.microsoft.com/office/drawing/2014/main" id="{CFDF968A-E32C-4973-9505-B68B0F01CFB9}"/>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5" name="TextBox 4">
            <a:extLst>
              <a:ext uri="{FF2B5EF4-FFF2-40B4-BE49-F238E27FC236}">
                <a16:creationId xmlns:a16="http://schemas.microsoft.com/office/drawing/2014/main" id="{4220840A-7FA1-4FEB-B360-375C2AD8B756}"/>
              </a:ext>
            </a:extLst>
          </p:cNvPr>
          <p:cNvSpPr txBox="1"/>
          <p:nvPr/>
        </p:nvSpPr>
        <p:spPr>
          <a:xfrm>
            <a:off x="838200" y="1582340"/>
            <a:ext cx="10652490" cy="461664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PushingClockClient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time</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IPushingClock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addListener</a:t>
            </a:r>
            <a:r>
              <a:rPr lang="en-US" sz="2400" b="0" dirty="0">
                <a:solidFill>
                  <a:srgbClr val="000000"/>
                </a:solidFill>
                <a:effectLst/>
                <a:latin typeface="Consolas" panose="020B0609020204030204" pitchFamily="49" charset="0"/>
              </a:rPr>
              <a:t>(</a:t>
            </a:r>
            <a:r>
              <a:rPr lang="en-US" sz="2400" b="0" dirty="0">
                <a:solidFill>
                  <a:srgbClr val="0000FF"/>
                </a:solidFill>
                <a:effectLst/>
                <a:latin typeface="Consolas" panose="020B0609020204030204" pitchFamily="49" charset="0"/>
              </a:rPr>
              <a:t>this</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 () :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
        <p:nvSpPr>
          <p:cNvPr id="6" name="Rectangle: Rounded Corners 5">
            <a:extLst>
              <a:ext uri="{FF2B5EF4-FFF2-40B4-BE49-F238E27FC236}">
                <a16:creationId xmlns:a16="http://schemas.microsoft.com/office/drawing/2014/main" id="{84DE9295-7BBA-E1A1-CAAE-62D34F6557A7}"/>
              </a:ext>
            </a:extLst>
          </p:cNvPr>
          <p:cNvSpPr/>
          <p:nvPr/>
        </p:nvSpPr>
        <p:spPr>
          <a:xfrm>
            <a:off x="6295627" y="361790"/>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PushingClocks</a:t>
            </a:r>
            <a:r>
              <a:rPr lang="en-US" sz="2400" dirty="0">
                <a:solidFill>
                  <a:schemeClr val="tx1"/>
                </a:solidFill>
              </a:rPr>
              <a:t>/</a:t>
            </a: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1043216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8347-843E-21D6-8D6E-557555620D2C}"/>
              </a:ext>
            </a:extLst>
          </p:cNvPr>
          <p:cNvSpPr>
            <a:spLocks noGrp="1"/>
          </p:cNvSpPr>
          <p:nvPr>
            <p:ph type="title"/>
          </p:nvPr>
        </p:nvSpPr>
        <p:spPr/>
        <p:txBody>
          <a:bodyPr>
            <a:normAutofit/>
          </a:bodyPr>
          <a:lstStyle/>
          <a:p>
            <a:r>
              <a:rPr lang="en-US" sz="3600" dirty="0"/>
              <a:t>Interface for a clock listener</a:t>
            </a:r>
          </a:p>
        </p:txBody>
      </p:sp>
      <p:sp>
        <p:nvSpPr>
          <p:cNvPr id="3" name="Slide Number Placeholder 2">
            <a:extLst>
              <a:ext uri="{FF2B5EF4-FFF2-40B4-BE49-F238E27FC236}">
                <a16:creationId xmlns:a16="http://schemas.microsoft.com/office/drawing/2014/main" id="{F5CF2AE2-765B-DCAB-FD8E-9F35CF011F36}"/>
              </a:ext>
            </a:extLst>
          </p:cNvPr>
          <p:cNvSpPr>
            <a:spLocks noGrp="1"/>
          </p:cNvSpPr>
          <p:nvPr>
            <p:ph type="sldNum" sz="quarter" idx="12"/>
          </p:nvPr>
        </p:nvSpPr>
        <p:spPr/>
        <p:txBody>
          <a:bodyPr/>
          <a:lstStyle/>
          <a:p>
            <a:fld id="{20F37917-FD3A-4669-9018-DA04BCDD3D75}" type="slidenum">
              <a:rPr lang="en-US" smtClean="0"/>
              <a:t>22</a:t>
            </a:fld>
            <a:endParaRPr lang="en-US"/>
          </a:p>
        </p:txBody>
      </p:sp>
      <p:grpSp>
        <p:nvGrpSpPr>
          <p:cNvPr id="10" name="Group 9">
            <a:extLst>
              <a:ext uri="{FF2B5EF4-FFF2-40B4-BE49-F238E27FC236}">
                <a16:creationId xmlns:a16="http://schemas.microsoft.com/office/drawing/2014/main" id="{168E6C17-8441-BB59-28A8-13D600304DAC}"/>
              </a:ext>
            </a:extLst>
          </p:cNvPr>
          <p:cNvGrpSpPr/>
          <p:nvPr/>
        </p:nvGrpSpPr>
        <p:grpSpPr>
          <a:xfrm>
            <a:off x="1229139" y="3829878"/>
            <a:ext cx="5088835" cy="2099346"/>
            <a:chOff x="1229139" y="3829878"/>
            <a:chExt cx="5088835" cy="2099346"/>
          </a:xfrm>
        </p:grpSpPr>
        <p:sp>
          <p:nvSpPr>
            <p:cNvPr id="4" name="TextBox 3">
              <a:extLst>
                <a:ext uri="{FF2B5EF4-FFF2-40B4-BE49-F238E27FC236}">
                  <a16:creationId xmlns:a16="http://schemas.microsoft.com/office/drawing/2014/main" id="{9817056B-8C88-ABF1-0C2E-BD53D953F952}"/>
                </a:ext>
              </a:extLst>
            </p:cNvPr>
            <p:cNvSpPr txBox="1"/>
            <p:nvPr/>
          </p:nvSpPr>
          <p:spPr>
            <a:xfrm>
              <a:off x="1229139" y="5081085"/>
              <a:ext cx="5088835" cy="8481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800" dirty="0">
                  <a:solidFill>
                    <a:schemeClr val="tx1"/>
                  </a:solidFill>
                </a:rPr>
                <a:t>We could have called this </a:t>
              </a:r>
              <a:r>
                <a:rPr lang="en-US" sz="2800" b="1" dirty="0" err="1">
                  <a:solidFill>
                    <a:schemeClr val="tx1"/>
                  </a:solidFill>
                </a:rPr>
                <a:t>onTick</a:t>
              </a:r>
              <a:endParaRPr lang="en-US" sz="2800" b="1" dirty="0">
                <a:solidFill>
                  <a:schemeClr val="tx1"/>
                </a:solidFill>
              </a:endParaRPr>
            </a:p>
          </p:txBody>
        </p:sp>
        <p:cxnSp>
          <p:nvCxnSpPr>
            <p:cNvPr id="7" name="Straight Arrow Connector 6">
              <a:extLst>
                <a:ext uri="{FF2B5EF4-FFF2-40B4-BE49-F238E27FC236}">
                  <a16:creationId xmlns:a16="http://schemas.microsoft.com/office/drawing/2014/main" id="{B2681581-162E-EC62-5FA6-66A4F14D6BA0}"/>
                </a:ext>
              </a:extLst>
            </p:cNvPr>
            <p:cNvCxnSpPr>
              <a:cxnSpLocks/>
              <a:stCxn id="4" idx="0"/>
            </p:cNvCxnSpPr>
            <p:nvPr/>
          </p:nvCxnSpPr>
          <p:spPr>
            <a:xfrm flipH="1" flipV="1">
              <a:off x="1842052" y="3829878"/>
              <a:ext cx="1931505" cy="1251207"/>
            </a:xfrm>
            <a:prstGeom prst="straightConnector1">
              <a:avLst/>
            </a:prstGeom>
            <a:ln w="47625">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FEB87C2A-3D34-46CF-5BEE-2B21699760A4}"/>
              </a:ext>
            </a:extLst>
          </p:cNvPr>
          <p:cNvSpPr txBox="1"/>
          <p:nvPr/>
        </p:nvSpPr>
        <p:spPr>
          <a:xfrm>
            <a:off x="278296" y="1815549"/>
            <a:ext cx="11622156" cy="26776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  * </a:t>
            </a:r>
            <a:r>
              <a:rPr lang="en-US" sz="2400" b="0" dirty="0">
                <a:solidFill>
                  <a:srgbClr val="0000FF"/>
                </a:solidFill>
                <a:effectLst/>
                <a:latin typeface="Consolas" panose="020B0609020204030204" pitchFamily="49" charset="0"/>
              </a:rPr>
              <a:t>@param</a:t>
            </a:r>
            <a:r>
              <a:rPr lang="en-US" sz="2400" b="0" dirty="0">
                <a:solidFill>
                  <a:srgbClr val="008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a:t>
            </a:r>
            <a:r>
              <a:rPr lang="en-US" sz="2400" b="0" dirty="0">
                <a:solidFill>
                  <a:srgbClr val="008000"/>
                </a:solidFill>
                <a:effectLst/>
                <a:latin typeface="Consolas" panose="020B0609020204030204" pitchFamily="49" charset="0"/>
              </a:rPr>
              <a:t> - the current time, as reported by the clock</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p:txBody>
      </p:sp>
      <p:sp>
        <p:nvSpPr>
          <p:cNvPr id="8" name="Rectangle: Rounded Corners 7">
            <a:extLst>
              <a:ext uri="{FF2B5EF4-FFF2-40B4-BE49-F238E27FC236}">
                <a16:creationId xmlns:a16="http://schemas.microsoft.com/office/drawing/2014/main" id="{834166D4-3C9A-4D3F-9594-07470496BD92}"/>
              </a:ext>
            </a:extLst>
          </p:cNvPr>
          <p:cNvSpPr/>
          <p:nvPr/>
        </p:nvSpPr>
        <p:spPr>
          <a:xfrm>
            <a:off x="6422627" y="136525"/>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PushingClocks</a:t>
            </a:r>
            <a:r>
              <a:rPr lang="en-US" sz="2400" dirty="0">
                <a:solidFill>
                  <a:schemeClr val="tx1"/>
                </a:solidFill>
              </a:rPr>
              <a:t>/</a:t>
            </a: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27946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94604-45B9-4846-92F0-CB24D9DDD673}"/>
              </a:ext>
            </a:extLst>
          </p:cNvPr>
          <p:cNvSpPr>
            <a:spLocks noGrp="1"/>
          </p:cNvSpPr>
          <p:nvPr>
            <p:ph type="title"/>
          </p:nvPr>
        </p:nvSpPr>
        <p:spPr/>
        <p:txBody>
          <a:bodyPr>
            <a:normAutofit/>
          </a:bodyPr>
          <a:lstStyle/>
          <a:p>
            <a:r>
              <a:rPr lang="en-US" sz="3600" dirty="0"/>
              <a:t>The observer gets to decide what to do with the notification</a:t>
            </a:r>
          </a:p>
        </p:txBody>
      </p:sp>
      <p:sp>
        <p:nvSpPr>
          <p:cNvPr id="3" name="Slide Number Placeholder 2">
            <a:extLst>
              <a:ext uri="{FF2B5EF4-FFF2-40B4-BE49-F238E27FC236}">
                <a16:creationId xmlns:a16="http://schemas.microsoft.com/office/drawing/2014/main" id="{43548BB2-3AB4-4833-A578-C25DA83A0701}"/>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5" name="TextBox 4">
            <a:extLst>
              <a:ext uri="{FF2B5EF4-FFF2-40B4-BE49-F238E27FC236}">
                <a16:creationId xmlns:a16="http://schemas.microsoft.com/office/drawing/2014/main" id="{B85A4EAB-663A-40A2-A994-A0B52463F339}"/>
              </a:ext>
            </a:extLst>
          </p:cNvPr>
          <p:cNvSpPr txBox="1"/>
          <p:nvPr/>
        </p:nvSpPr>
        <p:spPr>
          <a:xfrm>
            <a:off x="838200" y="1325563"/>
            <a:ext cx="9655630" cy="563231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IPushingClockClient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TWICE the current time, as reported by the clock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twiceTime</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number</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IPushingClock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addListener</a:t>
            </a:r>
            <a:r>
              <a:rPr lang="en-US" sz="2000" b="0" dirty="0">
                <a:solidFill>
                  <a:srgbClr val="000000"/>
                </a:solidFill>
                <a:effectLst/>
                <a:latin typeface="Consolas" panose="020B0609020204030204" pitchFamily="49" charset="0"/>
              </a:rPr>
              <a:t>(</a:t>
            </a:r>
            <a:r>
              <a:rPr lang="en-US" sz="2000" b="0" dirty="0">
                <a:solidFill>
                  <a:srgbClr val="0000FF"/>
                </a:solidFill>
                <a:effectLst/>
                <a:latin typeface="Consolas" panose="020B0609020204030204" pitchFamily="49" charset="0"/>
              </a:rPr>
              <a:t>this</a:t>
            </a:r>
            <a:r>
              <a:rPr lang="en-US" sz="2000" b="0" dirty="0">
                <a:solidFill>
                  <a:srgbClr val="000000"/>
                </a:solidFill>
                <a:effectLst/>
                <a:latin typeface="Consolas" panose="020B0609020204030204" pitchFamily="49" charset="0"/>
              </a:rPr>
              <a:t>) * 2</a:t>
            </a:r>
          </a:p>
          <a:p>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list of all the notifications received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readonly</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notifications</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 </a:t>
            </a:r>
            <a:r>
              <a:rPr lang="en-US" sz="2000" b="0" dirty="0">
                <a:solidFill>
                  <a:srgbClr val="008000"/>
                </a:solidFill>
                <a:effectLst/>
                <a:latin typeface="Consolas" panose="020B0609020204030204" pitchFamily="49" charset="0"/>
              </a:rPr>
              <a:t>// just for fun</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notify</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 </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70C1"/>
                </a:solidFill>
                <a:effectLst/>
                <a:latin typeface="Consolas" panose="020B0609020204030204" pitchFamily="49" charset="0"/>
              </a:rPr>
              <a:t>notifications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push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p:txBody>
      </p:sp>
      <p:sp>
        <p:nvSpPr>
          <p:cNvPr id="4" name="Rectangle: Rounded Corners 3">
            <a:extLst>
              <a:ext uri="{FF2B5EF4-FFF2-40B4-BE49-F238E27FC236}">
                <a16:creationId xmlns:a16="http://schemas.microsoft.com/office/drawing/2014/main" id="{A00FEE15-3142-E54B-552F-A9FDBC4FDD4A}"/>
              </a:ext>
            </a:extLst>
          </p:cNvPr>
          <p:cNvSpPr/>
          <p:nvPr/>
        </p:nvSpPr>
        <p:spPr>
          <a:xfrm>
            <a:off x="6096000" y="5231446"/>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PushingClocks</a:t>
            </a:r>
            <a:r>
              <a:rPr lang="en-US" sz="2400" dirty="0">
                <a:solidFill>
                  <a:schemeClr val="tx1"/>
                </a:solidFill>
              </a:rPr>
              <a:t>/</a:t>
            </a: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56990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5F2C-AE85-4E75-8DCC-F4C5C92FB72D}"/>
              </a:ext>
            </a:extLst>
          </p:cNvPr>
          <p:cNvSpPr>
            <a:spLocks noGrp="1"/>
          </p:cNvSpPr>
          <p:nvPr>
            <p:ph type="title"/>
          </p:nvPr>
        </p:nvSpPr>
        <p:spPr/>
        <p:txBody>
          <a:bodyPr>
            <a:normAutofit/>
          </a:bodyPr>
          <a:lstStyle/>
          <a:p>
            <a:r>
              <a:rPr lang="en-US" sz="3600" dirty="0"/>
              <a:t>Better test this, too</a:t>
            </a:r>
          </a:p>
        </p:txBody>
      </p:sp>
      <p:sp>
        <p:nvSpPr>
          <p:cNvPr id="3" name="Slide Number Placeholder 2">
            <a:extLst>
              <a:ext uri="{FF2B5EF4-FFF2-40B4-BE49-F238E27FC236}">
                <a16:creationId xmlns:a16="http://schemas.microsoft.com/office/drawing/2014/main" id="{0C23A2F6-667B-479C-BF82-8ED1E508EC9D}"/>
              </a:ext>
            </a:extLst>
          </p:cNvPr>
          <p:cNvSpPr>
            <a:spLocks noGrp="1"/>
          </p:cNvSpPr>
          <p:nvPr>
            <p:ph type="sldNum" sz="quarter" idx="12"/>
          </p:nvPr>
        </p:nvSpPr>
        <p:spPr/>
        <p:txBody>
          <a:bodyPr/>
          <a:lstStyle/>
          <a:p>
            <a:fld id="{20F37917-FD3A-4669-9018-DA04BCDD3D75}" type="slidenum">
              <a:rPr lang="en-US" smtClean="0"/>
              <a:t>24</a:t>
            </a:fld>
            <a:endParaRPr lang="en-US"/>
          </a:p>
        </p:txBody>
      </p:sp>
      <p:sp>
        <p:nvSpPr>
          <p:cNvPr id="5" name="TextBox 4">
            <a:extLst>
              <a:ext uri="{FF2B5EF4-FFF2-40B4-BE49-F238E27FC236}">
                <a16:creationId xmlns:a16="http://schemas.microsoft.com/office/drawing/2014/main" id="{106FEB95-DBCD-4196-A268-3081562955F0}"/>
              </a:ext>
            </a:extLst>
          </p:cNvPr>
          <p:cNvSpPr txBox="1"/>
          <p:nvPr/>
        </p:nvSpPr>
        <p:spPr>
          <a:xfrm>
            <a:off x="838199" y="1548134"/>
            <a:ext cx="10404423"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795E26"/>
                </a:solidFill>
                <a:effectLst/>
                <a:latin typeface="Consolas" panose="020B0609020204030204" pitchFamily="49" charset="0"/>
              </a:rPr>
              <a:t>test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"test of </a:t>
            </a:r>
            <a:r>
              <a:rPr lang="en-US" sz="2000" b="0" dirty="0" err="1">
                <a:solidFill>
                  <a:srgbClr val="A31515"/>
                </a:solidFill>
                <a:effectLst/>
                <a:latin typeface="Consolas" panose="020B0609020204030204" pitchFamily="49" charset="0"/>
              </a:rPr>
              <a:t>DifferentClockClient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PushingClock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0</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
        <p:nvSpPr>
          <p:cNvPr id="4" name="Rectangle: Rounded Corners 3">
            <a:extLst>
              <a:ext uri="{FF2B5EF4-FFF2-40B4-BE49-F238E27FC236}">
                <a16:creationId xmlns:a16="http://schemas.microsoft.com/office/drawing/2014/main" id="{CBD743B4-AB68-ADDE-00C4-44C04CF43AA0}"/>
              </a:ext>
            </a:extLst>
          </p:cNvPr>
          <p:cNvSpPr/>
          <p:nvPr/>
        </p:nvSpPr>
        <p:spPr>
          <a:xfrm>
            <a:off x="6295627" y="361790"/>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PushingClocks</a:t>
            </a:r>
            <a:r>
              <a:rPr lang="en-US" sz="2400" dirty="0">
                <a:solidFill>
                  <a:schemeClr val="tx1"/>
                </a:solidFill>
              </a:rPr>
              <a:t>/</a:t>
            </a:r>
            <a:r>
              <a:rPr lang="en-US" sz="2400" dirty="0" err="1">
                <a:solidFill>
                  <a:schemeClr val="tx1"/>
                </a:solidFill>
              </a:rPr>
              <a:t>PushingClock.test.ts</a:t>
            </a:r>
            <a:endParaRPr lang="en-US" sz="2400" dirty="0">
              <a:solidFill>
                <a:schemeClr val="tx1"/>
              </a:solidFill>
            </a:endParaRPr>
          </a:p>
        </p:txBody>
      </p:sp>
    </p:spTree>
    <p:extLst>
      <p:ext uri="{BB962C8B-B14F-4D97-AF65-F5344CB8AC3E}">
        <p14:creationId xmlns:p14="http://schemas.microsoft.com/office/powerpoint/2010/main" val="1243571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96675-87E5-5CED-00BA-A9A2B621E76A}"/>
              </a:ext>
            </a:extLst>
          </p:cNvPr>
          <p:cNvSpPr>
            <a:spLocks noGrp="1"/>
          </p:cNvSpPr>
          <p:nvPr>
            <p:ph type="title"/>
          </p:nvPr>
        </p:nvSpPr>
        <p:spPr/>
        <p:txBody>
          <a:bodyPr/>
          <a:lstStyle/>
          <a:p>
            <a:r>
              <a:rPr lang="en-US" dirty="0"/>
              <a:t>Tests for .notifications method</a:t>
            </a:r>
          </a:p>
        </p:txBody>
      </p:sp>
      <p:sp>
        <p:nvSpPr>
          <p:cNvPr id="3" name="Slide Number Placeholder 2">
            <a:extLst>
              <a:ext uri="{FF2B5EF4-FFF2-40B4-BE49-F238E27FC236}">
                <a16:creationId xmlns:a16="http://schemas.microsoft.com/office/drawing/2014/main" id="{F01E9FC4-C7A5-0EF6-4072-5621CB058EBF}"/>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5" name="TextBox 4">
            <a:extLst>
              <a:ext uri="{FF2B5EF4-FFF2-40B4-BE49-F238E27FC236}">
                <a16:creationId xmlns:a16="http://schemas.microsoft.com/office/drawing/2014/main" id="{76B9E3E7-9CD7-C81A-F7E9-C9816100887C}"/>
              </a:ext>
            </a:extLst>
          </p:cNvPr>
          <p:cNvSpPr txBox="1"/>
          <p:nvPr/>
        </p:nvSpPr>
        <p:spPr>
          <a:xfrm>
            <a:off x="930729" y="1460599"/>
            <a:ext cx="8383087"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DifferentClockClient</a:t>
            </a:r>
            <a:r>
              <a:rPr lang="en-US" b="0" dirty="0">
                <a:solidFill>
                  <a:srgbClr val="A31515"/>
                </a:solidFill>
                <a:effectLst/>
                <a:latin typeface="Consolas" panose="020B0609020204030204" pitchFamily="49" charset="0"/>
              </a:rPr>
              <a:t> accumulates the times correctly"</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differentClient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DifferentClockClient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notifications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notifications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4" name="Rectangle: Rounded Corners 3">
            <a:extLst>
              <a:ext uri="{FF2B5EF4-FFF2-40B4-BE49-F238E27FC236}">
                <a16:creationId xmlns:a16="http://schemas.microsoft.com/office/drawing/2014/main" id="{53BF4FA0-4735-B573-EBE2-4F2226C59FDA}"/>
              </a:ext>
            </a:extLst>
          </p:cNvPr>
          <p:cNvSpPr/>
          <p:nvPr/>
        </p:nvSpPr>
        <p:spPr>
          <a:xfrm>
            <a:off x="6096000" y="5454143"/>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PushingClocks</a:t>
            </a:r>
            <a:r>
              <a:rPr lang="en-US" sz="2400" dirty="0">
                <a:solidFill>
                  <a:schemeClr val="tx1"/>
                </a:solidFill>
              </a:rPr>
              <a:t>/</a:t>
            </a:r>
            <a:r>
              <a:rPr lang="en-US" sz="2400" dirty="0" err="1">
                <a:solidFill>
                  <a:schemeClr val="tx1"/>
                </a:solidFill>
              </a:rPr>
              <a:t>IPushingClockAndClients.ts</a:t>
            </a:r>
            <a:endParaRPr lang="en-US" sz="2400" dirty="0">
              <a:solidFill>
                <a:schemeClr val="tx1"/>
              </a:solidFill>
            </a:endParaRPr>
          </a:p>
        </p:txBody>
      </p:sp>
    </p:spTree>
    <p:extLst>
      <p:ext uri="{BB962C8B-B14F-4D97-AF65-F5344CB8AC3E}">
        <p14:creationId xmlns:p14="http://schemas.microsoft.com/office/powerpoint/2010/main" val="3922233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A409-9B57-F622-0182-DA5FD3551A87}"/>
              </a:ext>
            </a:extLst>
          </p:cNvPr>
          <p:cNvSpPr>
            <a:spLocks noGrp="1"/>
          </p:cNvSpPr>
          <p:nvPr>
            <p:ph type="title"/>
          </p:nvPr>
        </p:nvSpPr>
        <p:spPr/>
        <p:txBody>
          <a:bodyPr/>
          <a:lstStyle/>
          <a:p>
            <a:r>
              <a:rPr lang="en-US" dirty="0"/>
              <a:t>Push vs. Pull: Tradeoffs</a:t>
            </a:r>
          </a:p>
        </p:txBody>
      </p:sp>
      <p:graphicFrame>
        <p:nvGraphicFramePr>
          <p:cNvPr id="5" name="Table 5">
            <a:extLst>
              <a:ext uri="{FF2B5EF4-FFF2-40B4-BE49-F238E27FC236}">
                <a16:creationId xmlns:a16="http://schemas.microsoft.com/office/drawing/2014/main" id="{2230B33C-B724-20D5-0BA8-B5BE3182DB78}"/>
              </a:ext>
            </a:extLst>
          </p:cNvPr>
          <p:cNvGraphicFramePr>
            <a:graphicFrameLocks noGrp="1"/>
          </p:cNvGraphicFramePr>
          <p:nvPr>
            <p:ph idx="1"/>
            <p:extLst>
              <p:ext uri="{D42A27DB-BD31-4B8C-83A1-F6EECF244321}">
                <p14:modId xmlns:p14="http://schemas.microsoft.com/office/powerpoint/2010/main" val="1979063159"/>
              </p:ext>
            </p:extLst>
          </p:nvPr>
        </p:nvGraphicFramePr>
        <p:xfrm>
          <a:off x="814647" y="1673817"/>
          <a:ext cx="8445731" cy="3826870"/>
        </p:xfrm>
        <a:graphic>
          <a:graphicData uri="http://schemas.openxmlformats.org/drawingml/2006/table">
            <a:tbl>
              <a:tblPr firstRow="1" bandRow="1">
                <a:tableStyleId>{5C22544A-7EE6-4342-B048-85BDC9FD1C3A}</a:tableStyleId>
              </a:tblPr>
              <a:tblGrid>
                <a:gridCol w="3936877">
                  <a:extLst>
                    <a:ext uri="{9D8B030D-6E8A-4147-A177-3AD203B41FA5}">
                      <a16:colId xmlns:a16="http://schemas.microsoft.com/office/drawing/2014/main" val="2990107930"/>
                    </a:ext>
                  </a:extLst>
                </a:gridCol>
                <a:gridCol w="4508854">
                  <a:extLst>
                    <a:ext uri="{9D8B030D-6E8A-4147-A177-3AD203B41FA5}">
                      <a16:colId xmlns:a16="http://schemas.microsoft.com/office/drawing/2014/main" val="2876557378"/>
                    </a:ext>
                  </a:extLst>
                </a:gridCol>
              </a:tblGrid>
              <a:tr h="626712">
                <a:tc>
                  <a:txBody>
                    <a:bodyPr/>
                    <a:lstStyle/>
                    <a:p>
                      <a:pPr algn="ctr"/>
                      <a:r>
                        <a:rPr lang="en-US" sz="3200" dirty="0"/>
                        <a:t>PULL</a:t>
                      </a:r>
                    </a:p>
                  </a:txBody>
                  <a:tcPr anchor="ctr"/>
                </a:tc>
                <a:tc>
                  <a:txBody>
                    <a:bodyPr/>
                    <a:lstStyle/>
                    <a:p>
                      <a:pPr marL="0" algn="ctr" defTabSz="914400" rtl="0" eaLnBrk="1" latinLnBrk="0" hangingPunct="1"/>
                      <a:r>
                        <a:rPr lang="en-US" sz="3200" b="1" kern="1200" dirty="0">
                          <a:solidFill>
                            <a:schemeClr val="lt1"/>
                          </a:solidFill>
                          <a:latin typeface="+mn-lt"/>
                          <a:ea typeface="+mn-ea"/>
                          <a:cs typeface="+mn-cs"/>
                        </a:rPr>
                        <a:t>PUSH</a:t>
                      </a:r>
                    </a:p>
                  </a:txBody>
                  <a:tcPr anchor="ctr"/>
                </a:tc>
                <a:extLst>
                  <a:ext uri="{0D108BD9-81ED-4DB2-BD59-A6C34878D82A}">
                    <a16:rowId xmlns:a16="http://schemas.microsoft.com/office/drawing/2014/main" val="2871852569"/>
                  </a:ext>
                </a:extLst>
              </a:tr>
              <a:tr h="800342">
                <a:tc>
                  <a:txBody>
                    <a:bodyPr/>
                    <a:lstStyle/>
                    <a:p>
                      <a:r>
                        <a:rPr lang="en-US" dirty="0"/>
                        <a:t>The Consumer knows about the Producer</a:t>
                      </a:r>
                    </a:p>
                  </a:txBody>
                  <a:tcPr/>
                </a:tc>
                <a:tc>
                  <a:txBody>
                    <a:bodyPr/>
                    <a:lstStyle/>
                    <a:p>
                      <a:r>
                        <a:rPr lang="en-US" dirty="0"/>
                        <a:t>Producer knows about the Consumer(s)</a:t>
                      </a:r>
                    </a:p>
                  </a:txBody>
                  <a:tcPr/>
                </a:tc>
                <a:extLst>
                  <a:ext uri="{0D108BD9-81ED-4DB2-BD59-A6C34878D82A}">
                    <a16:rowId xmlns:a16="http://schemas.microsoft.com/office/drawing/2014/main" val="3445075167"/>
                  </a:ext>
                </a:extLst>
              </a:tr>
              <a:tr h="7991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Producer must have a method that the Consumer can call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must have a method that producer can use to notify it</a:t>
                      </a:r>
                    </a:p>
                  </a:txBody>
                  <a:tcPr/>
                </a:tc>
                <a:extLst>
                  <a:ext uri="{0D108BD9-81ED-4DB2-BD59-A6C34878D82A}">
                    <a16:rowId xmlns:a16="http://schemas.microsoft.com/office/drawing/2014/main" val="3335784251"/>
                  </a:ext>
                </a:extLst>
              </a:tr>
              <a:tr h="8003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asks the Producer for the 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Producer notifies the Consumer whenever the data is updated</a:t>
                      </a:r>
                    </a:p>
                  </a:txBody>
                  <a:tcPr/>
                </a:tc>
                <a:extLst>
                  <a:ext uri="{0D108BD9-81ED-4DB2-BD59-A6C34878D82A}">
                    <a16:rowId xmlns:a16="http://schemas.microsoft.com/office/drawing/2014/main" val="1207891794"/>
                  </a:ext>
                </a:extLst>
              </a:tr>
              <a:tr h="800342">
                <a:tc>
                  <a:txBody>
                    <a:bodyPr/>
                    <a:lstStyle/>
                    <a:p>
                      <a:r>
                        <a:rPr lang="en-US" dirty="0"/>
                        <a:t>Better when updates are more frequent than requests</a:t>
                      </a:r>
                    </a:p>
                  </a:txBody>
                  <a:tcPr/>
                </a:tc>
                <a:tc>
                  <a:txBody>
                    <a:bodyPr/>
                    <a:lstStyle/>
                    <a:p>
                      <a:r>
                        <a:rPr lang="en-US" dirty="0"/>
                        <a:t>Better when updates are rarer than requests</a:t>
                      </a:r>
                    </a:p>
                  </a:txBody>
                  <a:tcPr/>
                </a:tc>
                <a:extLst>
                  <a:ext uri="{0D108BD9-81ED-4DB2-BD59-A6C34878D82A}">
                    <a16:rowId xmlns:a16="http://schemas.microsoft.com/office/drawing/2014/main" val="2309991564"/>
                  </a:ext>
                </a:extLst>
              </a:tr>
            </a:tbl>
          </a:graphicData>
        </a:graphic>
      </p:graphicFrame>
      <p:sp>
        <p:nvSpPr>
          <p:cNvPr id="4" name="Slide Number Placeholder 3">
            <a:extLst>
              <a:ext uri="{FF2B5EF4-FFF2-40B4-BE49-F238E27FC236}">
                <a16:creationId xmlns:a16="http://schemas.microsoft.com/office/drawing/2014/main" id="{278015C0-DF6D-C88F-F5B8-A87F2EC87563}"/>
              </a:ext>
            </a:extLst>
          </p:cNvPr>
          <p:cNvSpPr>
            <a:spLocks noGrp="1"/>
          </p:cNvSpPr>
          <p:nvPr>
            <p:ph type="sldNum" sz="quarter" idx="12"/>
          </p:nvPr>
        </p:nvSpPr>
        <p:spPr/>
        <p:txBody>
          <a:bodyPr/>
          <a:lstStyle/>
          <a:p>
            <a:fld id="{20F37917-FD3A-4669-9018-DA04BCDD3D75}" type="slidenum">
              <a:rPr lang="en-US" smtClean="0"/>
              <a:t>26</a:t>
            </a:fld>
            <a:endParaRPr lang="en-US"/>
          </a:p>
        </p:txBody>
      </p:sp>
    </p:spTree>
    <p:extLst>
      <p:ext uri="{BB962C8B-B14F-4D97-AF65-F5344CB8AC3E}">
        <p14:creationId xmlns:p14="http://schemas.microsoft.com/office/powerpoint/2010/main" val="946975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C859-1347-46AF-9887-6DAA85F290CD}"/>
              </a:ext>
            </a:extLst>
          </p:cNvPr>
          <p:cNvSpPr>
            <a:spLocks noGrp="1"/>
          </p:cNvSpPr>
          <p:nvPr>
            <p:ph type="title"/>
          </p:nvPr>
        </p:nvSpPr>
        <p:spPr/>
        <p:txBody>
          <a:bodyPr/>
          <a:lstStyle/>
          <a:p>
            <a:r>
              <a:rPr lang="en-US" dirty="0"/>
              <a:t>Details and Variations</a:t>
            </a:r>
          </a:p>
        </p:txBody>
      </p:sp>
      <p:sp>
        <p:nvSpPr>
          <p:cNvPr id="3" name="Content Placeholder 2">
            <a:extLst>
              <a:ext uri="{FF2B5EF4-FFF2-40B4-BE49-F238E27FC236}">
                <a16:creationId xmlns:a16="http://schemas.microsoft.com/office/drawing/2014/main" id="{3397E8AC-B462-4A86-A2E6-0AAA24BD3636}"/>
              </a:ext>
            </a:extLst>
          </p:cNvPr>
          <p:cNvSpPr>
            <a:spLocks noGrp="1"/>
          </p:cNvSpPr>
          <p:nvPr>
            <p:ph idx="1"/>
          </p:nvPr>
        </p:nvSpPr>
        <p:spPr/>
        <p:txBody>
          <a:bodyPr>
            <a:normAutofit/>
          </a:bodyPr>
          <a:lstStyle/>
          <a:p>
            <a:r>
              <a:rPr lang="en-US" dirty="0"/>
              <a:t>How does the consumer get an initial value?</a:t>
            </a:r>
          </a:p>
          <a:p>
            <a:pPr lvl="1"/>
            <a:r>
              <a:rPr lang="en-US" dirty="0"/>
              <a:t>Here we’ve had the producer supply it when the consumer registers</a:t>
            </a:r>
          </a:p>
          <a:p>
            <a:r>
              <a:rPr lang="en-US" dirty="0"/>
              <a:t>Should there be an unsubscribe method?</a:t>
            </a:r>
          </a:p>
          <a:p>
            <a:r>
              <a:rPr lang="en-US" dirty="0"/>
              <a:t>What data should be passed with the </a:t>
            </a:r>
            <a:r>
              <a:rPr lang="en-US" b="1" dirty="0"/>
              <a:t>notify</a:t>
            </a:r>
            <a:r>
              <a:rPr lang="en-US" dirty="0"/>
              <a:t> message?</a:t>
            </a:r>
          </a:p>
          <a:p>
            <a:r>
              <a:rPr lang="en-US" dirty="0"/>
              <a:t>How does the producer store its registered consumers?</a:t>
            </a:r>
          </a:p>
          <a:p>
            <a:pPr lvl="1"/>
            <a:r>
              <a:rPr lang="en-US" dirty="0"/>
              <a:t>If many consumers, this could be an issue</a:t>
            </a:r>
          </a:p>
        </p:txBody>
      </p:sp>
      <p:sp>
        <p:nvSpPr>
          <p:cNvPr id="4" name="Slide Number Placeholder 3">
            <a:extLst>
              <a:ext uri="{FF2B5EF4-FFF2-40B4-BE49-F238E27FC236}">
                <a16:creationId xmlns:a16="http://schemas.microsoft.com/office/drawing/2014/main" id="{4E7B26F9-4056-48A9-8892-90566FC5D559}"/>
              </a:ext>
            </a:extLst>
          </p:cNvPr>
          <p:cNvSpPr>
            <a:spLocks noGrp="1"/>
          </p:cNvSpPr>
          <p:nvPr>
            <p:ph type="sldNum" sz="quarter" idx="12"/>
          </p:nvPr>
        </p:nvSpPr>
        <p:spPr/>
        <p:txBody>
          <a:bodyPr/>
          <a:lstStyle/>
          <a:p>
            <a:fld id="{20F37917-FD3A-4669-9018-DA04BCDD3D75}" type="slidenum">
              <a:rPr lang="en-US" smtClean="0"/>
              <a:t>27</a:t>
            </a:fld>
            <a:endParaRPr lang="en-US"/>
          </a:p>
        </p:txBody>
      </p:sp>
    </p:spTree>
    <p:extLst>
      <p:ext uri="{BB962C8B-B14F-4D97-AF65-F5344CB8AC3E}">
        <p14:creationId xmlns:p14="http://schemas.microsoft.com/office/powerpoint/2010/main" val="40927527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907AB-0992-8834-1E33-EC9EE8D0CC25}"/>
              </a:ext>
            </a:extLst>
          </p:cNvPr>
          <p:cNvSpPr>
            <a:spLocks noGrp="1"/>
          </p:cNvSpPr>
          <p:nvPr>
            <p:ph type="title"/>
          </p:nvPr>
        </p:nvSpPr>
        <p:spPr/>
        <p:txBody>
          <a:bodyPr/>
          <a:lstStyle/>
          <a:p>
            <a:r>
              <a:rPr lang="en-US" dirty="0"/>
              <a:t>Pattern #3: The callback or handler pattern</a:t>
            </a:r>
          </a:p>
        </p:txBody>
      </p:sp>
      <p:sp>
        <p:nvSpPr>
          <p:cNvPr id="4" name="Content Placeholder 3">
            <a:extLst>
              <a:ext uri="{FF2B5EF4-FFF2-40B4-BE49-F238E27FC236}">
                <a16:creationId xmlns:a16="http://schemas.microsoft.com/office/drawing/2014/main" id="{2610D18C-65B3-8A1C-084E-FC89FB5A946D}"/>
              </a:ext>
            </a:extLst>
          </p:cNvPr>
          <p:cNvSpPr>
            <a:spLocks noGrp="1"/>
          </p:cNvSpPr>
          <p:nvPr>
            <p:ph idx="1"/>
          </p:nvPr>
        </p:nvSpPr>
        <p:spPr/>
        <p:txBody>
          <a:bodyPr>
            <a:normAutofit/>
          </a:bodyPr>
          <a:lstStyle/>
          <a:p>
            <a:r>
              <a:rPr lang="en-US" dirty="0"/>
              <a:t>Instead of requiring the client to supply a 'notify' method, </a:t>
            </a:r>
          </a:p>
          <a:p>
            <a:r>
              <a:rPr lang="en-US" dirty="0"/>
              <a:t>the server constructs the client and gives it a </a:t>
            </a:r>
            <a:r>
              <a:rPr lang="en-US" i="1" dirty="0"/>
              <a:t>function</a:t>
            </a:r>
            <a:r>
              <a:rPr lang="en-US" dirty="0"/>
              <a:t> to call when a certain event happens</a:t>
            </a:r>
          </a:p>
          <a:p>
            <a:r>
              <a:rPr lang="en-US" dirty="0"/>
              <a:t>Typically this will be a function inside the server</a:t>
            </a:r>
          </a:p>
          <a:p>
            <a:r>
              <a:rPr lang="en-US" dirty="0"/>
              <a:t>We call this function the </a:t>
            </a:r>
            <a:r>
              <a:rPr lang="en-US" i="1" dirty="0"/>
              <a:t>callback </a:t>
            </a:r>
            <a:r>
              <a:rPr lang="en-US" dirty="0"/>
              <a:t>or </a:t>
            </a:r>
            <a:r>
              <a:rPr lang="en-US" i="1" dirty="0"/>
              <a:t>handler</a:t>
            </a:r>
            <a:r>
              <a:rPr lang="en-US" dirty="0"/>
              <a:t> for the client's action.</a:t>
            </a:r>
          </a:p>
          <a:p>
            <a:r>
              <a:rPr lang="en-US" dirty="0">
                <a:solidFill>
                  <a:srgbClr val="FF0000"/>
                </a:solidFill>
              </a:rPr>
              <a:t>This pattern is used all the time in REACT.</a:t>
            </a:r>
          </a:p>
        </p:txBody>
      </p:sp>
      <p:sp>
        <p:nvSpPr>
          <p:cNvPr id="3" name="Slide Number Placeholder 2">
            <a:extLst>
              <a:ext uri="{FF2B5EF4-FFF2-40B4-BE49-F238E27FC236}">
                <a16:creationId xmlns:a16="http://schemas.microsoft.com/office/drawing/2014/main" id="{5A6079AD-99C9-F0CF-1035-963288FD6B59}"/>
              </a:ext>
            </a:extLst>
          </p:cNvPr>
          <p:cNvSpPr>
            <a:spLocks noGrp="1"/>
          </p:cNvSpPr>
          <p:nvPr>
            <p:ph type="sldNum" sz="quarter" idx="12"/>
          </p:nvPr>
        </p:nvSpPr>
        <p:spPr/>
        <p:txBody>
          <a:bodyPr/>
          <a:lstStyle/>
          <a:p>
            <a:fld id="{20F37917-FD3A-4669-9018-DA04BCDD3D75}" type="slidenum">
              <a:rPr lang="en-US" smtClean="0"/>
              <a:t>28</a:t>
            </a:fld>
            <a:endParaRPr lang="en-US"/>
          </a:p>
        </p:txBody>
      </p:sp>
    </p:spTree>
    <p:extLst>
      <p:ext uri="{BB962C8B-B14F-4D97-AF65-F5344CB8AC3E}">
        <p14:creationId xmlns:p14="http://schemas.microsoft.com/office/powerpoint/2010/main" val="3617850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9738F-1AC0-BA8A-514B-FA00C761522F}"/>
              </a:ext>
            </a:extLst>
          </p:cNvPr>
          <p:cNvSpPr>
            <a:spLocks noGrp="1"/>
          </p:cNvSpPr>
          <p:nvPr>
            <p:ph type="title"/>
          </p:nvPr>
        </p:nvSpPr>
        <p:spPr/>
        <p:txBody>
          <a:bodyPr/>
          <a:lstStyle/>
          <a:p>
            <a:r>
              <a:rPr lang="en-US" dirty="0"/>
              <a:t>Example: Expected Behavior</a:t>
            </a:r>
          </a:p>
        </p:txBody>
      </p:sp>
      <p:sp>
        <p:nvSpPr>
          <p:cNvPr id="4" name="Slide Number Placeholder 3">
            <a:extLst>
              <a:ext uri="{FF2B5EF4-FFF2-40B4-BE49-F238E27FC236}">
                <a16:creationId xmlns:a16="http://schemas.microsoft.com/office/drawing/2014/main" id="{DD0ED558-56AC-FBA0-3F6C-42CBC88A27BB}"/>
              </a:ext>
            </a:extLst>
          </p:cNvPr>
          <p:cNvSpPr>
            <a:spLocks noGrp="1"/>
          </p:cNvSpPr>
          <p:nvPr>
            <p:ph type="sldNum" sz="quarter" idx="12"/>
          </p:nvPr>
        </p:nvSpPr>
        <p:spPr/>
        <p:txBody>
          <a:bodyPr/>
          <a:lstStyle/>
          <a:p>
            <a:fld id="{20F37917-FD3A-4669-9018-DA04BCDD3D75}" type="slidenum">
              <a:rPr lang="en-US" smtClean="0"/>
              <a:t>29</a:t>
            </a:fld>
            <a:endParaRPr lang="en-US"/>
          </a:p>
        </p:txBody>
      </p:sp>
      <p:sp>
        <p:nvSpPr>
          <p:cNvPr id="8" name="TextBox 7">
            <a:extLst>
              <a:ext uri="{FF2B5EF4-FFF2-40B4-BE49-F238E27FC236}">
                <a16:creationId xmlns:a16="http://schemas.microsoft.com/office/drawing/2014/main" id="{0B80474B-DDD4-AA82-CF5F-2CFFBA011A10}"/>
              </a:ext>
            </a:extLst>
          </p:cNvPr>
          <p:cNvSpPr txBox="1"/>
          <p:nvPr/>
        </p:nvSpPr>
        <p:spPr>
          <a:xfrm>
            <a:off x="838200" y="1460599"/>
            <a:ext cx="6096000"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00"/>
                </a:solidFill>
                <a:effectLst/>
                <a:latin typeface="Consolas" panose="020B0609020204030204" pitchFamily="49" charset="0"/>
              </a:rPr>
              <a:t>describe(</a:t>
            </a:r>
            <a:r>
              <a:rPr lang="en-US" b="0" dirty="0">
                <a:solidFill>
                  <a:srgbClr val="A31515"/>
                </a:solidFill>
                <a:effectLst/>
                <a:latin typeface="Consolas" panose="020B0609020204030204" pitchFamily="49" charset="0"/>
              </a:rPr>
              <a:t>'handler passing'</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it(</a:t>
            </a:r>
            <a:r>
              <a:rPr lang="en-US" b="0" dirty="0">
                <a:solidFill>
                  <a:srgbClr val="A31515"/>
                </a:solidFill>
                <a:effectLst/>
                <a:latin typeface="Consolas" panose="020B0609020204030204" pitchFamily="49" charset="0"/>
              </a:rPr>
              <a:t>'works'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server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Parent()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client1 = </a:t>
            </a:r>
            <a:r>
              <a:rPr lang="en-US" b="0" dirty="0" err="1">
                <a:solidFill>
                  <a:srgbClr val="000000"/>
                </a:solidFill>
                <a:effectLst/>
                <a:latin typeface="Consolas" panose="020B0609020204030204" pitchFamily="49" charset="0"/>
              </a:rPr>
              <a:t>server.newChild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client2 = </a:t>
            </a:r>
            <a:r>
              <a:rPr lang="en-US" b="0" dirty="0" err="1">
                <a:solidFill>
                  <a:srgbClr val="000000"/>
                </a:solidFill>
                <a:effectLst/>
                <a:latin typeface="Consolas" panose="020B0609020204030204" pitchFamily="49" charset="0"/>
              </a:rPr>
              <a:t>server.newChild</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expect(server.log).</a:t>
            </a:r>
            <a:r>
              <a:rPr lang="en-US" b="0" dirty="0" err="1">
                <a:solidFill>
                  <a:srgbClr val="000000"/>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client1.click()</a:t>
            </a:r>
          </a:p>
          <a:p>
            <a:r>
              <a:rPr lang="en-US" b="0" dirty="0">
                <a:solidFill>
                  <a:srgbClr val="000000"/>
                </a:solidFill>
                <a:effectLst/>
                <a:latin typeface="Consolas" panose="020B0609020204030204" pitchFamily="49" charset="0"/>
              </a:rPr>
              <a:t>        expect(server.log).</a:t>
            </a:r>
            <a:r>
              <a:rPr lang="en-US" b="0" dirty="0" err="1">
                <a:solidFill>
                  <a:srgbClr val="000000"/>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client2.click()</a:t>
            </a:r>
          </a:p>
          <a:p>
            <a:r>
              <a:rPr lang="en-US" b="0" dirty="0">
                <a:solidFill>
                  <a:srgbClr val="000000"/>
                </a:solidFill>
                <a:effectLst/>
                <a:latin typeface="Consolas" panose="020B0609020204030204" pitchFamily="49" charset="0"/>
              </a:rPr>
              <a:t>        expect(server.log).</a:t>
            </a:r>
            <a:r>
              <a:rPr lang="en-US" b="0" dirty="0" err="1">
                <a:solidFill>
                  <a:srgbClr val="000000"/>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client1.click()</a:t>
            </a:r>
          </a:p>
          <a:p>
            <a:r>
              <a:rPr lang="en-US" b="0" dirty="0">
                <a:solidFill>
                  <a:srgbClr val="000000"/>
                </a:solidFill>
                <a:effectLst/>
                <a:latin typeface="Consolas" panose="020B0609020204030204" pitchFamily="49" charset="0"/>
              </a:rPr>
              <a:t>        expect(server.log).</a:t>
            </a:r>
            <a:r>
              <a:rPr lang="en-US" b="0" dirty="0" err="1">
                <a:solidFill>
                  <a:srgbClr val="000000"/>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
        <p:nvSpPr>
          <p:cNvPr id="9" name="Rectangle: Rounded Corners 8">
            <a:extLst>
              <a:ext uri="{FF2B5EF4-FFF2-40B4-BE49-F238E27FC236}">
                <a16:creationId xmlns:a16="http://schemas.microsoft.com/office/drawing/2014/main" id="{DDCA262B-070C-459D-9AF9-8E3ADA463D0C}"/>
              </a:ext>
            </a:extLst>
          </p:cNvPr>
          <p:cNvSpPr/>
          <p:nvPr/>
        </p:nvSpPr>
        <p:spPr>
          <a:xfrm>
            <a:off x="6337300" y="136525"/>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CallBacks</a:t>
            </a:r>
            <a:r>
              <a:rPr lang="en-US" sz="2400" dirty="0">
                <a:solidFill>
                  <a:schemeClr val="tx1"/>
                </a:solidFill>
              </a:rPr>
              <a:t>/</a:t>
            </a:r>
            <a:r>
              <a:rPr lang="en-US" sz="2400" dirty="0" err="1">
                <a:solidFill>
                  <a:schemeClr val="tx1"/>
                </a:solidFill>
              </a:rPr>
              <a:t>callBackExample.test.ts</a:t>
            </a:r>
            <a:endParaRPr lang="en-US" sz="2400" dirty="0">
              <a:solidFill>
                <a:schemeClr val="tx1"/>
              </a:solidFill>
            </a:endParaRPr>
          </a:p>
        </p:txBody>
      </p:sp>
    </p:spTree>
    <p:extLst>
      <p:ext uri="{BB962C8B-B14F-4D97-AF65-F5344CB8AC3E}">
        <p14:creationId xmlns:p14="http://schemas.microsoft.com/office/powerpoint/2010/main" val="3263545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06D6-717F-C95E-C7BA-4A6611B09494}"/>
              </a:ext>
            </a:extLst>
          </p:cNvPr>
          <p:cNvSpPr>
            <a:spLocks noGrp="1"/>
          </p:cNvSpPr>
          <p:nvPr>
            <p:ph type="title"/>
          </p:nvPr>
        </p:nvSpPr>
        <p:spPr/>
        <p:txBody>
          <a:bodyPr/>
          <a:lstStyle/>
          <a:p>
            <a:r>
              <a:rPr lang="en-US" dirty="0"/>
              <a:t>What is a Pattern?</a:t>
            </a:r>
          </a:p>
        </p:txBody>
      </p:sp>
      <p:sp>
        <p:nvSpPr>
          <p:cNvPr id="3" name="Content Placeholder 2">
            <a:extLst>
              <a:ext uri="{FF2B5EF4-FFF2-40B4-BE49-F238E27FC236}">
                <a16:creationId xmlns:a16="http://schemas.microsoft.com/office/drawing/2014/main" id="{5D7C592F-1F68-3262-275C-DAAE284725A7}"/>
              </a:ext>
            </a:extLst>
          </p:cNvPr>
          <p:cNvSpPr>
            <a:spLocks noGrp="1"/>
          </p:cNvSpPr>
          <p:nvPr>
            <p:ph idx="1"/>
          </p:nvPr>
        </p:nvSpPr>
        <p:spPr/>
        <p:txBody>
          <a:bodyPr>
            <a:normAutofit lnSpcReduction="10000"/>
          </a:bodyPr>
          <a:lstStyle/>
          <a:p>
            <a:r>
              <a:rPr lang="en-US" dirty="0"/>
              <a:t>A Pattern is a summary of a standard solution (or solutions) to a specific class of problems.</a:t>
            </a:r>
          </a:p>
          <a:p>
            <a:r>
              <a:rPr lang="en-US" dirty="0"/>
              <a:t>A pattern should contain </a:t>
            </a:r>
          </a:p>
          <a:p>
            <a:pPr lvl="1"/>
            <a:r>
              <a:rPr lang="en-US" dirty="0"/>
              <a:t>A statement of the problem being solved</a:t>
            </a:r>
          </a:p>
          <a:p>
            <a:pPr lvl="1"/>
            <a:r>
              <a:rPr lang="en-US" dirty="0"/>
              <a:t>A solution of the problem</a:t>
            </a:r>
          </a:p>
          <a:p>
            <a:pPr lvl="1"/>
            <a:r>
              <a:rPr lang="en-US" dirty="0"/>
              <a:t>Alternative solutions</a:t>
            </a:r>
          </a:p>
          <a:p>
            <a:pPr lvl="1"/>
            <a:r>
              <a:rPr lang="en-US" dirty="0"/>
              <a:t>A discussion of tradeoffs among the solutions.</a:t>
            </a:r>
          </a:p>
          <a:p>
            <a:r>
              <a:rPr lang="en-US" dirty="0"/>
              <a:t>For maximum usefulness, a pattern should have a name.</a:t>
            </a:r>
          </a:p>
          <a:p>
            <a:pPr lvl="1"/>
            <a:r>
              <a:rPr lang="en-US" dirty="0"/>
              <a:t>So you can say “here I’m using pattern P” and people will know what you had in mind.</a:t>
            </a:r>
          </a:p>
        </p:txBody>
      </p:sp>
      <p:sp>
        <p:nvSpPr>
          <p:cNvPr id="4" name="Slide Number Placeholder 3">
            <a:extLst>
              <a:ext uri="{FF2B5EF4-FFF2-40B4-BE49-F238E27FC236}">
                <a16:creationId xmlns:a16="http://schemas.microsoft.com/office/drawing/2014/main" id="{88B116E2-E9F3-69DB-8F23-6FA68CDD1407}"/>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2976171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676F-5853-25FD-3608-E88A993D2B13}"/>
              </a:ext>
            </a:extLst>
          </p:cNvPr>
          <p:cNvSpPr>
            <a:spLocks noGrp="1"/>
          </p:cNvSpPr>
          <p:nvPr>
            <p:ph type="title"/>
          </p:nvPr>
        </p:nvSpPr>
        <p:spPr/>
        <p:txBody>
          <a:bodyPr/>
          <a:lstStyle/>
          <a:p>
            <a:r>
              <a:rPr lang="en-US" dirty="0"/>
              <a:t>The Code</a:t>
            </a:r>
          </a:p>
        </p:txBody>
      </p:sp>
      <p:sp>
        <p:nvSpPr>
          <p:cNvPr id="3" name="Slide Number Placeholder 2">
            <a:extLst>
              <a:ext uri="{FF2B5EF4-FFF2-40B4-BE49-F238E27FC236}">
                <a16:creationId xmlns:a16="http://schemas.microsoft.com/office/drawing/2014/main" id="{76265666-FA06-CB59-59D5-986A38CCD6D0}"/>
              </a:ext>
            </a:extLst>
          </p:cNvPr>
          <p:cNvSpPr>
            <a:spLocks noGrp="1"/>
          </p:cNvSpPr>
          <p:nvPr>
            <p:ph type="sldNum" sz="quarter" idx="12"/>
          </p:nvPr>
        </p:nvSpPr>
        <p:spPr/>
        <p:txBody>
          <a:bodyPr/>
          <a:lstStyle/>
          <a:p>
            <a:fld id="{20F37917-FD3A-4669-9018-DA04BCDD3D75}" type="slidenum">
              <a:rPr lang="en-US" smtClean="0"/>
              <a:t>30</a:t>
            </a:fld>
            <a:endParaRPr lang="en-US"/>
          </a:p>
        </p:txBody>
      </p:sp>
      <p:sp>
        <p:nvSpPr>
          <p:cNvPr id="5" name="TextBox 4">
            <a:extLst>
              <a:ext uri="{FF2B5EF4-FFF2-40B4-BE49-F238E27FC236}">
                <a16:creationId xmlns:a16="http://schemas.microsoft.com/office/drawing/2014/main" id="{12702CD7-6D45-BAB4-8D2F-5D3CF4B2080A}"/>
              </a:ext>
            </a:extLst>
          </p:cNvPr>
          <p:cNvSpPr txBox="1"/>
          <p:nvPr/>
        </p:nvSpPr>
        <p:spPr>
          <a:xfrm>
            <a:off x="140110" y="1553488"/>
            <a:ext cx="4982497"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Child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_</a:t>
            </a:r>
            <a:r>
              <a:rPr lang="en-US" b="0" dirty="0" err="1">
                <a:solidFill>
                  <a:srgbClr val="00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._</a:t>
            </a:r>
            <a:r>
              <a:rPr lang="en-US" b="0" dirty="0" err="1">
                <a:solidFill>
                  <a:srgbClr val="00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click ()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._</a:t>
            </a:r>
            <a:r>
              <a:rPr lang="en-US" b="0" dirty="0" err="1">
                <a:solidFill>
                  <a:srgbClr val="00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6" name="TextBox 5">
            <a:extLst>
              <a:ext uri="{FF2B5EF4-FFF2-40B4-BE49-F238E27FC236}">
                <a16:creationId xmlns:a16="http://schemas.microsoft.com/office/drawing/2014/main" id="{C5109A4D-9085-1EAB-CB43-3B6D30F1DF12}"/>
              </a:ext>
            </a:extLst>
          </p:cNvPr>
          <p:cNvSpPr txBox="1"/>
          <p:nvPr/>
        </p:nvSpPr>
        <p:spPr>
          <a:xfrm>
            <a:off x="5122607" y="1553488"/>
            <a:ext cx="7452852" cy="646330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Parent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the next free ID for a client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_</a:t>
            </a:r>
            <a:r>
              <a:rPr lang="en-US" b="0" dirty="0" err="1">
                <a:solidFill>
                  <a:srgbClr val="000000"/>
                </a:solidFill>
                <a:effectLst/>
                <a:latin typeface="Consolas" panose="020B0609020204030204" pitchFamily="49" charset="0"/>
              </a:rPr>
              <a:t>nextID</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the log keeps track of the clicks by 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_log: number[] =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get</a:t>
            </a:r>
            <a:r>
              <a:rPr lang="en-US" b="0" dirty="0">
                <a:solidFill>
                  <a:srgbClr val="000000"/>
                </a:solidFill>
                <a:effectLst/>
                <a:latin typeface="Consolas" panose="020B0609020204030204" pitchFamily="49" charset="0"/>
              </a:rPr>
              <a:t> log(): number[] {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._log</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pushToLog</a:t>
            </a:r>
            <a:r>
              <a:rPr lang="en-US" b="0" dirty="0">
                <a:solidFill>
                  <a:srgbClr val="000000"/>
                </a:solidFill>
                <a:effectLst/>
                <a:latin typeface="Consolas" panose="020B0609020204030204" pitchFamily="49" charset="0"/>
              </a:rPr>
              <a:t>(id: number) {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._</a:t>
            </a:r>
            <a:r>
              <a:rPr lang="en-US" b="0" dirty="0" err="1">
                <a:solidFill>
                  <a:srgbClr val="000000"/>
                </a:solidFill>
                <a:effectLst/>
                <a:latin typeface="Consolas" panose="020B0609020204030204" pitchFamily="49" charset="0"/>
              </a:rPr>
              <a:t>log.push</a:t>
            </a:r>
            <a:r>
              <a:rPr lang="en-US" b="0" dirty="0">
                <a:solidFill>
                  <a:srgbClr val="000000"/>
                </a:solidFill>
                <a:effectLst/>
                <a:latin typeface="Consolas" panose="020B0609020204030204" pitchFamily="49" charset="0"/>
              </a:rPr>
              <a:t>(id)}</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newChild</a:t>
            </a:r>
            <a:r>
              <a:rPr lang="en-US" b="0" dirty="0">
                <a:solidFill>
                  <a:srgbClr val="000000"/>
                </a:solidFill>
                <a:effectLst/>
                <a:latin typeface="Consolas" panose="020B0609020204030204" pitchFamily="49" charset="0"/>
              </a:rPr>
              <a:t>(): Child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thisID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._</a:t>
            </a:r>
            <a:r>
              <a:rPr lang="en-US" b="0" dirty="0" err="1">
                <a:solidFill>
                  <a:srgbClr val="000000"/>
                </a:solidFill>
                <a:effectLst/>
                <a:latin typeface="Consolas" panose="020B0609020204030204" pitchFamily="49" charset="0"/>
              </a:rPr>
              <a:t>nextID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 =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.pushToLog</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thisID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._</a:t>
            </a:r>
            <a:r>
              <a:rPr lang="en-US" b="0" dirty="0" err="1">
                <a:solidFill>
                  <a:srgbClr val="000000"/>
                </a:solidFill>
                <a:effectLst/>
                <a:latin typeface="Consolas" panose="020B0609020204030204" pitchFamily="49" charset="0"/>
              </a:rPr>
              <a:t>nextID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Child(</a:t>
            </a:r>
            <a:r>
              <a:rPr lang="en-US" b="0" dirty="0" err="1">
                <a:solidFill>
                  <a:srgbClr val="000000"/>
                </a:solidFill>
                <a:effectLst/>
                <a:latin typeface="Consolas" panose="020B0609020204030204" pitchFamily="49" charset="0"/>
              </a:rPr>
              <a:t>onClick.bind</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9" name="Rectangle: Rounded Corners 8">
            <a:extLst>
              <a:ext uri="{FF2B5EF4-FFF2-40B4-BE49-F238E27FC236}">
                <a16:creationId xmlns:a16="http://schemas.microsoft.com/office/drawing/2014/main" id="{D3F528BC-E36B-FB84-4EB6-9C477E03CD2E}"/>
              </a:ext>
            </a:extLst>
          </p:cNvPr>
          <p:cNvSpPr/>
          <p:nvPr/>
        </p:nvSpPr>
        <p:spPr>
          <a:xfrm>
            <a:off x="6337300" y="136525"/>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CallBacks</a:t>
            </a:r>
            <a:r>
              <a:rPr lang="en-US" sz="2400" dirty="0">
                <a:solidFill>
                  <a:schemeClr val="tx1"/>
                </a:solidFill>
              </a:rPr>
              <a:t>/</a:t>
            </a:r>
            <a:r>
              <a:rPr lang="en-US" sz="2400" dirty="0" err="1">
                <a:solidFill>
                  <a:schemeClr val="tx1"/>
                </a:solidFill>
              </a:rPr>
              <a:t>callBackExample.ts</a:t>
            </a:r>
            <a:endParaRPr lang="en-US" sz="2400" dirty="0">
              <a:solidFill>
                <a:schemeClr val="tx1"/>
              </a:solidFill>
            </a:endParaRPr>
          </a:p>
        </p:txBody>
      </p:sp>
    </p:spTree>
    <p:extLst>
      <p:ext uri="{BB962C8B-B14F-4D97-AF65-F5344CB8AC3E}">
        <p14:creationId xmlns:p14="http://schemas.microsoft.com/office/powerpoint/2010/main" val="3347105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08C44-9FC7-8904-2ED0-6F8176F1CBF2}"/>
              </a:ext>
            </a:extLst>
          </p:cNvPr>
          <p:cNvSpPr>
            <a:spLocks noGrp="1"/>
          </p:cNvSpPr>
          <p:nvPr>
            <p:ph type="title"/>
          </p:nvPr>
        </p:nvSpPr>
        <p:spPr/>
        <p:txBody>
          <a:bodyPr/>
          <a:lstStyle/>
          <a:p>
            <a:r>
              <a:rPr lang="en-US" dirty="0"/>
              <a:t>The Code (Alternate Version)</a:t>
            </a:r>
          </a:p>
        </p:txBody>
      </p:sp>
      <p:sp>
        <p:nvSpPr>
          <p:cNvPr id="4" name="Slide Number Placeholder 3">
            <a:extLst>
              <a:ext uri="{FF2B5EF4-FFF2-40B4-BE49-F238E27FC236}">
                <a16:creationId xmlns:a16="http://schemas.microsoft.com/office/drawing/2014/main" id="{22E2E67A-13F0-7B96-C9EC-77AEF314EC11}"/>
              </a:ext>
            </a:extLst>
          </p:cNvPr>
          <p:cNvSpPr>
            <a:spLocks noGrp="1"/>
          </p:cNvSpPr>
          <p:nvPr>
            <p:ph type="sldNum" sz="quarter" idx="12"/>
          </p:nvPr>
        </p:nvSpPr>
        <p:spPr/>
        <p:txBody>
          <a:bodyPr/>
          <a:lstStyle/>
          <a:p>
            <a:fld id="{20F37917-FD3A-4669-9018-DA04BCDD3D75}" type="slidenum">
              <a:rPr lang="en-US" smtClean="0"/>
              <a:t>31</a:t>
            </a:fld>
            <a:endParaRPr lang="en-US"/>
          </a:p>
        </p:txBody>
      </p:sp>
      <p:sp>
        <p:nvSpPr>
          <p:cNvPr id="6" name="TextBox 5">
            <a:extLst>
              <a:ext uri="{FF2B5EF4-FFF2-40B4-BE49-F238E27FC236}">
                <a16:creationId xmlns:a16="http://schemas.microsoft.com/office/drawing/2014/main" id="{FBDC0AE0-C9C6-1EED-B35D-437EBD04859C}"/>
              </a:ext>
            </a:extLst>
          </p:cNvPr>
          <p:cNvSpPr txBox="1"/>
          <p:nvPr/>
        </p:nvSpPr>
        <p:spPr>
          <a:xfrm>
            <a:off x="546120" y="1631794"/>
            <a:ext cx="6703766"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Parent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the total number of times the button </a:t>
            </a:r>
          </a:p>
          <a:p>
            <a:r>
              <a:rPr lang="en-US" dirty="0">
                <a:solidFill>
                  <a:srgbClr val="008000"/>
                </a:solidFill>
                <a:latin typeface="Consolas" panose="020B0609020204030204" pitchFamily="49" charset="0"/>
              </a:rPr>
              <a:t>     * </a:t>
            </a:r>
            <a:r>
              <a:rPr lang="en-US" b="0" dirty="0">
                <a:solidFill>
                  <a:srgbClr val="008000"/>
                </a:solidFill>
                <a:effectLst/>
                <a:latin typeface="Consolas" panose="020B0609020204030204" pitchFamily="49" charset="0"/>
              </a:rPr>
              <a:t>(in any of the children) has been pushed</a:t>
            </a:r>
          </a:p>
          <a:p>
            <a:r>
              <a:rPr lang="en-US" dirty="0">
                <a:solidFill>
                  <a:srgbClr val="008000"/>
                </a:solidFill>
                <a:latin typeface="Consolas" panose="020B0609020204030204" pitchFamily="49" charset="0"/>
              </a:rPr>
              <a:t>   </a:t>
            </a:r>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_</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get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p>
          <a:p>
            <a:r>
              <a:rPr lang="en-US" dirty="0">
                <a:solidFill>
                  <a:srgbClr val="000000"/>
                </a:solidFill>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_</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newChild</a:t>
            </a:r>
            <a:r>
              <a:rPr lang="en-US" b="0" dirty="0">
                <a:solidFill>
                  <a:srgbClr val="795E26"/>
                </a:solidFill>
                <a:effectLst/>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Child</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Child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_</a:t>
            </a:r>
            <a:r>
              <a:rPr lang="en-US" b="0" dirty="0" err="1">
                <a:solidFill>
                  <a:srgbClr val="001080"/>
                </a:solidFill>
                <a:effectLst/>
                <a:latin typeface="Consolas" panose="020B0609020204030204" pitchFamily="49" charset="0"/>
              </a:rPr>
              <a:t>nPushes</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D26D5BA2-922B-9447-B95F-91D748FA05D1}"/>
              </a:ext>
            </a:extLst>
          </p:cNvPr>
          <p:cNvSpPr txBox="1"/>
          <p:nvPr/>
        </p:nvSpPr>
        <p:spPr>
          <a:xfrm>
            <a:off x="6688182" y="1643794"/>
            <a:ext cx="6093822"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Child</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handlePush</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_</a:t>
            </a:r>
            <a:r>
              <a:rPr lang="en-US" b="0" dirty="0" err="1">
                <a:solidFill>
                  <a:srgbClr val="795E26"/>
                </a:solidFill>
                <a:effectLst/>
                <a:latin typeface="Consolas" panose="020B0609020204030204" pitchFamily="49" charset="0"/>
              </a:rPr>
              <a:t>handlePush</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handlePush</a:t>
            </a:r>
            <a:r>
              <a:rPr lang="en-US" b="0" dirty="0">
                <a:solidFill>
                  <a:srgbClr val="000000"/>
                </a:solidFill>
                <a:effectLst/>
                <a:latin typeface="Consolas" panose="020B0609020204030204" pitchFamily="49" charset="0"/>
              </a:rPr>
              <a:t> = </a:t>
            </a:r>
            <a:r>
              <a:rPr lang="en-US" b="0" dirty="0">
                <a:solidFill>
                  <a:srgbClr val="795E26"/>
                </a:solidFill>
                <a:effectLst/>
                <a:latin typeface="Consolas" panose="020B0609020204030204" pitchFamily="49" charset="0"/>
              </a:rPr>
              <a:t>_</a:t>
            </a:r>
            <a:r>
              <a:rPr lang="en-US" b="0" dirty="0" err="1">
                <a:solidFill>
                  <a:srgbClr val="795E26"/>
                </a:solidFill>
                <a:effectLst/>
                <a:latin typeface="Consolas" panose="020B0609020204030204" pitchFamily="49" charset="0"/>
              </a:rPr>
              <a:t>handlePush</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buttonPush</a:t>
            </a:r>
            <a:r>
              <a:rPr lang="en-US" b="0" dirty="0">
                <a:solidFill>
                  <a:srgbClr val="000000"/>
                </a:solidFill>
                <a:effectLst/>
                <a:latin typeface="Consolas" panose="020B0609020204030204" pitchFamily="49" charset="0"/>
              </a:rPr>
              <a:t> () { </a:t>
            </a:r>
          </a:p>
          <a:p>
            <a:r>
              <a:rPr lang="en-US" dirty="0">
                <a:solidFill>
                  <a:srgbClr val="000000"/>
                </a:solidFill>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handlePush</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8" name="Rectangle: Rounded Corners 7">
            <a:extLst>
              <a:ext uri="{FF2B5EF4-FFF2-40B4-BE49-F238E27FC236}">
                <a16:creationId xmlns:a16="http://schemas.microsoft.com/office/drawing/2014/main" id="{F3A419FC-84DA-11BC-33B1-CB0E980F9E1E}"/>
              </a:ext>
            </a:extLst>
          </p:cNvPr>
          <p:cNvSpPr/>
          <p:nvPr/>
        </p:nvSpPr>
        <p:spPr>
          <a:xfrm>
            <a:off x="3814916" y="4837683"/>
            <a:ext cx="2873266" cy="59321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9" name="TextBox 8">
            <a:extLst>
              <a:ext uri="{FF2B5EF4-FFF2-40B4-BE49-F238E27FC236}">
                <a16:creationId xmlns:a16="http://schemas.microsoft.com/office/drawing/2014/main" id="{E80456B4-3C79-B0B9-E3ED-A2F0BA9E46FC}"/>
              </a:ext>
            </a:extLst>
          </p:cNvPr>
          <p:cNvSpPr txBox="1"/>
          <p:nvPr/>
        </p:nvSpPr>
        <p:spPr>
          <a:xfrm>
            <a:off x="3893288" y="6001630"/>
            <a:ext cx="3730508" cy="369332"/>
          </a:xfrm>
          <a:prstGeom prst="rect">
            <a:avLst/>
          </a:prstGeom>
          <a:noFill/>
          <a:ln w="19050"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l"/>
            <a:r>
              <a:rPr lang="en-US" b="0" dirty="0">
                <a:solidFill>
                  <a:schemeClr val="tx1"/>
                </a:solidFill>
                <a:effectLst/>
                <a:latin typeface="Consolas" panose="020B0609020204030204" pitchFamily="49" charset="0"/>
              </a:rPr>
              <a:t>The handler for </a:t>
            </a:r>
            <a:r>
              <a:rPr lang="en-US" b="0" dirty="0" err="1">
                <a:solidFill>
                  <a:schemeClr val="tx1"/>
                </a:solidFill>
                <a:effectLst/>
                <a:latin typeface="Consolas" panose="020B0609020204030204" pitchFamily="49" charset="0"/>
              </a:rPr>
              <a:t>buttonPushes</a:t>
            </a:r>
            <a:endParaRPr lang="en-US" b="0" dirty="0">
              <a:solidFill>
                <a:schemeClr val="tx1"/>
              </a:solidFill>
              <a:effectLst/>
              <a:latin typeface="Consolas" panose="020B0609020204030204" pitchFamily="49" charset="0"/>
            </a:endParaRPr>
          </a:p>
        </p:txBody>
      </p:sp>
      <p:cxnSp>
        <p:nvCxnSpPr>
          <p:cNvPr id="11" name="Straight Arrow Connector 10">
            <a:extLst>
              <a:ext uri="{FF2B5EF4-FFF2-40B4-BE49-F238E27FC236}">
                <a16:creationId xmlns:a16="http://schemas.microsoft.com/office/drawing/2014/main" id="{51A4514D-0312-0C38-9099-73C84218D1EC}"/>
              </a:ext>
            </a:extLst>
          </p:cNvPr>
          <p:cNvCxnSpPr>
            <a:cxnSpLocks/>
            <a:stCxn id="9" idx="0"/>
          </p:cNvCxnSpPr>
          <p:nvPr/>
        </p:nvCxnSpPr>
        <p:spPr>
          <a:xfrm flipH="1" flipV="1">
            <a:off x="5334000" y="5485268"/>
            <a:ext cx="424542" cy="516362"/>
          </a:xfrm>
          <a:prstGeom prst="straightConnector1">
            <a:avLst/>
          </a:prstGeom>
          <a:ln w="222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8199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696D1-FA45-8CD6-B51A-398E86028C11}"/>
              </a:ext>
            </a:extLst>
          </p:cNvPr>
          <p:cNvSpPr>
            <a:spLocks noGrp="1"/>
          </p:cNvSpPr>
          <p:nvPr>
            <p:ph type="title"/>
          </p:nvPr>
        </p:nvSpPr>
        <p:spPr/>
        <p:txBody>
          <a:bodyPr/>
          <a:lstStyle/>
          <a:p>
            <a:r>
              <a:rPr lang="en-US" dirty="0"/>
              <a:t>Pattern #4: The Typed Emitter Pattern</a:t>
            </a:r>
          </a:p>
        </p:txBody>
      </p:sp>
      <p:sp>
        <p:nvSpPr>
          <p:cNvPr id="3" name="Content Placeholder 2">
            <a:extLst>
              <a:ext uri="{FF2B5EF4-FFF2-40B4-BE49-F238E27FC236}">
                <a16:creationId xmlns:a16="http://schemas.microsoft.com/office/drawing/2014/main" id="{6C0ACDFF-56BA-6FFD-1291-0E30622EE6FA}"/>
              </a:ext>
            </a:extLst>
          </p:cNvPr>
          <p:cNvSpPr>
            <a:spLocks noGrp="1"/>
          </p:cNvSpPr>
          <p:nvPr>
            <p:ph idx="1"/>
          </p:nvPr>
        </p:nvSpPr>
        <p:spPr/>
        <p:txBody>
          <a:bodyPr/>
          <a:lstStyle/>
          <a:p>
            <a:r>
              <a:rPr lang="en-US" dirty="0"/>
              <a:t>What if the data source wants to notify its listeners with several different kinds of messages?</a:t>
            </a:r>
          </a:p>
          <a:p>
            <a:r>
              <a:rPr lang="en-US" dirty="0"/>
              <a:t>Maybe with different data payloads?</a:t>
            </a:r>
          </a:p>
          <a:p>
            <a:r>
              <a:rPr lang="en-US" dirty="0"/>
              <a:t>And what if we want to take advantage of type-checking?</a:t>
            </a:r>
          </a:p>
          <a:p>
            <a:endParaRPr lang="en-US" dirty="0"/>
          </a:p>
        </p:txBody>
      </p:sp>
      <p:sp>
        <p:nvSpPr>
          <p:cNvPr id="4" name="Slide Number Placeholder 3">
            <a:extLst>
              <a:ext uri="{FF2B5EF4-FFF2-40B4-BE49-F238E27FC236}">
                <a16:creationId xmlns:a16="http://schemas.microsoft.com/office/drawing/2014/main" id="{1DB02C04-9341-C144-5FF3-A9302EE3CBE0}"/>
              </a:ext>
            </a:extLst>
          </p:cNvPr>
          <p:cNvSpPr>
            <a:spLocks noGrp="1"/>
          </p:cNvSpPr>
          <p:nvPr>
            <p:ph type="sldNum" sz="quarter" idx="12"/>
          </p:nvPr>
        </p:nvSpPr>
        <p:spPr/>
        <p:txBody>
          <a:bodyPr/>
          <a:lstStyle/>
          <a:p>
            <a:fld id="{20F37917-FD3A-4669-9018-DA04BCDD3D75}" type="slidenum">
              <a:rPr lang="en-US" smtClean="0"/>
              <a:t>32</a:t>
            </a:fld>
            <a:endParaRPr lang="en-US"/>
          </a:p>
        </p:txBody>
      </p:sp>
    </p:spTree>
    <p:extLst>
      <p:ext uri="{BB962C8B-B14F-4D97-AF65-F5344CB8AC3E}">
        <p14:creationId xmlns:p14="http://schemas.microsoft.com/office/powerpoint/2010/main" val="3109479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3C932-F374-06F4-B4E5-1AA13193C97E}"/>
              </a:ext>
            </a:extLst>
          </p:cNvPr>
          <p:cNvSpPr>
            <a:spLocks noGrp="1"/>
          </p:cNvSpPr>
          <p:nvPr>
            <p:ph type="title"/>
          </p:nvPr>
        </p:nvSpPr>
        <p:spPr/>
        <p:txBody>
          <a:bodyPr>
            <a:normAutofit fontScale="90000"/>
          </a:bodyPr>
          <a:lstStyle/>
          <a:p>
            <a:r>
              <a:rPr lang="en-US" dirty="0"/>
              <a:t>If the data source needs to push different kinds of values, then </a:t>
            </a:r>
            <a:r>
              <a:rPr lang="en-US" dirty="0">
                <a:solidFill>
                  <a:srgbClr val="FF0000"/>
                </a:solidFill>
              </a:rPr>
              <a:t>typed emitters </a:t>
            </a:r>
            <a:r>
              <a:rPr lang="en-US" dirty="0"/>
              <a:t>may be useful</a:t>
            </a:r>
          </a:p>
        </p:txBody>
      </p:sp>
      <p:sp>
        <p:nvSpPr>
          <p:cNvPr id="4" name="Slide Number Placeholder 3">
            <a:extLst>
              <a:ext uri="{FF2B5EF4-FFF2-40B4-BE49-F238E27FC236}">
                <a16:creationId xmlns:a16="http://schemas.microsoft.com/office/drawing/2014/main" id="{EDDBD643-28D4-2989-7808-8F893A1E7B5C}"/>
              </a:ext>
            </a:extLst>
          </p:cNvPr>
          <p:cNvSpPr>
            <a:spLocks noGrp="1"/>
          </p:cNvSpPr>
          <p:nvPr>
            <p:ph type="sldNum" sz="quarter" idx="12"/>
          </p:nvPr>
        </p:nvSpPr>
        <p:spPr/>
        <p:txBody>
          <a:bodyPr/>
          <a:lstStyle/>
          <a:p>
            <a:fld id="{20F37917-FD3A-4669-9018-DA04BCDD3D75}" type="slidenum">
              <a:rPr lang="en-US" smtClean="0"/>
              <a:t>33</a:t>
            </a:fld>
            <a:endParaRPr lang="en-US"/>
          </a:p>
        </p:txBody>
      </p:sp>
      <p:sp>
        <p:nvSpPr>
          <p:cNvPr id="8" name="TextBox 7">
            <a:extLst>
              <a:ext uri="{FF2B5EF4-FFF2-40B4-BE49-F238E27FC236}">
                <a16:creationId xmlns:a16="http://schemas.microsoft.com/office/drawing/2014/main" id="{763236C0-B478-BED1-BD80-D47110CCF3E3}"/>
              </a:ext>
            </a:extLst>
          </p:cNvPr>
          <p:cNvSpPr txBox="1"/>
          <p:nvPr/>
        </p:nvSpPr>
        <p:spPr>
          <a:xfrm>
            <a:off x="838200" y="1579165"/>
            <a:ext cx="10983686"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EventEmitter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"events"</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"typed-emitter"</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carries the current time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0" name="Rectangle: Rounded Corners 9">
            <a:extLst>
              <a:ext uri="{FF2B5EF4-FFF2-40B4-BE49-F238E27FC236}">
                <a16:creationId xmlns:a16="http://schemas.microsoft.com/office/drawing/2014/main" id="{FE99CCEC-1DD8-5936-06EE-C46CFAE2972E}"/>
              </a:ext>
            </a:extLst>
          </p:cNvPr>
          <p:cNvSpPr/>
          <p:nvPr/>
        </p:nvSpPr>
        <p:spPr>
          <a:xfrm>
            <a:off x="5523316" y="5406467"/>
            <a:ext cx="617456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EmittingClocks</a:t>
            </a:r>
            <a:r>
              <a:rPr lang="en-US" sz="2400" dirty="0">
                <a:solidFill>
                  <a:schemeClr val="tx1"/>
                </a:solidFill>
              </a:rPr>
              <a:t>/</a:t>
            </a:r>
            <a:r>
              <a:rPr lang="en-US" sz="2400" dirty="0" err="1">
                <a:solidFill>
                  <a:schemeClr val="tx1"/>
                </a:solidFill>
              </a:rPr>
              <a:t>IEmittingClockAndClients.ts</a:t>
            </a:r>
            <a:endParaRPr lang="en-US" sz="2400" dirty="0">
              <a:solidFill>
                <a:schemeClr val="tx1"/>
              </a:solidFill>
            </a:endParaRPr>
          </a:p>
        </p:txBody>
      </p:sp>
      <p:sp>
        <p:nvSpPr>
          <p:cNvPr id="3" name="Content Placeholder 6">
            <a:extLst>
              <a:ext uri="{FF2B5EF4-FFF2-40B4-BE49-F238E27FC236}">
                <a16:creationId xmlns:a16="http://schemas.microsoft.com/office/drawing/2014/main" id="{B63CEA26-C594-B268-E598-18FDA54B7A20}"/>
              </a:ext>
            </a:extLst>
          </p:cNvPr>
          <p:cNvSpPr>
            <a:spLocks noGrp="1"/>
          </p:cNvSpPr>
          <p:nvPr>
            <p:ph idx="1"/>
          </p:nvPr>
        </p:nvSpPr>
        <p:spPr>
          <a:xfrm>
            <a:off x="1035595" y="3983369"/>
            <a:ext cx="9401738" cy="1837703"/>
          </a:xfrm>
        </p:spPr>
        <p:txBody>
          <a:bodyPr>
            <a:normAutofit/>
          </a:bodyPr>
          <a:lstStyle/>
          <a:p>
            <a:r>
              <a:rPr lang="en-US" dirty="0"/>
              <a:t>Here </a:t>
            </a:r>
            <a:r>
              <a:rPr lang="en-US" b="0" dirty="0">
                <a:solidFill>
                  <a:srgbClr val="795E26"/>
                </a:solidFill>
                <a:effectLst/>
                <a:latin typeface="Consolas" panose="020B0609020204030204" pitchFamily="49" charset="0"/>
              </a:rPr>
              <a:t>reset</a:t>
            </a:r>
            <a:r>
              <a:rPr lang="en-US" dirty="0"/>
              <a:t> and </a:t>
            </a:r>
            <a:r>
              <a:rPr lang="en-US" b="0" dirty="0">
                <a:solidFill>
                  <a:srgbClr val="795E26"/>
                </a:solidFill>
                <a:effectLst/>
                <a:latin typeface="Consolas" panose="020B0609020204030204" pitchFamily="49" charset="0"/>
              </a:rPr>
              <a:t>tick</a:t>
            </a:r>
            <a:r>
              <a:rPr lang="en-US" dirty="0"/>
              <a:t> are different kinds of events.</a:t>
            </a:r>
          </a:p>
        </p:txBody>
      </p:sp>
    </p:spTree>
    <p:extLst>
      <p:ext uri="{BB962C8B-B14F-4D97-AF65-F5344CB8AC3E}">
        <p14:creationId xmlns:p14="http://schemas.microsoft.com/office/powerpoint/2010/main" val="36266885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92A30-D3D4-8EF3-4E56-A7F5EB652B52}"/>
              </a:ext>
            </a:extLst>
          </p:cNvPr>
          <p:cNvSpPr>
            <a:spLocks noGrp="1"/>
          </p:cNvSpPr>
          <p:nvPr>
            <p:ph type="title"/>
          </p:nvPr>
        </p:nvSpPr>
        <p:spPr/>
        <p:txBody>
          <a:bodyPr/>
          <a:lstStyle/>
          <a:p>
            <a:r>
              <a:rPr lang="en-US" dirty="0"/>
              <a:t>Using an emitter</a:t>
            </a:r>
          </a:p>
        </p:txBody>
      </p:sp>
      <p:sp>
        <p:nvSpPr>
          <p:cNvPr id="4" name="Slide Number Placeholder 3">
            <a:extLst>
              <a:ext uri="{FF2B5EF4-FFF2-40B4-BE49-F238E27FC236}">
                <a16:creationId xmlns:a16="http://schemas.microsoft.com/office/drawing/2014/main" id="{F1316974-0AD7-F4FD-DB61-E993F4281CD1}"/>
              </a:ext>
            </a:extLst>
          </p:cNvPr>
          <p:cNvSpPr>
            <a:spLocks noGrp="1"/>
          </p:cNvSpPr>
          <p:nvPr>
            <p:ph type="sldNum" sz="quarter" idx="12"/>
          </p:nvPr>
        </p:nvSpPr>
        <p:spPr/>
        <p:txBody>
          <a:bodyPr/>
          <a:lstStyle/>
          <a:p>
            <a:fld id="{20F37917-FD3A-4669-9018-DA04BCDD3D75}" type="slidenum">
              <a:rPr lang="en-US" smtClean="0"/>
              <a:t>34</a:t>
            </a:fld>
            <a:endParaRPr lang="en-US"/>
          </a:p>
        </p:txBody>
      </p:sp>
      <p:sp>
        <p:nvSpPr>
          <p:cNvPr id="6" name="TextBox 5">
            <a:extLst>
              <a:ext uri="{FF2B5EF4-FFF2-40B4-BE49-F238E27FC236}">
                <a16:creationId xmlns:a16="http://schemas.microsoft.com/office/drawing/2014/main" id="{C51E56E9-9A0F-2D9E-BB09-D039FB546E24}"/>
              </a:ext>
            </a:extLst>
          </p:cNvPr>
          <p:cNvSpPr txBox="1"/>
          <p:nvPr/>
        </p:nvSpPr>
        <p:spPr>
          <a:xfrm>
            <a:off x="838200" y="1737598"/>
            <a:ext cx="9574530"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SampleEmitterServer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emitter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EventEmitter</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getEmitter</a:t>
            </a:r>
            <a:r>
              <a:rPr lang="en-US" b="0" dirty="0">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demo</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SampleEmitterClient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SampleEmitterServer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emitter</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server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getEmitter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7" name="Rectangle: Rounded Corners 6">
            <a:extLst>
              <a:ext uri="{FF2B5EF4-FFF2-40B4-BE49-F238E27FC236}">
                <a16:creationId xmlns:a16="http://schemas.microsoft.com/office/drawing/2014/main" id="{45C4BD2F-6E4A-0EC4-EA05-B4EB2F905906}"/>
              </a:ext>
            </a:extLst>
          </p:cNvPr>
          <p:cNvSpPr/>
          <p:nvPr/>
        </p:nvSpPr>
        <p:spPr>
          <a:xfrm>
            <a:off x="5802716" y="271104"/>
            <a:ext cx="617456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EmittingClocks</a:t>
            </a:r>
            <a:r>
              <a:rPr lang="en-US" sz="2400" dirty="0">
                <a:solidFill>
                  <a:schemeClr val="tx1"/>
                </a:solidFill>
              </a:rPr>
              <a:t>/</a:t>
            </a:r>
            <a:r>
              <a:rPr lang="en-US" sz="2400" dirty="0" err="1">
                <a:solidFill>
                  <a:schemeClr val="tx1"/>
                </a:solidFill>
              </a:rPr>
              <a:t>IEmittingClockAndClients.ts</a:t>
            </a:r>
            <a:endParaRPr lang="en-US" sz="2400" dirty="0">
              <a:solidFill>
                <a:schemeClr val="tx1"/>
              </a:solidFill>
            </a:endParaRPr>
          </a:p>
        </p:txBody>
      </p:sp>
      <p:sp>
        <p:nvSpPr>
          <p:cNvPr id="3" name="TextBox 2">
            <a:extLst>
              <a:ext uri="{FF2B5EF4-FFF2-40B4-BE49-F238E27FC236}">
                <a16:creationId xmlns:a16="http://schemas.microsoft.com/office/drawing/2014/main" id="{2ECC8EB2-0127-248F-E287-F7E243BDD004}"/>
              </a:ext>
            </a:extLst>
          </p:cNvPr>
          <p:cNvSpPr txBox="1"/>
          <p:nvPr/>
        </p:nvSpPr>
        <p:spPr>
          <a:xfrm>
            <a:off x="6578600" y="2796804"/>
            <a:ext cx="4660900" cy="6584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800" dirty="0">
                <a:solidFill>
                  <a:schemeClr val="tx1"/>
                </a:solidFill>
              </a:rPr>
              <a:t>When an event occurs:</a:t>
            </a:r>
            <a:r>
              <a:rPr lang="en-US" sz="2800" b="1" dirty="0">
                <a:solidFill>
                  <a:schemeClr val="tx1"/>
                </a:solidFill>
              </a:rPr>
              <a:t> emit()</a:t>
            </a:r>
          </a:p>
        </p:txBody>
      </p:sp>
      <p:sp>
        <p:nvSpPr>
          <p:cNvPr id="5" name="TextBox 4">
            <a:extLst>
              <a:ext uri="{FF2B5EF4-FFF2-40B4-BE49-F238E27FC236}">
                <a16:creationId xmlns:a16="http://schemas.microsoft.com/office/drawing/2014/main" id="{E3630829-4F0D-E94F-D8AA-76625C288FFC}"/>
              </a:ext>
            </a:extLst>
          </p:cNvPr>
          <p:cNvSpPr txBox="1"/>
          <p:nvPr/>
        </p:nvSpPr>
        <p:spPr>
          <a:xfrm>
            <a:off x="6578600" y="5880490"/>
            <a:ext cx="4876800" cy="6584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800" dirty="0">
                <a:solidFill>
                  <a:schemeClr val="tx1"/>
                </a:solidFill>
              </a:rPr>
              <a:t>When you need to register:</a:t>
            </a:r>
            <a:r>
              <a:rPr lang="en-US" sz="2800" b="1" dirty="0">
                <a:solidFill>
                  <a:schemeClr val="tx1"/>
                </a:solidFill>
              </a:rPr>
              <a:t> on()</a:t>
            </a:r>
          </a:p>
        </p:txBody>
      </p:sp>
    </p:spTree>
    <p:extLst>
      <p:ext uri="{BB962C8B-B14F-4D97-AF65-F5344CB8AC3E}">
        <p14:creationId xmlns:p14="http://schemas.microsoft.com/office/powerpoint/2010/main" val="28624269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737D72-4088-EED3-2DF0-E2450EBA0D5E}"/>
              </a:ext>
            </a:extLst>
          </p:cNvPr>
          <p:cNvSpPr>
            <a:spLocks noGrp="1"/>
          </p:cNvSpPr>
          <p:nvPr>
            <p:ph type="title"/>
          </p:nvPr>
        </p:nvSpPr>
        <p:spPr/>
        <p:txBody>
          <a:bodyPr/>
          <a:lstStyle/>
          <a:p>
            <a:r>
              <a:rPr lang="en-US" dirty="0"/>
              <a:t>Interface for a clock using an emitter</a:t>
            </a:r>
          </a:p>
        </p:txBody>
      </p:sp>
      <p:sp>
        <p:nvSpPr>
          <p:cNvPr id="4" name="Slide Number Placeholder 3">
            <a:extLst>
              <a:ext uri="{FF2B5EF4-FFF2-40B4-BE49-F238E27FC236}">
                <a16:creationId xmlns:a16="http://schemas.microsoft.com/office/drawing/2014/main" id="{78DDA54C-EE25-93CB-691B-365F42FAC854}"/>
              </a:ext>
            </a:extLst>
          </p:cNvPr>
          <p:cNvSpPr>
            <a:spLocks noGrp="1"/>
          </p:cNvSpPr>
          <p:nvPr>
            <p:ph type="sldNum" sz="quarter" idx="12"/>
          </p:nvPr>
        </p:nvSpPr>
        <p:spPr/>
        <p:txBody>
          <a:bodyPr/>
          <a:lstStyle/>
          <a:p>
            <a:fld id="{20F37917-FD3A-4669-9018-DA04BCDD3D75}" type="slidenum">
              <a:rPr lang="en-US" smtClean="0"/>
              <a:t>35</a:t>
            </a:fld>
            <a:endParaRPr lang="en-US"/>
          </a:p>
        </p:txBody>
      </p:sp>
      <p:sp>
        <p:nvSpPr>
          <p:cNvPr id="9" name="TextBox 8">
            <a:extLst>
              <a:ext uri="{FF2B5EF4-FFF2-40B4-BE49-F238E27FC236}">
                <a16:creationId xmlns:a16="http://schemas.microsoft.com/office/drawing/2014/main" id="{755D00BB-59CB-D942-7896-9705316CF169}"/>
              </a:ext>
            </a:extLst>
          </p:cNvPr>
          <p:cNvSpPr txBox="1"/>
          <p:nvPr/>
        </p:nvSpPr>
        <p:spPr>
          <a:xfrm>
            <a:off x="838200" y="1544033"/>
            <a:ext cx="8308657"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IEmittingClock</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resets the time to 0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increments the time and sends a .</a:t>
            </a:r>
            <a:r>
              <a:rPr lang="en-US" b="0" dirty="0" err="1">
                <a:solidFill>
                  <a:srgbClr val="008000"/>
                </a:solidFill>
                <a:effectLst/>
                <a:latin typeface="Consolas" panose="020B0609020204030204" pitchFamily="49" charset="0"/>
              </a:rPr>
              <a:t>nofify</a:t>
            </a:r>
            <a:r>
              <a:rPr lang="en-US" b="0" dirty="0">
                <a:solidFill>
                  <a:srgbClr val="008000"/>
                </a:solidFill>
                <a:effectLst/>
                <a:latin typeface="Consolas" panose="020B0609020204030204" pitchFamily="49" charset="0"/>
              </a:rPr>
              <a:t> message with the </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current time to all the consumers</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adds another listener; returns the clock's emitter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a:t>
            </a:r>
          </a:p>
        </p:txBody>
      </p:sp>
      <p:sp>
        <p:nvSpPr>
          <p:cNvPr id="3" name="Rectangle: Rounded Corners 2">
            <a:extLst>
              <a:ext uri="{FF2B5EF4-FFF2-40B4-BE49-F238E27FC236}">
                <a16:creationId xmlns:a16="http://schemas.microsoft.com/office/drawing/2014/main" id="{B1F35F52-6E7B-0314-C10A-3DBB46B1636A}"/>
              </a:ext>
            </a:extLst>
          </p:cNvPr>
          <p:cNvSpPr/>
          <p:nvPr/>
        </p:nvSpPr>
        <p:spPr>
          <a:xfrm>
            <a:off x="5179233" y="5514351"/>
            <a:ext cx="617456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EmittingClocks</a:t>
            </a:r>
            <a:r>
              <a:rPr lang="en-US" sz="2400" dirty="0">
                <a:solidFill>
                  <a:schemeClr val="tx1"/>
                </a:solidFill>
              </a:rPr>
              <a:t>/</a:t>
            </a:r>
            <a:r>
              <a:rPr lang="en-US" sz="2400" dirty="0" err="1">
                <a:solidFill>
                  <a:schemeClr val="tx1"/>
                </a:solidFill>
              </a:rPr>
              <a:t>IEmittingClockAndClients.ts</a:t>
            </a:r>
            <a:endParaRPr lang="en-US" sz="2400" dirty="0">
              <a:solidFill>
                <a:schemeClr val="tx1"/>
              </a:solidFill>
            </a:endParaRPr>
          </a:p>
        </p:txBody>
      </p:sp>
    </p:spTree>
    <p:extLst>
      <p:ext uri="{BB962C8B-B14F-4D97-AF65-F5344CB8AC3E}">
        <p14:creationId xmlns:p14="http://schemas.microsoft.com/office/powerpoint/2010/main" val="38516026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A991-421E-3B41-5255-71840B1281D9}"/>
              </a:ext>
            </a:extLst>
          </p:cNvPr>
          <p:cNvSpPr>
            <a:spLocks noGrp="1"/>
          </p:cNvSpPr>
          <p:nvPr>
            <p:ph type="title"/>
          </p:nvPr>
        </p:nvSpPr>
        <p:spPr/>
        <p:txBody>
          <a:bodyPr/>
          <a:lstStyle/>
          <a:p>
            <a:r>
              <a:rPr lang="en-US" dirty="0" err="1"/>
              <a:t>EmittingClock</a:t>
            </a:r>
            <a:endParaRPr lang="en-US" dirty="0"/>
          </a:p>
        </p:txBody>
      </p:sp>
      <p:sp>
        <p:nvSpPr>
          <p:cNvPr id="3" name="Slide Number Placeholder 2">
            <a:extLst>
              <a:ext uri="{FF2B5EF4-FFF2-40B4-BE49-F238E27FC236}">
                <a16:creationId xmlns:a16="http://schemas.microsoft.com/office/drawing/2014/main" id="{628220A7-F6AF-5BB7-2205-EDD700E53702}"/>
              </a:ext>
            </a:extLst>
          </p:cNvPr>
          <p:cNvSpPr>
            <a:spLocks noGrp="1"/>
          </p:cNvSpPr>
          <p:nvPr>
            <p:ph type="sldNum" sz="quarter" idx="12"/>
          </p:nvPr>
        </p:nvSpPr>
        <p:spPr/>
        <p:txBody>
          <a:bodyPr/>
          <a:lstStyle/>
          <a:p>
            <a:fld id="{20F37917-FD3A-4669-9018-DA04BCDD3D75}" type="slidenum">
              <a:rPr lang="en-US" smtClean="0"/>
              <a:t>36</a:t>
            </a:fld>
            <a:endParaRPr lang="en-US"/>
          </a:p>
        </p:txBody>
      </p:sp>
      <p:sp>
        <p:nvSpPr>
          <p:cNvPr id="5" name="TextBox 4">
            <a:extLst>
              <a:ext uri="{FF2B5EF4-FFF2-40B4-BE49-F238E27FC236}">
                <a16:creationId xmlns:a16="http://schemas.microsoft.com/office/drawing/2014/main" id="{21BE25CC-5F30-EAC2-A057-E1D186AA137A}"/>
              </a:ext>
            </a:extLst>
          </p:cNvPr>
          <p:cNvSpPr txBox="1"/>
          <p:nvPr/>
        </p:nvSpPr>
        <p:spPr>
          <a:xfrm>
            <a:off x="838200" y="1494294"/>
            <a:ext cx="9871710"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EmittingClock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IEmittingClock</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emitter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EventEmitter</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emitter</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
        <p:nvSpPr>
          <p:cNvPr id="4" name="Rectangle: Rounded Corners 3">
            <a:extLst>
              <a:ext uri="{FF2B5EF4-FFF2-40B4-BE49-F238E27FC236}">
                <a16:creationId xmlns:a16="http://schemas.microsoft.com/office/drawing/2014/main" id="{6BA12E4F-86E7-8B01-60AE-73FDC6587F1E}"/>
              </a:ext>
            </a:extLst>
          </p:cNvPr>
          <p:cNvSpPr/>
          <p:nvPr/>
        </p:nvSpPr>
        <p:spPr>
          <a:xfrm>
            <a:off x="5179233" y="325557"/>
            <a:ext cx="617456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EmittingClocks</a:t>
            </a:r>
            <a:r>
              <a:rPr lang="en-US" sz="2400" dirty="0">
                <a:solidFill>
                  <a:schemeClr val="tx1"/>
                </a:solidFill>
              </a:rPr>
              <a:t>/</a:t>
            </a:r>
            <a:r>
              <a:rPr lang="en-US" sz="2400" dirty="0" err="1">
                <a:solidFill>
                  <a:schemeClr val="tx1"/>
                </a:solidFill>
              </a:rPr>
              <a:t>IEmittingClockAndClients.ts</a:t>
            </a:r>
            <a:endParaRPr lang="en-US" sz="2400" dirty="0">
              <a:solidFill>
                <a:schemeClr val="tx1"/>
              </a:solidFill>
            </a:endParaRPr>
          </a:p>
        </p:txBody>
      </p:sp>
    </p:spTree>
    <p:extLst>
      <p:ext uri="{BB962C8B-B14F-4D97-AF65-F5344CB8AC3E}">
        <p14:creationId xmlns:p14="http://schemas.microsoft.com/office/powerpoint/2010/main" val="8334830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08315-FAFF-DEDD-AFF5-DB61B986CF93}"/>
              </a:ext>
            </a:extLst>
          </p:cNvPr>
          <p:cNvSpPr>
            <a:spLocks noGrp="1"/>
          </p:cNvSpPr>
          <p:nvPr>
            <p:ph type="title"/>
          </p:nvPr>
        </p:nvSpPr>
        <p:spPr/>
        <p:txBody>
          <a:bodyPr/>
          <a:lstStyle/>
          <a:p>
            <a:r>
              <a:rPr lang="en-US" dirty="0" err="1"/>
              <a:t>EmittingClockClient</a:t>
            </a:r>
            <a:endParaRPr lang="en-US" dirty="0"/>
          </a:p>
        </p:txBody>
      </p:sp>
      <p:sp>
        <p:nvSpPr>
          <p:cNvPr id="3" name="Slide Number Placeholder 2">
            <a:extLst>
              <a:ext uri="{FF2B5EF4-FFF2-40B4-BE49-F238E27FC236}">
                <a16:creationId xmlns:a16="http://schemas.microsoft.com/office/drawing/2014/main" id="{299A3370-B546-40F5-67DE-9984CD8F38DE}"/>
              </a:ext>
            </a:extLst>
          </p:cNvPr>
          <p:cNvSpPr>
            <a:spLocks noGrp="1"/>
          </p:cNvSpPr>
          <p:nvPr>
            <p:ph type="sldNum" sz="quarter" idx="12"/>
          </p:nvPr>
        </p:nvSpPr>
        <p:spPr/>
        <p:txBody>
          <a:bodyPr/>
          <a:lstStyle/>
          <a:p>
            <a:fld id="{20F37917-FD3A-4669-9018-DA04BCDD3D75}" type="slidenum">
              <a:rPr lang="en-US" smtClean="0"/>
              <a:t>37</a:t>
            </a:fld>
            <a:endParaRPr lang="en-US"/>
          </a:p>
        </p:txBody>
      </p:sp>
      <p:sp>
        <p:nvSpPr>
          <p:cNvPr id="5" name="TextBox 4">
            <a:extLst>
              <a:ext uri="{FF2B5EF4-FFF2-40B4-BE49-F238E27FC236}">
                <a16:creationId xmlns:a16="http://schemas.microsoft.com/office/drawing/2014/main" id="{1B721ADD-6B25-C19D-1800-39D3090A3B7D}"/>
              </a:ext>
            </a:extLst>
          </p:cNvPr>
          <p:cNvSpPr txBox="1"/>
          <p:nvPr/>
        </p:nvSpPr>
        <p:spPr>
          <a:xfrm>
            <a:off x="838200" y="1556802"/>
            <a:ext cx="9723120" cy="313932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EmittingClockClient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time is not accurate until the next tick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IEmittingClock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TypedEmitter</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ClockEvents</a:t>
            </a:r>
            <a:r>
              <a:rPr lang="en-US" b="0" dirty="0">
                <a:solidFill>
                  <a:srgbClr val="000000"/>
                </a:solidFill>
                <a:effectLst/>
                <a:latin typeface="Consolas" panose="020B0609020204030204" pitchFamily="49" charset="0"/>
              </a:rPr>
              <a:t>&gt; = </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set up event listeners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getT</a:t>
            </a:r>
            <a:r>
              <a:rPr lang="en-US" b="0" dirty="0" err="1">
                <a:solidFill>
                  <a:srgbClr val="795E26"/>
                </a:solidFill>
                <a:effectLst/>
                <a:latin typeface="Consolas" panose="020B0609020204030204" pitchFamily="49" charset="0"/>
              </a:rPr>
              <a:t>ime</a:t>
            </a:r>
            <a:r>
              <a:rPr lang="en-US" dirty="0">
                <a:solidFill>
                  <a:srgbClr val="795E26"/>
                </a:solidFill>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4" name="Rectangle: Rounded Corners 3">
            <a:extLst>
              <a:ext uri="{FF2B5EF4-FFF2-40B4-BE49-F238E27FC236}">
                <a16:creationId xmlns:a16="http://schemas.microsoft.com/office/drawing/2014/main" id="{4E6EB3B2-3C1A-C157-05EF-428A1E537B0F}"/>
              </a:ext>
            </a:extLst>
          </p:cNvPr>
          <p:cNvSpPr/>
          <p:nvPr/>
        </p:nvSpPr>
        <p:spPr>
          <a:xfrm>
            <a:off x="5523316" y="5406467"/>
            <a:ext cx="617456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EmittingClocks</a:t>
            </a:r>
            <a:r>
              <a:rPr lang="en-US" sz="2400" dirty="0">
                <a:solidFill>
                  <a:schemeClr val="tx1"/>
                </a:solidFill>
              </a:rPr>
              <a:t>/</a:t>
            </a:r>
            <a:r>
              <a:rPr lang="en-US" sz="2400" dirty="0" err="1">
                <a:solidFill>
                  <a:schemeClr val="tx1"/>
                </a:solidFill>
              </a:rPr>
              <a:t>IEmittingClockAndClients.ts</a:t>
            </a:r>
            <a:endParaRPr lang="en-US" sz="2400" dirty="0">
              <a:solidFill>
                <a:schemeClr val="tx1"/>
              </a:solidFill>
            </a:endParaRPr>
          </a:p>
        </p:txBody>
      </p:sp>
    </p:spTree>
    <p:extLst>
      <p:ext uri="{BB962C8B-B14F-4D97-AF65-F5344CB8AC3E}">
        <p14:creationId xmlns:p14="http://schemas.microsoft.com/office/powerpoint/2010/main" val="40560566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08315-FAFF-DEDD-AFF5-DB61B986CF93}"/>
              </a:ext>
            </a:extLst>
          </p:cNvPr>
          <p:cNvSpPr>
            <a:spLocks noGrp="1"/>
          </p:cNvSpPr>
          <p:nvPr>
            <p:ph type="title"/>
          </p:nvPr>
        </p:nvSpPr>
        <p:spPr/>
        <p:txBody>
          <a:bodyPr/>
          <a:lstStyle/>
          <a:p>
            <a:r>
              <a:rPr lang="en-US" dirty="0"/>
              <a:t>Emitter Pattern has many variations</a:t>
            </a:r>
          </a:p>
        </p:txBody>
      </p:sp>
      <p:sp>
        <p:nvSpPr>
          <p:cNvPr id="3" name="Slide Number Placeholder 2">
            <a:extLst>
              <a:ext uri="{FF2B5EF4-FFF2-40B4-BE49-F238E27FC236}">
                <a16:creationId xmlns:a16="http://schemas.microsoft.com/office/drawing/2014/main" id="{299A3370-B546-40F5-67DE-9984CD8F38DE}"/>
              </a:ext>
            </a:extLst>
          </p:cNvPr>
          <p:cNvSpPr>
            <a:spLocks noGrp="1"/>
          </p:cNvSpPr>
          <p:nvPr>
            <p:ph type="sldNum" sz="quarter" idx="12"/>
          </p:nvPr>
        </p:nvSpPr>
        <p:spPr/>
        <p:txBody>
          <a:bodyPr/>
          <a:lstStyle/>
          <a:p>
            <a:fld id="{20F37917-FD3A-4669-9018-DA04BCDD3D75}" type="slidenum">
              <a:rPr lang="en-US" smtClean="0"/>
              <a:t>38</a:t>
            </a:fld>
            <a:endParaRPr lang="en-US"/>
          </a:p>
        </p:txBody>
      </p:sp>
      <p:sp>
        <p:nvSpPr>
          <p:cNvPr id="6" name="TextBox 5">
            <a:extLst>
              <a:ext uri="{FF2B5EF4-FFF2-40B4-BE49-F238E27FC236}">
                <a16:creationId xmlns:a16="http://schemas.microsoft.com/office/drawing/2014/main" id="{7373FFB7-FCBD-EB81-2B2B-F9FA562B1B75}"/>
              </a:ext>
            </a:extLst>
          </p:cNvPr>
          <p:cNvSpPr txBox="1"/>
          <p:nvPr/>
        </p:nvSpPr>
        <p:spPr>
          <a:xfrm>
            <a:off x="1039332" y="1578799"/>
            <a:ext cx="10515600" cy="433965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dirty="0">
                <a:solidFill>
                  <a:srgbClr val="AF00DB"/>
                </a:solidFill>
                <a:effectLst/>
                <a:latin typeface="Consolas" panose="020B0609020204030204" pitchFamily="49" charset="0"/>
              </a:rPr>
              <a:t>export</a:t>
            </a:r>
            <a:r>
              <a:rPr lang="en-US" sz="2000" dirty="0">
                <a:solidFill>
                  <a:srgbClr val="000000"/>
                </a:solidFill>
                <a:effectLst/>
                <a:latin typeface="Consolas" panose="020B0609020204030204" pitchFamily="49" charset="0"/>
              </a:rPr>
              <a:t> </a:t>
            </a:r>
            <a:r>
              <a:rPr lang="en-US" sz="2000" dirty="0">
                <a:solidFill>
                  <a:srgbClr val="0000FF"/>
                </a:solidFill>
                <a:effectLst/>
                <a:latin typeface="Consolas" panose="020B0609020204030204" pitchFamily="49" charset="0"/>
              </a:rPr>
              <a:t>interface</a:t>
            </a:r>
            <a:r>
              <a:rPr lang="en-US" sz="2000" dirty="0">
                <a:solidFill>
                  <a:srgbClr val="000000"/>
                </a:solidFill>
                <a:effectLst/>
                <a:latin typeface="Consolas" panose="020B0609020204030204" pitchFamily="49" charset="0"/>
              </a:rPr>
              <a:t> </a:t>
            </a:r>
            <a:r>
              <a:rPr lang="en-US" sz="2000" dirty="0" err="1">
                <a:solidFill>
                  <a:srgbClr val="267F99"/>
                </a:solidFill>
                <a:effectLst/>
                <a:latin typeface="Consolas" panose="020B0609020204030204" pitchFamily="49" charset="0"/>
              </a:rPr>
              <a:t>EventEmitter</a:t>
            </a:r>
            <a:r>
              <a:rPr lang="en-US" sz="2000" dirty="0">
                <a:solidFill>
                  <a:srgbClr val="000000"/>
                </a:solidFill>
                <a:effectLst/>
                <a:latin typeface="Consolas" panose="020B0609020204030204" pitchFamily="49" charset="0"/>
              </a:rPr>
              <a:t> {</a:t>
            </a:r>
          </a:p>
          <a:p>
            <a:endParaRPr lang="en-US" sz="2000" dirty="0">
              <a:solidFill>
                <a:srgbClr val="008000"/>
              </a:solidFill>
              <a:effectLst/>
              <a:latin typeface="Consolas" panose="020B0609020204030204" pitchFamily="49" charset="0"/>
            </a:endParaRPr>
          </a:p>
          <a:p>
            <a:r>
              <a:rPr lang="en-US" dirty="0">
                <a:solidFill>
                  <a:srgbClr val="008000"/>
                </a:solidFill>
                <a:effectLst/>
                <a:latin typeface="Consolas" panose="020B0609020204030204" pitchFamily="49" charset="0"/>
              </a:rPr>
              <a:t>    /** Run callback every time event is emitted */ </a:t>
            </a:r>
          </a:p>
          <a:p>
            <a:r>
              <a:rPr lang="en-US" dirty="0">
                <a:solidFill>
                  <a:srgbClr val="008000"/>
                </a:solidFill>
                <a:effectLst/>
                <a:latin typeface="Consolas" panose="020B0609020204030204" pitchFamily="49" charset="0"/>
              </a:rPr>
              <a:t>    </a:t>
            </a:r>
            <a:r>
              <a:rPr lang="en-US" dirty="0">
                <a:solidFill>
                  <a:srgbClr val="FFC000"/>
                </a:solidFill>
                <a:effectLst/>
                <a:latin typeface="Consolas" panose="020B0609020204030204" pitchFamily="49" charset="0"/>
              </a:rPr>
              <a:t>on(event, callback);</a:t>
            </a:r>
            <a:endParaRPr lang="en-US" dirty="0">
              <a:solidFill>
                <a:srgbClr val="008000"/>
              </a:solidFill>
              <a:effectLst/>
              <a:latin typeface="Consolas" panose="020B0609020204030204" pitchFamily="49" charset="0"/>
            </a:endParaRPr>
          </a:p>
          <a:p>
            <a:r>
              <a:rPr lang="en-US" dirty="0">
                <a:solidFill>
                  <a:srgbClr val="008000"/>
                </a:solidFill>
                <a:latin typeface="Consolas" panose="020B0609020204030204" pitchFamily="49" charset="0"/>
              </a:rPr>
              <a:t>    </a:t>
            </a:r>
            <a:r>
              <a:rPr lang="en-US" dirty="0">
                <a:solidFill>
                  <a:srgbClr val="008000"/>
                </a:solidFill>
                <a:effectLst/>
                <a:latin typeface="Consolas" panose="020B0609020204030204" pitchFamily="49" charset="0"/>
              </a:rPr>
              <a:t>/** Run callback when event is emitted just for the first time */</a:t>
            </a:r>
          </a:p>
          <a:p>
            <a:r>
              <a:rPr lang="en-US" dirty="0">
                <a:solidFill>
                  <a:srgbClr val="008000"/>
                </a:solidFill>
                <a:effectLst/>
                <a:latin typeface="Consolas" panose="020B0609020204030204" pitchFamily="49" charset="0"/>
              </a:rPr>
              <a:t>    </a:t>
            </a:r>
            <a:r>
              <a:rPr lang="en-US" dirty="0">
                <a:solidFill>
                  <a:srgbClr val="FFC000"/>
                </a:solidFill>
                <a:effectLst/>
                <a:latin typeface="Consolas" panose="020B0609020204030204" pitchFamily="49" charset="0"/>
              </a:rPr>
              <a:t>once(event, callback);</a:t>
            </a:r>
            <a:endParaRPr lang="en-US" dirty="0">
              <a:solidFill>
                <a:srgbClr val="008000"/>
              </a:solidFill>
              <a:effectLst/>
              <a:latin typeface="Consolas" panose="020B0609020204030204" pitchFamily="49" charset="0"/>
            </a:endParaRPr>
          </a:p>
          <a:p>
            <a:r>
              <a:rPr lang="en-US" dirty="0">
                <a:solidFill>
                  <a:srgbClr val="008000"/>
                </a:solidFill>
                <a:effectLst/>
                <a:latin typeface="Consolas" panose="020B0609020204030204" pitchFamily="49" charset="0"/>
              </a:rPr>
              <a:t>    /** Removes the callback for event */ </a:t>
            </a:r>
          </a:p>
          <a:p>
            <a:r>
              <a:rPr lang="en-US" dirty="0">
                <a:solidFill>
                  <a:srgbClr val="FFC000"/>
                </a:solidFill>
                <a:effectLst/>
                <a:latin typeface="Consolas" panose="020B0609020204030204" pitchFamily="49" charset="0"/>
              </a:rPr>
              <a:t>    off(event, callback</a:t>
            </a:r>
            <a:r>
              <a:rPr lang="en-US" dirty="0">
                <a:solidFill>
                  <a:srgbClr val="008000"/>
                </a:solidFill>
                <a:effectLst/>
                <a:latin typeface="Consolas" panose="020B0609020204030204" pitchFamily="49" charset="0"/>
              </a:rPr>
              <a:t>);</a:t>
            </a:r>
          </a:p>
          <a:p>
            <a:r>
              <a:rPr lang="en-US" dirty="0">
                <a:solidFill>
                  <a:srgbClr val="008000"/>
                </a:solidFill>
                <a:effectLst/>
                <a:latin typeface="Consolas" panose="020B0609020204030204" pitchFamily="49" charset="0"/>
              </a:rPr>
              <a:t>    /** Removes all callbacks for event */ </a:t>
            </a:r>
          </a:p>
          <a:p>
            <a:r>
              <a:rPr lang="en-US" dirty="0">
                <a:solidFill>
                  <a:srgbClr val="FFC000"/>
                </a:solidFill>
                <a:effectLst/>
                <a:latin typeface="Consolas" panose="020B0609020204030204" pitchFamily="49" charset="0"/>
              </a:rPr>
              <a:t>    off(event);</a:t>
            </a:r>
            <a:endParaRPr lang="en-US" dirty="0">
              <a:solidFill>
                <a:srgbClr val="008000"/>
              </a:solidFill>
              <a:effectLst/>
              <a:latin typeface="Consolas" panose="020B0609020204030204" pitchFamily="49" charset="0"/>
            </a:endParaRPr>
          </a:p>
          <a:p>
            <a:r>
              <a:rPr lang="en-US" dirty="0">
                <a:solidFill>
                  <a:srgbClr val="008000"/>
                </a:solidFill>
                <a:effectLst/>
                <a:latin typeface="Consolas" panose="020B0609020204030204" pitchFamily="49" charset="0"/>
              </a:rPr>
              <a:t>    /** Removes all callbacks for all events */ </a:t>
            </a:r>
          </a:p>
          <a:p>
            <a:r>
              <a:rPr lang="en-US" dirty="0">
                <a:solidFill>
                  <a:srgbClr val="FFC000"/>
                </a:solidFill>
                <a:effectLst/>
                <a:latin typeface="Consolas" panose="020B0609020204030204" pitchFamily="49" charset="0"/>
              </a:rPr>
              <a:t>    off();</a:t>
            </a:r>
          </a:p>
          <a:p>
            <a:r>
              <a:rPr lang="en-US" dirty="0">
                <a:solidFill>
                  <a:srgbClr val="008000"/>
                </a:solidFill>
                <a:effectLst/>
                <a:latin typeface="Consolas" panose="020B0609020204030204" pitchFamily="49" charset="0"/>
              </a:rPr>
              <a:t>    /** The event callbacks are called with the passed arguments */</a:t>
            </a:r>
          </a:p>
          <a:p>
            <a:r>
              <a:rPr lang="en-US" dirty="0">
                <a:solidFill>
                  <a:srgbClr val="008000"/>
                </a:solidFill>
                <a:effectLst/>
                <a:latin typeface="Consolas" panose="020B0609020204030204" pitchFamily="49" charset="0"/>
              </a:rPr>
              <a:t>    </a:t>
            </a:r>
            <a:r>
              <a:rPr lang="en-US" dirty="0">
                <a:solidFill>
                  <a:srgbClr val="FFC000"/>
                </a:solidFill>
                <a:effectLst/>
                <a:latin typeface="Consolas" panose="020B0609020204030204" pitchFamily="49" charset="0"/>
              </a:rPr>
              <a:t>emit(type, ... </a:t>
            </a:r>
            <a:r>
              <a:rPr lang="en-US" dirty="0" err="1">
                <a:solidFill>
                  <a:srgbClr val="FFC000"/>
                </a:solidFill>
                <a:effectLst/>
                <a:latin typeface="Consolas" panose="020B0609020204030204" pitchFamily="49" charset="0"/>
              </a:rPr>
              <a:t>args</a:t>
            </a:r>
            <a:r>
              <a:rPr lang="en-US" dirty="0">
                <a:solidFill>
                  <a:srgbClr val="FFC000"/>
                </a:solidFill>
                <a:effectLst/>
                <a:latin typeface="Consolas" panose="020B0609020204030204" pitchFamily="49" charset="0"/>
              </a:rPr>
              <a:t>);</a:t>
            </a:r>
            <a:endParaRPr lang="en-US" dirty="0">
              <a:solidFill>
                <a:srgbClr val="008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505293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E63C2-291F-4BCD-8481-B88CD1E437D8}"/>
              </a:ext>
            </a:extLst>
          </p:cNvPr>
          <p:cNvSpPr>
            <a:spLocks noGrp="1"/>
          </p:cNvSpPr>
          <p:nvPr>
            <p:ph type="title"/>
          </p:nvPr>
        </p:nvSpPr>
        <p:spPr/>
        <p:txBody>
          <a:bodyPr/>
          <a:lstStyle/>
          <a:p>
            <a:r>
              <a:rPr lang="en-US" dirty="0"/>
              <a:t>Pattern #5: The Singleton Pattern</a:t>
            </a:r>
          </a:p>
        </p:txBody>
      </p:sp>
      <p:sp>
        <p:nvSpPr>
          <p:cNvPr id="3" name="Content Placeholder 2">
            <a:extLst>
              <a:ext uri="{FF2B5EF4-FFF2-40B4-BE49-F238E27FC236}">
                <a16:creationId xmlns:a16="http://schemas.microsoft.com/office/drawing/2014/main" id="{874CA140-84F5-4AD7-B8BC-646247EE7684}"/>
              </a:ext>
            </a:extLst>
          </p:cNvPr>
          <p:cNvSpPr>
            <a:spLocks noGrp="1"/>
          </p:cNvSpPr>
          <p:nvPr>
            <p:ph idx="1"/>
          </p:nvPr>
        </p:nvSpPr>
        <p:spPr/>
        <p:txBody>
          <a:bodyPr/>
          <a:lstStyle/>
          <a:p>
            <a:r>
              <a:rPr lang="en-US" dirty="0"/>
              <a:t>Maybe you only want one clock in your system.</a:t>
            </a:r>
          </a:p>
          <a:p>
            <a:r>
              <a:rPr lang="en-US" dirty="0"/>
              <a:t>You can't just say "new Clock" because that always creates a new object of class Clock.</a:t>
            </a:r>
          </a:p>
          <a:p>
            <a:r>
              <a:rPr lang="en-US" dirty="0"/>
              <a:t>We'll solve this in two steps.</a:t>
            </a:r>
          </a:p>
        </p:txBody>
      </p:sp>
      <p:sp>
        <p:nvSpPr>
          <p:cNvPr id="4" name="Slide Number Placeholder 3">
            <a:extLst>
              <a:ext uri="{FF2B5EF4-FFF2-40B4-BE49-F238E27FC236}">
                <a16:creationId xmlns:a16="http://schemas.microsoft.com/office/drawing/2014/main" id="{C8233305-C092-409F-B45A-522B05B8014A}"/>
              </a:ext>
            </a:extLst>
          </p:cNvPr>
          <p:cNvSpPr>
            <a:spLocks noGrp="1"/>
          </p:cNvSpPr>
          <p:nvPr>
            <p:ph type="sldNum" sz="quarter" idx="12"/>
          </p:nvPr>
        </p:nvSpPr>
        <p:spPr/>
        <p:txBody>
          <a:bodyPr/>
          <a:lstStyle/>
          <a:p>
            <a:fld id="{20F37917-FD3A-4669-9018-DA04BCDD3D75}" type="slidenum">
              <a:rPr lang="en-US" smtClean="0"/>
              <a:t>39</a:t>
            </a:fld>
            <a:endParaRPr lang="en-US"/>
          </a:p>
        </p:txBody>
      </p:sp>
    </p:spTree>
    <p:extLst>
      <p:ext uri="{BB962C8B-B14F-4D97-AF65-F5344CB8AC3E}">
        <p14:creationId xmlns:p14="http://schemas.microsoft.com/office/powerpoint/2010/main" val="568162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A179F-10F8-FAD1-A286-2AAF5D2924B6}"/>
              </a:ext>
            </a:extLst>
          </p:cNvPr>
          <p:cNvSpPr>
            <a:spLocks noGrp="1"/>
          </p:cNvSpPr>
          <p:nvPr>
            <p:ph type="title"/>
          </p:nvPr>
        </p:nvSpPr>
        <p:spPr/>
        <p:txBody>
          <a:bodyPr/>
          <a:lstStyle/>
          <a:p>
            <a:r>
              <a:rPr lang="en-US" dirty="0"/>
              <a:t>Patterns help communicate intent</a:t>
            </a:r>
          </a:p>
        </p:txBody>
      </p:sp>
      <p:sp>
        <p:nvSpPr>
          <p:cNvPr id="3" name="Content Placeholder 2">
            <a:extLst>
              <a:ext uri="{FF2B5EF4-FFF2-40B4-BE49-F238E27FC236}">
                <a16:creationId xmlns:a16="http://schemas.microsoft.com/office/drawing/2014/main" id="{5A0618D1-BC1F-00BF-115E-9BA4FC702211}"/>
              </a:ext>
            </a:extLst>
          </p:cNvPr>
          <p:cNvSpPr>
            <a:spLocks noGrp="1"/>
          </p:cNvSpPr>
          <p:nvPr>
            <p:ph idx="1"/>
          </p:nvPr>
        </p:nvSpPr>
        <p:spPr/>
        <p:txBody>
          <a:bodyPr/>
          <a:lstStyle/>
          <a:p>
            <a:r>
              <a:rPr lang="en-US" dirty="0"/>
              <a:t>If your code uses a well-known pattern, then the reader has a head start in understanding your code.</a:t>
            </a:r>
          </a:p>
        </p:txBody>
      </p:sp>
      <p:sp>
        <p:nvSpPr>
          <p:cNvPr id="4" name="Slide Number Placeholder 3">
            <a:extLst>
              <a:ext uri="{FF2B5EF4-FFF2-40B4-BE49-F238E27FC236}">
                <a16:creationId xmlns:a16="http://schemas.microsoft.com/office/drawing/2014/main" id="{B797F925-0FB9-D83B-41C8-901CDE6C2D17}"/>
              </a:ext>
            </a:extLst>
          </p:cNvPr>
          <p:cNvSpPr>
            <a:spLocks noGrp="1"/>
          </p:cNvSpPr>
          <p:nvPr>
            <p:ph type="sldNum" sz="quarter" idx="12"/>
          </p:nvPr>
        </p:nvSpPr>
        <p:spPr/>
        <p:txBody>
          <a:bodyPr/>
          <a:lstStyle/>
          <a:p>
            <a:fld id="{20F37917-FD3A-4669-9018-DA04BCDD3D75}" type="slidenum">
              <a:rPr lang="en-US" smtClean="0"/>
              <a:t>4</a:t>
            </a:fld>
            <a:endParaRPr lang="en-US"/>
          </a:p>
        </p:txBody>
      </p:sp>
    </p:spTree>
    <p:extLst>
      <p:ext uri="{BB962C8B-B14F-4D97-AF65-F5344CB8AC3E}">
        <p14:creationId xmlns:p14="http://schemas.microsoft.com/office/powerpoint/2010/main" val="99294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32C25-8C24-A622-F74C-E95209182C72}"/>
              </a:ext>
            </a:extLst>
          </p:cNvPr>
          <p:cNvSpPr>
            <a:spLocks noGrp="1"/>
          </p:cNvSpPr>
          <p:nvPr>
            <p:ph type="title"/>
          </p:nvPr>
        </p:nvSpPr>
        <p:spPr/>
        <p:txBody>
          <a:bodyPr/>
          <a:lstStyle/>
          <a:p>
            <a:r>
              <a:rPr lang="en-US" dirty="0"/>
              <a:t>Introduce a clock factory</a:t>
            </a:r>
          </a:p>
        </p:txBody>
      </p:sp>
      <p:sp>
        <p:nvSpPr>
          <p:cNvPr id="4" name="Slide Number Placeholder 3">
            <a:extLst>
              <a:ext uri="{FF2B5EF4-FFF2-40B4-BE49-F238E27FC236}">
                <a16:creationId xmlns:a16="http://schemas.microsoft.com/office/drawing/2014/main" id="{D83386E7-EA42-A84F-E2B3-4CCF911E4659}"/>
              </a:ext>
            </a:extLst>
          </p:cNvPr>
          <p:cNvSpPr>
            <a:spLocks noGrp="1"/>
          </p:cNvSpPr>
          <p:nvPr>
            <p:ph type="sldNum" sz="quarter" idx="12"/>
          </p:nvPr>
        </p:nvSpPr>
        <p:spPr/>
        <p:txBody>
          <a:bodyPr/>
          <a:lstStyle/>
          <a:p>
            <a:fld id="{20F37917-FD3A-4669-9018-DA04BCDD3D75}" type="slidenum">
              <a:rPr lang="en-US" smtClean="0"/>
              <a:t>40</a:t>
            </a:fld>
            <a:endParaRPr lang="en-US"/>
          </a:p>
        </p:txBody>
      </p:sp>
      <p:sp>
        <p:nvSpPr>
          <p:cNvPr id="6" name="TextBox 5">
            <a:extLst>
              <a:ext uri="{FF2B5EF4-FFF2-40B4-BE49-F238E27FC236}">
                <a16:creationId xmlns:a16="http://schemas.microsoft.com/office/drawing/2014/main" id="{C58F2022-8D56-8F94-E8F2-AA4303A63573}"/>
              </a:ext>
            </a:extLst>
          </p:cNvPr>
          <p:cNvSpPr txBox="1"/>
          <p:nvPr/>
        </p:nvSpPr>
        <p:spPr>
          <a:xfrm>
            <a:off x="838200" y="1568946"/>
            <a:ext cx="9427029"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testClock</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clock</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clockName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'the clock factory should build some working clocks'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'works'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SimpleClockFactory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createClock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testClock</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clock2</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SimpleClockFactory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createClock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testClock</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clock2</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'clock2'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3" name="Rectangle: Rounded Corners 2">
            <a:extLst>
              <a:ext uri="{FF2B5EF4-FFF2-40B4-BE49-F238E27FC236}">
                <a16:creationId xmlns:a16="http://schemas.microsoft.com/office/drawing/2014/main" id="{0141CD11-500C-A8FE-DAD4-AD5362BF70B6}"/>
              </a:ext>
            </a:extLst>
          </p:cNvPr>
          <p:cNvSpPr/>
          <p:nvPr/>
        </p:nvSpPr>
        <p:spPr>
          <a:xfrm>
            <a:off x="5777316" y="156208"/>
            <a:ext cx="617456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Singletons/</a:t>
            </a:r>
            <a:r>
              <a:rPr lang="en-US" sz="2400" dirty="0" err="1">
                <a:solidFill>
                  <a:schemeClr val="tx1"/>
                </a:solidFill>
              </a:rPr>
              <a:t>simpleClockFactory.test.ts</a:t>
            </a:r>
            <a:endParaRPr lang="en-US" sz="2400" dirty="0">
              <a:solidFill>
                <a:schemeClr val="tx1"/>
              </a:solidFill>
            </a:endParaRPr>
          </a:p>
        </p:txBody>
      </p:sp>
    </p:spTree>
    <p:extLst>
      <p:ext uri="{BB962C8B-B14F-4D97-AF65-F5344CB8AC3E}">
        <p14:creationId xmlns:p14="http://schemas.microsoft.com/office/powerpoint/2010/main" val="14794065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5A8D4-207D-C833-BA48-98F5F8186518}"/>
              </a:ext>
            </a:extLst>
          </p:cNvPr>
          <p:cNvSpPr>
            <a:spLocks noGrp="1"/>
          </p:cNvSpPr>
          <p:nvPr>
            <p:ph type="title"/>
          </p:nvPr>
        </p:nvSpPr>
        <p:spPr/>
        <p:txBody>
          <a:bodyPr/>
          <a:lstStyle/>
          <a:p>
            <a:r>
              <a:rPr lang="en-US" dirty="0"/>
              <a:t>But we said we wanted only one clock!</a:t>
            </a:r>
          </a:p>
        </p:txBody>
      </p:sp>
      <p:sp>
        <p:nvSpPr>
          <p:cNvPr id="3" name="Content Placeholder 2">
            <a:extLst>
              <a:ext uri="{FF2B5EF4-FFF2-40B4-BE49-F238E27FC236}">
                <a16:creationId xmlns:a16="http://schemas.microsoft.com/office/drawing/2014/main" id="{D384681E-DA72-0CAB-0316-66CD7EB54EBB}"/>
              </a:ext>
            </a:extLst>
          </p:cNvPr>
          <p:cNvSpPr>
            <a:spLocks noGrp="1"/>
          </p:cNvSpPr>
          <p:nvPr>
            <p:ph idx="1"/>
          </p:nvPr>
        </p:nvSpPr>
        <p:spPr/>
        <p:txBody>
          <a:bodyPr/>
          <a:lstStyle/>
          <a:p>
            <a:r>
              <a:rPr lang="en-US" dirty="0"/>
              <a:t>No problem!</a:t>
            </a:r>
          </a:p>
          <a:p>
            <a:r>
              <a:rPr lang="en-US" dirty="0"/>
              <a:t>Just modify the factory so it only creates a clock once, and after that just returns the same one over and over again.</a:t>
            </a:r>
          </a:p>
        </p:txBody>
      </p:sp>
      <p:sp>
        <p:nvSpPr>
          <p:cNvPr id="4" name="Slide Number Placeholder 3">
            <a:extLst>
              <a:ext uri="{FF2B5EF4-FFF2-40B4-BE49-F238E27FC236}">
                <a16:creationId xmlns:a16="http://schemas.microsoft.com/office/drawing/2014/main" id="{FD97DE1A-C5A7-DBDA-9DAB-62CD1772B5FC}"/>
              </a:ext>
            </a:extLst>
          </p:cNvPr>
          <p:cNvSpPr>
            <a:spLocks noGrp="1"/>
          </p:cNvSpPr>
          <p:nvPr>
            <p:ph type="sldNum" sz="quarter" idx="12"/>
          </p:nvPr>
        </p:nvSpPr>
        <p:spPr/>
        <p:txBody>
          <a:bodyPr/>
          <a:lstStyle/>
          <a:p>
            <a:fld id="{20F37917-FD3A-4669-9018-DA04BCDD3D75}" type="slidenum">
              <a:rPr lang="en-US" smtClean="0"/>
              <a:t>41</a:t>
            </a:fld>
            <a:endParaRPr lang="en-US"/>
          </a:p>
        </p:txBody>
      </p:sp>
    </p:spTree>
    <p:extLst>
      <p:ext uri="{BB962C8B-B14F-4D97-AF65-F5344CB8AC3E}">
        <p14:creationId xmlns:p14="http://schemas.microsoft.com/office/powerpoint/2010/main" val="2063450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0E3CA-0AF9-44A5-AE3D-3E6F93AA4B3F}"/>
              </a:ext>
            </a:extLst>
          </p:cNvPr>
          <p:cNvSpPr>
            <a:spLocks noGrp="1"/>
          </p:cNvSpPr>
          <p:nvPr>
            <p:ph type="title"/>
          </p:nvPr>
        </p:nvSpPr>
        <p:spPr/>
        <p:txBody>
          <a:bodyPr/>
          <a:lstStyle/>
          <a:p>
            <a:r>
              <a:rPr lang="en-US" dirty="0"/>
              <a:t>Here’s the behavior we expect</a:t>
            </a:r>
          </a:p>
        </p:txBody>
      </p:sp>
      <p:sp>
        <p:nvSpPr>
          <p:cNvPr id="4" name="Slide Number Placeholder 3">
            <a:extLst>
              <a:ext uri="{FF2B5EF4-FFF2-40B4-BE49-F238E27FC236}">
                <a16:creationId xmlns:a16="http://schemas.microsoft.com/office/drawing/2014/main" id="{43B522ED-CD51-4D46-9492-8DAA54C4C893}"/>
              </a:ext>
            </a:extLst>
          </p:cNvPr>
          <p:cNvSpPr>
            <a:spLocks noGrp="1"/>
          </p:cNvSpPr>
          <p:nvPr>
            <p:ph type="sldNum" sz="quarter" idx="12"/>
          </p:nvPr>
        </p:nvSpPr>
        <p:spPr/>
        <p:txBody>
          <a:bodyPr/>
          <a:lstStyle/>
          <a:p>
            <a:fld id="{20F37917-FD3A-4669-9018-DA04BCDD3D75}" type="slidenum">
              <a:rPr lang="en-US" smtClean="0"/>
              <a:t>42</a:t>
            </a:fld>
            <a:endParaRPr lang="en-US"/>
          </a:p>
        </p:txBody>
      </p:sp>
      <p:sp>
        <p:nvSpPr>
          <p:cNvPr id="6" name="TextBox 5">
            <a:extLst>
              <a:ext uri="{FF2B5EF4-FFF2-40B4-BE49-F238E27FC236}">
                <a16:creationId xmlns:a16="http://schemas.microsoft.com/office/drawing/2014/main" id="{5407603D-8BF7-45ED-95E8-55B7B850B5D1}"/>
              </a:ext>
            </a:extLst>
          </p:cNvPr>
          <p:cNvSpPr txBox="1"/>
          <p:nvPr/>
        </p:nvSpPr>
        <p:spPr>
          <a:xfrm>
            <a:off x="838200" y="1473106"/>
            <a:ext cx="9955774"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ClockFactory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singletonClockFactory</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"actions on clock1 should be visible on clock2"</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clock2</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
        <p:nvSpPr>
          <p:cNvPr id="5" name="Rectangle: Rounded Corners 4">
            <a:extLst>
              <a:ext uri="{FF2B5EF4-FFF2-40B4-BE49-F238E27FC236}">
                <a16:creationId xmlns:a16="http://schemas.microsoft.com/office/drawing/2014/main" id="{36D61FA6-E790-CA09-1B0F-096E8957BC75}"/>
              </a:ext>
            </a:extLst>
          </p:cNvPr>
          <p:cNvSpPr/>
          <p:nvPr/>
        </p:nvSpPr>
        <p:spPr>
          <a:xfrm>
            <a:off x="5777316" y="156208"/>
            <a:ext cx="617456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Singletons/</a:t>
            </a:r>
            <a:r>
              <a:rPr lang="en-US" sz="2400" dirty="0" err="1">
                <a:solidFill>
                  <a:schemeClr val="tx1"/>
                </a:solidFill>
              </a:rPr>
              <a:t>singletonClockFactory.test.ts</a:t>
            </a:r>
            <a:endParaRPr lang="en-US" sz="2400" dirty="0">
              <a:solidFill>
                <a:schemeClr val="tx1"/>
              </a:solidFill>
            </a:endParaRPr>
          </a:p>
        </p:txBody>
      </p:sp>
    </p:spTree>
    <p:extLst>
      <p:ext uri="{BB962C8B-B14F-4D97-AF65-F5344CB8AC3E}">
        <p14:creationId xmlns:p14="http://schemas.microsoft.com/office/powerpoint/2010/main" val="29737558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2658BD7-C743-4498-B8E6-00AE5BBA1194}"/>
              </a:ext>
            </a:extLst>
          </p:cNvPr>
          <p:cNvSpPr>
            <a:spLocks noGrp="1"/>
          </p:cNvSpPr>
          <p:nvPr>
            <p:ph type="title"/>
          </p:nvPr>
        </p:nvSpPr>
        <p:spPr/>
        <p:txBody>
          <a:bodyPr/>
          <a:lstStyle/>
          <a:p>
            <a:r>
              <a:rPr lang="en-US" dirty="0"/>
              <a:t>Solution: Use a first-time through switch and a private constructor</a:t>
            </a:r>
          </a:p>
        </p:txBody>
      </p:sp>
      <p:sp>
        <p:nvSpPr>
          <p:cNvPr id="4" name="Slide Number Placeholder 3">
            <a:extLst>
              <a:ext uri="{FF2B5EF4-FFF2-40B4-BE49-F238E27FC236}">
                <a16:creationId xmlns:a16="http://schemas.microsoft.com/office/drawing/2014/main" id="{9FFA5EA6-CF4D-4035-A399-4CBDD7823351}"/>
              </a:ext>
            </a:extLst>
          </p:cNvPr>
          <p:cNvSpPr>
            <a:spLocks noGrp="1"/>
          </p:cNvSpPr>
          <p:nvPr>
            <p:ph type="sldNum" sz="quarter" idx="12"/>
          </p:nvPr>
        </p:nvSpPr>
        <p:spPr/>
        <p:txBody>
          <a:bodyPr/>
          <a:lstStyle/>
          <a:p>
            <a:fld id="{20F37917-FD3A-4669-9018-DA04BCDD3D75}" type="slidenum">
              <a:rPr lang="en-US" smtClean="0"/>
              <a:t>43</a:t>
            </a:fld>
            <a:endParaRPr lang="en-US"/>
          </a:p>
        </p:txBody>
      </p:sp>
      <p:sp>
        <p:nvSpPr>
          <p:cNvPr id="11" name="TextBox 10">
            <a:extLst>
              <a:ext uri="{FF2B5EF4-FFF2-40B4-BE49-F238E27FC236}">
                <a16:creationId xmlns:a16="http://schemas.microsoft.com/office/drawing/2014/main" id="{3AE0C4CD-B87C-49F4-BE8F-078BF439F00E}"/>
              </a:ext>
            </a:extLst>
          </p:cNvPr>
          <p:cNvSpPr txBox="1"/>
          <p:nvPr/>
        </p:nvSpPr>
        <p:spPr>
          <a:xfrm>
            <a:off x="785108" y="1490969"/>
            <a:ext cx="10202681"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IPullingClock</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simpleClockUsingPull</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 :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2" name="Rectangle: Rounded Corners 1">
            <a:extLst>
              <a:ext uri="{FF2B5EF4-FFF2-40B4-BE49-F238E27FC236}">
                <a16:creationId xmlns:a16="http://schemas.microsoft.com/office/drawing/2014/main" id="{DE3228F6-A8BD-2519-EE29-278AD8C29099}"/>
              </a:ext>
            </a:extLst>
          </p:cNvPr>
          <p:cNvSpPr/>
          <p:nvPr/>
        </p:nvSpPr>
        <p:spPr>
          <a:xfrm>
            <a:off x="5358216" y="5461287"/>
            <a:ext cx="617456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Singletons/</a:t>
            </a:r>
            <a:r>
              <a:rPr lang="en-US" sz="2400" dirty="0" err="1">
                <a:solidFill>
                  <a:schemeClr val="tx1"/>
                </a:solidFill>
              </a:rPr>
              <a:t>singletonClockFactory.ts</a:t>
            </a:r>
            <a:endParaRPr lang="en-US" sz="2400" dirty="0">
              <a:solidFill>
                <a:schemeClr val="tx1"/>
              </a:solidFill>
            </a:endParaRPr>
          </a:p>
        </p:txBody>
      </p:sp>
    </p:spTree>
    <p:extLst>
      <p:ext uri="{BB962C8B-B14F-4D97-AF65-F5344CB8AC3E}">
        <p14:creationId xmlns:p14="http://schemas.microsoft.com/office/powerpoint/2010/main" val="19882340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C0D0-0D5D-4D8C-9D3A-06E2CE84B911}"/>
              </a:ext>
            </a:extLst>
          </p:cNvPr>
          <p:cNvSpPr>
            <a:spLocks noGrp="1"/>
          </p:cNvSpPr>
          <p:nvPr>
            <p:ph type="title"/>
          </p:nvPr>
        </p:nvSpPr>
        <p:spPr/>
        <p:txBody>
          <a:bodyPr/>
          <a:lstStyle/>
          <a:p>
            <a:r>
              <a:rPr lang="en-US" dirty="0"/>
              <a:t>Describing your design using these vocabulary words</a:t>
            </a:r>
          </a:p>
        </p:txBody>
      </p:sp>
      <p:sp>
        <p:nvSpPr>
          <p:cNvPr id="5" name="Content Placeholder 4">
            <a:extLst>
              <a:ext uri="{FF2B5EF4-FFF2-40B4-BE49-F238E27FC236}">
                <a16:creationId xmlns:a16="http://schemas.microsoft.com/office/drawing/2014/main" id="{82AB9F76-899B-4F36-B260-B26D4C555F60}"/>
              </a:ext>
            </a:extLst>
          </p:cNvPr>
          <p:cNvSpPr>
            <a:spLocks noGrp="1"/>
          </p:cNvSpPr>
          <p:nvPr>
            <p:ph idx="1"/>
          </p:nvPr>
        </p:nvSpPr>
        <p:spPr>
          <a:xfrm>
            <a:off x="838199" y="1500160"/>
            <a:ext cx="9705975" cy="4351338"/>
          </a:xfrm>
        </p:spPr>
        <p:txBody>
          <a:bodyPr>
            <a:normAutofit/>
          </a:bodyPr>
          <a:lstStyle/>
          <a:p>
            <a:pPr marL="0" indent="0">
              <a:buNone/>
            </a:pPr>
            <a:r>
              <a:rPr lang="en-US" sz="3200" dirty="0"/>
              <a:t>When I create an object that needs a clock, I ask the master clock factory to issue me a clock, and then I have my new object register itself with the clock.  </a:t>
            </a:r>
          </a:p>
          <a:p>
            <a:pPr marL="0" indent="0">
              <a:buNone/>
            </a:pPr>
            <a:r>
              <a:rPr lang="en-US" sz="3200" dirty="0"/>
              <a:t>The master clock updates my object whenever the master clock changes.  </a:t>
            </a:r>
          </a:p>
          <a:p>
            <a:pPr marL="0" indent="0">
              <a:buNone/>
            </a:pPr>
            <a:r>
              <a:rPr lang="en-US" sz="3200" dirty="0"/>
              <a:t>The master clock also sends my object an update message when it registers, so my object will always have the latest time.</a:t>
            </a:r>
          </a:p>
          <a:p>
            <a:pPr marL="0" indent="0">
              <a:buNone/>
            </a:pPr>
            <a:endParaRPr lang="en-US" sz="2400" dirty="0"/>
          </a:p>
        </p:txBody>
      </p:sp>
      <p:sp>
        <p:nvSpPr>
          <p:cNvPr id="4" name="Slide Number Placeholder 3">
            <a:extLst>
              <a:ext uri="{FF2B5EF4-FFF2-40B4-BE49-F238E27FC236}">
                <a16:creationId xmlns:a16="http://schemas.microsoft.com/office/drawing/2014/main" id="{82893DF6-F040-4CC4-BAA5-75D4631AE021}"/>
              </a:ext>
            </a:extLst>
          </p:cNvPr>
          <p:cNvSpPr>
            <a:spLocks noGrp="1"/>
          </p:cNvSpPr>
          <p:nvPr>
            <p:ph type="sldNum" sz="quarter" idx="12"/>
          </p:nvPr>
        </p:nvSpPr>
        <p:spPr/>
        <p:txBody>
          <a:bodyPr/>
          <a:lstStyle/>
          <a:p>
            <a:fld id="{20F37917-FD3A-4669-9018-DA04BCDD3D75}" type="slidenum">
              <a:rPr lang="en-US" smtClean="0"/>
              <a:t>44</a:t>
            </a:fld>
            <a:endParaRPr lang="en-US"/>
          </a:p>
        </p:txBody>
      </p:sp>
    </p:spTree>
    <p:extLst>
      <p:ext uri="{BB962C8B-B14F-4D97-AF65-F5344CB8AC3E}">
        <p14:creationId xmlns:p14="http://schemas.microsoft.com/office/powerpoint/2010/main" val="4033522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3410E1-E6C4-4D22-A7F9-8EF1CE45AA03}"/>
              </a:ext>
            </a:extLst>
          </p:cNvPr>
          <p:cNvSpPr>
            <a:spLocks noGrp="1"/>
          </p:cNvSpPr>
          <p:nvPr>
            <p:ph type="title"/>
          </p:nvPr>
        </p:nvSpPr>
        <p:spPr/>
        <p:txBody>
          <a:bodyPr>
            <a:normAutofit/>
          </a:bodyPr>
          <a:lstStyle/>
          <a:p>
            <a:r>
              <a:rPr lang="en-US" sz="3600" dirty="0"/>
              <a:t>Discussing your design </a:t>
            </a:r>
          </a:p>
        </p:txBody>
      </p:sp>
      <p:sp>
        <p:nvSpPr>
          <p:cNvPr id="4" name="Slide Number Placeholder 3">
            <a:extLst>
              <a:ext uri="{FF2B5EF4-FFF2-40B4-BE49-F238E27FC236}">
                <a16:creationId xmlns:a16="http://schemas.microsoft.com/office/drawing/2014/main" id="{8B1878C1-F603-4F39-B859-D8D906202A4A}"/>
              </a:ext>
            </a:extLst>
          </p:cNvPr>
          <p:cNvSpPr>
            <a:spLocks noGrp="1"/>
          </p:cNvSpPr>
          <p:nvPr>
            <p:ph type="sldNum" sz="quarter" idx="12"/>
          </p:nvPr>
        </p:nvSpPr>
        <p:spPr/>
        <p:txBody>
          <a:bodyPr/>
          <a:lstStyle/>
          <a:p>
            <a:fld id="{20F37917-FD3A-4669-9018-DA04BCDD3D75}" type="slidenum">
              <a:rPr lang="en-US" smtClean="0"/>
              <a:t>45</a:t>
            </a:fld>
            <a:endParaRPr lang="en-US"/>
          </a:p>
        </p:txBody>
      </p:sp>
      <p:sp>
        <p:nvSpPr>
          <p:cNvPr id="6" name="Speech Bubble: Rectangle with Corners Rounded 5">
            <a:extLst>
              <a:ext uri="{FF2B5EF4-FFF2-40B4-BE49-F238E27FC236}">
                <a16:creationId xmlns:a16="http://schemas.microsoft.com/office/drawing/2014/main" id="{706C334E-0405-4E43-98B3-F783B6DA076D}"/>
              </a:ext>
            </a:extLst>
          </p:cNvPr>
          <p:cNvSpPr/>
          <p:nvPr/>
        </p:nvSpPr>
        <p:spPr>
          <a:xfrm>
            <a:off x="6267450" y="1577975"/>
            <a:ext cx="4686300" cy="5143500"/>
          </a:xfrm>
          <a:prstGeom prst="wedgeRoundRectCallout">
            <a:avLst>
              <a:gd name="adj1" fmla="val -53780"/>
              <a:gd name="adj2" fmla="val 35237"/>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I have a lot of objects, and they each check the time very often.  If they were constantly sending messages to the master clock, that would be a big load for it.  I sat down with Pat, who is building the master clock, and we agreed on this design.</a:t>
            </a:r>
          </a:p>
        </p:txBody>
      </p:sp>
      <p:sp>
        <p:nvSpPr>
          <p:cNvPr id="7" name="Speech Bubble: Rectangle with Corners Rounded 6">
            <a:extLst>
              <a:ext uri="{FF2B5EF4-FFF2-40B4-BE49-F238E27FC236}">
                <a16:creationId xmlns:a16="http://schemas.microsoft.com/office/drawing/2014/main" id="{3A633D3C-66D6-4484-9FDF-0FF6FB4DD6D6}"/>
              </a:ext>
            </a:extLst>
          </p:cNvPr>
          <p:cNvSpPr/>
          <p:nvPr/>
        </p:nvSpPr>
        <p:spPr>
          <a:xfrm>
            <a:off x="965522" y="1577975"/>
            <a:ext cx="4686300" cy="885825"/>
          </a:xfrm>
          <a:prstGeom prst="wedgeRoundRectCallout">
            <a:avLst>
              <a:gd name="adj1" fmla="val 56544"/>
              <a:gd name="adj2" fmla="val 26976"/>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Why did you choose this design?</a:t>
            </a:r>
          </a:p>
        </p:txBody>
      </p:sp>
    </p:spTree>
    <p:extLst>
      <p:ext uri="{BB962C8B-B14F-4D97-AF65-F5344CB8AC3E}">
        <p14:creationId xmlns:p14="http://schemas.microsoft.com/office/powerpoint/2010/main" val="20046549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3410E1-E6C4-4D22-A7F9-8EF1CE45AA03}"/>
              </a:ext>
            </a:extLst>
          </p:cNvPr>
          <p:cNvSpPr>
            <a:spLocks noGrp="1"/>
          </p:cNvSpPr>
          <p:nvPr>
            <p:ph type="title"/>
          </p:nvPr>
        </p:nvSpPr>
        <p:spPr/>
        <p:txBody>
          <a:bodyPr>
            <a:normAutofit/>
          </a:bodyPr>
          <a:lstStyle/>
          <a:p>
            <a:r>
              <a:rPr lang="en-US" sz="3600" dirty="0"/>
              <a:t>Discussing your design (2) </a:t>
            </a:r>
          </a:p>
        </p:txBody>
      </p:sp>
      <p:sp>
        <p:nvSpPr>
          <p:cNvPr id="4" name="Slide Number Placeholder 3">
            <a:extLst>
              <a:ext uri="{FF2B5EF4-FFF2-40B4-BE49-F238E27FC236}">
                <a16:creationId xmlns:a16="http://schemas.microsoft.com/office/drawing/2014/main" id="{8B1878C1-F603-4F39-B859-D8D906202A4A}"/>
              </a:ext>
            </a:extLst>
          </p:cNvPr>
          <p:cNvSpPr>
            <a:spLocks noGrp="1"/>
          </p:cNvSpPr>
          <p:nvPr>
            <p:ph type="sldNum" sz="quarter" idx="12"/>
          </p:nvPr>
        </p:nvSpPr>
        <p:spPr/>
        <p:txBody>
          <a:bodyPr/>
          <a:lstStyle/>
          <a:p>
            <a:fld id="{20F37917-FD3A-4669-9018-DA04BCDD3D75}" type="slidenum">
              <a:rPr lang="en-US" smtClean="0"/>
              <a:t>46</a:t>
            </a:fld>
            <a:endParaRPr lang="en-US"/>
          </a:p>
        </p:txBody>
      </p:sp>
      <p:sp>
        <p:nvSpPr>
          <p:cNvPr id="6" name="Speech Bubble: Rectangle with Corners Rounded 5">
            <a:extLst>
              <a:ext uri="{FF2B5EF4-FFF2-40B4-BE49-F238E27FC236}">
                <a16:creationId xmlns:a16="http://schemas.microsoft.com/office/drawing/2014/main" id="{706C334E-0405-4E43-98B3-F783B6DA076D}"/>
              </a:ext>
            </a:extLst>
          </p:cNvPr>
          <p:cNvSpPr/>
          <p:nvPr/>
        </p:nvSpPr>
        <p:spPr>
          <a:xfrm>
            <a:off x="6267450" y="2916820"/>
            <a:ext cx="4686300" cy="2037145"/>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Pat told me that the master clock is a singleton, so they will all be getting the same time.</a:t>
            </a:r>
          </a:p>
        </p:txBody>
      </p:sp>
      <p:sp>
        <p:nvSpPr>
          <p:cNvPr id="7" name="Speech Bubble: Rectangle with Corners Rounded 6">
            <a:extLst>
              <a:ext uri="{FF2B5EF4-FFF2-40B4-BE49-F238E27FC236}">
                <a16:creationId xmlns:a16="http://schemas.microsoft.com/office/drawing/2014/main" id="{3A633D3C-66D6-4484-9FDF-0FF6FB4DD6D6}"/>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How do you know that all of your objects will get the right</a:t>
            </a:r>
          </a:p>
          <a:p>
            <a:pPr algn="l"/>
            <a:r>
              <a:rPr lang="en-US" sz="2800" dirty="0">
                <a:solidFill>
                  <a:schemeClr val="tx1"/>
                </a:solidFill>
              </a:rPr>
              <a:t>time?</a:t>
            </a:r>
          </a:p>
        </p:txBody>
      </p:sp>
    </p:spTree>
    <p:extLst>
      <p:ext uri="{BB962C8B-B14F-4D97-AF65-F5344CB8AC3E}">
        <p14:creationId xmlns:p14="http://schemas.microsoft.com/office/powerpoint/2010/main" val="6485720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FDD-4B0E-445C-8E75-9A6EE277E4B0}"/>
              </a:ext>
            </a:extLst>
          </p:cNvPr>
          <p:cNvSpPr>
            <a:spLocks noGrp="1"/>
          </p:cNvSpPr>
          <p:nvPr>
            <p:ph type="title"/>
          </p:nvPr>
        </p:nvSpPr>
        <p:spPr/>
        <p:txBody>
          <a:bodyPr>
            <a:normAutofit/>
          </a:bodyPr>
          <a:lstStyle/>
          <a:p>
            <a:r>
              <a:rPr lang="en-US" sz="3600" dirty="0"/>
              <a:t>The Discussion (3)</a:t>
            </a:r>
          </a:p>
        </p:txBody>
      </p:sp>
      <p:sp>
        <p:nvSpPr>
          <p:cNvPr id="3" name="Slide Number Placeholder 2">
            <a:extLst>
              <a:ext uri="{FF2B5EF4-FFF2-40B4-BE49-F238E27FC236}">
                <a16:creationId xmlns:a16="http://schemas.microsoft.com/office/drawing/2014/main" id="{029AE47E-356D-470E-8017-523179E02D5A}"/>
              </a:ext>
            </a:extLst>
          </p:cNvPr>
          <p:cNvSpPr>
            <a:spLocks noGrp="1"/>
          </p:cNvSpPr>
          <p:nvPr>
            <p:ph type="sldNum" sz="quarter" idx="12"/>
          </p:nvPr>
        </p:nvSpPr>
        <p:spPr/>
        <p:txBody>
          <a:bodyPr/>
          <a:lstStyle/>
          <a:p>
            <a:fld id="{20F37917-FD3A-4669-9018-DA04BCDD3D75}" type="slidenum">
              <a:rPr lang="en-US" smtClean="0"/>
              <a:t>47</a:t>
            </a:fld>
            <a:endParaRPr lang="en-US"/>
          </a:p>
        </p:txBody>
      </p:sp>
      <p:sp>
        <p:nvSpPr>
          <p:cNvPr id="4" name="Speech Bubble: Rectangle with Corners Rounded 3">
            <a:extLst>
              <a:ext uri="{FF2B5EF4-FFF2-40B4-BE49-F238E27FC236}">
                <a16:creationId xmlns:a16="http://schemas.microsoft.com/office/drawing/2014/main" id="{B5381B48-6537-4C84-A437-E6CC32F22F54}"/>
              </a:ext>
            </a:extLst>
          </p:cNvPr>
          <p:cNvSpPr/>
          <p:nvPr/>
        </p:nvSpPr>
        <p:spPr>
          <a:xfrm>
            <a:off x="6267450" y="2305272"/>
            <a:ext cx="4686300" cy="3262152"/>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That's something that happens in the module that exports the master clock.  Pat is building that module.  Pat says it's not hard, but they will show me how to do it in a couple of weeks.</a:t>
            </a:r>
          </a:p>
        </p:txBody>
      </p:sp>
      <p:sp>
        <p:nvSpPr>
          <p:cNvPr id="5" name="Speech Bubble: Rectangle with Corners Rounded 4">
            <a:extLst>
              <a:ext uri="{FF2B5EF4-FFF2-40B4-BE49-F238E27FC236}">
                <a16:creationId xmlns:a16="http://schemas.microsoft.com/office/drawing/2014/main" id="{D48C6AC9-B316-49B7-9B29-B84342D7D993}"/>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Who is responsible for keeping the master clock up to date?</a:t>
            </a:r>
          </a:p>
        </p:txBody>
      </p:sp>
    </p:spTree>
    <p:extLst>
      <p:ext uri="{BB962C8B-B14F-4D97-AF65-F5344CB8AC3E}">
        <p14:creationId xmlns:p14="http://schemas.microsoft.com/office/powerpoint/2010/main" val="9348837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FDD-4B0E-445C-8E75-9A6EE277E4B0}"/>
              </a:ext>
            </a:extLst>
          </p:cNvPr>
          <p:cNvSpPr>
            <a:spLocks noGrp="1"/>
          </p:cNvSpPr>
          <p:nvPr>
            <p:ph type="title"/>
          </p:nvPr>
        </p:nvSpPr>
        <p:spPr/>
        <p:txBody>
          <a:bodyPr>
            <a:normAutofit/>
          </a:bodyPr>
          <a:lstStyle/>
          <a:p>
            <a:r>
              <a:rPr lang="en-US" sz="3600" dirty="0"/>
              <a:t>The Discussion (4)</a:t>
            </a:r>
          </a:p>
        </p:txBody>
      </p:sp>
      <p:sp>
        <p:nvSpPr>
          <p:cNvPr id="3" name="Slide Number Placeholder 2">
            <a:extLst>
              <a:ext uri="{FF2B5EF4-FFF2-40B4-BE49-F238E27FC236}">
                <a16:creationId xmlns:a16="http://schemas.microsoft.com/office/drawing/2014/main" id="{029AE47E-356D-470E-8017-523179E02D5A}"/>
              </a:ext>
            </a:extLst>
          </p:cNvPr>
          <p:cNvSpPr>
            <a:spLocks noGrp="1"/>
          </p:cNvSpPr>
          <p:nvPr>
            <p:ph type="sldNum" sz="quarter" idx="12"/>
          </p:nvPr>
        </p:nvSpPr>
        <p:spPr/>
        <p:txBody>
          <a:bodyPr/>
          <a:lstStyle/>
          <a:p>
            <a:fld id="{20F37917-FD3A-4669-9018-DA04BCDD3D75}" type="slidenum">
              <a:rPr lang="en-US" smtClean="0"/>
              <a:t>48</a:t>
            </a:fld>
            <a:endParaRPr lang="en-US"/>
          </a:p>
        </p:txBody>
      </p:sp>
      <p:sp>
        <p:nvSpPr>
          <p:cNvPr id="4" name="Speech Bubble: Rectangle with Corners Rounded 3">
            <a:extLst>
              <a:ext uri="{FF2B5EF4-FFF2-40B4-BE49-F238E27FC236}">
                <a16:creationId xmlns:a16="http://schemas.microsoft.com/office/drawing/2014/main" id="{B5381B48-6537-4C84-A437-E6CC32F22F54}"/>
              </a:ext>
            </a:extLst>
          </p:cNvPr>
          <p:cNvSpPr/>
          <p:nvPr/>
        </p:nvSpPr>
        <p:spPr>
          <a:xfrm>
            <a:off x="6267450" y="2305272"/>
            <a:ext cx="4686300" cy="3262152"/>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The clock factory exports a class with an interface that only allows me to register.  The interface doesn’t provide me with a method for ticking the clock.</a:t>
            </a:r>
          </a:p>
        </p:txBody>
      </p:sp>
      <p:sp>
        <p:nvSpPr>
          <p:cNvPr id="5" name="Speech Bubble: Rectangle with Corners Rounded 4">
            <a:extLst>
              <a:ext uri="{FF2B5EF4-FFF2-40B4-BE49-F238E27FC236}">
                <a16:creationId xmlns:a16="http://schemas.microsoft.com/office/drawing/2014/main" id="{D48C6AC9-B316-49B7-9B29-B84342D7D993}"/>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What's to prevent you from ticking the master clock</a:t>
            </a:r>
          </a:p>
          <a:p>
            <a:pPr algn="l"/>
            <a:r>
              <a:rPr lang="en-US" sz="2800" dirty="0">
                <a:solidFill>
                  <a:schemeClr val="tx1"/>
                </a:solidFill>
              </a:rPr>
              <a:t>yourself?</a:t>
            </a:r>
          </a:p>
        </p:txBody>
      </p:sp>
    </p:spTree>
    <p:extLst>
      <p:ext uri="{BB962C8B-B14F-4D97-AF65-F5344CB8AC3E}">
        <p14:creationId xmlns:p14="http://schemas.microsoft.com/office/powerpoint/2010/main" val="21864119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Now that we have come to the end of this lesson, you should be able to</a:t>
            </a:r>
          </a:p>
          <a:p>
            <a:pPr lvl="1"/>
            <a:r>
              <a:rPr lang="en-US" dirty="0">
                <a:solidFill>
                  <a:srgbClr val="24292F"/>
                </a:solidFill>
              </a:rPr>
              <a:t>Explain how </a:t>
            </a:r>
            <a:r>
              <a:rPr lang="en-US" b="0" i="0" dirty="0">
                <a:solidFill>
                  <a:srgbClr val="24292F"/>
                </a:solidFill>
                <a:effectLst/>
              </a:rPr>
              <a:t>patterns capture common solutions and tradeoffs for recurring problems.</a:t>
            </a:r>
          </a:p>
          <a:p>
            <a:pPr lvl="1"/>
            <a:r>
              <a:rPr lang="en-US" dirty="0">
                <a:solidFill>
                  <a:srgbClr val="24292F"/>
                </a:solidFill>
              </a:rPr>
              <a:t>Explain and give an example of each of the following:</a:t>
            </a:r>
          </a:p>
          <a:p>
            <a:pPr lvl="2"/>
            <a:r>
              <a:rPr lang="en-US" dirty="0">
                <a:solidFill>
                  <a:srgbClr val="24292F"/>
                </a:solidFill>
              </a:rPr>
              <a:t>The Data-Pull pattern</a:t>
            </a:r>
          </a:p>
          <a:p>
            <a:pPr lvl="2"/>
            <a:r>
              <a:rPr lang="en-US" dirty="0">
                <a:solidFill>
                  <a:srgbClr val="24292F"/>
                </a:solidFill>
              </a:rPr>
              <a:t>The Listener pattern</a:t>
            </a:r>
          </a:p>
          <a:p>
            <a:pPr lvl="2"/>
            <a:r>
              <a:rPr lang="en-US" dirty="0">
                <a:solidFill>
                  <a:srgbClr val="24292F"/>
                </a:solidFill>
              </a:rPr>
              <a:t>The Typed-Emitter pattern</a:t>
            </a:r>
          </a:p>
          <a:p>
            <a:pPr lvl="2"/>
            <a:r>
              <a:rPr lang="en-US" dirty="0">
                <a:solidFill>
                  <a:srgbClr val="24292F"/>
                </a:solidFill>
              </a:rPr>
              <a:t>The Handler-Passing pattern</a:t>
            </a:r>
          </a:p>
          <a:p>
            <a:pPr lvl="2"/>
            <a:r>
              <a:rPr lang="en-US" dirty="0">
                <a:solidFill>
                  <a:srgbClr val="24292F"/>
                </a:solidFill>
              </a:rPr>
              <a:t>The Singleton pattern</a:t>
            </a:r>
          </a:p>
          <a:p>
            <a:pPr lvl="2"/>
            <a:endParaRPr lang="en-US" dirty="0"/>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49</a:t>
            </a:fld>
            <a:endParaRPr lang="en-US"/>
          </a:p>
        </p:txBody>
      </p:sp>
    </p:spTree>
    <p:extLst>
      <p:ext uri="{BB962C8B-B14F-4D97-AF65-F5344CB8AC3E}">
        <p14:creationId xmlns:p14="http://schemas.microsoft.com/office/powerpoint/2010/main" val="3043335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36DC-409B-1A95-F269-C95F96580868}"/>
              </a:ext>
            </a:extLst>
          </p:cNvPr>
          <p:cNvSpPr>
            <a:spLocks noGrp="1"/>
          </p:cNvSpPr>
          <p:nvPr>
            <p:ph type="title"/>
          </p:nvPr>
        </p:nvSpPr>
        <p:spPr/>
        <p:txBody>
          <a:bodyPr/>
          <a:lstStyle/>
          <a:p>
            <a:r>
              <a:rPr lang="en-US" dirty="0"/>
              <a:t>Patterns are intended to be flexible</a:t>
            </a:r>
          </a:p>
        </p:txBody>
      </p:sp>
      <p:sp>
        <p:nvSpPr>
          <p:cNvPr id="3" name="Content Placeholder 2">
            <a:extLst>
              <a:ext uri="{FF2B5EF4-FFF2-40B4-BE49-F238E27FC236}">
                <a16:creationId xmlns:a16="http://schemas.microsoft.com/office/drawing/2014/main" id="{FACB3910-5E1D-C9C0-0E7F-69500A17CAF6}"/>
              </a:ext>
            </a:extLst>
          </p:cNvPr>
          <p:cNvSpPr>
            <a:spLocks noGrp="1"/>
          </p:cNvSpPr>
          <p:nvPr>
            <p:ph idx="1"/>
          </p:nvPr>
        </p:nvSpPr>
        <p:spPr/>
        <p:txBody>
          <a:bodyPr/>
          <a:lstStyle/>
          <a:p>
            <a:r>
              <a:rPr lang="en-US" dirty="0"/>
              <a:t>We will not engage in discussion about whether a particular piece of code is or is not a “correct” instance of a particular pattern.</a:t>
            </a:r>
          </a:p>
        </p:txBody>
      </p:sp>
      <p:sp>
        <p:nvSpPr>
          <p:cNvPr id="4" name="Slide Number Placeholder 3">
            <a:extLst>
              <a:ext uri="{FF2B5EF4-FFF2-40B4-BE49-F238E27FC236}">
                <a16:creationId xmlns:a16="http://schemas.microsoft.com/office/drawing/2014/main" id="{29A47BFD-C831-FFEF-1B5F-EB98D8AECD22}"/>
              </a:ext>
            </a:extLst>
          </p:cNvPr>
          <p:cNvSpPr>
            <a:spLocks noGrp="1"/>
          </p:cNvSpPr>
          <p:nvPr>
            <p:ph type="sldNum" sz="quarter" idx="12"/>
          </p:nvPr>
        </p:nvSpPr>
        <p:spPr/>
        <p:txBody>
          <a:bodyPr/>
          <a:lstStyle/>
          <a:p>
            <a:fld id="{20F37917-FD3A-4669-9018-DA04BCDD3D75}" type="slidenum">
              <a:rPr lang="en-US" smtClean="0"/>
              <a:t>5</a:t>
            </a:fld>
            <a:endParaRPr lang="en-US"/>
          </a:p>
        </p:txBody>
      </p:sp>
    </p:spTree>
    <p:extLst>
      <p:ext uri="{BB962C8B-B14F-4D97-AF65-F5344CB8AC3E}">
        <p14:creationId xmlns:p14="http://schemas.microsoft.com/office/powerpoint/2010/main" val="1778555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9E728-8086-5E41-2C19-BA499160C39E}"/>
              </a:ext>
            </a:extLst>
          </p:cNvPr>
          <p:cNvSpPr>
            <a:spLocks noGrp="1"/>
          </p:cNvSpPr>
          <p:nvPr>
            <p:ph type="title"/>
          </p:nvPr>
        </p:nvSpPr>
        <p:spPr/>
        <p:txBody>
          <a:bodyPr/>
          <a:lstStyle/>
          <a:p>
            <a:r>
              <a:rPr lang="en-US" dirty="0"/>
              <a:t>This week we will talk about the interaction scale</a:t>
            </a:r>
          </a:p>
        </p:txBody>
      </p:sp>
      <p:sp>
        <p:nvSpPr>
          <p:cNvPr id="4" name="Slide Number Placeholder 3">
            <a:extLst>
              <a:ext uri="{FF2B5EF4-FFF2-40B4-BE49-F238E27FC236}">
                <a16:creationId xmlns:a16="http://schemas.microsoft.com/office/drawing/2014/main" id="{C7EA4CCD-E155-51C2-4D08-F4073FF47DE4}"/>
              </a:ext>
            </a:extLst>
          </p:cNvPr>
          <p:cNvSpPr>
            <a:spLocks noGrp="1"/>
          </p:cNvSpPr>
          <p:nvPr>
            <p:ph type="sldNum" sz="quarter" idx="12"/>
          </p:nvPr>
        </p:nvSpPr>
        <p:spPr/>
        <p:txBody>
          <a:bodyPr/>
          <a:lstStyle/>
          <a:p>
            <a:fld id="{20F37917-FD3A-4669-9018-DA04BCDD3D75}" type="slidenum">
              <a:rPr lang="en-US" smtClean="0"/>
              <a:t>6</a:t>
            </a:fld>
            <a:endParaRPr lang="en-US"/>
          </a:p>
        </p:txBody>
      </p:sp>
      <p:sp>
        <p:nvSpPr>
          <p:cNvPr id="6" name="Content Placeholder 5">
            <a:extLst>
              <a:ext uri="{FF2B5EF4-FFF2-40B4-BE49-F238E27FC236}">
                <a16:creationId xmlns:a16="http://schemas.microsoft.com/office/drawing/2014/main" id="{38BED14B-19EF-CD09-B664-7A0B10E2C042}"/>
              </a:ext>
            </a:extLst>
          </p:cNvPr>
          <p:cNvSpPr>
            <a:spLocks noGrp="1"/>
          </p:cNvSpPr>
          <p:nvPr>
            <p:ph idx="1"/>
          </p:nvPr>
        </p:nvSpPr>
        <p:spPr/>
        <p:txBody>
          <a:bodyPr/>
          <a:lstStyle/>
          <a:p>
            <a:endParaRPr lang="en-US"/>
          </a:p>
        </p:txBody>
      </p:sp>
      <p:graphicFrame>
        <p:nvGraphicFramePr>
          <p:cNvPr id="10" name="Content Placeholder 2">
            <a:extLst>
              <a:ext uri="{FF2B5EF4-FFF2-40B4-BE49-F238E27FC236}">
                <a16:creationId xmlns:a16="http://schemas.microsoft.com/office/drawing/2014/main" id="{BD762AA2-B8E6-CE63-C277-9D78BC5B5A1B}"/>
              </a:ext>
            </a:extLst>
          </p:cNvPr>
          <p:cNvGraphicFramePr>
            <a:graphicFrameLocks/>
          </p:cNvGraphicFramePr>
          <p:nvPr>
            <p:extLst>
              <p:ext uri="{D42A27DB-BD31-4B8C-83A1-F6EECF244321}">
                <p14:modId xmlns:p14="http://schemas.microsoft.com/office/powerpoint/2010/main" val="2346143630"/>
              </p:ext>
            </p:extLst>
          </p:nvPr>
        </p:nvGraphicFramePr>
        <p:xfrm>
          <a:off x="1143000" y="1674415"/>
          <a:ext cx="788670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747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0B63D-BA2A-9CC0-CF4B-BB55A5402492}"/>
              </a:ext>
            </a:extLst>
          </p:cNvPr>
          <p:cNvSpPr>
            <a:spLocks noGrp="1"/>
          </p:cNvSpPr>
          <p:nvPr>
            <p:ph type="title"/>
          </p:nvPr>
        </p:nvSpPr>
        <p:spPr/>
        <p:txBody>
          <a:bodyPr/>
          <a:lstStyle/>
          <a:p>
            <a:r>
              <a:rPr lang="en-US" dirty="0"/>
              <a:t>Design at the Interaction Level corresponds to “OOD Design Patterns”</a:t>
            </a:r>
          </a:p>
        </p:txBody>
      </p:sp>
      <p:sp>
        <p:nvSpPr>
          <p:cNvPr id="3" name="Content Placeholder 2">
            <a:extLst>
              <a:ext uri="{FF2B5EF4-FFF2-40B4-BE49-F238E27FC236}">
                <a16:creationId xmlns:a16="http://schemas.microsoft.com/office/drawing/2014/main" id="{5D865F9A-31BE-788E-C939-758FEA63112F}"/>
              </a:ext>
            </a:extLst>
          </p:cNvPr>
          <p:cNvSpPr>
            <a:spLocks noGrp="1"/>
          </p:cNvSpPr>
          <p:nvPr>
            <p:ph idx="1"/>
          </p:nvPr>
        </p:nvSpPr>
        <p:spPr>
          <a:xfrm>
            <a:off x="838200" y="1500160"/>
            <a:ext cx="9127836" cy="4351338"/>
          </a:xfrm>
        </p:spPr>
        <p:txBody>
          <a:bodyPr/>
          <a:lstStyle/>
          <a:p>
            <a:r>
              <a:rPr lang="en-US" dirty="0"/>
              <a:t>Four guys in the 90’s wrote a book that lists a lot of patterns.</a:t>
            </a:r>
          </a:p>
          <a:p>
            <a:r>
              <a:rPr lang="en-US" dirty="0"/>
              <a:t>But this is not the be-all and end-all of patterns</a:t>
            </a:r>
          </a:p>
          <a:p>
            <a:r>
              <a:rPr lang="en-US" dirty="0"/>
              <a:t>We’ll see patterns at lots of different levels.</a:t>
            </a:r>
          </a:p>
        </p:txBody>
      </p:sp>
      <p:sp>
        <p:nvSpPr>
          <p:cNvPr id="4" name="Slide Number Placeholder 3">
            <a:extLst>
              <a:ext uri="{FF2B5EF4-FFF2-40B4-BE49-F238E27FC236}">
                <a16:creationId xmlns:a16="http://schemas.microsoft.com/office/drawing/2014/main" id="{2F7F5331-B22B-9182-3A30-24943C624676}"/>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3245092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DE1F-A5B0-4803-BA30-E20C4B673C81}"/>
              </a:ext>
            </a:extLst>
          </p:cNvPr>
          <p:cNvSpPr>
            <a:spLocks noGrp="1"/>
          </p:cNvSpPr>
          <p:nvPr>
            <p:ph type="title"/>
          </p:nvPr>
        </p:nvSpPr>
        <p:spPr/>
        <p:txBody>
          <a:bodyPr/>
          <a:lstStyle/>
          <a:p>
            <a:r>
              <a:rPr lang="en-US" dirty="0"/>
              <a:t>The Interaction Scale: Examples</a:t>
            </a:r>
          </a:p>
        </p:txBody>
      </p:sp>
      <p:sp>
        <p:nvSpPr>
          <p:cNvPr id="3" name="Content Placeholder 2">
            <a:extLst>
              <a:ext uri="{FF2B5EF4-FFF2-40B4-BE49-F238E27FC236}">
                <a16:creationId xmlns:a16="http://schemas.microsoft.com/office/drawing/2014/main" id="{B961C685-5760-44FE-A6EF-DD57E096CA0C}"/>
              </a:ext>
            </a:extLst>
          </p:cNvPr>
          <p:cNvSpPr>
            <a:spLocks noGrp="1"/>
          </p:cNvSpPr>
          <p:nvPr>
            <p:ph idx="1"/>
          </p:nvPr>
        </p:nvSpPr>
        <p:spPr/>
        <p:txBody>
          <a:bodyPr>
            <a:normAutofit/>
          </a:bodyPr>
          <a:lstStyle/>
          <a:p>
            <a:pPr marL="457200" indent="-457200">
              <a:buFont typeface="+mj-lt"/>
              <a:buAutoNum type="arabicPeriod"/>
            </a:pPr>
            <a:r>
              <a:rPr lang="en-US" dirty="0"/>
              <a:t>The Data-Pull Pattern</a:t>
            </a:r>
          </a:p>
          <a:p>
            <a:pPr marL="457200" indent="-457200">
              <a:buFont typeface="+mj-lt"/>
              <a:buAutoNum type="arabicPeriod"/>
            </a:pPr>
            <a:r>
              <a:rPr lang="en-US" dirty="0"/>
              <a:t>The Observer or Listener Pattern*</a:t>
            </a:r>
          </a:p>
          <a:p>
            <a:pPr marL="457200" indent="-457200">
              <a:buFont typeface="+mj-lt"/>
              <a:buAutoNum type="arabicPeriod"/>
            </a:pPr>
            <a:r>
              <a:rPr lang="en-US" dirty="0"/>
              <a:t>The Typed-Emitter Pattern</a:t>
            </a:r>
          </a:p>
          <a:p>
            <a:pPr marL="457200" indent="-457200">
              <a:buFont typeface="+mj-lt"/>
              <a:buAutoNum type="arabicPeriod"/>
            </a:pPr>
            <a:r>
              <a:rPr lang="en-US" dirty="0"/>
              <a:t>The Callback Pattern</a:t>
            </a:r>
          </a:p>
          <a:p>
            <a:pPr marL="457200" indent="-457200">
              <a:buFont typeface="+mj-lt"/>
              <a:buAutoNum type="arabicPeriod"/>
            </a:pPr>
            <a:r>
              <a:rPr lang="en-US" dirty="0"/>
              <a:t>The Singleton Pattern*</a:t>
            </a:r>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36FF6DB-9DED-4C5C-8709-90EBCE24EF12}"/>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5" name="TextBox 4">
            <a:extLst>
              <a:ext uri="{FF2B5EF4-FFF2-40B4-BE49-F238E27FC236}">
                <a16:creationId xmlns:a16="http://schemas.microsoft.com/office/drawing/2014/main" id="{A88B8998-39FA-44B9-A04D-98A718F69172}"/>
              </a:ext>
            </a:extLst>
          </p:cNvPr>
          <p:cNvSpPr txBox="1"/>
          <p:nvPr/>
        </p:nvSpPr>
        <p:spPr>
          <a:xfrm>
            <a:off x="3998528" y="4475808"/>
            <a:ext cx="3963217" cy="882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*These are “official Design Patterns” that you will see in Design Patterns Books</a:t>
            </a:r>
          </a:p>
        </p:txBody>
      </p:sp>
    </p:spTree>
    <p:extLst>
      <p:ext uri="{BB962C8B-B14F-4D97-AF65-F5344CB8AC3E}">
        <p14:creationId xmlns:p14="http://schemas.microsoft.com/office/powerpoint/2010/main" val="4189392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Information Transfer: Push vs Pull</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096000"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dirty="0">
                <a:solidFill>
                  <a:srgbClr val="267F99"/>
                </a:solidFill>
                <a:latin typeface="Consolas" panose="020B0609020204030204" pitchFamily="49" charset="0"/>
              </a:rPr>
              <a:t>Co</a:t>
            </a:r>
            <a:r>
              <a:rPr lang="en-US" b="0" dirty="0">
                <a:solidFill>
                  <a:srgbClr val="267F99"/>
                </a:solidFill>
                <a:effectLst/>
                <a:latin typeface="Consolas" panose="020B0609020204030204" pitchFamily="49" charset="0"/>
              </a:rPr>
              <a:t>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can we get a piece of data from the producer to the consumer?</a:t>
            </a:r>
          </a:p>
        </p:txBody>
      </p:sp>
    </p:spTree>
    <p:extLst>
      <p:ext uri="{BB962C8B-B14F-4D97-AF65-F5344CB8AC3E}">
        <p14:creationId xmlns:p14="http://schemas.microsoft.com/office/powerpoint/2010/main" val="614625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w="12700" cap="flat" cmpd="sng" algn="ctr">
          <a:noFill/>
          <a:prstDash val="solid"/>
          <a:miter lim="800000"/>
        </a:ln>
        <a:effectLst/>
      </a:spPr>
      <a:bodyPr wrap="square">
        <a:spAutoFit/>
      </a:bodyPr>
      <a:lstStyle>
        <a:defPPr algn="l">
          <a:defRPr b="0" dirty="0">
            <a:solidFill>
              <a:srgbClr val="AF00DB"/>
            </a:solidFill>
            <a:effectLst/>
            <a:latin typeface="Consolas" panose="020B0609020204030204" pitchFamily="49"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16383</TotalTime>
  <Words>6936</Words>
  <Application>Microsoft Office PowerPoint</Application>
  <PresentationFormat>Widescreen</PresentationFormat>
  <Paragraphs>768</Paragraphs>
  <Slides>49</Slides>
  <Notes>42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Helvetica Neue</vt:lpstr>
      <vt:lpstr>Arial</vt:lpstr>
      <vt:lpstr>Ink Free</vt:lpstr>
      <vt:lpstr>Verdana</vt:lpstr>
      <vt:lpstr>Consolas</vt:lpstr>
      <vt:lpstr>Calibri</vt:lpstr>
      <vt:lpstr>Office Theme</vt:lpstr>
      <vt:lpstr>CS 4530: Fundamentals of Software Engineering  Module 5: Interaction-Level Design Patterns</vt:lpstr>
      <vt:lpstr>Learning Goals for this Lesson</vt:lpstr>
      <vt:lpstr>What is a Pattern?</vt:lpstr>
      <vt:lpstr>Patterns help communicate intent</vt:lpstr>
      <vt:lpstr>Patterns are intended to be flexible</vt:lpstr>
      <vt:lpstr>This week we will talk about the interaction scale</vt:lpstr>
      <vt:lpstr>Design at the Interaction Level corresponds to “OOD Design Patterns”</vt:lpstr>
      <vt:lpstr>The Interaction Scale: Examples</vt:lpstr>
      <vt:lpstr>Information Transfer: Push vs Pull</vt:lpstr>
      <vt:lpstr>Pattern 1: consumer asks producer  (The “data-pull" pattern)</vt:lpstr>
      <vt:lpstr>Example: Interface for a pulling clock</vt:lpstr>
      <vt:lpstr>Testing the clock and the client</vt:lpstr>
      <vt:lpstr>simpleClockUsingPull.ts</vt:lpstr>
      <vt:lpstr>But there's a potential problem here.</vt:lpstr>
      <vt:lpstr>Pattern 2: producer tells consumer ("push")</vt:lpstr>
      <vt:lpstr>This is called the Listener or Observer Pattern</vt:lpstr>
      <vt:lpstr>Interface for a clock using the Push pattern </vt:lpstr>
      <vt:lpstr>Interface for a clock listener</vt:lpstr>
      <vt:lpstr>Tests</vt:lpstr>
      <vt:lpstr>A PushingClock class</vt:lpstr>
      <vt:lpstr>A Client </vt:lpstr>
      <vt:lpstr>Interface for a clock listener</vt:lpstr>
      <vt:lpstr>The observer gets to decide what to do with the notification</vt:lpstr>
      <vt:lpstr>Better test this, too</vt:lpstr>
      <vt:lpstr>Tests for .notifications method</vt:lpstr>
      <vt:lpstr>Push vs. Pull: Tradeoffs</vt:lpstr>
      <vt:lpstr>Details and Variations</vt:lpstr>
      <vt:lpstr>Pattern #3: The callback or handler pattern</vt:lpstr>
      <vt:lpstr>Example: Expected Behavior</vt:lpstr>
      <vt:lpstr>The Code</vt:lpstr>
      <vt:lpstr>The Code (Alternate Version)</vt:lpstr>
      <vt:lpstr>Pattern #4: The Typed Emitter Pattern</vt:lpstr>
      <vt:lpstr>If the data source needs to push different kinds of values, then typed emitters may be useful</vt:lpstr>
      <vt:lpstr>Using an emitter</vt:lpstr>
      <vt:lpstr>Interface for a clock using an emitter</vt:lpstr>
      <vt:lpstr>EmittingClock</vt:lpstr>
      <vt:lpstr>EmittingClockClient</vt:lpstr>
      <vt:lpstr>Emitter Pattern has many variations</vt:lpstr>
      <vt:lpstr>Pattern #5: The Singleton Pattern</vt:lpstr>
      <vt:lpstr>Introduce a clock factory</vt:lpstr>
      <vt:lpstr>But we said we wanted only one clock!</vt:lpstr>
      <vt:lpstr>Here’s the behavior we expect</vt:lpstr>
      <vt:lpstr>Solution: Use a first-time through switch and a private constructor</vt:lpstr>
      <vt:lpstr>Describing your design using these vocabulary words</vt:lpstr>
      <vt:lpstr>Discussing your design </vt:lpstr>
      <vt:lpstr>Discussing your design (2) </vt:lpstr>
      <vt:lpstr>The Discussion (3)</vt:lpstr>
      <vt:lpstr>The Discussion (4)</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Bhutta, Adeel</cp:lastModifiedBy>
  <cp:revision>172</cp:revision>
  <dcterms:created xsi:type="dcterms:W3CDTF">2021-01-07T15:19:22Z</dcterms:created>
  <dcterms:modified xsi:type="dcterms:W3CDTF">2025-01-21T16:17:21Z</dcterms:modified>
</cp:coreProperties>
</file>