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4"/>
  </p:notesMasterIdLst>
  <p:sldIdLst>
    <p:sldId id="485" r:id="rId2"/>
    <p:sldId id="548" r:id="rId3"/>
    <p:sldId id="397" r:id="rId4"/>
    <p:sldId id="351" r:id="rId5"/>
    <p:sldId id="531" r:id="rId6"/>
    <p:sldId id="532" r:id="rId7"/>
    <p:sldId id="533" r:id="rId8"/>
    <p:sldId id="534" r:id="rId9"/>
    <p:sldId id="490" r:id="rId10"/>
    <p:sldId id="537" r:id="rId11"/>
    <p:sldId id="536" r:id="rId12"/>
    <p:sldId id="535" r:id="rId13"/>
    <p:sldId id="538" r:id="rId14"/>
    <p:sldId id="529" r:id="rId15"/>
    <p:sldId id="539" r:id="rId16"/>
    <p:sldId id="551" r:id="rId17"/>
    <p:sldId id="540" r:id="rId18"/>
    <p:sldId id="541" r:id="rId19"/>
    <p:sldId id="542" r:id="rId20"/>
    <p:sldId id="543" r:id="rId21"/>
    <p:sldId id="544" r:id="rId22"/>
    <p:sldId id="545" r:id="rId23"/>
    <p:sldId id="546" r:id="rId24"/>
    <p:sldId id="528" r:id="rId25"/>
    <p:sldId id="547" r:id="rId26"/>
    <p:sldId id="527" r:id="rId27"/>
    <p:sldId id="549" r:id="rId28"/>
    <p:sldId id="550" r:id="rId29"/>
    <p:sldId id="494" r:id="rId30"/>
    <p:sldId id="496" r:id="rId31"/>
    <p:sldId id="495" r:id="rId32"/>
    <p:sldId id="498" r:id="rId33"/>
  </p:sldIdLst>
  <p:sldSz cx="12192000" cy="6858000"/>
  <p:notesSz cx="9144000" cy="6858000"/>
  <p:embeddedFontLst>
    <p:embeddedFont>
      <p:font typeface="Ink Free" panose="03080402000500000000" pitchFamily="66" charset="0"/>
      <p:regular r:id="rId35"/>
    </p:embeddedFont>
    <p:embeddedFont>
      <p:font typeface="Verdana" panose="020B0604030504040204" pitchFamily="34" charset="0"/>
      <p:regular r:id="rId36"/>
      <p:bold r:id="rId37"/>
      <p:italic r:id="rId38"/>
      <p:boldItalic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548"/>
            <p14:sldId id="397"/>
            <p14:sldId id="351"/>
            <p14:sldId id="531"/>
            <p14:sldId id="532"/>
            <p14:sldId id="533"/>
            <p14:sldId id="534"/>
            <p14:sldId id="490"/>
            <p14:sldId id="537"/>
            <p14:sldId id="536"/>
            <p14:sldId id="535"/>
            <p14:sldId id="538"/>
            <p14:sldId id="529"/>
            <p14:sldId id="539"/>
            <p14:sldId id="551"/>
            <p14:sldId id="540"/>
            <p14:sldId id="541"/>
            <p14:sldId id="542"/>
            <p14:sldId id="543"/>
            <p14:sldId id="544"/>
            <p14:sldId id="545"/>
            <p14:sldId id="546"/>
            <p14:sldId id="528"/>
            <p14:sldId id="547"/>
            <p14:sldId id="527"/>
            <p14:sldId id="549"/>
            <p14:sldId id="550"/>
            <p14:sldId id="494"/>
            <p14:sldId id="496"/>
            <p14:sldId id="495"/>
            <p14:sldId id="4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FB8C49-C8E6-42C4-9F16-6CDFF6EC6E89}" v="1" dt="2024-08-01T16:41:22.8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4" autoAdjust="0"/>
    <p:restoredTop sz="94968" autoAdjust="0"/>
  </p:normalViewPr>
  <p:slideViewPr>
    <p:cSldViewPr snapToGrid="0">
      <p:cViewPr varScale="1">
        <p:scale>
          <a:sx n="70" d="100"/>
          <a:sy n="70" d="100"/>
        </p:scale>
        <p:origin x="84" y="246"/>
      </p:cViewPr>
      <p:guideLst/>
    </p:cSldViewPr>
  </p:slideViewPr>
  <p:notesTextViewPr>
    <p:cViewPr>
      <p:scale>
        <a:sx n="150" d="100"/>
        <a:sy n="150" d="100"/>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1135E-E593-49EB-9C66-FB8F80DCC8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BB0E679-4682-422A-B4B3-34D44CC4C90C}">
      <dgm:prSet/>
      <dgm:spPr/>
      <dgm:t>
        <a:bodyPr/>
        <a:lstStyle/>
        <a:p>
          <a:pPr>
            <a:lnSpc>
              <a:spcPct val="100000"/>
            </a:lnSpc>
          </a:pPr>
          <a:r>
            <a:rPr lang="en-US" dirty="0"/>
            <a:t>Problems of understanding</a:t>
          </a:r>
        </a:p>
      </dgm:t>
    </dgm:pt>
    <dgm:pt modelId="{C9D64042-2460-46F4-8F63-C93F33A90216}" type="parTrans" cxnId="{83E0F1C1-6D64-42DC-A4C0-CB5C67C8476D}">
      <dgm:prSet/>
      <dgm:spPr/>
      <dgm:t>
        <a:bodyPr/>
        <a:lstStyle/>
        <a:p>
          <a:endParaRPr lang="en-US"/>
        </a:p>
      </dgm:t>
    </dgm:pt>
    <dgm:pt modelId="{0E101382-25A9-48EE-8392-88ABE71DA086}" type="sibTrans" cxnId="{83E0F1C1-6D64-42DC-A4C0-CB5C67C8476D}">
      <dgm:prSet/>
      <dgm:spPr/>
      <dgm:t>
        <a:bodyPr/>
        <a:lstStyle/>
        <a:p>
          <a:endParaRPr lang="en-US"/>
        </a:p>
      </dgm:t>
    </dgm:pt>
    <dgm:pt modelId="{79B77230-D940-49CC-AF47-BF1D40797D89}">
      <dgm:prSet/>
      <dgm:spPr/>
      <dgm:t>
        <a:bodyPr/>
        <a:lstStyle/>
        <a:p>
          <a:pPr>
            <a:lnSpc>
              <a:spcPct val="100000"/>
            </a:lnSpc>
          </a:pPr>
          <a:r>
            <a:rPr lang="en-US"/>
            <a:t>Do users know what they want?</a:t>
          </a:r>
        </a:p>
      </dgm:t>
    </dgm:pt>
    <dgm:pt modelId="{C50558CC-69DA-4C28-8CB9-2982E9088524}" type="parTrans" cxnId="{BBA2886E-1FC2-4FFE-BF42-BABB70DB9D54}">
      <dgm:prSet/>
      <dgm:spPr/>
      <dgm:t>
        <a:bodyPr/>
        <a:lstStyle/>
        <a:p>
          <a:endParaRPr lang="en-US"/>
        </a:p>
      </dgm:t>
    </dgm:pt>
    <dgm:pt modelId="{01A261DD-4242-4987-8459-53BA826F65E4}" type="sibTrans" cxnId="{BBA2886E-1FC2-4FFE-BF42-BABB70DB9D54}">
      <dgm:prSet/>
      <dgm:spPr/>
      <dgm:t>
        <a:bodyPr/>
        <a:lstStyle/>
        <a:p>
          <a:endParaRPr lang="en-US"/>
        </a:p>
      </dgm:t>
    </dgm:pt>
    <dgm:pt modelId="{2CC7D121-8A41-44D9-89BD-244AA28A42A0}">
      <dgm:prSet/>
      <dgm:spPr/>
      <dgm:t>
        <a:bodyPr/>
        <a:lstStyle/>
        <a:p>
          <a:pPr>
            <a:lnSpc>
              <a:spcPct val="100000"/>
            </a:lnSpc>
          </a:pPr>
          <a:r>
            <a:rPr lang="en-US"/>
            <a:t>Do users know what we don’t know?</a:t>
          </a:r>
        </a:p>
      </dgm:t>
    </dgm:pt>
    <dgm:pt modelId="{9DE9134D-6150-4859-A323-7D13FB96F531}" type="parTrans" cxnId="{98EB21E0-6CF3-4F15-AC40-72E97BB1B30C}">
      <dgm:prSet/>
      <dgm:spPr/>
      <dgm:t>
        <a:bodyPr/>
        <a:lstStyle/>
        <a:p>
          <a:endParaRPr lang="en-US"/>
        </a:p>
      </dgm:t>
    </dgm:pt>
    <dgm:pt modelId="{0E0A4C2E-CF9A-4E5B-A9DA-A4F62E584BE3}" type="sibTrans" cxnId="{98EB21E0-6CF3-4F15-AC40-72E97BB1B30C}">
      <dgm:prSet/>
      <dgm:spPr/>
      <dgm:t>
        <a:bodyPr/>
        <a:lstStyle/>
        <a:p>
          <a:endParaRPr lang="en-US"/>
        </a:p>
      </dgm:t>
    </dgm:pt>
    <dgm:pt modelId="{8859CDF6-BBF5-4A76-8A76-407071531CB6}">
      <dgm:prSet/>
      <dgm:spPr/>
      <dgm:t>
        <a:bodyPr/>
        <a:lstStyle/>
        <a:p>
          <a:pPr>
            <a:lnSpc>
              <a:spcPct val="100000"/>
            </a:lnSpc>
          </a:pPr>
          <a:r>
            <a:rPr lang="en-US"/>
            <a:t>Do we know who are users even are?</a:t>
          </a:r>
        </a:p>
      </dgm:t>
    </dgm:pt>
    <dgm:pt modelId="{4553293F-765F-468C-A52D-17712ED16F1F}" type="parTrans" cxnId="{07AC9C4A-377E-4379-B550-8DB49E3862F9}">
      <dgm:prSet/>
      <dgm:spPr/>
      <dgm:t>
        <a:bodyPr/>
        <a:lstStyle/>
        <a:p>
          <a:endParaRPr lang="en-US"/>
        </a:p>
      </dgm:t>
    </dgm:pt>
    <dgm:pt modelId="{CD3D3010-EDC9-481C-A822-9AFA251D0BAD}" type="sibTrans" cxnId="{07AC9C4A-377E-4379-B550-8DB49E3862F9}">
      <dgm:prSet/>
      <dgm:spPr/>
      <dgm:t>
        <a:bodyPr/>
        <a:lstStyle/>
        <a:p>
          <a:endParaRPr lang="en-US"/>
        </a:p>
      </dgm:t>
    </dgm:pt>
    <dgm:pt modelId="{289B9B18-ED8C-4F8C-B57D-E359AFC29DCD}">
      <dgm:prSet/>
      <dgm:spPr/>
      <dgm:t>
        <a:bodyPr/>
        <a:lstStyle/>
        <a:p>
          <a:pPr>
            <a:lnSpc>
              <a:spcPct val="100000"/>
            </a:lnSpc>
          </a:pPr>
          <a:r>
            <a:rPr lang="en-US"/>
            <a:t>Problems of scope</a:t>
          </a:r>
        </a:p>
      </dgm:t>
    </dgm:pt>
    <dgm:pt modelId="{DFB0D9D2-5A30-4081-9EC5-9B49CEBEA520}" type="parTrans" cxnId="{B135C7DE-63EC-4038-AD9B-BF4AE8EC9E48}">
      <dgm:prSet/>
      <dgm:spPr/>
      <dgm:t>
        <a:bodyPr/>
        <a:lstStyle/>
        <a:p>
          <a:endParaRPr lang="en-US"/>
        </a:p>
      </dgm:t>
    </dgm:pt>
    <dgm:pt modelId="{01035273-0EF6-4E5E-8BB1-B75422350993}" type="sibTrans" cxnId="{B135C7DE-63EC-4038-AD9B-BF4AE8EC9E48}">
      <dgm:prSet/>
      <dgm:spPr/>
      <dgm:t>
        <a:bodyPr/>
        <a:lstStyle/>
        <a:p>
          <a:endParaRPr lang="en-US"/>
        </a:p>
      </dgm:t>
    </dgm:pt>
    <dgm:pt modelId="{A898EC3E-4F02-462D-8397-BC48F29AE81B}">
      <dgm:prSet/>
      <dgm:spPr/>
      <dgm:t>
        <a:bodyPr/>
        <a:lstStyle/>
        <a:p>
          <a:pPr>
            <a:lnSpc>
              <a:spcPct val="100000"/>
            </a:lnSpc>
          </a:pPr>
          <a:r>
            <a:rPr lang="en-US"/>
            <a:t>What are we building?</a:t>
          </a:r>
        </a:p>
      </dgm:t>
    </dgm:pt>
    <dgm:pt modelId="{AD9DCD49-7708-4181-B664-3E4D3C91E37D}" type="parTrans" cxnId="{D9C411B4-474A-4FB0-9E9B-1E92A378E566}">
      <dgm:prSet/>
      <dgm:spPr/>
      <dgm:t>
        <a:bodyPr/>
        <a:lstStyle/>
        <a:p>
          <a:endParaRPr lang="en-US"/>
        </a:p>
      </dgm:t>
    </dgm:pt>
    <dgm:pt modelId="{5F251CD8-B93E-4310-9598-EB0F0D698564}" type="sibTrans" cxnId="{D9C411B4-474A-4FB0-9E9B-1E92A378E566}">
      <dgm:prSet/>
      <dgm:spPr/>
      <dgm:t>
        <a:bodyPr/>
        <a:lstStyle/>
        <a:p>
          <a:endParaRPr lang="en-US"/>
        </a:p>
      </dgm:t>
    </dgm:pt>
    <dgm:pt modelId="{2E2B9329-B007-4CD0-85A7-2630A8E162B0}">
      <dgm:prSet/>
      <dgm:spPr/>
      <dgm:t>
        <a:bodyPr/>
        <a:lstStyle/>
        <a:p>
          <a:pPr>
            <a:lnSpc>
              <a:spcPct val="100000"/>
            </a:lnSpc>
          </a:pPr>
          <a:r>
            <a:rPr lang="en-US"/>
            <a:t>What non-functional quality attributes are included?</a:t>
          </a:r>
        </a:p>
      </dgm:t>
    </dgm:pt>
    <dgm:pt modelId="{30C76577-F362-41FE-BC13-849D7770E466}" type="parTrans" cxnId="{A5A3EABD-125B-49CA-881A-D915A3146F96}">
      <dgm:prSet/>
      <dgm:spPr/>
      <dgm:t>
        <a:bodyPr/>
        <a:lstStyle/>
        <a:p>
          <a:endParaRPr lang="en-US"/>
        </a:p>
      </dgm:t>
    </dgm:pt>
    <dgm:pt modelId="{1F9E35F3-00D0-4526-8C6D-B1D5C8B52722}" type="sibTrans" cxnId="{A5A3EABD-125B-49CA-881A-D915A3146F96}">
      <dgm:prSet/>
      <dgm:spPr/>
      <dgm:t>
        <a:bodyPr/>
        <a:lstStyle/>
        <a:p>
          <a:endParaRPr lang="en-US"/>
        </a:p>
      </dgm:t>
    </dgm:pt>
    <dgm:pt modelId="{0F25331F-8FB8-4E3A-87F2-3F285D74EB32}">
      <dgm:prSet/>
      <dgm:spPr/>
      <dgm:t>
        <a:bodyPr/>
        <a:lstStyle/>
        <a:p>
          <a:pPr>
            <a:lnSpc>
              <a:spcPct val="100000"/>
            </a:lnSpc>
          </a:pPr>
          <a:r>
            <a:rPr lang="en-US" dirty="0"/>
            <a:t>Problems of volatility</a:t>
          </a:r>
        </a:p>
      </dgm:t>
    </dgm:pt>
    <dgm:pt modelId="{324E124D-8500-4C04-A0BA-6F6C2D553D81}" type="parTrans" cxnId="{16B49D51-0857-4A44-AD1A-0C1006418460}">
      <dgm:prSet/>
      <dgm:spPr/>
      <dgm:t>
        <a:bodyPr/>
        <a:lstStyle/>
        <a:p>
          <a:endParaRPr lang="en-US"/>
        </a:p>
      </dgm:t>
    </dgm:pt>
    <dgm:pt modelId="{4716CEE8-C882-4DFA-8AAE-CB3797F9F69F}" type="sibTrans" cxnId="{16B49D51-0857-4A44-AD1A-0C1006418460}">
      <dgm:prSet/>
      <dgm:spPr/>
      <dgm:t>
        <a:bodyPr/>
        <a:lstStyle/>
        <a:p>
          <a:endParaRPr lang="en-US"/>
        </a:p>
      </dgm:t>
    </dgm:pt>
    <dgm:pt modelId="{CB3B2CC4-92AF-4FC8-A179-56AA7CBFFB9A}">
      <dgm:prSet/>
      <dgm:spPr/>
      <dgm:t>
        <a:bodyPr/>
        <a:lstStyle/>
        <a:p>
          <a:pPr>
            <a:lnSpc>
              <a:spcPct val="100000"/>
            </a:lnSpc>
          </a:pPr>
          <a:r>
            <a:rPr lang="en-US"/>
            <a:t>Changing requirements over time</a:t>
          </a:r>
        </a:p>
      </dgm:t>
    </dgm:pt>
    <dgm:pt modelId="{6D8C96C8-507C-40B5-9F1C-C398FAA98553}" type="parTrans" cxnId="{B9675BFE-7824-40EC-8F31-10A7D7973451}">
      <dgm:prSet/>
      <dgm:spPr/>
      <dgm:t>
        <a:bodyPr/>
        <a:lstStyle/>
        <a:p>
          <a:endParaRPr lang="en-US"/>
        </a:p>
      </dgm:t>
    </dgm:pt>
    <dgm:pt modelId="{ABF5C046-9B4C-488C-88A7-786B810BC851}" type="sibTrans" cxnId="{B9675BFE-7824-40EC-8F31-10A7D7973451}">
      <dgm:prSet/>
      <dgm:spPr/>
      <dgm:t>
        <a:bodyPr/>
        <a:lstStyle/>
        <a:p>
          <a:endParaRPr lang="en-US"/>
        </a:p>
      </dgm:t>
    </dgm:pt>
    <dgm:pt modelId="{F91F48F0-416F-409A-A4DF-2AB884A889BA}" type="pres">
      <dgm:prSet presAssocID="{7851135E-E593-49EB-9C66-FB8F80DCC8EB}" presName="root" presStyleCnt="0">
        <dgm:presLayoutVars>
          <dgm:dir/>
          <dgm:resizeHandles val="exact"/>
        </dgm:presLayoutVars>
      </dgm:prSet>
      <dgm:spPr/>
    </dgm:pt>
    <dgm:pt modelId="{FC98E3C8-E7C4-4905-8B69-39244AD5644B}" type="pres">
      <dgm:prSet presAssocID="{ABB0E679-4682-422A-B4B3-34D44CC4C90C}" presName="compNode" presStyleCnt="0"/>
      <dgm:spPr/>
    </dgm:pt>
    <dgm:pt modelId="{744C9803-894E-44D2-889B-76A5CCA8AA03}" type="pres">
      <dgm:prSet presAssocID="{ABB0E679-4682-422A-B4B3-34D44CC4C90C}" presName="bgRect" presStyleLbl="bgShp" presStyleIdx="0" presStyleCnt="3"/>
      <dgm:spPr/>
    </dgm:pt>
    <dgm:pt modelId="{A72C947F-10ED-4AC9-86DE-CDAD3C879254}" type="pres">
      <dgm:prSet presAssocID="{ABB0E679-4682-422A-B4B3-34D44CC4C9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ustomer Review"/>
        </a:ext>
      </dgm:extLst>
    </dgm:pt>
    <dgm:pt modelId="{C109F829-E202-4C7F-A334-6F9428EDC96C}" type="pres">
      <dgm:prSet presAssocID="{ABB0E679-4682-422A-B4B3-34D44CC4C90C}" presName="spaceRect" presStyleCnt="0"/>
      <dgm:spPr/>
    </dgm:pt>
    <dgm:pt modelId="{BBEC7333-A5CB-4B43-A34A-870E516E4DD6}" type="pres">
      <dgm:prSet presAssocID="{ABB0E679-4682-422A-B4B3-34D44CC4C90C}" presName="parTx" presStyleLbl="revTx" presStyleIdx="0" presStyleCnt="6">
        <dgm:presLayoutVars>
          <dgm:chMax val="0"/>
          <dgm:chPref val="0"/>
        </dgm:presLayoutVars>
      </dgm:prSet>
      <dgm:spPr/>
    </dgm:pt>
    <dgm:pt modelId="{D527155E-0657-496B-926B-6BBC0B628D07}" type="pres">
      <dgm:prSet presAssocID="{ABB0E679-4682-422A-B4B3-34D44CC4C90C}" presName="desTx" presStyleLbl="revTx" presStyleIdx="1" presStyleCnt="6">
        <dgm:presLayoutVars/>
      </dgm:prSet>
      <dgm:spPr/>
    </dgm:pt>
    <dgm:pt modelId="{1F8516E6-8828-4592-BFF8-887E9086A7BC}" type="pres">
      <dgm:prSet presAssocID="{0E101382-25A9-48EE-8392-88ABE71DA086}" presName="sibTrans" presStyleCnt="0"/>
      <dgm:spPr/>
    </dgm:pt>
    <dgm:pt modelId="{5C7297C6-91FF-41AF-818A-17F31F68621E}" type="pres">
      <dgm:prSet presAssocID="{289B9B18-ED8C-4F8C-B57D-E359AFC29DCD}" presName="compNode" presStyleCnt="0"/>
      <dgm:spPr/>
    </dgm:pt>
    <dgm:pt modelId="{2E54C961-84EA-43A2-844C-C3CE78516CB0}" type="pres">
      <dgm:prSet presAssocID="{289B9B18-ED8C-4F8C-B57D-E359AFC29DCD}" presName="bgRect" presStyleLbl="bgShp" presStyleIdx="1" presStyleCnt="3"/>
      <dgm:spPr/>
    </dgm:pt>
    <dgm:pt modelId="{A3DBAEA5-2FDA-46C9-9482-7655B37F1E0E}" type="pres">
      <dgm:prSet presAssocID="{289B9B18-ED8C-4F8C-B57D-E359AFC29D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ilding"/>
        </a:ext>
      </dgm:extLst>
    </dgm:pt>
    <dgm:pt modelId="{56237200-6F76-4251-BCFC-EAF1C363E346}" type="pres">
      <dgm:prSet presAssocID="{289B9B18-ED8C-4F8C-B57D-E359AFC29DCD}" presName="spaceRect" presStyleCnt="0"/>
      <dgm:spPr/>
    </dgm:pt>
    <dgm:pt modelId="{28C88A3C-4FEA-440F-9B29-481800E6F0BE}" type="pres">
      <dgm:prSet presAssocID="{289B9B18-ED8C-4F8C-B57D-E359AFC29DCD}" presName="parTx" presStyleLbl="revTx" presStyleIdx="2" presStyleCnt="6">
        <dgm:presLayoutVars>
          <dgm:chMax val="0"/>
          <dgm:chPref val="0"/>
        </dgm:presLayoutVars>
      </dgm:prSet>
      <dgm:spPr/>
    </dgm:pt>
    <dgm:pt modelId="{4FB2F518-2BF4-4FD7-A56E-47F3A3918E17}" type="pres">
      <dgm:prSet presAssocID="{289B9B18-ED8C-4F8C-B57D-E359AFC29DCD}" presName="desTx" presStyleLbl="revTx" presStyleIdx="3" presStyleCnt="6">
        <dgm:presLayoutVars/>
      </dgm:prSet>
      <dgm:spPr/>
    </dgm:pt>
    <dgm:pt modelId="{89FD899A-D4F4-4C55-8909-E662326770E6}" type="pres">
      <dgm:prSet presAssocID="{01035273-0EF6-4E5E-8BB1-B75422350993}" presName="sibTrans" presStyleCnt="0"/>
      <dgm:spPr/>
    </dgm:pt>
    <dgm:pt modelId="{D72C3A6E-5881-40B9-9893-82CCB0549164}" type="pres">
      <dgm:prSet presAssocID="{0F25331F-8FB8-4E3A-87F2-3F285D74EB32}" presName="compNode" presStyleCnt="0"/>
      <dgm:spPr/>
    </dgm:pt>
    <dgm:pt modelId="{E18A13F9-D7A2-436B-8993-77DFC272C62C}" type="pres">
      <dgm:prSet presAssocID="{0F25331F-8FB8-4E3A-87F2-3F285D74EB32}" presName="bgRect" presStyleLbl="bgShp" presStyleIdx="2" presStyleCnt="3"/>
      <dgm:spPr/>
    </dgm:pt>
    <dgm:pt modelId="{933C83E9-3F13-4531-A494-B128397A40AE}" type="pres">
      <dgm:prSet presAssocID="{0F25331F-8FB8-4E3A-87F2-3F285D74EB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0B330141-BDA3-4D12-AFE4-A5C53FC9730A}" type="pres">
      <dgm:prSet presAssocID="{0F25331F-8FB8-4E3A-87F2-3F285D74EB32}" presName="spaceRect" presStyleCnt="0"/>
      <dgm:spPr/>
    </dgm:pt>
    <dgm:pt modelId="{1649E94B-5A94-485B-93A6-2EB4D5F91B9A}" type="pres">
      <dgm:prSet presAssocID="{0F25331F-8FB8-4E3A-87F2-3F285D74EB32}" presName="parTx" presStyleLbl="revTx" presStyleIdx="4" presStyleCnt="6">
        <dgm:presLayoutVars>
          <dgm:chMax val="0"/>
          <dgm:chPref val="0"/>
        </dgm:presLayoutVars>
      </dgm:prSet>
      <dgm:spPr/>
    </dgm:pt>
    <dgm:pt modelId="{EA9947D3-2998-4B00-9B2A-15D759EFA191}" type="pres">
      <dgm:prSet presAssocID="{0F25331F-8FB8-4E3A-87F2-3F285D74EB32}" presName="desTx" presStyleLbl="revTx" presStyleIdx="5" presStyleCnt="6">
        <dgm:presLayoutVars/>
      </dgm:prSet>
      <dgm:spPr/>
    </dgm:pt>
  </dgm:ptLst>
  <dgm:cxnLst>
    <dgm:cxn modelId="{AAD6A029-21A4-41FA-9349-A97938C2044E}" type="presOf" srcId="{289B9B18-ED8C-4F8C-B57D-E359AFC29DCD}" destId="{28C88A3C-4FEA-440F-9B29-481800E6F0BE}" srcOrd="0" destOrd="0" presId="urn:microsoft.com/office/officeart/2018/2/layout/IconVerticalSolidList"/>
    <dgm:cxn modelId="{D33A192E-099E-4C7E-8AC9-B6B62017C60A}" type="presOf" srcId="{2E2B9329-B007-4CD0-85A7-2630A8E162B0}" destId="{4FB2F518-2BF4-4FD7-A56E-47F3A3918E17}" srcOrd="0" destOrd="1" presId="urn:microsoft.com/office/officeart/2018/2/layout/IconVerticalSolidList"/>
    <dgm:cxn modelId="{0D619939-DF3D-4D20-BB53-412AF78EA558}" type="presOf" srcId="{ABB0E679-4682-422A-B4B3-34D44CC4C90C}" destId="{BBEC7333-A5CB-4B43-A34A-870E516E4DD6}" srcOrd="0" destOrd="0" presId="urn:microsoft.com/office/officeart/2018/2/layout/IconVerticalSolidList"/>
    <dgm:cxn modelId="{07AC9C4A-377E-4379-B550-8DB49E3862F9}" srcId="{ABB0E679-4682-422A-B4B3-34D44CC4C90C}" destId="{8859CDF6-BBF5-4A76-8A76-407071531CB6}" srcOrd="2" destOrd="0" parTransId="{4553293F-765F-468C-A52D-17712ED16F1F}" sibTransId="{CD3D3010-EDC9-481C-A822-9AFA251D0BAD}"/>
    <dgm:cxn modelId="{F7C5F74B-BB11-4F28-9F7E-23FE778011DC}" type="presOf" srcId="{79B77230-D940-49CC-AF47-BF1D40797D89}" destId="{D527155E-0657-496B-926B-6BBC0B628D07}" srcOrd="0" destOrd="0" presId="urn:microsoft.com/office/officeart/2018/2/layout/IconVerticalSolidList"/>
    <dgm:cxn modelId="{BBA2886E-1FC2-4FFE-BF42-BABB70DB9D54}" srcId="{ABB0E679-4682-422A-B4B3-34D44CC4C90C}" destId="{79B77230-D940-49CC-AF47-BF1D40797D89}" srcOrd="0" destOrd="0" parTransId="{C50558CC-69DA-4C28-8CB9-2982E9088524}" sibTransId="{01A261DD-4242-4987-8459-53BA826F65E4}"/>
    <dgm:cxn modelId="{16B49D51-0857-4A44-AD1A-0C1006418460}" srcId="{7851135E-E593-49EB-9C66-FB8F80DCC8EB}" destId="{0F25331F-8FB8-4E3A-87F2-3F285D74EB32}" srcOrd="2" destOrd="0" parTransId="{324E124D-8500-4C04-A0BA-6F6C2D553D81}" sibTransId="{4716CEE8-C882-4DFA-8AAE-CB3797F9F69F}"/>
    <dgm:cxn modelId="{6F534F79-49C3-49F2-B767-CA8451407698}" type="presOf" srcId="{2CC7D121-8A41-44D9-89BD-244AA28A42A0}" destId="{D527155E-0657-496B-926B-6BBC0B628D07}" srcOrd="0" destOrd="1" presId="urn:microsoft.com/office/officeart/2018/2/layout/IconVerticalSolidList"/>
    <dgm:cxn modelId="{83B9F09E-EAE2-4CC8-ADD5-C1D9758C0071}" type="presOf" srcId="{A898EC3E-4F02-462D-8397-BC48F29AE81B}" destId="{4FB2F518-2BF4-4FD7-A56E-47F3A3918E17}" srcOrd="0" destOrd="0" presId="urn:microsoft.com/office/officeart/2018/2/layout/IconVerticalSolidList"/>
    <dgm:cxn modelId="{D9C411B4-474A-4FB0-9E9B-1E92A378E566}" srcId="{289B9B18-ED8C-4F8C-B57D-E359AFC29DCD}" destId="{A898EC3E-4F02-462D-8397-BC48F29AE81B}" srcOrd="0" destOrd="0" parTransId="{AD9DCD49-7708-4181-B664-3E4D3C91E37D}" sibTransId="{5F251CD8-B93E-4310-9598-EB0F0D698564}"/>
    <dgm:cxn modelId="{05D2A0B4-F01C-4184-9E55-260CFB8DB7F3}" type="presOf" srcId="{7851135E-E593-49EB-9C66-FB8F80DCC8EB}" destId="{F91F48F0-416F-409A-A4DF-2AB884A889BA}" srcOrd="0" destOrd="0" presId="urn:microsoft.com/office/officeart/2018/2/layout/IconVerticalSolidList"/>
    <dgm:cxn modelId="{A5A3EABD-125B-49CA-881A-D915A3146F96}" srcId="{289B9B18-ED8C-4F8C-B57D-E359AFC29DCD}" destId="{2E2B9329-B007-4CD0-85A7-2630A8E162B0}" srcOrd="1" destOrd="0" parTransId="{30C76577-F362-41FE-BC13-849D7770E466}" sibTransId="{1F9E35F3-00D0-4526-8C6D-B1D5C8B52722}"/>
    <dgm:cxn modelId="{83E0F1C1-6D64-42DC-A4C0-CB5C67C8476D}" srcId="{7851135E-E593-49EB-9C66-FB8F80DCC8EB}" destId="{ABB0E679-4682-422A-B4B3-34D44CC4C90C}" srcOrd="0" destOrd="0" parTransId="{C9D64042-2460-46F4-8F63-C93F33A90216}" sibTransId="{0E101382-25A9-48EE-8392-88ABE71DA086}"/>
    <dgm:cxn modelId="{DDC6D8C5-BBB2-461C-83FA-36349F6F2DA4}" type="presOf" srcId="{CB3B2CC4-92AF-4FC8-A179-56AA7CBFFB9A}" destId="{EA9947D3-2998-4B00-9B2A-15D759EFA191}" srcOrd="0" destOrd="0" presId="urn:microsoft.com/office/officeart/2018/2/layout/IconVerticalSolidList"/>
    <dgm:cxn modelId="{6DA49FCE-B0B4-44FD-96DE-E91348D0DC06}" type="presOf" srcId="{0F25331F-8FB8-4E3A-87F2-3F285D74EB32}" destId="{1649E94B-5A94-485B-93A6-2EB4D5F91B9A}" srcOrd="0" destOrd="0" presId="urn:microsoft.com/office/officeart/2018/2/layout/IconVerticalSolidList"/>
    <dgm:cxn modelId="{F47C6FD6-29E6-4AA6-A457-9DD86BFC36E5}" type="presOf" srcId="{8859CDF6-BBF5-4A76-8A76-407071531CB6}" destId="{D527155E-0657-496B-926B-6BBC0B628D07}" srcOrd="0" destOrd="2" presId="urn:microsoft.com/office/officeart/2018/2/layout/IconVerticalSolidList"/>
    <dgm:cxn modelId="{B135C7DE-63EC-4038-AD9B-BF4AE8EC9E48}" srcId="{7851135E-E593-49EB-9C66-FB8F80DCC8EB}" destId="{289B9B18-ED8C-4F8C-B57D-E359AFC29DCD}" srcOrd="1" destOrd="0" parTransId="{DFB0D9D2-5A30-4081-9EC5-9B49CEBEA520}" sibTransId="{01035273-0EF6-4E5E-8BB1-B75422350993}"/>
    <dgm:cxn modelId="{98EB21E0-6CF3-4F15-AC40-72E97BB1B30C}" srcId="{ABB0E679-4682-422A-B4B3-34D44CC4C90C}" destId="{2CC7D121-8A41-44D9-89BD-244AA28A42A0}" srcOrd="1" destOrd="0" parTransId="{9DE9134D-6150-4859-A323-7D13FB96F531}" sibTransId="{0E0A4C2E-CF9A-4E5B-A9DA-A4F62E584BE3}"/>
    <dgm:cxn modelId="{B9675BFE-7824-40EC-8F31-10A7D7973451}" srcId="{0F25331F-8FB8-4E3A-87F2-3F285D74EB32}" destId="{CB3B2CC4-92AF-4FC8-A179-56AA7CBFFB9A}" srcOrd="0" destOrd="0" parTransId="{6D8C96C8-507C-40B5-9F1C-C398FAA98553}" sibTransId="{ABF5C046-9B4C-488C-88A7-786B810BC851}"/>
    <dgm:cxn modelId="{6301B435-160A-435E-972D-336C66302088}" type="presParOf" srcId="{F91F48F0-416F-409A-A4DF-2AB884A889BA}" destId="{FC98E3C8-E7C4-4905-8B69-39244AD5644B}" srcOrd="0" destOrd="0" presId="urn:microsoft.com/office/officeart/2018/2/layout/IconVerticalSolidList"/>
    <dgm:cxn modelId="{D4300C5E-D0B6-43FA-AE33-964064733925}" type="presParOf" srcId="{FC98E3C8-E7C4-4905-8B69-39244AD5644B}" destId="{744C9803-894E-44D2-889B-76A5CCA8AA03}" srcOrd="0" destOrd="0" presId="urn:microsoft.com/office/officeart/2018/2/layout/IconVerticalSolidList"/>
    <dgm:cxn modelId="{92EBE634-6053-4558-99E7-6C9318EC79C7}" type="presParOf" srcId="{FC98E3C8-E7C4-4905-8B69-39244AD5644B}" destId="{A72C947F-10ED-4AC9-86DE-CDAD3C879254}" srcOrd="1" destOrd="0" presId="urn:microsoft.com/office/officeart/2018/2/layout/IconVerticalSolidList"/>
    <dgm:cxn modelId="{A291A2F6-08F1-4DC4-9043-87D4DF29CA86}" type="presParOf" srcId="{FC98E3C8-E7C4-4905-8B69-39244AD5644B}" destId="{C109F829-E202-4C7F-A334-6F9428EDC96C}" srcOrd="2" destOrd="0" presId="urn:microsoft.com/office/officeart/2018/2/layout/IconVerticalSolidList"/>
    <dgm:cxn modelId="{999E7C01-2071-4F06-AA68-0CF124414884}" type="presParOf" srcId="{FC98E3C8-E7C4-4905-8B69-39244AD5644B}" destId="{BBEC7333-A5CB-4B43-A34A-870E516E4DD6}" srcOrd="3" destOrd="0" presId="urn:microsoft.com/office/officeart/2018/2/layout/IconVerticalSolidList"/>
    <dgm:cxn modelId="{C47CC53C-9A70-4B92-B63C-88BCFF133900}" type="presParOf" srcId="{FC98E3C8-E7C4-4905-8B69-39244AD5644B}" destId="{D527155E-0657-496B-926B-6BBC0B628D07}" srcOrd="4" destOrd="0" presId="urn:microsoft.com/office/officeart/2018/2/layout/IconVerticalSolidList"/>
    <dgm:cxn modelId="{BE259B5F-67E3-4C1F-BCE1-7F3BDD0C971B}" type="presParOf" srcId="{F91F48F0-416F-409A-A4DF-2AB884A889BA}" destId="{1F8516E6-8828-4592-BFF8-887E9086A7BC}" srcOrd="1" destOrd="0" presId="urn:microsoft.com/office/officeart/2018/2/layout/IconVerticalSolidList"/>
    <dgm:cxn modelId="{E83C380D-B12F-4B89-964E-488132B9669B}" type="presParOf" srcId="{F91F48F0-416F-409A-A4DF-2AB884A889BA}" destId="{5C7297C6-91FF-41AF-818A-17F31F68621E}" srcOrd="2" destOrd="0" presId="urn:microsoft.com/office/officeart/2018/2/layout/IconVerticalSolidList"/>
    <dgm:cxn modelId="{B28A0D11-13FA-4C31-931A-F07B14A621E1}" type="presParOf" srcId="{5C7297C6-91FF-41AF-818A-17F31F68621E}" destId="{2E54C961-84EA-43A2-844C-C3CE78516CB0}" srcOrd="0" destOrd="0" presId="urn:microsoft.com/office/officeart/2018/2/layout/IconVerticalSolidList"/>
    <dgm:cxn modelId="{C8B62CA3-713E-4E33-9937-BB3AC4CEE8E1}" type="presParOf" srcId="{5C7297C6-91FF-41AF-818A-17F31F68621E}" destId="{A3DBAEA5-2FDA-46C9-9482-7655B37F1E0E}" srcOrd="1" destOrd="0" presId="urn:microsoft.com/office/officeart/2018/2/layout/IconVerticalSolidList"/>
    <dgm:cxn modelId="{D3F949F5-58E5-4DE4-964C-B09CFDC582DB}" type="presParOf" srcId="{5C7297C6-91FF-41AF-818A-17F31F68621E}" destId="{56237200-6F76-4251-BCFC-EAF1C363E346}" srcOrd="2" destOrd="0" presId="urn:microsoft.com/office/officeart/2018/2/layout/IconVerticalSolidList"/>
    <dgm:cxn modelId="{84ADD7C0-7528-46C1-8490-4E90524033B5}" type="presParOf" srcId="{5C7297C6-91FF-41AF-818A-17F31F68621E}" destId="{28C88A3C-4FEA-440F-9B29-481800E6F0BE}" srcOrd="3" destOrd="0" presId="urn:microsoft.com/office/officeart/2018/2/layout/IconVerticalSolidList"/>
    <dgm:cxn modelId="{FABE2793-4FC5-477D-AA30-7475D163304D}" type="presParOf" srcId="{5C7297C6-91FF-41AF-818A-17F31F68621E}" destId="{4FB2F518-2BF4-4FD7-A56E-47F3A3918E17}" srcOrd="4" destOrd="0" presId="urn:microsoft.com/office/officeart/2018/2/layout/IconVerticalSolidList"/>
    <dgm:cxn modelId="{D567229F-E8CD-4A49-BB67-2CDA0C9A835B}" type="presParOf" srcId="{F91F48F0-416F-409A-A4DF-2AB884A889BA}" destId="{89FD899A-D4F4-4C55-8909-E662326770E6}" srcOrd="3" destOrd="0" presId="urn:microsoft.com/office/officeart/2018/2/layout/IconVerticalSolidList"/>
    <dgm:cxn modelId="{B9713A3B-CC3E-437E-932A-CDD67BF2A72A}" type="presParOf" srcId="{F91F48F0-416F-409A-A4DF-2AB884A889BA}" destId="{D72C3A6E-5881-40B9-9893-82CCB0549164}" srcOrd="4" destOrd="0" presId="urn:microsoft.com/office/officeart/2018/2/layout/IconVerticalSolidList"/>
    <dgm:cxn modelId="{6B837D76-6E10-4105-A653-1122AC2A2C1E}" type="presParOf" srcId="{D72C3A6E-5881-40B9-9893-82CCB0549164}" destId="{E18A13F9-D7A2-436B-8993-77DFC272C62C}" srcOrd="0" destOrd="0" presId="urn:microsoft.com/office/officeart/2018/2/layout/IconVerticalSolidList"/>
    <dgm:cxn modelId="{6EED0E54-6B9F-4CAF-BF27-C791A7A189A5}" type="presParOf" srcId="{D72C3A6E-5881-40B9-9893-82CCB0549164}" destId="{933C83E9-3F13-4531-A494-B128397A40AE}" srcOrd="1" destOrd="0" presId="urn:microsoft.com/office/officeart/2018/2/layout/IconVerticalSolidList"/>
    <dgm:cxn modelId="{5DF4BFEC-80F6-488D-B7E5-05C95FB7EA7D}" type="presParOf" srcId="{D72C3A6E-5881-40B9-9893-82CCB0549164}" destId="{0B330141-BDA3-4D12-AFE4-A5C53FC9730A}" srcOrd="2" destOrd="0" presId="urn:microsoft.com/office/officeart/2018/2/layout/IconVerticalSolidList"/>
    <dgm:cxn modelId="{AAB7E9FB-1418-4BF0-94D2-6A5346D61A47}" type="presParOf" srcId="{D72C3A6E-5881-40B9-9893-82CCB0549164}" destId="{1649E94B-5A94-485B-93A6-2EB4D5F91B9A}" srcOrd="3" destOrd="0" presId="urn:microsoft.com/office/officeart/2018/2/layout/IconVerticalSolidList"/>
    <dgm:cxn modelId="{EFB83674-A40A-4E29-B154-E710E1CED88D}" type="presParOf" srcId="{D72C3A6E-5881-40B9-9893-82CCB0549164}" destId="{EA9947D3-2998-4B00-9B2A-15D759EFA191}"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61DE7E-6B43-410A-BFB8-C0C196C40A1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DDD8C49-6E6F-4FFB-94E4-ACA2842F78A9}">
      <dgm:prSet/>
      <dgm:spPr/>
      <dgm:t>
        <a:bodyPr/>
        <a:lstStyle/>
        <a:p>
          <a:r>
            <a:rPr lang="en-US"/>
            <a:t>TDD: executable tests</a:t>
          </a:r>
        </a:p>
      </dgm:t>
    </dgm:pt>
    <dgm:pt modelId="{8B792802-08CA-42EB-BA40-3C0CF5C34705}" type="parTrans" cxnId="{C1A7BAC6-5EBA-4A64-8761-0404843A20C2}">
      <dgm:prSet/>
      <dgm:spPr/>
      <dgm:t>
        <a:bodyPr/>
        <a:lstStyle/>
        <a:p>
          <a:endParaRPr lang="en-US"/>
        </a:p>
      </dgm:t>
    </dgm:pt>
    <dgm:pt modelId="{7DD9EC09-64B5-4EB0-9693-DAEF9480CEFB}" type="sibTrans" cxnId="{C1A7BAC6-5EBA-4A64-8761-0404843A20C2}">
      <dgm:prSet/>
      <dgm:spPr/>
      <dgm:t>
        <a:bodyPr/>
        <a:lstStyle/>
        <a:p>
          <a:endParaRPr lang="en-US"/>
        </a:p>
      </dgm:t>
    </dgm:pt>
    <dgm:pt modelId="{7F9B749B-B77B-4E38-9CE7-3792D7866185}">
      <dgm:prSet/>
      <dgm:spPr/>
      <dgm:t>
        <a:bodyPr/>
        <a:lstStyle/>
        <a:p>
          <a:r>
            <a:rPr lang="en-US"/>
            <a:t>BDD: "scenarios"</a:t>
          </a:r>
        </a:p>
      </dgm:t>
    </dgm:pt>
    <dgm:pt modelId="{4C4F91F5-6F3A-427A-A4A4-ED5BFC87120C}" type="parTrans" cxnId="{AE56FD32-8FA6-4E95-BBF0-E982DE3C5F9A}">
      <dgm:prSet/>
      <dgm:spPr/>
      <dgm:t>
        <a:bodyPr/>
        <a:lstStyle/>
        <a:p>
          <a:endParaRPr lang="en-US"/>
        </a:p>
      </dgm:t>
    </dgm:pt>
    <dgm:pt modelId="{E9CF472B-8E6D-4CE6-BA9C-F409E781000C}" type="sibTrans" cxnId="{AE56FD32-8FA6-4E95-BBF0-E982DE3C5F9A}">
      <dgm:prSet/>
      <dgm:spPr/>
      <dgm:t>
        <a:bodyPr/>
        <a:lstStyle/>
        <a:p>
          <a:endParaRPr lang="en-US"/>
        </a:p>
      </dgm:t>
    </dgm:pt>
    <dgm:pt modelId="{BE5631D2-7048-4153-9CE1-610BD59DE6F8}">
      <dgm:prSet/>
      <dgm:spPr/>
      <dgm:t>
        <a:bodyPr/>
        <a:lstStyle/>
        <a:p>
          <a:r>
            <a:rPr lang="en-US"/>
            <a:t>DDD: an OO architecture</a:t>
          </a:r>
        </a:p>
      </dgm:t>
    </dgm:pt>
    <dgm:pt modelId="{58710710-82C8-4F3D-993C-859D242935C4}" type="parTrans" cxnId="{0A6B7002-DB04-4BDB-B80F-82AA80AFC2D9}">
      <dgm:prSet/>
      <dgm:spPr/>
      <dgm:t>
        <a:bodyPr/>
        <a:lstStyle/>
        <a:p>
          <a:endParaRPr lang="en-US"/>
        </a:p>
      </dgm:t>
    </dgm:pt>
    <dgm:pt modelId="{493EDB14-B11F-4F5D-8482-F249C032A642}" type="sibTrans" cxnId="{0A6B7002-DB04-4BDB-B80F-82AA80AFC2D9}">
      <dgm:prSet/>
      <dgm:spPr/>
      <dgm:t>
        <a:bodyPr/>
        <a:lstStyle/>
        <a:p>
          <a:endParaRPr lang="en-US"/>
        </a:p>
      </dgm:t>
    </dgm:pt>
    <dgm:pt modelId="{55ADAE41-12DC-4C03-942A-8F322D0B5FED}" type="pres">
      <dgm:prSet presAssocID="{7761DE7E-6B43-410A-BFB8-C0C196C40A10}" presName="linear" presStyleCnt="0">
        <dgm:presLayoutVars>
          <dgm:animLvl val="lvl"/>
          <dgm:resizeHandles val="exact"/>
        </dgm:presLayoutVars>
      </dgm:prSet>
      <dgm:spPr/>
    </dgm:pt>
    <dgm:pt modelId="{2A76C965-04F7-43CC-8361-3E620317D37E}" type="pres">
      <dgm:prSet presAssocID="{1DDD8C49-6E6F-4FFB-94E4-ACA2842F78A9}" presName="parentText" presStyleLbl="node1" presStyleIdx="0" presStyleCnt="3">
        <dgm:presLayoutVars>
          <dgm:chMax val="0"/>
          <dgm:bulletEnabled val="1"/>
        </dgm:presLayoutVars>
      </dgm:prSet>
      <dgm:spPr/>
    </dgm:pt>
    <dgm:pt modelId="{595B3450-DB84-4D58-BD0B-32F591FFC01C}" type="pres">
      <dgm:prSet presAssocID="{7DD9EC09-64B5-4EB0-9693-DAEF9480CEFB}" presName="spacer" presStyleCnt="0"/>
      <dgm:spPr/>
    </dgm:pt>
    <dgm:pt modelId="{BE93E21B-CA59-4845-871F-38D7B6AE90C5}" type="pres">
      <dgm:prSet presAssocID="{7F9B749B-B77B-4E38-9CE7-3792D7866185}" presName="parentText" presStyleLbl="node1" presStyleIdx="1" presStyleCnt="3">
        <dgm:presLayoutVars>
          <dgm:chMax val="0"/>
          <dgm:bulletEnabled val="1"/>
        </dgm:presLayoutVars>
      </dgm:prSet>
      <dgm:spPr/>
    </dgm:pt>
    <dgm:pt modelId="{4EB2F383-BC52-48E1-8D5D-A7992A77E90E}" type="pres">
      <dgm:prSet presAssocID="{E9CF472B-8E6D-4CE6-BA9C-F409E781000C}" presName="spacer" presStyleCnt="0"/>
      <dgm:spPr/>
    </dgm:pt>
    <dgm:pt modelId="{8A90D41A-6536-4AEC-8C26-07EA3178EB71}" type="pres">
      <dgm:prSet presAssocID="{BE5631D2-7048-4153-9CE1-610BD59DE6F8}" presName="parentText" presStyleLbl="node1" presStyleIdx="2" presStyleCnt="3">
        <dgm:presLayoutVars>
          <dgm:chMax val="0"/>
          <dgm:bulletEnabled val="1"/>
        </dgm:presLayoutVars>
      </dgm:prSet>
      <dgm:spPr/>
    </dgm:pt>
  </dgm:ptLst>
  <dgm:cxnLst>
    <dgm:cxn modelId="{0A6B7002-DB04-4BDB-B80F-82AA80AFC2D9}" srcId="{7761DE7E-6B43-410A-BFB8-C0C196C40A10}" destId="{BE5631D2-7048-4153-9CE1-610BD59DE6F8}" srcOrd="2" destOrd="0" parTransId="{58710710-82C8-4F3D-993C-859D242935C4}" sibTransId="{493EDB14-B11F-4F5D-8482-F249C032A642}"/>
    <dgm:cxn modelId="{AE56FD32-8FA6-4E95-BBF0-E982DE3C5F9A}" srcId="{7761DE7E-6B43-410A-BFB8-C0C196C40A10}" destId="{7F9B749B-B77B-4E38-9CE7-3792D7866185}" srcOrd="1" destOrd="0" parTransId="{4C4F91F5-6F3A-427A-A4A4-ED5BFC87120C}" sibTransId="{E9CF472B-8E6D-4CE6-BA9C-F409E781000C}"/>
    <dgm:cxn modelId="{1B30A640-6495-4DE8-8A5D-20C3C9510317}" type="presOf" srcId="{BE5631D2-7048-4153-9CE1-610BD59DE6F8}" destId="{8A90D41A-6536-4AEC-8C26-07EA3178EB71}" srcOrd="0" destOrd="0" presId="urn:microsoft.com/office/officeart/2005/8/layout/vList2"/>
    <dgm:cxn modelId="{10BAFF43-9F73-4B35-9552-228339E2B0FB}" type="presOf" srcId="{1DDD8C49-6E6F-4FFB-94E4-ACA2842F78A9}" destId="{2A76C965-04F7-43CC-8361-3E620317D37E}" srcOrd="0" destOrd="0" presId="urn:microsoft.com/office/officeart/2005/8/layout/vList2"/>
    <dgm:cxn modelId="{97F8128E-F834-4828-A004-E720A36106FD}" type="presOf" srcId="{7761DE7E-6B43-410A-BFB8-C0C196C40A10}" destId="{55ADAE41-12DC-4C03-942A-8F322D0B5FED}" srcOrd="0" destOrd="0" presId="urn:microsoft.com/office/officeart/2005/8/layout/vList2"/>
    <dgm:cxn modelId="{C1A7BAC6-5EBA-4A64-8761-0404843A20C2}" srcId="{7761DE7E-6B43-410A-BFB8-C0C196C40A10}" destId="{1DDD8C49-6E6F-4FFB-94E4-ACA2842F78A9}" srcOrd="0" destOrd="0" parTransId="{8B792802-08CA-42EB-BA40-3C0CF5C34705}" sibTransId="{7DD9EC09-64B5-4EB0-9693-DAEF9480CEFB}"/>
    <dgm:cxn modelId="{75FFC9DD-F025-4B60-AC2B-69DC5313F192}" type="presOf" srcId="{7F9B749B-B77B-4E38-9CE7-3792D7866185}" destId="{BE93E21B-CA59-4845-871F-38D7B6AE90C5}" srcOrd="0" destOrd="0" presId="urn:microsoft.com/office/officeart/2005/8/layout/vList2"/>
    <dgm:cxn modelId="{7FF9BFE2-6FFE-4057-8240-93CBC496D08D}" type="presParOf" srcId="{55ADAE41-12DC-4C03-942A-8F322D0B5FED}" destId="{2A76C965-04F7-43CC-8361-3E620317D37E}" srcOrd="0" destOrd="0" presId="urn:microsoft.com/office/officeart/2005/8/layout/vList2"/>
    <dgm:cxn modelId="{59B320F5-E372-4E3E-8FBD-938B074AFCEF}" type="presParOf" srcId="{55ADAE41-12DC-4C03-942A-8F322D0B5FED}" destId="{595B3450-DB84-4D58-BD0B-32F591FFC01C}" srcOrd="1" destOrd="0" presId="urn:microsoft.com/office/officeart/2005/8/layout/vList2"/>
    <dgm:cxn modelId="{BF285F54-2D3D-4DA6-AABE-3D0F24CBAE34}" type="presParOf" srcId="{55ADAE41-12DC-4C03-942A-8F322D0B5FED}" destId="{BE93E21B-CA59-4845-871F-38D7B6AE90C5}" srcOrd="2" destOrd="0" presId="urn:microsoft.com/office/officeart/2005/8/layout/vList2"/>
    <dgm:cxn modelId="{1F6731F4-9287-43E1-A710-4BB55060A04F}" type="presParOf" srcId="{55ADAE41-12DC-4C03-942A-8F322D0B5FED}" destId="{4EB2F383-BC52-48E1-8D5D-A7992A77E90E}" srcOrd="3" destOrd="0" presId="urn:microsoft.com/office/officeart/2005/8/layout/vList2"/>
    <dgm:cxn modelId="{86E485C7-D22D-4E67-8671-3F0948C81D58}" type="presParOf" srcId="{55ADAE41-12DC-4C03-942A-8F322D0B5FED}" destId="{8A90D41A-6536-4AEC-8C26-07EA3178EB7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C9803-894E-44D2-889B-76A5CCA8AA03}">
      <dsp:nvSpPr>
        <dsp:cNvPr id="0" name=""/>
        <dsp:cNvSpPr/>
      </dsp:nvSpPr>
      <dsp:spPr>
        <a:xfrm>
          <a:off x="0" y="531"/>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2C947F-10ED-4AC9-86DE-CDAD3C87925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EC7333-A5CB-4B43-A34A-870E516E4DD6}">
      <dsp:nvSpPr>
        <dsp:cNvPr id="0" name=""/>
        <dsp:cNvSpPr/>
      </dsp:nvSpPr>
      <dsp:spPr>
        <a:xfrm>
          <a:off x="1435590" y="531"/>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understanding</a:t>
          </a:r>
        </a:p>
      </dsp:txBody>
      <dsp:txXfrm>
        <a:off x="1435590" y="531"/>
        <a:ext cx="3549015" cy="1242935"/>
      </dsp:txXfrm>
    </dsp:sp>
    <dsp:sp modelId="{D527155E-0657-496B-926B-6BBC0B628D07}">
      <dsp:nvSpPr>
        <dsp:cNvPr id="0" name=""/>
        <dsp:cNvSpPr/>
      </dsp:nvSpPr>
      <dsp:spPr>
        <a:xfrm>
          <a:off x="4984605" y="531"/>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Do users know what they want?</a:t>
          </a:r>
        </a:p>
        <a:p>
          <a:pPr marL="0" lvl="0" indent="0" algn="l" defTabSz="577850">
            <a:lnSpc>
              <a:spcPct val="100000"/>
            </a:lnSpc>
            <a:spcBef>
              <a:spcPct val="0"/>
            </a:spcBef>
            <a:spcAft>
              <a:spcPct val="35000"/>
            </a:spcAft>
            <a:buNone/>
          </a:pPr>
          <a:r>
            <a:rPr lang="en-US" sz="1300" kern="1200"/>
            <a:t>Do users know what we don’t know?</a:t>
          </a:r>
        </a:p>
        <a:p>
          <a:pPr marL="0" lvl="0" indent="0" algn="l" defTabSz="577850">
            <a:lnSpc>
              <a:spcPct val="100000"/>
            </a:lnSpc>
            <a:spcBef>
              <a:spcPct val="0"/>
            </a:spcBef>
            <a:spcAft>
              <a:spcPct val="35000"/>
            </a:spcAft>
            <a:buNone/>
          </a:pPr>
          <a:r>
            <a:rPr lang="en-US" sz="1300" kern="1200"/>
            <a:t>Do we know who are users even are?</a:t>
          </a:r>
        </a:p>
      </dsp:txBody>
      <dsp:txXfrm>
        <a:off x="4984605" y="531"/>
        <a:ext cx="2902094" cy="1242935"/>
      </dsp:txXfrm>
    </dsp:sp>
    <dsp:sp modelId="{2E54C961-84EA-43A2-844C-C3CE78516CB0}">
      <dsp:nvSpPr>
        <dsp:cNvPr id="0" name=""/>
        <dsp:cNvSpPr/>
      </dsp:nvSpPr>
      <dsp:spPr>
        <a:xfrm>
          <a:off x="0" y="1554200"/>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DBAEA5-2FDA-46C9-9482-7655B37F1E0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C88A3C-4FEA-440F-9B29-481800E6F0BE}">
      <dsp:nvSpPr>
        <dsp:cNvPr id="0" name=""/>
        <dsp:cNvSpPr/>
      </dsp:nvSpPr>
      <dsp:spPr>
        <a:xfrm>
          <a:off x="1435590" y="1554200"/>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Problems of scope</a:t>
          </a:r>
        </a:p>
      </dsp:txBody>
      <dsp:txXfrm>
        <a:off x="1435590" y="1554200"/>
        <a:ext cx="3549015" cy="1242935"/>
      </dsp:txXfrm>
    </dsp:sp>
    <dsp:sp modelId="{4FB2F518-2BF4-4FD7-A56E-47F3A3918E17}">
      <dsp:nvSpPr>
        <dsp:cNvPr id="0" name=""/>
        <dsp:cNvSpPr/>
      </dsp:nvSpPr>
      <dsp:spPr>
        <a:xfrm>
          <a:off x="4984605" y="1554200"/>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What are we building?</a:t>
          </a:r>
        </a:p>
        <a:p>
          <a:pPr marL="0" lvl="0" indent="0" algn="l" defTabSz="577850">
            <a:lnSpc>
              <a:spcPct val="100000"/>
            </a:lnSpc>
            <a:spcBef>
              <a:spcPct val="0"/>
            </a:spcBef>
            <a:spcAft>
              <a:spcPct val="35000"/>
            </a:spcAft>
            <a:buNone/>
          </a:pPr>
          <a:r>
            <a:rPr lang="en-US" sz="1300" kern="1200"/>
            <a:t>What non-functional quality attributes are included?</a:t>
          </a:r>
        </a:p>
      </dsp:txBody>
      <dsp:txXfrm>
        <a:off x="4984605" y="1554200"/>
        <a:ext cx="2902094" cy="1242935"/>
      </dsp:txXfrm>
    </dsp:sp>
    <dsp:sp modelId="{E18A13F9-D7A2-436B-8993-77DFC272C62C}">
      <dsp:nvSpPr>
        <dsp:cNvPr id="0" name=""/>
        <dsp:cNvSpPr/>
      </dsp:nvSpPr>
      <dsp:spPr>
        <a:xfrm>
          <a:off x="0" y="3107870"/>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C83E9-3F13-4531-A494-B128397A40AE}">
      <dsp:nvSpPr>
        <dsp:cNvPr id="0" name=""/>
        <dsp:cNvSpPr/>
      </dsp:nvSpPr>
      <dsp:spPr>
        <a:xfrm>
          <a:off x="375988" y="3387530"/>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49E94B-5A94-485B-93A6-2EB4D5F91B9A}">
      <dsp:nvSpPr>
        <dsp:cNvPr id="0" name=""/>
        <dsp:cNvSpPr/>
      </dsp:nvSpPr>
      <dsp:spPr>
        <a:xfrm>
          <a:off x="1435590" y="3107870"/>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volatility</a:t>
          </a:r>
        </a:p>
      </dsp:txBody>
      <dsp:txXfrm>
        <a:off x="1435590" y="3107870"/>
        <a:ext cx="3549015" cy="1242935"/>
      </dsp:txXfrm>
    </dsp:sp>
    <dsp:sp modelId="{EA9947D3-2998-4B00-9B2A-15D759EFA191}">
      <dsp:nvSpPr>
        <dsp:cNvPr id="0" name=""/>
        <dsp:cNvSpPr/>
      </dsp:nvSpPr>
      <dsp:spPr>
        <a:xfrm>
          <a:off x="4984605" y="3107870"/>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Changing requirements over time</a:t>
          </a:r>
        </a:p>
      </dsp:txBody>
      <dsp:txXfrm>
        <a:off x="4984605" y="3107870"/>
        <a:ext cx="2902094"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76C965-04F7-43CC-8361-3E620317D37E}">
      <dsp:nvSpPr>
        <dsp:cNvPr id="0" name=""/>
        <dsp:cNvSpPr/>
      </dsp:nvSpPr>
      <dsp:spPr>
        <a:xfrm>
          <a:off x="0" y="37667"/>
          <a:ext cx="5115491" cy="154928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TDD: executable tests</a:t>
          </a:r>
        </a:p>
      </dsp:txBody>
      <dsp:txXfrm>
        <a:off x="75630" y="113297"/>
        <a:ext cx="4964231" cy="1398021"/>
      </dsp:txXfrm>
    </dsp:sp>
    <dsp:sp modelId="{BE93E21B-CA59-4845-871F-38D7B6AE90C5}">
      <dsp:nvSpPr>
        <dsp:cNvPr id="0" name=""/>
        <dsp:cNvSpPr/>
      </dsp:nvSpPr>
      <dsp:spPr>
        <a:xfrm>
          <a:off x="0" y="1699268"/>
          <a:ext cx="5115491" cy="1549281"/>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BDD: "scenarios"</a:t>
          </a:r>
        </a:p>
      </dsp:txBody>
      <dsp:txXfrm>
        <a:off x="75630" y="1774898"/>
        <a:ext cx="4964231" cy="1398021"/>
      </dsp:txXfrm>
    </dsp:sp>
    <dsp:sp modelId="{8A90D41A-6536-4AEC-8C26-07EA3178EB71}">
      <dsp:nvSpPr>
        <dsp:cNvPr id="0" name=""/>
        <dsp:cNvSpPr/>
      </dsp:nvSpPr>
      <dsp:spPr>
        <a:xfrm>
          <a:off x="0" y="3360869"/>
          <a:ext cx="5115491" cy="1549281"/>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DDD: an OO architecture</a:t>
          </a:r>
        </a:p>
      </dsp:txBody>
      <dsp:txXfrm>
        <a:off x="75630" y="3436499"/>
        <a:ext cx="4964231" cy="139802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7C7E5181-6CF5-45F7-A87A-E0E0B1FD7549}" type="datetimeFigureOut">
              <a:rPr lang="en-US" smtClean="0"/>
              <a:t>12/30/2024</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Conditions of satisfaction are, effectively, test cases – or templates for test cases. These kinds of tests are sometimes called “acceptance tests” because they constitute the end-user accepting that your software does what they want. </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834280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stories and COSs must be prioritized as Essential, Desirable or Extension.</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2864211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set of essential user stories constitutes the minimum viable product.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[Note: on the project you get 100 points for delivering your MVP (all</a:t>
            </a:r>
          </a:p>
          <a:p>
            <a:r>
              <a:rPr lang="en-US" dirty="0"/>
              <a:t>essential user stories and their essential COSs) + up to 50 additional points for delivering</a:t>
            </a:r>
          </a:p>
          <a:p>
            <a:r>
              <a:rPr lang="en-US" dirty="0"/>
              <a:t>extra stories, so be careful about what you call "essential".  OTOH,</a:t>
            </a:r>
          </a:p>
          <a:p>
            <a:r>
              <a:rPr lang="en-US" dirty="0"/>
              <a:t>we will ask you to extend any project proposal that is too conservative.]</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369590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 few more details about what that means in the context of your project.</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3467257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916900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1254446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this is desirable, maybe it's essential.</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1160450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3305253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you think of these COSs?  Are they all essential?  Can you think of any satisfaction conditions that might be desirable, but not essential?  What conditions might you want "in the next version" (those would be extensions).</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2313477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What we've talked about so far are called "functional requirements"-- the minimum functions that a system must be able to perform.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But there are other kinds of requirements.  These are called "non-functional"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Non-functional requirements capture the </a:t>
            </a:r>
            <a:r>
              <a:rPr lang="en-US" sz="3600" i="1" dirty="0"/>
              <a:t>quality goals</a:t>
            </a:r>
            <a:r>
              <a:rPr lang="en-US" sz="3600" i="0" dirty="0"/>
              <a:t> of a system. </a:t>
            </a: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Here are some obvious ones  &lt;read slide&gt;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1345260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5590717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For example, one high-level goal is to say “I want performance”. But what does performance mean? You probably mean to say that you expect that the system has some particular capacity (in terms of simultaneous users), who can simultaneously have their requests satisfied within some response time. That’s still not the whole picture though, because you didn’t specify the efficiency of your system: what hardware resources does it use to achieve that performance?</a:t>
            </a:r>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12094619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Here are some other categories of non-functional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a:p>
        </p:txBody>
      </p:sp>
    </p:spTree>
    <p:extLst>
      <p:ext uri="{BB962C8B-B14F-4D97-AF65-F5344CB8AC3E}">
        <p14:creationId xmlns:p14="http://schemas.microsoft.com/office/powerpoint/2010/main" val="15395191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Non-functional requirements might also impact the static existence of the system, or its evolution.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if a customer intends for your software to be particularly long-lasting, and to be able to be extended – this needs to be said. Similarly, if there are specific testing requirements that your customer needs to comply with, there may be testability requirements, that define the effort needed to test the behaviors of that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35235263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INVEST is a popular mnemonic for describing what makes a good user story</a:t>
            </a:r>
          </a:p>
          <a:p>
            <a:endParaRPr lang="en-US" dirty="0"/>
          </a:p>
          <a:p>
            <a:r>
              <a:rPr lang="en-US" dirty="0"/>
              <a:t>Independent – Stories should not be coupled between each other, except where obviously necessary. Want to make it so that a user can examine a story on its own</a:t>
            </a:r>
          </a:p>
          <a:p>
            <a:br>
              <a:rPr lang="en-US" dirty="0"/>
            </a:br>
            <a:r>
              <a:rPr lang="en-US" dirty="0"/>
              <a:t>Negotiable – Best stories are result of a negotiation between a client and a developer – how do we come to some mutual agreement about what we are going to build, and why? Goal is to develop what the customer needs</a:t>
            </a:r>
          </a:p>
          <a:p>
            <a:endParaRPr lang="en-US" dirty="0"/>
          </a:p>
          <a:p>
            <a:r>
              <a:rPr lang="en-US" dirty="0"/>
              <a:t>Valuable – Each story should have some benefit that the client can recognize. Value might include value to your business, not just value to the user.</a:t>
            </a:r>
          </a:p>
          <a:p>
            <a:endParaRPr lang="en-US" dirty="0"/>
          </a:p>
          <a:p>
            <a:r>
              <a:rPr lang="en-US" dirty="0"/>
              <a:t>Estimable (that is, </a:t>
            </a:r>
            <a:r>
              <a:rPr lang="en-US" dirty="0" err="1"/>
              <a:t>estimatable</a:t>
            </a:r>
            <a:r>
              <a:rPr lang="en-US" dirty="0"/>
              <a:t>) – As we will see in a bit, being able to estimate how long it will take to implement a user story is key to determining a reasonable scope for your project</a:t>
            </a:r>
          </a:p>
          <a:p>
            <a:endParaRPr lang="en-US" dirty="0"/>
          </a:p>
          <a:p>
            <a:r>
              <a:rPr lang="en-US" dirty="0"/>
              <a:t>Small – In  the real world, a rule of thumb is to average 3-4 days of work per story for a full-time developer.  For our projects, it might be something a single student might be able to accomplish in a week, along with their other obligations as a student.</a:t>
            </a:r>
          </a:p>
          <a:p>
            <a:endParaRPr lang="en-US" dirty="0"/>
          </a:p>
          <a:p>
            <a:r>
              <a:rPr lang="en-US" dirty="0"/>
              <a:t>Testable – There must be some way to judge completion: for the person implementing the software, and for the end-user. </a:t>
            </a:r>
          </a:p>
          <a:p>
            <a:endParaRPr lang="en-US" dirty="0"/>
          </a:p>
          <a:p>
            <a:r>
              <a:rPr lang="en-US" dirty="0"/>
              <a:t>https://</a:t>
            </a:r>
            <a:r>
              <a:rPr lang="en-US" dirty="0" err="1"/>
              <a:t>agileforall.com</a:t>
            </a:r>
            <a:r>
              <a:rPr lang="en-US" dirty="0"/>
              <a:t>/new-to-agile-invest-in-good-user-stories/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Let’s see an example and work through some of the tricky bits</a:t>
            </a:r>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16956759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1604120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question for Requirements Gathering is making sure that we are building the right thing.</a:t>
            </a:r>
          </a:p>
          <a:p>
            <a:endParaRPr lang="en-US" dirty="0"/>
          </a:p>
          <a:p>
            <a:r>
              <a:rPr lang="en-US" dirty="0"/>
              <a:t>This meme does a great job capturing the many ways in which we can get off course and end up building the wrong thing.</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4169133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right now an example developing of a virtual meeting platform. With the start of the COVID-19 pandemic, and shift to virtual meetings, there has been an enormous demand for software to help substitute for physical events. But, even today, many platforms still don’t provide the experience that users want: how do you replace some physical interactions with a software product? These kind of challenges come up all of the time in software projects.</a:t>
            </a:r>
          </a:p>
          <a:p>
            <a:endParaRPr lang="en-US" dirty="0"/>
          </a:p>
          <a:p>
            <a:r>
              <a:rPr lang="en-US" dirty="0"/>
              <a:t>Sometimes, clients want to bring software in to solve some problem that is currently not being addressed, but don’t know exactly how to solve it. In other times, new software is brought in as a technology to improve an existing process. There is a way that things are done, and your software is going to help that get done better. In those situations, the client may simply not know what will work best for them. </a:t>
            </a:r>
          </a:p>
          <a:p>
            <a:endParaRPr lang="en-US" dirty="0"/>
          </a:p>
          <a:p>
            <a:r>
              <a:rPr lang="en-US" dirty="0"/>
              <a:t>Software engineering aims to provide answers, or at least a framework for answers to these questions</a:t>
            </a:r>
          </a:p>
          <a:p>
            <a:endParaRPr lang="en-US" dirty="0"/>
          </a:p>
          <a:p>
            <a:r>
              <a:rPr lang="en-US" dirty="0"/>
              <a:t>&lt;Read slide.  Possible elaboration:&gt;</a:t>
            </a:r>
          </a:p>
          <a:p>
            <a:endParaRPr lang="en-US" dirty="0"/>
          </a:p>
          <a:p>
            <a:r>
              <a:rPr lang="en-US" dirty="0"/>
              <a:t>Examples of problems of understanding corresponding to the bullets:</a:t>
            </a:r>
          </a:p>
          <a:p>
            <a:pPr marL="171450" indent="-171450">
              <a:buFont typeface="Arial" panose="020B0604020202020204" pitchFamily="34" charset="0"/>
              <a:buChar char="•"/>
            </a:pPr>
            <a:r>
              <a:rPr lang="en-US" dirty="0"/>
              <a:t>What they want? -&gt; Simply don’t know what is possible, won’t know it until they see it, often know what the problem is that they want the software to solve, but not the solution. Coming up with the solution is a design problem. Good to have a buddy who is a user experience designer.</a:t>
            </a:r>
          </a:p>
          <a:p>
            <a:pPr marL="171450" indent="-171450">
              <a:buFont typeface="Arial" panose="020B0604020202020204" pitchFamily="34" charset="0"/>
              <a:buChar char="•"/>
            </a:pPr>
            <a:r>
              <a:rPr lang="en-US" dirty="0"/>
              <a:t>What we don’t know? -&gt; Most software is not “general purpose”, but exists within some domain.</a:t>
            </a:r>
          </a:p>
          <a:p>
            <a:pPr marL="171450" indent="-171450">
              <a:buFont typeface="Arial" panose="020B0604020202020204" pitchFamily="34" charset="0"/>
              <a:buChar char="•"/>
            </a:pPr>
            <a:r>
              <a:rPr lang="en-US" dirty="0"/>
              <a:t>Who are our users? -&gt; Maybe most common in startups, where you have a client (moneybags investors) who are guessing who your users will be and what they want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Scope - What are we building? -&gt; How to agree with client on a statement of work that is feasible given constraints, how to make sure that we stay on track?</a:t>
            </a:r>
          </a:p>
          <a:p>
            <a:pPr marL="171450" indent="-171450">
              <a:buFont typeface="Arial" panose="020B0604020202020204" pitchFamily="34" charset="0"/>
              <a:buChar char="•"/>
            </a:pPr>
            <a:r>
              <a:rPr lang="en-US" dirty="0"/>
              <a:t>Scope – quality attributes -&gt; How to specify things like performance, usability, maintainability, security, </a:t>
            </a:r>
            <a:r>
              <a:rPr lang="en-US" dirty="0" err="1"/>
              <a:t>etc</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Volatility -&gt; Long projects are subject to changes in world around them</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45792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we'll primarily be concerned with problems of understanding.  How do we get from a customer's vague notions of what they might want to something concrete enough to guide us to build it.</a:t>
            </a:r>
          </a:p>
          <a:p>
            <a:r>
              <a:rPr lang="en-US" dirty="0"/>
              <a:t>&lt;read slide&gt; </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048747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things that these different methods have in common.  &lt;read slide&gt;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2818612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"test-driven design", the desired behaviors are typically documented as sets of tests.</a:t>
            </a:r>
          </a:p>
          <a:p>
            <a:endParaRPr lang="en-US" dirty="0"/>
          </a:p>
          <a:p>
            <a:r>
              <a:rPr lang="en-US" dirty="0"/>
              <a:t>In "behavior-driven design", the desired behaviors are documented as "scenarios"-- descriptions of behaviors that are intended to be understandable by both customers and developers.</a:t>
            </a:r>
          </a:p>
          <a:p>
            <a:endParaRPr lang="en-US" dirty="0"/>
          </a:p>
          <a:p>
            <a:r>
              <a:rPr lang="en-US" dirty="0"/>
              <a:t>In "domain-driven design", the primary deliverable is a system architecture that describes the interactions between the different portions of the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053816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course, we'll try to document our requirements as "user stories".   Something like user stories show up in all these methods.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332995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stories concentrate on the user and their interaction with the new system.</a:t>
            </a:r>
          </a:p>
          <a:p>
            <a:endParaRPr lang="en-US" dirty="0"/>
          </a:p>
          <a:p>
            <a:r>
              <a:rPr lang="en-US" dirty="0"/>
              <a:t>A user story is a short simple description of ONE feature that can fit on a 3x5” card, written in the user’s language.</a:t>
            </a:r>
          </a:p>
          <a:p>
            <a:endParaRPr lang="en-US" dirty="0"/>
          </a:p>
          <a:p>
            <a:r>
              <a:rPr lang="en-US" dirty="0"/>
              <a:t>&lt;read slide&gt;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stories describe the capabilities that your software should provide. How do we expect users to actually interact with our system, and what results should they see?</a:t>
            </a:r>
          </a:p>
          <a:p>
            <a:endParaRPr lang="en-US" dirty="0"/>
          </a:p>
          <a:p>
            <a:r>
              <a:rPr lang="en-US" dirty="0"/>
              <a:t>They do NOT directly describe the full behaviors of those capabilities.  For example: Under what circumstances should this capability be provided? What should happen if it can’t be provided?  These are details that will eventually need to be spelled out, but right now we want a bird's-eye view of the desired capabilities.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not called “customer” stories, they are “user stories”. You might develop software for a self-driving car, and your customer is Tesla. But your user is Tesla’s customer. User stories force both you and your customer to focus on your user, who is presumably the one who wants to extract value from your software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“Role” lets us distinguish between the different ways that our software might be used: Canvas is used by both instructors and students. However, there are even more roles, which have different capabilities: TAs can also view grades, but they can’t add new Tas. “Course observers” can see course content, but not grades, and are not enrolled in the class. There are quite a few different roles in Canvas, and maybe you can see how it would help to organize features in that way.</a:t>
            </a:r>
          </a:p>
          <a:p>
            <a:endParaRPr lang="en-US" dirty="0"/>
          </a:p>
          <a:p>
            <a:r>
              <a:rPr lang="en-US" dirty="0"/>
              <a:t>Why do we include the value? Because ultimately our goal with building software is presumably to deliver value – do something that helps some user accomplish some goal. That “something of value” is really what the requirement is. The customer probably doesn’t care to define every possible output for their system for every possible input – instead they just want to tell you what they want to have happen, in language that is as close to their own as possible.</a:t>
            </a:r>
          </a:p>
          <a:p>
            <a:endParaRPr lang="en-US" dirty="0"/>
          </a:p>
          <a:p>
            <a:r>
              <a:rPr lang="en-US" dirty="0"/>
              <a:t>What makes a good user story?</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1855943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12/30/2024</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12/30/2024</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12/30/2024</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12/30/2024</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12/30/2024</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12/30/2024</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12/30/2024</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12/30/2024</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12/30/2024</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12/30/2024</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12/30/2024</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12/30/2024</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12/30/2024</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Module </a:t>
            </a:r>
            <a:r>
              <a:rPr lang="en-US" altLang="en-US" dirty="0">
                <a:sym typeface="Helvetica Neue" charset="0"/>
              </a:rPr>
              <a:t>1.2: Requirements and User Stories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and Mitch Wand</a:t>
            </a:r>
          </a:p>
          <a:p>
            <a:pPr>
              <a:lnSpc>
                <a:spcPct val="100000"/>
              </a:lnSpc>
            </a:pPr>
            <a:r>
              <a:rPr lang="en-US" sz="2400" dirty="0"/>
              <a:t>Khoury College of Computer Sciences</a:t>
            </a:r>
          </a:p>
          <a:p>
            <a:pPr>
              <a:lnSpc>
                <a:spcPct val="100000"/>
              </a:lnSpc>
            </a:pPr>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0739-3C39-7F39-5721-7415C52157B4}"/>
              </a:ext>
            </a:extLst>
          </p:cNvPr>
          <p:cNvSpPr>
            <a:spLocks noGrp="1"/>
          </p:cNvSpPr>
          <p:nvPr>
            <p:ph type="title"/>
          </p:nvPr>
        </p:nvSpPr>
        <p:spPr/>
        <p:txBody>
          <a:bodyPr/>
          <a:lstStyle/>
          <a:p>
            <a:r>
              <a:rPr lang="en-US" dirty="0"/>
              <a:t>Properties of a user story</a:t>
            </a:r>
          </a:p>
        </p:txBody>
      </p:sp>
      <p:sp>
        <p:nvSpPr>
          <p:cNvPr id="3" name="Content Placeholder 2">
            <a:extLst>
              <a:ext uri="{FF2B5EF4-FFF2-40B4-BE49-F238E27FC236}">
                <a16:creationId xmlns:a16="http://schemas.microsoft.com/office/drawing/2014/main" id="{AA99B743-7A51-8048-3BE7-1FDFD10C4D5D}"/>
              </a:ext>
            </a:extLst>
          </p:cNvPr>
          <p:cNvSpPr>
            <a:spLocks noGrp="1"/>
          </p:cNvSpPr>
          <p:nvPr>
            <p:ph idx="1"/>
          </p:nvPr>
        </p:nvSpPr>
        <p:spPr/>
        <p:txBody>
          <a:bodyPr/>
          <a:lstStyle/>
          <a:p>
            <a:r>
              <a:rPr lang="en-US" dirty="0"/>
              <a:t>short: fits on a 3x5 card</a:t>
            </a:r>
          </a:p>
          <a:p>
            <a:r>
              <a:rPr lang="en-US" dirty="0"/>
              <a:t>may have prerequisites</a:t>
            </a:r>
          </a:p>
          <a:p>
            <a:r>
              <a:rPr lang="en-US" dirty="0"/>
              <a:t>has </a:t>
            </a:r>
            <a:r>
              <a:rPr lang="en-US" i="1" dirty="0">
                <a:solidFill>
                  <a:srgbClr val="FF0000"/>
                </a:solidFill>
              </a:rPr>
              <a:t>conditions of satisfaction </a:t>
            </a:r>
            <a:r>
              <a:rPr lang="en-US" dirty="0"/>
              <a:t>that expand on the details</a:t>
            </a:r>
            <a:endParaRPr lang="en-US" i="1" dirty="0"/>
          </a:p>
          <a:p>
            <a:r>
              <a:rPr lang="en-US" dirty="0"/>
              <a:t>has a priority</a:t>
            </a:r>
          </a:p>
          <a:p>
            <a:r>
              <a:rPr lang="en-US" dirty="0"/>
              <a:t>satisfies the INVEST criteria (more on this later)</a:t>
            </a:r>
          </a:p>
          <a:p>
            <a:endParaRPr lang="en-US" dirty="0"/>
          </a:p>
        </p:txBody>
      </p:sp>
      <p:sp>
        <p:nvSpPr>
          <p:cNvPr id="4" name="Slide Number Placeholder 3">
            <a:extLst>
              <a:ext uri="{FF2B5EF4-FFF2-40B4-BE49-F238E27FC236}">
                <a16:creationId xmlns:a16="http://schemas.microsoft.com/office/drawing/2014/main" id="{95B6AF0C-92A4-9D8C-B5E0-B7AF1E39A995}"/>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2302331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2EFB-2EB0-C4DD-F4DE-D83EB1BCE22C}"/>
              </a:ext>
            </a:extLst>
          </p:cNvPr>
          <p:cNvSpPr>
            <a:spLocks noGrp="1"/>
          </p:cNvSpPr>
          <p:nvPr>
            <p:ph type="title"/>
          </p:nvPr>
        </p:nvSpPr>
        <p:spPr/>
        <p:txBody>
          <a:bodyPr/>
          <a:lstStyle/>
          <a:p>
            <a:r>
              <a:rPr lang="en-US" dirty="0"/>
              <a:t>Examples:</a:t>
            </a:r>
          </a:p>
        </p:txBody>
      </p:sp>
      <p:sp>
        <p:nvSpPr>
          <p:cNvPr id="4" name="Content Placeholder 3">
            <a:extLst>
              <a:ext uri="{FF2B5EF4-FFF2-40B4-BE49-F238E27FC236}">
                <a16:creationId xmlns:a16="http://schemas.microsoft.com/office/drawing/2014/main" id="{2FF46E70-7329-0FA0-260A-57ED59B3076F}"/>
              </a:ext>
            </a:extLst>
          </p:cNvPr>
          <p:cNvSpPr>
            <a:spLocks noGrp="1"/>
          </p:cNvSpPr>
          <p:nvPr>
            <p:ph idx="1"/>
          </p:nvPr>
        </p:nvSpPr>
        <p:spPr>
          <a:xfrm>
            <a:off x="838200" y="1500160"/>
            <a:ext cx="10251558" cy="4351338"/>
          </a:xfrm>
        </p:spPr>
        <p:txBody>
          <a:bodyPr/>
          <a:lstStyle/>
          <a:p>
            <a:r>
              <a:rPr lang="en-US" dirty="0"/>
              <a:t>As a online blackjack player, I want a game of blackjack implemented so that I can play blackjack with other users. (Essential)</a:t>
            </a:r>
          </a:p>
          <a:p>
            <a:r>
              <a:rPr lang="en-US" dirty="0"/>
              <a:t>As a citizen, I want to be able to report potholes so that the town can do something about them. (Essential)</a:t>
            </a:r>
          </a:p>
          <a:p>
            <a:r>
              <a:rPr lang="en-US" sz="2800" dirty="0">
                <a:solidFill>
                  <a:schemeClr val="tx1"/>
                </a:solidFill>
              </a:rPr>
              <a:t>As a College Administrator, I want a database to keep track of students, the courses they have taken, and the grades they received in those courses, so that I can advise them on their studies. (Essential)</a:t>
            </a:r>
          </a:p>
          <a:p>
            <a:endParaRPr lang="en-US" dirty="0"/>
          </a:p>
        </p:txBody>
      </p:sp>
      <p:sp>
        <p:nvSpPr>
          <p:cNvPr id="3" name="Slide Number Placeholder 2">
            <a:extLst>
              <a:ext uri="{FF2B5EF4-FFF2-40B4-BE49-F238E27FC236}">
                <a16:creationId xmlns:a16="http://schemas.microsoft.com/office/drawing/2014/main" id="{09E095DF-3E96-ADE3-FA16-A4BC24DEEF35}"/>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1540235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solidFill>
                  <a:srgbClr val="FF0000"/>
                </a:solidFill>
              </a:rPr>
              <a:t>Conditions of Satisfaction </a:t>
            </a:r>
            <a:r>
              <a:rPr lang="en-US" sz="3600" dirty="0"/>
              <a:t>fill in details of the desired behavior</a:t>
            </a:r>
          </a:p>
        </p:txBody>
      </p:sp>
      <p:sp>
        <p:nvSpPr>
          <p:cNvPr id="3" name="Content Placeholder 2">
            <a:extLst>
              <a:ext uri="{FF2B5EF4-FFF2-40B4-BE49-F238E27FC236}">
                <a16:creationId xmlns:a16="http://schemas.microsoft.com/office/drawing/2014/main" id="{F5C55F82-9D75-24B5-DF43-65E733FDFC96}"/>
              </a:ext>
            </a:extLst>
          </p:cNvPr>
          <p:cNvSpPr>
            <a:spLocks noGrp="1"/>
          </p:cNvSpPr>
          <p:nvPr>
            <p:ph idx="1"/>
          </p:nvPr>
        </p:nvSpPr>
        <p:spPr>
          <a:xfrm>
            <a:off x="838200" y="1500160"/>
            <a:ext cx="5668926" cy="4351338"/>
          </a:xfrm>
        </p:spPr>
        <p:txBody>
          <a:bodyPr anchor="ctr"/>
          <a:lstStyle/>
          <a:p>
            <a:r>
              <a:rPr lang="en-US" dirty="0"/>
              <a:t>Each condition of satisfaction</a:t>
            </a:r>
          </a:p>
          <a:p>
            <a:pPr lvl="1"/>
            <a:r>
              <a:rPr lang="en-US" dirty="0"/>
              <a:t>Describes a testable behavior, from the user's point of view</a:t>
            </a:r>
          </a:p>
          <a:p>
            <a:pPr lvl="1"/>
            <a:r>
              <a:rPr lang="en-US" dirty="0"/>
              <a:t>Must have a priority</a:t>
            </a:r>
          </a:p>
          <a:p>
            <a:pPr lvl="1"/>
            <a:r>
              <a:rPr lang="en-US" dirty="0"/>
              <a:t>Should be numbered within its user story</a:t>
            </a:r>
          </a:p>
          <a:p>
            <a:pPr lvl="1"/>
            <a:endParaRPr lang="en-US" dirty="0"/>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12</a:t>
            </a:fld>
            <a:endParaRPr lang="en-US"/>
          </a:p>
        </p:txBody>
      </p:sp>
      <p:pic>
        <p:nvPicPr>
          <p:cNvPr id="9" name="Picture 8" descr="A person looking through a magnifying glass&#10;&#10;Description automatically generated">
            <a:extLst>
              <a:ext uri="{FF2B5EF4-FFF2-40B4-BE49-F238E27FC236}">
                <a16:creationId xmlns:a16="http://schemas.microsoft.com/office/drawing/2014/main" id="{D2A5BAD6-820A-5C94-6B87-27E940A19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7126" y="1656502"/>
            <a:ext cx="5134172" cy="4351338"/>
          </a:xfrm>
          <a:prstGeom prst="rect">
            <a:avLst/>
          </a:prstGeom>
        </p:spPr>
      </p:pic>
    </p:spTree>
    <p:extLst>
      <p:ext uri="{BB962C8B-B14F-4D97-AF65-F5344CB8AC3E}">
        <p14:creationId xmlns:p14="http://schemas.microsoft.com/office/powerpoint/2010/main" val="1523936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4869-2C77-F7D4-D6A7-7F1D783D8625}"/>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5E623469-B2A7-CC30-8109-4598042F8C83}"/>
              </a:ext>
            </a:extLst>
          </p:cNvPr>
          <p:cNvSpPr>
            <a:spLocks noGrp="1"/>
          </p:cNvSpPr>
          <p:nvPr>
            <p:ph idx="1"/>
          </p:nvPr>
        </p:nvSpPr>
        <p:spPr>
          <a:xfrm>
            <a:off x="838200" y="1500160"/>
            <a:ext cx="11017102" cy="4351338"/>
          </a:xfrm>
        </p:spPr>
        <p:txBody>
          <a:bodyPr>
            <a:normAutofit/>
          </a:bodyPr>
          <a:lstStyle/>
          <a:p>
            <a:pPr>
              <a:buFontTx/>
              <a:buChar char="-"/>
            </a:pPr>
            <a:r>
              <a:rPr lang="en-US" dirty="0"/>
              <a:t>1.1 There should be an accessible blackjack table (Essential)</a:t>
            </a:r>
          </a:p>
          <a:p>
            <a:pPr>
              <a:buFontTx/>
              <a:buChar char="-"/>
            </a:pPr>
            <a:r>
              <a:rPr lang="en-US" dirty="0"/>
              <a:t>1.2 A user can initiate a game of blackjack (Essential)</a:t>
            </a:r>
          </a:p>
          <a:p>
            <a:pPr marL="0" indent="0">
              <a:buNone/>
            </a:pPr>
            <a:r>
              <a:rPr lang="en-US" dirty="0"/>
              <a:t>- 1.3 Users can enter a blackjack table as a player if no other player is currently occupying the slot (Essential)</a:t>
            </a:r>
          </a:p>
          <a:p>
            <a:pPr marL="0" indent="0">
              <a:buNone/>
            </a:pPr>
            <a:r>
              <a:rPr lang="en-US" dirty="0"/>
              <a:t>- 1.4 Players can successfully hit (take a card) each turn (Essential)</a:t>
            </a:r>
          </a:p>
          <a:p>
            <a:pPr marL="0" indent="0">
              <a:buNone/>
            </a:pPr>
            <a:r>
              <a:rPr lang="en-US" dirty="0"/>
              <a:t>- 1.5 Players can successfully stand (refrain from taking a card) each turn (Essential)</a:t>
            </a:r>
          </a:p>
          <a:p>
            <a:pPr marL="0" indent="0">
              <a:buNone/>
            </a:pPr>
            <a:r>
              <a:rPr lang="en-US" dirty="0"/>
              <a:t>- 1.6 Players successfully win if the dealer goes above 21 before me (Essential)</a:t>
            </a:r>
          </a:p>
          <a:p>
            <a:pPr marL="0" indent="0">
              <a:buNone/>
            </a:pPr>
            <a:endParaRPr lang="en-US" dirty="0"/>
          </a:p>
        </p:txBody>
      </p:sp>
      <p:sp>
        <p:nvSpPr>
          <p:cNvPr id="4" name="Slide Number Placeholder 3">
            <a:extLst>
              <a:ext uri="{FF2B5EF4-FFF2-40B4-BE49-F238E27FC236}">
                <a16:creationId xmlns:a16="http://schemas.microsoft.com/office/drawing/2014/main" id="{0251778F-494D-8F31-65BE-92ABC5F17472}"/>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884057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Priorities</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idx="1"/>
          </p:nvPr>
        </p:nvSpPr>
        <p:spPr/>
        <p:txBody>
          <a:bodyPr/>
          <a:lstStyle/>
          <a:p>
            <a:r>
              <a:rPr lang="en-US" b="1" dirty="0"/>
              <a:t>Essential</a:t>
            </a:r>
            <a:r>
              <a:rPr lang="en-US" dirty="0"/>
              <a:t> means the project is useless without it.</a:t>
            </a:r>
          </a:p>
          <a:p>
            <a:r>
              <a:rPr lang="en-US" b="1" dirty="0"/>
              <a:t>Desirable</a:t>
            </a:r>
            <a:r>
              <a:rPr lang="en-US" dirty="0"/>
              <a:t> means the project is less usable without it, but is still usable.</a:t>
            </a:r>
          </a:p>
          <a:p>
            <a:r>
              <a:rPr lang="en-US" b="1" dirty="0"/>
              <a:t>Extension</a:t>
            </a:r>
            <a:r>
              <a:rPr lang="en-US" dirty="0"/>
              <a:t> describes a user story or COS that is may not be achievable within the scope of the project.  These might be things you'd want "in the next version".</a:t>
            </a:r>
          </a:p>
          <a:p>
            <a:endParaRPr lang="en-US" dirty="0"/>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553335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629FA-2DD1-F031-23A9-C67BA8BDAF84}"/>
              </a:ext>
            </a:extLst>
          </p:cNvPr>
          <p:cNvSpPr>
            <a:spLocks noGrp="1"/>
          </p:cNvSpPr>
          <p:nvPr>
            <p:ph type="title"/>
          </p:nvPr>
        </p:nvSpPr>
        <p:spPr/>
        <p:txBody>
          <a:bodyPr/>
          <a:lstStyle/>
          <a:p>
            <a:r>
              <a:rPr lang="en-US" dirty="0"/>
              <a:t>Minimum Viable Product</a:t>
            </a:r>
          </a:p>
        </p:txBody>
      </p:sp>
      <p:sp>
        <p:nvSpPr>
          <p:cNvPr id="3" name="Content Placeholder 2">
            <a:extLst>
              <a:ext uri="{FF2B5EF4-FFF2-40B4-BE49-F238E27FC236}">
                <a16:creationId xmlns:a16="http://schemas.microsoft.com/office/drawing/2014/main" id="{09A6719D-57E5-02B7-85B3-A2D9D72CE6EB}"/>
              </a:ext>
            </a:extLst>
          </p:cNvPr>
          <p:cNvSpPr>
            <a:spLocks noGrp="1"/>
          </p:cNvSpPr>
          <p:nvPr>
            <p:ph idx="1"/>
          </p:nvPr>
        </p:nvSpPr>
        <p:spPr/>
        <p:txBody>
          <a:bodyPr/>
          <a:lstStyle/>
          <a:p>
            <a:r>
              <a:rPr lang="en-US" dirty="0"/>
              <a:t>The set of essential user stories constitutes the minimum viable product (MVP)</a:t>
            </a:r>
          </a:p>
          <a:p>
            <a:r>
              <a:rPr lang="en-US" dirty="0"/>
              <a:t>A user story is "implemented " when all its essential COSs are implemented.</a:t>
            </a:r>
          </a:p>
          <a:p>
            <a:r>
              <a:rPr lang="en-US" dirty="0"/>
              <a:t>Caution: when proposing a project, don't make your MVP too hard to complete (but don't make it too easy, either)</a:t>
            </a:r>
          </a:p>
          <a:p>
            <a:endParaRPr lang="en-US" dirty="0"/>
          </a:p>
        </p:txBody>
      </p:sp>
      <p:sp>
        <p:nvSpPr>
          <p:cNvPr id="4" name="Slide Number Placeholder 3">
            <a:extLst>
              <a:ext uri="{FF2B5EF4-FFF2-40B4-BE49-F238E27FC236}">
                <a16:creationId xmlns:a16="http://schemas.microsoft.com/office/drawing/2014/main" id="{7FAB7E99-9521-348F-9751-CB42B55C0A2E}"/>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1467186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24501-E998-B404-A794-D58E1744897A}"/>
              </a:ext>
            </a:extLst>
          </p:cNvPr>
          <p:cNvSpPr>
            <a:spLocks noGrp="1"/>
          </p:cNvSpPr>
          <p:nvPr>
            <p:ph type="title"/>
          </p:nvPr>
        </p:nvSpPr>
        <p:spPr/>
        <p:txBody>
          <a:bodyPr/>
          <a:lstStyle/>
          <a:p>
            <a:r>
              <a:rPr lang="en-US" dirty="0"/>
              <a:t>The MVP and Your Project Grade</a:t>
            </a:r>
          </a:p>
        </p:txBody>
      </p:sp>
      <p:sp>
        <p:nvSpPr>
          <p:cNvPr id="3" name="Content Placeholder 2">
            <a:extLst>
              <a:ext uri="{FF2B5EF4-FFF2-40B4-BE49-F238E27FC236}">
                <a16:creationId xmlns:a16="http://schemas.microsoft.com/office/drawing/2014/main" id="{584100D8-2FF6-6C62-D094-917FA47BDE00}"/>
              </a:ext>
            </a:extLst>
          </p:cNvPr>
          <p:cNvSpPr>
            <a:spLocks noGrp="1"/>
          </p:cNvSpPr>
          <p:nvPr>
            <p:ph idx="1"/>
          </p:nvPr>
        </p:nvSpPr>
        <p:spPr/>
        <p:txBody>
          <a:bodyPr/>
          <a:lstStyle/>
          <a:p>
            <a:r>
              <a:rPr lang="en-US" dirty="0"/>
              <a:t>On your project, you will get 200 points (out of a total of 400) for code submission:</a:t>
            </a:r>
          </a:p>
          <a:p>
            <a:pPr lvl="1"/>
            <a:r>
              <a:rPr lang="en-US" dirty="0"/>
              <a:t>MVP (all essential user stories and their essential COSs delivered): 100 points</a:t>
            </a:r>
          </a:p>
          <a:p>
            <a:pPr lvl="1"/>
            <a:r>
              <a:rPr lang="en-US" dirty="0"/>
              <a:t>Extra features (desirable and optional features): 50 points</a:t>
            </a:r>
          </a:p>
          <a:p>
            <a:pPr lvl="1"/>
            <a:r>
              <a:rPr lang="en-US" dirty="0"/>
              <a:t>Testing: 50 points</a:t>
            </a:r>
          </a:p>
          <a:p>
            <a:r>
              <a:rPr lang="en-US" dirty="0"/>
              <a:t>SO: be realistic about what you call "essential" </a:t>
            </a:r>
            <a:r>
              <a:rPr lang="en-US" dirty="0">
                <a:sym typeface="Wingdings" panose="05000000000000000000" pitchFamily="2" charset="2"/>
              </a:rPr>
              <a:t></a:t>
            </a:r>
            <a:endParaRPr lang="en-US" dirty="0"/>
          </a:p>
        </p:txBody>
      </p:sp>
      <p:sp>
        <p:nvSpPr>
          <p:cNvPr id="4" name="Slide Number Placeholder 3">
            <a:extLst>
              <a:ext uri="{FF2B5EF4-FFF2-40B4-BE49-F238E27FC236}">
                <a16:creationId xmlns:a16="http://schemas.microsoft.com/office/drawing/2014/main" id="{8B02FC29-7EE8-33D0-E834-599AE8F4DE98}"/>
              </a:ext>
            </a:extLst>
          </p:cNvPr>
          <p:cNvSpPr>
            <a:spLocks noGrp="1"/>
          </p:cNvSpPr>
          <p:nvPr>
            <p:ph type="sldNum" sz="quarter" idx="12"/>
          </p:nvPr>
        </p:nvSpPr>
        <p:spPr/>
        <p:txBody>
          <a:bodyPr/>
          <a:lstStyle/>
          <a:p>
            <a:fld id="{20F37917-FD3A-4669-9018-DA04BCDD3D75}" type="slidenum">
              <a:rPr lang="en-US" smtClean="0"/>
              <a:t>16</a:t>
            </a:fld>
            <a:endParaRPr lang="en-US"/>
          </a:p>
        </p:txBody>
      </p:sp>
    </p:spTree>
    <p:extLst>
      <p:ext uri="{BB962C8B-B14F-4D97-AF65-F5344CB8AC3E}">
        <p14:creationId xmlns:p14="http://schemas.microsoft.com/office/powerpoint/2010/main" val="1885121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Houses in a subdivision">
            <a:extLst>
              <a:ext uri="{FF2B5EF4-FFF2-40B4-BE49-F238E27FC236}">
                <a16:creationId xmlns:a16="http://schemas.microsoft.com/office/drawing/2014/main" id="{FB7D5BAD-4DF8-F751-107B-2C480EECCD4F}"/>
              </a:ext>
            </a:extLst>
          </p:cNvPr>
          <p:cNvPicPr>
            <a:picLocks noChangeAspect="1"/>
          </p:cNvPicPr>
          <p:nvPr/>
        </p:nvPicPr>
        <p:blipFill>
          <a:blip r:embed="rId3"/>
          <a:srcRect l="5884" r="-1" b="-1"/>
          <a:stretch/>
        </p:blipFill>
        <p:spPr>
          <a:xfrm>
            <a:off x="2522356" y="10"/>
            <a:ext cx="9669642" cy="6857990"/>
          </a:xfrm>
          <a:prstGeom prst="rect">
            <a:avLst/>
          </a:prstGeom>
        </p:spPr>
      </p:pic>
      <p:sp>
        <p:nvSpPr>
          <p:cNvPr id="15" name="Rectangle 1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F2981F-0759-E0FA-980C-5FF8B69ADD43}"/>
              </a:ext>
            </a:extLst>
          </p:cNvPr>
          <p:cNvSpPr>
            <a:spLocks noGrp="1"/>
          </p:cNvSpPr>
          <p:nvPr>
            <p:ph type="title"/>
          </p:nvPr>
        </p:nvSpPr>
        <p:spPr>
          <a:xfrm>
            <a:off x="838200" y="365125"/>
            <a:ext cx="3822189" cy="1899912"/>
          </a:xfrm>
        </p:spPr>
        <p:txBody>
          <a:bodyPr>
            <a:normAutofit/>
          </a:bodyPr>
          <a:lstStyle/>
          <a:p>
            <a:r>
              <a:rPr lang="en-US" sz="3100"/>
              <a:t>Another Example: a Pothole reporting system</a:t>
            </a:r>
          </a:p>
        </p:txBody>
      </p:sp>
      <p:sp>
        <p:nvSpPr>
          <p:cNvPr id="3" name="Content Placeholder 2">
            <a:extLst>
              <a:ext uri="{FF2B5EF4-FFF2-40B4-BE49-F238E27FC236}">
                <a16:creationId xmlns:a16="http://schemas.microsoft.com/office/drawing/2014/main" id="{FEA918B7-4C5F-8518-63E1-5C4C6B7BC359}"/>
              </a:ext>
            </a:extLst>
          </p:cNvPr>
          <p:cNvSpPr>
            <a:spLocks noGrp="1"/>
          </p:cNvSpPr>
          <p:nvPr>
            <p:ph idx="1"/>
          </p:nvPr>
        </p:nvSpPr>
        <p:spPr>
          <a:xfrm>
            <a:off x="838200" y="2434201"/>
            <a:ext cx="3822189" cy="3742762"/>
          </a:xfrm>
        </p:spPr>
        <p:txBody>
          <a:bodyPr>
            <a:normAutofit/>
          </a:bodyPr>
          <a:lstStyle/>
          <a:p>
            <a:r>
              <a:rPr lang="en-US" sz="2000" dirty="0"/>
              <a:t> A town wants a system where citizens can a report potholes and the town can monitor progress on repairing them.</a:t>
            </a:r>
          </a:p>
        </p:txBody>
      </p:sp>
      <p:sp>
        <p:nvSpPr>
          <p:cNvPr id="4" name="Slide Number Placeholder 3">
            <a:extLst>
              <a:ext uri="{FF2B5EF4-FFF2-40B4-BE49-F238E27FC236}">
                <a16:creationId xmlns:a16="http://schemas.microsoft.com/office/drawing/2014/main" id="{994734E4-DCA6-ED3A-103F-1FBB293073F1}"/>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a:solidFill>
                  <a:srgbClr val="FFFFFF"/>
                </a:solidFill>
              </a:rPr>
              <a:pPr>
                <a:spcAft>
                  <a:spcPts val="600"/>
                </a:spcAft>
              </a:pPr>
              <a:t>17</a:t>
            </a:fld>
            <a:endParaRPr lang="en-US">
              <a:solidFill>
                <a:srgbClr val="FFFFFF"/>
              </a:solidFill>
            </a:endParaRPr>
          </a:p>
        </p:txBody>
      </p:sp>
    </p:spTree>
    <p:extLst>
      <p:ext uri="{BB962C8B-B14F-4D97-AF65-F5344CB8AC3E}">
        <p14:creationId xmlns:p14="http://schemas.microsoft.com/office/powerpoint/2010/main" val="1450389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A4A5A-ED45-14F0-82EC-BA0ECB44742B}"/>
              </a:ext>
            </a:extLst>
          </p:cNvPr>
          <p:cNvSpPr>
            <a:spLocks noGrp="1"/>
          </p:cNvSpPr>
          <p:nvPr>
            <p:ph type="title"/>
          </p:nvPr>
        </p:nvSpPr>
        <p:spPr/>
        <p:txBody>
          <a:bodyPr/>
          <a:lstStyle/>
          <a:p>
            <a:r>
              <a:rPr lang="en-US" dirty="0"/>
              <a:t>User Story #1</a:t>
            </a:r>
          </a:p>
        </p:txBody>
      </p:sp>
      <p:sp>
        <p:nvSpPr>
          <p:cNvPr id="3" name="Content Placeholder 2">
            <a:extLst>
              <a:ext uri="{FF2B5EF4-FFF2-40B4-BE49-F238E27FC236}">
                <a16:creationId xmlns:a16="http://schemas.microsoft.com/office/drawing/2014/main" id="{5C2B198A-4BD9-8A94-A124-7B3F56D2955C}"/>
              </a:ext>
            </a:extLst>
          </p:cNvPr>
          <p:cNvSpPr>
            <a:spLocks noGrp="1"/>
          </p:cNvSpPr>
          <p:nvPr>
            <p:ph idx="1"/>
          </p:nvPr>
        </p:nvSpPr>
        <p:spPr/>
        <p:txBody>
          <a:bodyPr/>
          <a:lstStyle/>
          <a:p>
            <a:r>
              <a:rPr lang="en-US" dirty="0"/>
              <a:t>As a citizen, I want to be able to report potholes so that the town can do something about them. (E)</a:t>
            </a:r>
          </a:p>
        </p:txBody>
      </p:sp>
      <p:sp>
        <p:nvSpPr>
          <p:cNvPr id="4" name="Slide Number Placeholder 3">
            <a:extLst>
              <a:ext uri="{FF2B5EF4-FFF2-40B4-BE49-F238E27FC236}">
                <a16:creationId xmlns:a16="http://schemas.microsoft.com/office/drawing/2014/main" id="{723C6E9F-E6BE-1DB1-1A2A-ECBC77E5494A}"/>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2839345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5D98E-5472-E530-DD2E-6E1802BCFCA4}"/>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86E00573-79BC-FAF6-9C28-90EB8A345C05}"/>
              </a:ext>
            </a:extLst>
          </p:cNvPr>
          <p:cNvSpPr>
            <a:spLocks noGrp="1"/>
          </p:cNvSpPr>
          <p:nvPr>
            <p:ph idx="1"/>
          </p:nvPr>
        </p:nvSpPr>
        <p:spPr>
          <a:xfrm>
            <a:off x="838200" y="1500160"/>
            <a:ext cx="10049540" cy="4351338"/>
          </a:xfrm>
        </p:spPr>
        <p:txBody>
          <a:bodyPr>
            <a:normAutofit/>
          </a:bodyPr>
          <a:lstStyle/>
          <a:p>
            <a:r>
              <a:rPr lang="en-US" dirty="0"/>
              <a:t>1.1 I should be able to report a pothole to the system (E)</a:t>
            </a:r>
          </a:p>
          <a:p>
            <a:r>
              <a:rPr lang="en-US" dirty="0"/>
              <a:t>1.2 I should be able to see whether the pothole I report has been repaired (E)</a:t>
            </a:r>
          </a:p>
          <a:p>
            <a:r>
              <a:rPr lang="en-US" dirty="0"/>
              <a:t>1.3 I should be able to see whether someone else has already reported a given pothole (D)</a:t>
            </a:r>
          </a:p>
          <a:p>
            <a:r>
              <a:rPr lang="en-US" dirty="0"/>
              <a:t>1.4 I should be able to see an estimated time when the pothole should be repaired (D)</a:t>
            </a:r>
          </a:p>
          <a:p>
            <a:endParaRPr lang="en-US" dirty="0"/>
          </a:p>
        </p:txBody>
      </p:sp>
      <p:sp>
        <p:nvSpPr>
          <p:cNvPr id="4" name="Slide Number Placeholder 3">
            <a:extLst>
              <a:ext uri="{FF2B5EF4-FFF2-40B4-BE49-F238E27FC236}">
                <a16:creationId xmlns:a16="http://schemas.microsoft.com/office/drawing/2014/main" id="{8F54511B-A92F-CD3A-1825-CA2491CCD033}"/>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1293668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Define the notions of user stories and conditions of satisfaction, and give multiple examples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277086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7FECE-982A-68AD-33C0-FADB0ECEAC70}"/>
              </a:ext>
            </a:extLst>
          </p:cNvPr>
          <p:cNvSpPr>
            <a:spLocks noGrp="1"/>
          </p:cNvSpPr>
          <p:nvPr>
            <p:ph type="title"/>
          </p:nvPr>
        </p:nvSpPr>
        <p:spPr/>
        <p:txBody>
          <a:bodyPr/>
          <a:lstStyle/>
          <a:p>
            <a:r>
              <a:rPr lang="en-US" dirty="0"/>
              <a:t>User Story #2</a:t>
            </a:r>
          </a:p>
        </p:txBody>
      </p:sp>
      <p:sp>
        <p:nvSpPr>
          <p:cNvPr id="3" name="Content Placeholder 2">
            <a:extLst>
              <a:ext uri="{FF2B5EF4-FFF2-40B4-BE49-F238E27FC236}">
                <a16:creationId xmlns:a16="http://schemas.microsoft.com/office/drawing/2014/main" id="{92F5E93F-826B-173F-2672-D74656C0CE5D}"/>
              </a:ext>
            </a:extLst>
          </p:cNvPr>
          <p:cNvSpPr>
            <a:spLocks noGrp="1"/>
          </p:cNvSpPr>
          <p:nvPr>
            <p:ph idx="1"/>
          </p:nvPr>
        </p:nvSpPr>
        <p:spPr/>
        <p:txBody>
          <a:bodyPr/>
          <a:lstStyle/>
          <a:p>
            <a:r>
              <a:rPr lang="en-US" dirty="0"/>
              <a:t>As a repair-truck driver, I want the system to display the potholes I should be working on today. (E)</a:t>
            </a:r>
          </a:p>
        </p:txBody>
      </p:sp>
      <p:sp>
        <p:nvSpPr>
          <p:cNvPr id="4" name="Slide Number Placeholder 3">
            <a:extLst>
              <a:ext uri="{FF2B5EF4-FFF2-40B4-BE49-F238E27FC236}">
                <a16:creationId xmlns:a16="http://schemas.microsoft.com/office/drawing/2014/main" id="{70076510-69D4-AC98-4890-8F145337C072}"/>
              </a:ext>
            </a:extLst>
          </p:cNvPr>
          <p:cNvSpPr>
            <a:spLocks noGrp="1"/>
          </p:cNvSpPr>
          <p:nvPr>
            <p:ph type="sldNum" sz="quarter" idx="12"/>
          </p:nvPr>
        </p:nvSpPr>
        <p:spPr/>
        <p:txBody>
          <a:bodyPr/>
          <a:lstStyle/>
          <a:p>
            <a:fld id="{20F37917-FD3A-4669-9018-DA04BCDD3D75}" type="slidenum">
              <a:rPr lang="en-US" smtClean="0"/>
              <a:t>20</a:t>
            </a:fld>
            <a:endParaRPr lang="en-US"/>
          </a:p>
        </p:txBody>
      </p:sp>
    </p:spTree>
    <p:extLst>
      <p:ext uri="{BB962C8B-B14F-4D97-AF65-F5344CB8AC3E}">
        <p14:creationId xmlns:p14="http://schemas.microsoft.com/office/powerpoint/2010/main" val="211824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EF509-325C-2E10-8B51-0A2D68AEAA9A}"/>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CBB1E84F-2F63-BC6C-A225-EF6FC6AF5970}"/>
              </a:ext>
            </a:extLst>
          </p:cNvPr>
          <p:cNvSpPr>
            <a:spLocks noGrp="1"/>
          </p:cNvSpPr>
          <p:nvPr>
            <p:ph idx="1"/>
          </p:nvPr>
        </p:nvSpPr>
        <p:spPr>
          <a:xfrm>
            <a:off x="838199" y="1500160"/>
            <a:ext cx="9815623" cy="4351338"/>
          </a:xfrm>
        </p:spPr>
        <p:txBody>
          <a:bodyPr>
            <a:normAutofit/>
          </a:bodyPr>
          <a:lstStyle/>
          <a:p>
            <a:r>
              <a:rPr lang="en-US" dirty="0"/>
              <a:t>2.1 I should be able to see my list of potholes for today (E)</a:t>
            </a:r>
          </a:p>
          <a:p>
            <a:r>
              <a:rPr lang="en-US" dirty="0"/>
              <a:t>2.2 I should be able to report that I repaired a given pothole (E)</a:t>
            </a:r>
          </a:p>
          <a:p>
            <a:r>
              <a:rPr lang="en-US" dirty="0"/>
              <a:t>2.3 I should be able to report that I was unable to repair a given pothole, and to supply a reason (E)</a:t>
            </a:r>
          </a:p>
          <a:p>
            <a:r>
              <a:rPr lang="en-US" dirty="0"/>
              <a:t>2.4 My daily list of potholes should be listed in an order that cuts down the time I spend driving from job to job (D)</a:t>
            </a:r>
          </a:p>
          <a:p>
            <a:endParaRPr lang="en-US" dirty="0"/>
          </a:p>
        </p:txBody>
      </p:sp>
      <p:sp>
        <p:nvSpPr>
          <p:cNvPr id="4" name="Slide Number Placeholder 3">
            <a:extLst>
              <a:ext uri="{FF2B5EF4-FFF2-40B4-BE49-F238E27FC236}">
                <a16:creationId xmlns:a16="http://schemas.microsoft.com/office/drawing/2014/main" id="{42E1B159-DFF9-5C1E-761D-6E4AC20749E7}"/>
              </a:ext>
            </a:extLst>
          </p:cNvPr>
          <p:cNvSpPr>
            <a:spLocks noGrp="1"/>
          </p:cNvSpPr>
          <p:nvPr>
            <p:ph type="sldNum" sz="quarter" idx="12"/>
          </p:nvPr>
        </p:nvSpPr>
        <p:spPr/>
        <p:txBody>
          <a:bodyPr/>
          <a:lstStyle/>
          <a:p>
            <a:fld id="{20F37917-FD3A-4669-9018-DA04BCDD3D75}" type="slidenum">
              <a:rPr lang="en-US" smtClean="0"/>
              <a:t>21</a:t>
            </a:fld>
            <a:endParaRPr lang="en-US"/>
          </a:p>
        </p:txBody>
      </p:sp>
    </p:spTree>
    <p:extLst>
      <p:ext uri="{BB962C8B-B14F-4D97-AF65-F5344CB8AC3E}">
        <p14:creationId xmlns:p14="http://schemas.microsoft.com/office/powerpoint/2010/main" val="2216743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35226-A378-2076-F502-857ABB7AF3AE}"/>
              </a:ext>
            </a:extLst>
          </p:cNvPr>
          <p:cNvSpPr>
            <a:spLocks noGrp="1"/>
          </p:cNvSpPr>
          <p:nvPr>
            <p:ph type="title"/>
          </p:nvPr>
        </p:nvSpPr>
        <p:spPr/>
        <p:txBody>
          <a:bodyPr/>
          <a:lstStyle/>
          <a:p>
            <a:r>
              <a:rPr lang="en-US" dirty="0"/>
              <a:t>User Story #3</a:t>
            </a:r>
          </a:p>
        </p:txBody>
      </p:sp>
      <p:sp>
        <p:nvSpPr>
          <p:cNvPr id="3" name="Content Placeholder 2">
            <a:extLst>
              <a:ext uri="{FF2B5EF4-FFF2-40B4-BE49-F238E27FC236}">
                <a16:creationId xmlns:a16="http://schemas.microsoft.com/office/drawing/2014/main" id="{276D5AE4-968D-3E05-4E3E-4D06828F5C68}"/>
              </a:ext>
            </a:extLst>
          </p:cNvPr>
          <p:cNvSpPr>
            <a:spLocks noGrp="1"/>
          </p:cNvSpPr>
          <p:nvPr>
            <p:ph idx="1"/>
          </p:nvPr>
        </p:nvSpPr>
        <p:spPr/>
        <p:txBody>
          <a:bodyPr/>
          <a:lstStyle/>
          <a:p>
            <a:r>
              <a:rPr lang="en-US" dirty="0"/>
              <a:t>As a maintenance supervisor, I want to be able to control the order in which potholes are repaired (D?)</a:t>
            </a:r>
          </a:p>
          <a:p>
            <a:endParaRPr lang="en-US" dirty="0"/>
          </a:p>
          <a:p>
            <a:endParaRPr lang="en-US" dirty="0"/>
          </a:p>
        </p:txBody>
      </p:sp>
      <p:sp>
        <p:nvSpPr>
          <p:cNvPr id="4" name="Slide Number Placeholder 3">
            <a:extLst>
              <a:ext uri="{FF2B5EF4-FFF2-40B4-BE49-F238E27FC236}">
                <a16:creationId xmlns:a16="http://schemas.microsoft.com/office/drawing/2014/main" id="{2B519DCE-6F48-BA3E-A368-668137E1BB7F}"/>
              </a:ext>
            </a:extLst>
          </p:cNvPr>
          <p:cNvSpPr>
            <a:spLocks noGrp="1"/>
          </p:cNvSpPr>
          <p:nvPr>
            <p:ph type="sldNum" sz="quarter" idx="12"/>
          </p:nvPr>
        </p:nvSpPr>
        <p:spPr/>
        <p:txBody>
          <a:bodyPr/>
          <a:lstStyle/>
          <a:p>
            <a:fld id="{20F37917-FD3A-4669-9018-DA04BCDD3D75}" type="slidenum">
              <a:rPr lang="en-US" smtClean="0"/>
              <a:t>22</a:t>
            </a:fld>
            <a:endParaRPr lang="en-US"/>
          </a:p>
        </p:txBody>
      </p:sp>
    </p:spTree>
    <p:extLst>
      <p:ext uri="{BB962C8B-B14F-4D97-AF65-F5344CB8AC3E}">
        <p14:creationId xmlns:p14="http://schemas.microsoft.com/office/powerpoint/2010/main" val="3609669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1553-21A9-4B1E-36A1-6A886676B256}"/>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2063F589-532D-2CFD-9162-6BFD9F3ABF62}"/>
              </a:ext>
            </a:extLst>
          </p:cNvPr>
          <p:cNvSpPr>
            <a:spLocks noGrp="1"/>
          </p:cNvSpPr>
          <p:nvPr>
            <p:ph idx="1"/>
          </p:nvPr>
        </p:nvSpPr>
        <p:spPr>
          <a:xfrm>
            <a:off x="838200" y="1500160"/>
            <a:ext cx="9943214" cy="4351338"/>
          </a:xfrm>
        </p:spPr>
        <p:txBody>
          <a:bodyPr>
            <a:normAutofit/>
          </a:bodyPr>
          <a:lstStyle/>
          <a:p>
            <a:r>
              <a:rPr lang="en-US" dirty="0"/>
              <a:t>3.1 I should be able to give a higher priority to potholes on a particular street (E)</a:t>
            </a:r>
          </a:p>
          <a:p>
            <a:r>
              <a:rPr lang="en-US" dirty="0"/>
              <a:t>3.2 I should be able to give a higher priority potholes in a particular neighborhood (E)</a:t>
            </a:r>
          </a:p>
          <a:p>
            <a:r>
              <a:rPr lang="en-US" dirty="0"/>
              <a:t>3.3 I should be able to see on a map where there are a lot of potholes (D)</a:t>
            </a:r>
          </a:p>
          <a:p>
            <a:r>
              <a:rPr lang="en-US" dirty="0"/>
              <a:t>3.4 I should be able to see on a map which potholes that have been reported multiple times (D)</a:t>
            </a:r>
          </a:p>
        </p:txBody>
      </p:sp>
      <p:sp>
        <p:nvSpPr>
          <p:cNvPr id="4" name="Slide Number Placeholder 3">
            <a:extLst>
              <a:ext uri="{FF2B5EF4-FFF2-40B4-BE49-F238E27FC236}">
                <a16:creationId xmlns:a16="http://schemas.microsoft.com/office/drawing/2014/main" id="{46BB35EA-567C-0303-B9BA-B38D71F23EE4}"/>
              </a:ext>
            </a:extLst>
          </p:cNvPr>
          <p:cNvSpPr>
            <a:spLocks noGrp="1"/>
          </p:cNvSpPr>
          <p:nvPr>
            <p:ph type="sldNum" sz="quarter" idx="12"/>
          </p:nvPr>
        </p:nvSpPr>
        <p:spPr/>
        <p:txBody>
          <a:bodyPr/>
          <a:lstStyle/>
          <a:p>
            <a:fld id="{20F37917-FD3A-4669-9018-DA04BCDD3D75}" type="slidenum">
              <a:rPr lang="en-US" smtClean="0"/>
              <a:t>23</a:t>
            </a:fld>
            <a:endParaRPr lang="en-US"/>
          </a:p>
        </p:txBody>
      </p:sp>
    </p:spTree>
    <p:extLst>
      <p:ext uri="{BB962C8B-B14F-4D97-AF65-F5344CB8AC3E}">
        <p14:creationId xmlns:p14="http://schemas.microsoft.com/office/powerpoint/2010/main" val="3254608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a:xfrm>
            <a:off x="5297762" y="329184"/>
            <a:ext cx="6251110" cy="1783080"/>
          </a:xfrm>
        </p:spPr>
        <p:txBody>
          <a:bodyPr anchor="b">
            <a:normAutofit/>
          </a:bodyPr>
          <a:lstStyle/>
          <a:p>
            <a:r>
              <a:rPr lang="en-US" sz="3800"/>
              <a:t>Yet another example: a University Transcript database</a:t>
            </a:r>
          </a:p>
        </p:txBody>
      </p:sp>
      <p:pic>
        <p:nvPicPr>
          <p:cNvPr id="15" name="Picture 14" descr="Stack of books">
            <a:extLst>
              <a:ext uri="{FF2B5EF4-FFF2-40B4-BE49-F238E27FC236}">
                <a16:creationId xmlns:a16="http://schemas.microsoft.com/office/drawing/2014/main" id="{26553A73-90D4-0755-D0BD-BBF9B94EF23B}"/>
              </a:ext>
            </a:extLst>
          </p:cNvPr>
          <p:cNvPicPr>
            <a:picLocks noChangeAspect="1"/>
          </p:cNvPicPr>
          <p:nvPr/>
        </p:nvPicPr>
        <p:blipFill>
          <a:blip r:embed="rId3"/>
          <a:srcRect l="44051" r="10617"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6"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a:xfrm>
            <a:off x="5297762" y="2706624"/>
            <a:ext cx="6251110" cy="3483864"/>
          </a:xfrm>
        </p:spPr>
        <p:txBody>
          <a:bodyPr>
            <a:normAutofit/>
          </a:bodyPr>
          <a:lstStyle/>
          <a:p>
            <a:endParaRPr lang="en-US" sz="2200"/>
          </a:p>
          <a:p>
            <a:pPr marL="0" indent="0">
              <a:buNone/>
            </a:pPr>
            <a:endParaRPr lang="en-US" sz="2200"/>
          </a:p>
        </p:txBody>
      </p:sp>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a:xfrm>
            <a:off x="10052978" y="6356350"/>
            <a:ext cx="1300821" cy="365125"/>
          </a:xfrm>
        </p:spPr>
        <p:txBody>
          <a:bodyPr>
            <a:normAutofit/>
          </a:bodyPr>
          <a:lstStyle/>
          <a:p>
            <a:pPr>
              <a:spcAft>
                <a:spcPts val="600"/>
              </a:spcAft>
            </a:pPr>
            <a:fld id="{20F37917-FD3A-4669-9018-DA04BCDD3D75}" type="slidenum">
              <a:rPr lang="en-US" smtClean="0"/>
              <a:pPr>
                <a:spcAft>
                  <a:spcPts val="600"/>
                </a:spcAft>
              </a:pPr>
              <a:t>24</a:t>
            </a:fld>
            <a:endParaRPr lang="en-US"/>
          </a:p>
        </p:txBody>
      </p:sp>
    </p:spTree>
    <p:extLst>
      <p:ext uri="{BB962C8B-B14F-4D97-AF65-F5344CB8AC3E}">
        <p14:creationId xmlns:p14="http://schemas.microsoft.com/office/powerpoint/2010/main" val="1303431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a:xfrm>
            <a:off x="640080" y="325369"/>
            <a:ext cx="4368602" cy="1956841"/>
          </a:xfrm>
        </p:spPr>
        <p:txBody>
          <a:bodyPr anchor="b">
            <a:normAutofit/>
          </a:bodyPr>
          <a:lstStyle/>
          <a:p>
            <a:r>
              <a:rPr lang="en-US" sz="5400"/>
              <a:t>User Story</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a:xfrm>
            <a:off x="640080" y="2872899"/>
            <a:ext cx="4243589" cy="3320668"/>
          </a:xfrm>
        </p:spPr>
        <p:txBody>
          <a:bodyPr>
            <a:normAutofit/>
          </a:bodyPr>
          <a:lstStyle/>
          <a:p>
            <a:r>
              <a:rPr lang="en-US" sz="2400" dirty="0"/>
              <a:t>As a College Administrator, I want a database to keep track of students, the courses they have taken, and the grades they received in those courses, so that I can advise them on their studies.</a:t>
            </a:r>
          </a:p>
          <a:p>
            <a:endParaRPr lang="en-US" sz="2200" dirty="0"/>
          </a:p>
          <a:p>
            <a:pPr marL="0" indent="0">
              <a:buNone/>
            </a:pPr>
            <a:endParaRPr lang="en-US" sz="2200" dirty="0"/>
          </a:p>
        </p:txBody>
      </p:sp>
      <p:pic>
        <p:nvPicPr>
          <p:cNvPr id="6" name="Picture 5" descr="Desks in empty classroom">
            <a:extLst>
              <a:ext uri="{FF2B5EF4-FFF2-40B4-BE49-F238E27FC236}">
                <a16:creationId xmlns:a16="http://schemas.microsoft.com/office/drawing/2014/main" id="{A1D5F13B-85D3-6647-C620-963D1004D32F}"/>
              </a:ext>
            </a:extLst>
          </p:cNvPr>
          <p:cNvPicPr>
            <a:picLocks noChangeAspect="1"/>
          </p:cNvPicPr>
          <p:nvPr/>
        </p:nvPicPr>
        <p:blipFill>
          <a:blip r:embed="rId2"/>
          <a:srcRect l="14074" r="1069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a:xfrm>
            <a:off x="10439400" y="6356350"/>
            <a:ext cx="914400" cy="365125"/>
          </a:xfrm>
        </p:spPr>
        <p:txBody>
          <a:bodyPr>
            <a:normAutofit/>
          </a:bodyPr>
          <a:lstStyle/>
          <a:p>
            <a:pPr>
              <a:spcAft>
                <a:spcPts val="600"/>
              </a:spcAft>
            </a:pPr>
            <a:fld id="{20F37917-FD3A-4669-9018-DA04BCDD3D75}" type="slidenum">
              <a:rPr lang="en-US">
                <a:solidFill>
                  <a:srgbClr val="FFFFFF"/>
                </a:solidFill>
              </a:rPr>
              <a:pPr>
                <a:spcAft>
                  <a:spcPts val="600"/>
                </a:spcAft>
              </a:pPr>
              <a:t>25</a:t>
            </a:fld>
            <a:endParaRPr lang="en-US">
              <a:solidFill>
                <a:srgbClr val="FFFFFF"/>
              </a:solidFill>
            </a:endParaRPr>
          </a:p>
        </p:txBody>
      </p:sp>
    </p:spTree>
    <p:extLst>
      <p:ext uri="{BB962C8B-B14F-4D97-AF65-F5344CB8AC3E}">
        <p14:creationId xmlns:p14="http://schemas.microsoft.com/office/powerpoint/2010/main" val="3108382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normAutofit/>
          </a:bodyPr>
          <a:lstStyle/>
          <a:p>
            <a:pPr marL="0" indent="0">
              <a:buNone/>
            </a:pPr>
            <a:r>
              <a:rPr lang="en-US" dirty="0"/>
              <a:t>The database should allow me to:</a:t>
            </a:r>
          </a:p>
          <a:p>
            <a:pPr marL="971550" lvl="1" indent="-514350">
              <a:buFont typeface="+mj-lt"/>
              <a:buAutoNum type="arabicPeriod"/>
            </a:pPr>
            <a:r>
              <a:rPr lang="en-US" sz="2800" dirty="0">
                <a:solidFill>
                  <a:schemeClr val="tx1"/>
                </a:solidFill>
              </a:rPr>
              <a:t>Add a new student to the database</a:t>
            </a:r>
          </a:p>
          <a:p>
            <a:pPr marL="971550" lvl="1" indent="-514350">
              <a:buFont typeface="+mj-lt"/>
              <a:buAutoNum type="arabicPeriod"/>
            </a:pPr>
            <a:r>
              <a:rPr lang="en-US" sz="2800" dirty="0">
                <a:solidFill>
                  <a:schemeClr val="tx1"/>
                </a:solidFill>
              </a:rPr>
              <a:t>Add a new student with the same name as an existing student.</a:t>
            </a:r>
          </a:p>
          <a:p>
            <a:pPr marL="971550" lvl="1" indent="-514350">
              <a:buFont typeface="+mj-lt"/>
              <a:buAutoNum type="arabicPeriod"/>
            </a:pPr>
            <a:r>
              <a:rPr lang="en-US" sz="2800" dirty="0">
                <a:solidFill>
                  <a:schemeClr val="tx1"/>
                </a:solidFill>
              </a:rPr>
              <a:t>Retrieve the transcript for a student</a:t>
            </a:r>
          </a:p>
          <a:p>
            <a:pPr marL="971550" lvl="1" indent="-514350">
              <a:buFont typeface="+mj-lt"/>
              <a:buAutoNum type="arabicPeriod"/>
            </a:pPr>
            <a:r>
              <a:rPr lang="en-US" sz="2800" dirty="0">
                <a:solidFill>
                  <a:schemeClr val="tx1"/>
                </a:solidFill>
              </a:rPr>
              <a:t>Delete a student from the database</a:t>
            </a:r>
          </a:p>
          <a:p>
            <a:pPr marL="971550" lvl="1" indent="-514350">
              <a:buFont typeface="+mj-lt"/>
              <a:buAutoNum type="arabicPeriod"/>
            </a:pPr>
            <a:r>
              <a:rPr lang="en-US" sz="2800" dirty="0">
                <a:solidFill>
                  <a:schemeClr val="tx1"/>
                </a:solidFill>
              </a:rPr>
              <a:t>Add a new grade for an existing student</a:t>
            </a:r>
          </a:p>
          <a:p>
            <a:pPr marL="971550" lvl="1" indent="-514350">
              <a:buFont typeface="+mj-lt"/>
              <a:buAutoNum type="arabicPeriod"/>
            </a:pPr>
            <a:r>
              <a:rPr lang="en-US" sz="2800" dirty="0">
                <a:solidFill>
                  <a:schemeClr val="tx1"/>
                </a:solidFill>
              </a:rPr>
              <a:t>Find out the grade that a student got in a course that they took</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10" name="Title 1">
            <a:extLst>
              <a:ext uri="{FF2B5EF4-FFF2-40B4-BE49-F238E27FC236}">
                <a16:creationId xmlns:a16="http://schemas.microsoft.com/office/drawing/2014/main" id="{40A76719-B99C-FED3-AB8B-6CD70C81E060}"/>
              </a:ext>
            </a:extLst>
          </p:cNvPr>
          <p:cNvSpPr>
            <a:spLocks noGrp="1"/>
          </p:cNvSpPr>
          <p:nvPr>
            <p:ph type="title"/>
          </p:nvPr>
        </p:nvSpPr>
        <p:spPr>
          <a:xfrm>
            <a:off x="838200" y="17463"/>
            <a:ext cx="10515600" cy="1325562"/>
          </a:xfrm>
        </p:spPr>
        <p:txBody>
          <a:bodyPr/>
          <a:lstStyle/>
          <a:p>
            <a:r>
              <a:rPr lang="en-US" dirty="0"/>
              <a:t>Satisfaction Conditions</a:t>
            </a:r>
          </a:p>
        </p:txBody>
      </p:sp>
    </p:spTree>
    <p:extLst>
      <p:ext uri="{BB962C8B-B14F-4D97-AF65-F5344CB8AC3E}">
        <p14:creationId xmlns:p14="http://schemas.microsoft.com/office/powerpoint/2010/main" val="3767598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Non-Functional Requirements capture the </a:t>
            </a:r>
            <a:r>
              <a:rPr lang="en-US" i="1" dirty="0">
                <a:solidFill>
                  <a:srgbClr val="FF0000"/>
                </a:solidFill>
              </a:rPr>
              <a:t>quality goals </a:t>
            </a:r>
            <a:r>
              <a:rPr lang="en-US" dirty="0"/>
              <a:t>of the system:</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27</a:t>
            </a:fld>
            <a:endParaRPr lang="en-US"/>
          </a:p>
        </p:txBody>
      </p:sp>
      <p:sp>
        <p:nvSpPr>
          <p:cNvPr id="9" name="Content Placeholder 2">
            <a:extLst>
              <a:ext uri="{FF2B5EF4-FFF2-40B4-BE49-F238E27FC236}">
                <a16:creationId xmlns:a16="http://schemas.microsoft.com/office/drawing/2014/main" id="{154B344C-9133-E9C8-0056-74943F854D75}"/>
              </a:ext>
            </a:extLst>
          </p:cNvPr>
          <p:cNvSpPr>
            <a:spLocks noGrp="1"/>
          </p:cNvSpPr>
          <p:nvPr>
            <p:ph idx="1"/>
          </p:nvPr>
        </p:nvSpPr>
        <p:spPr>
          <a:xfrm>
            <a:off x="838200" y="1500188"/>
            <a:ext cx="9521142" cy="4351337"/>
          </a:xfrm>
        </p:spPr>
        <p:txBody>
          <a:bodyPr/>
          <a:lstStyle/>
          <a:p>
            <a:r>
              <a:rPr lang="en-US" dirty="0"/>
              <a:t>What other properties might a customer want to know about the product?</a:t>
            </a:r>
          </a:p>
          <a:p>
            <a:pPr lvl="1"/>
            <a:r>
              <a:rPr lang="en-US" dirty="0"/>
              <a:t>How quickly can a transcript be retrieval? (Performance)</a:t>
            </a:r>
          </a:p>
          <a:p>
            <a:pPr lvl="1"/>
            <a:r>
              <a:rPr lang="en-US" dirty="0"/>
              <a:t>How many student transcripts can our system store? (Scalability)</a:t>
            </a:r>
          </a:p>
          <a:p>
            <a:pPr lvl="1"/>
            <a:r>
              <a:rPr lang="en-US" dirty="0"/>
              <a:t>How long did I spend on the phone with support to set up the software? (Usability)</a:t>
            </a:r>
          </a:p>
          <a:p>
            <a:pPr lvl="1"/>
            <a:r>
              <a:rPr lang="en-US" dirty="0"/>
              <a:t>After my system is setup, is the access controlled at all? (Security)</a:t>
            </a:r>
          </a:p>
          <a:p>
            <a:pPr lvl="1"/>
            <a:r>
              <a:rPr lang="en-US" dirty="0"/>
              <a:t>Are these any times when I can’t use this system? (Availability) </a:t>
            </a:r>
          </a:p>
        </p:txBody>
      </p:sp>
    </p:spTree>
    <p:extLst>
      <p:ext uri="{BB962C8B-B14F-4D97-AF65-F5344CB8AC3E}">
        <p14:creationId xmlns:p14="http://schemas.microsoft.com/office/powerpoint/2010/main" val="1813985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D8C0E-1574-BBF6-88B1-AB9FF3A0FFA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09A0602-C0AF-1851-FCAF-0C6C5D5BAE34}"/>
              </a:ext>
            </a:extLst>
          </p:cNvPr>
          <p:cNvSpPr>
            <a:spLocks noGrp="1"/>
          </p:cNvSpPr>
          <p:nvPr>
            <p:ph idx="1"/>
          </p:nvPr>
        </p:nvSpPr>
        <p:spPr/>
        <p:txBody>
          <a:bodyPr/>
          <a:lstStyle/>
          <a:p>
            <a:r>
              <a:rPr lang="en-US" dirty="0"/>
              <a:t>“With a 4-core server and 16 GB RAM, the system should be able to service at least 200 simultaneous clients with less than 300ms latency”</a:t>
            </a:r>
          </a:p>
          <a:p>
            <a:endParaRPr lang="en-US" dirty="0"/>
          </a:p>
        </p:txBody>
      </p:sp>
      <p:sp>
        <p:nvSpPr>
          <p:cNvPr id="4" name="Slide Number Placeholder 3">
            <a:extLst>
              <a:ext uri="{FF2B5EF4-FFF2-40B4-BE49-F238E27FC236}">
                <a16:creationId xmlns:a16="http://schemas.microsoft.com/office/drawing/2014/main" id="{8A3071A0-45E5-16FD-D5DF-6FC0E1B1672F}"/>
              </a:ext>
            </a:extLst>
          </p:cNvPr>
          <p:cNvSpPr>
            <a:spLocks noGrp="1"/>
          </p:cNvSpPr>
          <p:nvPr>
            <p:ph type="sldNum" sz="quarter" idx="12"/>
          </p:nvPr>
        </p:nvSpPr>
        <p:spPr/>
        <p:txBody>
          <a:bodyPr/>
          <a:lstStyle/>
          <a:p>
            <a:fld id="{20F37917-FD3A-4669-9018-DA04BCDD3D75}" type="slidenum">
              <a:rPr lang="en-US" smtClean="0"/>
              <a:t>28</a:t>
            </a:fld>
            <a:endParaRPr lang="en-US"/>
          </a:p>
        </p:txBody>
      </p:sp>
    </p:spTree>
    <p:extLst>
      <p:ext uri="{BB962C8B-B14F-4D97-AF65-F5344CB8AC3E}">
        <p14:creationId xmlns:p14="http://schemas.microsoft.com/office/powerpoint/2010/main" val="1645572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Other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sz="half" idx="1"/>
          </p:nvPr>
        </p:nvSpPr>
        <p:spPr>
          <a:xfrm>
            <a:off x="838200" y="1825625"/>
            <a:ext cx="3149009" cy="4351338"/>
          </a:xfrm>
        </p:spPr>
        <p:txBody>
          <a:bodyPr>
            <a:normAutofit fontScale="92500" lnSpcReduction="20000"/>
          </a:bodyPr>
          <a:lstStyle/>
          <a:p>
            <a:r>
              <a:rPr lang="en-US" dirty="0"/>
              <a:t>Accessibility</a:t>
            </a:r>
          </a:p>
          <a:p>
            <a:r>
              <a:rPr lang="en-US" dirty="0"/>
              <a:t>Availability</a:t>
            </a:r>
          </a:p>
          <a:p>
            <a:r>
              <a:rPr lang="en-US" dirty="0"/>
              <a:t>Capacity</a:t>
            </a:r>
          </a:p>
          <a:p>
            <a:r>
              <a:rPr lang="en-US" dirty="0"/>
              <a:t>Efficiency</a:t>
            </a:r>
          </a:p>
          <a:p>
            <a:r>
              <a:rPr lang="en-US" dirty="0"/>
              <a:t>Performance</a:t>
            </a:r>
          </a:p>
          <a:p>
            <a:r>
              <a:rPr lang="en-US" dirty="0"/>
              <a:t>Privacy</a:t>
            </a:r>
          </a:p>
          <a:p>
            <a:r>
              <a:rPr lang="en-US" dirty="0"/>
              <a:t>Response Time</a:t>
            </a:r>
          </a:p>
          <a:p>
            <a:r>
              <a:rPr lang="en-US" dirty="0"/>
              <a:t>Security</a:t>
            </a:r>
          </a:p>
          <a:p>
            <a:r>
              <a:rPr lang="en-US" dirty="0"/>
              <a:t>Supportability</a:t>
            </a:r>
          </a:p>
          <a:p>
            <a:r>
              <a:rPr lang="en-US" dirty="0"/>
              <a:t>Usability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29</a:t>
            </a:fld>
            <a:endParaRPr lang="en-US"/>
          </a:p>
        </p:txBody>
      </p:sp>
    </p:spTree>
    <p:extLst>
      <p:ext uri="{BB962C8B-B14F-4D97-AF65-F5344CB8AC3E}">
        <p14:creationId xmlns:p14="http://schemas.microsoft.com/office/powerpoint/2010/main" val="2709284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Overall question:</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3</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Tree>
    <p:extLst>
      <p:ext uri="{BB962C8B-B14F-4D97-AF65-F5344CB8AC3E}">
        <p14:creationId xmlns:p14="http://schemas.microsoft.com/office/powerpoint/2010/main" val="33460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Still more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idx="1"/>
          </p:nvPr>
        </p:nvSpPr>
        <p:spPr>
          <a:xfrm>
            <a:off x="838200" y="1500160"/>
            <a:ext cx="10515600" cy="4351338"/>
          </a:xfrm>
        </p:spPr>
        <p:txBody>
          <a:bodyPr>
            <a:normAutofit/>
          </a:bodyPr>
          <a:lstStyle/>
          <a:p>
            <a:r>
              <a:rPr lang="en-US" dirty="0"/>
              <a:t>Qualities that reflect the evolution of the system</a:t>
            </a:r>
          </a:p>
          <a:p>
            <a:pPr lvl="1"/>
            <a:r>
              <a:rPr lang="en-US" dirty="0"/>
              <a:t>Testability</a:t>
            </a:r>
          </a:p>
          <a:p>
            <a:pPr lvl="1"/>
            <a:r>
              <a:rPr lang="en-US" dirty="0"/>
              <a:t>Maintainability</a:t>
            </a:r>
          </a:p>
          <a:p>
            <a:pPr lvl="1"/>
            <a:r>
              <a:rPr lang="en-US" dirty="0"/>
              <a:t>Extensibility</a:t>
            </a:r>
          </a:p>
          <a:p>
            <a:pPr lvl="1"/>
            <a:r>
              <a:rPr lang="en-US" dirty="0"/>
              <a:t>Scalability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30</a:t>
            </a:fld>
            <a:endParaRPr lang="en-US"/>
          </a:p>
        </p:txBody>
      </p:sp>
    </p:spTree>
    <p:extLst>
      <p:ext uri="{BB962C8B-B14F-4D97-AF65-F5344CB8AC3E}">
        <p14:creationId xmlns:p14="http://schemas.microsoft.com/office/powerpoint/2010/main" val="667178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Writing User Stories: INVEST</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idx="1"/>
          </p:nvPr>
        </p:nvSpPr>
        <p:spPr>
          <a:xfrm>
            <a:off x="838200" y="1500160"/>
            <a:ext cx="5626395" cy="4351338"/>
          </a:xfrm>
        </p:spPr>
        <p:txBody>
          <a:bodyPr/>
          <a:lstStyle/>
          <a:p>
            <a:r>
              <a:rPr lang="en-US" dirty="0"/>
              <a:t>Independent</a:t>
            </a:r>
          </a:p>
          <a:p>
            <a:r>
              <a:rPr lang="en-US" dirty="0"/>
              <a:t>Negotiable</a:t>
            </a:r>
          </a:p>
          <a:p>
            <a:r>
              <a:rPr lang="en-US" dirty="0"/>
              <a:t>Valuable (has value to client)</a:t>
            </a:r>
          </a:p>
          <a:p>
            <a:r>
              <a:rPr lang="en-US" dirty="0"/>
              <a:t>Estimable (able to estimate development effort)</a:t>
            </a:r>
          </a:p>
          <a:p>
            <a:r>
              <a:rPr lang="en-US" dirty="0"/>
              <a:t>Small</a:t>
            </a:r>
          </a:p>
          <a:p>
            <a:r>
              <a:rPr lang="en-US" dirty="0"/>
              <a:t>Testable</a:t>
            </a:r>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31</a:t>
            </a:fld>
            <a:endParaRPr lang="en-US"/>
          </a:p>
        </p:txBody>
      </p:sp>
      <p:sp>
        <p:nvSpPr>
          <p:cNvPr id="4" name="TextBox 3">
            <a:extLst>
              <a:ext uri="{FF2B5EF4-FFF2-40B4-BE49-F238E27FC236}">
                <a16:creationId xmlns:a16="http://schemas.microsoft.com/office/drawing/2014/main" id="{BBE5534F-B4C0-3594-F3C0-6D8C94CA408D}"/>
              </a:ext>
            </a:extLst>
          </p:cNvPr>
          <p:cNvSpPr txBox="1"/>
          <p:nvPr/>
        </p:nvSpPr>
        <p:spPr>
          <a:xfrm>
            <a:off x="5897526" y="2597087"/>
            <a:ext cx="6294474" cy="19389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4000" b="1" i="1" dirty="0">
                <a:solidFill>
                  <a:srgbClr val="FF0000"/>
                </a:solidFill>
                <a:latin typeface="Ink Free" panose="03080402000500000000" pitchFamily="66" charset="0"/>
              </a:rPr>
              <a:t>As a &lt;role&gt; I want &lt;capability&gt; so that I can &lt;get some benefit&gt;</a:t>
            </a:r>
          </a:p>
        </p:txBody>
      </p:sp>
    </p:spTree>
    <p:extLst>
      <p:ext uri="{BB962C8B-B14F-4D97-AF65-F5344CB8AC3E}">
        <p14:creationId xmlns:p14="http://schemas.microsoft.com/office/powerpoint/2010/main" val="26075975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Define the notions of user stories and conditions of satisfaction, and give multiple examples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32</a:t>
            </a:fld>
            <a:endParaRPr lang="en-US"/>
          </a:p>
        </p:txBody>
      </p:sp>
    </p:spTree>
    <p:extLst>
      <p:ext uri="{BB962C8B-B14F-4D97-AF65-F5344CB8AC3E}">
        <p14:creationId xmlns:p14="http://schemas.microsoft.com/office/powerpoint/2010/main" val="673410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Why is requirements analysis hard?</a:t>
            </a:r>
          </a:p>
        </p:txBody>
      </p:sp>
      <p:graphicFrame>
        <p:nvGraphicFramePr>
          <p:cNvPr id="5125" name="Rectangle 2">
            <a:extLst>
              <a:ext uri="{FF2B5EF4-FFF2-40B4-BE49-F238E27FC236}">
                <a16:creationId xmlns:a16="http://schemas.microsoft.com/office/drawing/2014/main" id="{042DA56E-1CBE-437C-8295-D010F5813C74}"/>
              </a:ext>
            </a:extLst>
          </p:cNvPr>
          <p:cNvGraphicFramePr>
            <a:graphicFrameLocks noGrp="1"/>
          </p:cNvGraphicFramePr>
          <p:nvPr>
            <p:ph idx="1"/>
            <p:extLst>
              <p:ext uri="{D42A27DB-BD31-4B8C-83A1-F6EECF244321}">
                <p14:modId xmlns:p14="http://schemas.microsoft.com/office/powerpoint/2010/main" val="2305565379"/>
              </p:ext>
            </p:extLst>
          </p:nvPr>
        </p:nvGraphicFramePr>
        <p:xfrm>
          <a:off x="838200" y="1500188"/>
          <a:ext cx="788670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pic>
        <p:nvPicPr>
          <p:cNvPr id="2" name="Picture 1">
            <a:extLst>
              <a:ext uri="{FF2B5EF4-FFF2-40B4-BE49-F238E27FC236}">
                <a16:creationId xmlns:a16="http://schemas.microsoft.com/office/drawing/2014/main" id="{20C0AE1E-00E3-4942-9AAD-E05E6117B462}"/>
              </a:ext>
            </a:extLst>
          </p:cNvPr>
          <p:cNvPicPr>
            <a:picLocks noChangeAspect="1"/>
          </p:cNvPicPr>
          <p:nvPr/>
        </p:nvPicPr>
        <p:blipFill rotWithShape="1">
          <a:blip r:embed="rId8"/>
          <a:srcRect r="48948"/>
          <a:stretch/>
        </p:blipFill>
        <p:spPr>
          <a:xfrm>
            <a:off x="8825548" y="1524000"/>
            <a:ext cx="1037381" cy="1905000"/>
          </a:xfrm>
          <a:prstGeom prst="rect">
            <a:avLst/>
          </a:prstGeom>
        </p:spPr>
      </p:pic>
      <p:pic>
        <p:nvPicPr>
          <p:cNvPr id="3" name="Picture 2">
            <a:extLst>
              <a:ext uri="{FF2B5EF4-FFF2-40B4-BE49-F238E27FC236}">
                <a16:creationId xmlns:a16="http://schemas.microsoft.com/office/drawing/2014/main" id="{9D0ABD5D-EBC5-AD4A-89E8-3DBE63E03806}"/>
              </a:ext>
            </a:extLst>
          </p:cNvPr>
          <p:cNvPicPr>
            <a:picLocks noChangeAspect="1"/>
          </p:cNvPicPr>
          <p:nvPr/>
        </p:nvPicPr>
        <p:blipFill>
          <a:blip r:embed="rId9"/>
          <a:stretch>
            <a:fillRect/>
          </a:stretch>
        </p:blipFill>
        <p:spPr>
          <a:xfrm>
            <a:off x="8829889" y="4010047"/>
            <a:ext cx="1028700" cy="1943100"/>
          </a:xfrm>
          <a:prstGeom prst="rect">
            <a:avLst/>
          </a:prstGeom>
        </p:spPr>
      </p:pic>
      <p:pic>
        <p:nvPicPr>
          <p:cNvPr id="8" name="Picture 7">
            <a:extLst>
              <a:ext uri="{FF2B5EF4-FFF2-40B4-BE49-F238E27FC236}">
                <a16:creationId xmlns:a16="http://schemas.microsoft.com/office/drawing/2014/main" id="{A3A69FEC-CE32-4A48-BD47-A3E23897431C}"/>
              </a:ext>
            </a:extLst>
          </p:cNvPr>
          <p:cNvPicPr>
            <a:picLocks noChangeAspect="1"/>
          </p:cNvPicPr>
          <p:nvPr/>
        </p:nvPicPr>
        <p:blipFill rotWithShape="1">
          <a:blip r:embed="rId8"/>
          <a:srcRect l="48948" b="1704"/>
          <a:stretch/>
        </p:blipFill>
        <p:spPr>
          <a:xfrm>
            <a:off x="9971456" y="2739560"/>
            <a:ext cx="1037381" cy="18725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1AB2A-F440-AC87-D1D6-59228B87B7AA}"/>
              </a:ext>
            </a:extLst>
          </p:cNvPr>
          <p:cNvSpPr>
            <a:spLocks noGrp="1"/>
          </p:cNvSpPr>
          <p:nvPr>
            <p:ph type="title"/>
          </p:nvPr>
        </p:nvSpPr>
        <p:spPr/>
        <p:txBody>
          <a:bodyPr/>
          <a:lstStyle/>
          <a:p>
            <a:r>
              <a:rPr lang="en-US" dirty="0"/>
              <a:t>How do we capture the requirements?</a:t>
            </a:r>
          </a:p>
        </p:txBody>
      </p:sp>
      <p:sp>
        <p:nvSpPr>
          <p:cNvPr id="3" name="Content Placeholder 2">
            <a:extLst>
              <a:ext uri="{FF2B5EF4-FFF2-40B4-BE49-F238E27FC236}">
                <a16:creationId xmlns:a16="http://schemas.microsoft.com/office/drawing/2014/main" id="{9ED6CEEF-1D52-6DAD-3291-6C2B7263C09C}"/>
              </a:ext>
            </a:extLst>
          </p:cNvPr>
          <p:cNvSpPr>
            <a:spLocks noGrp="1"/>
          </p:cNvSpPr>
          <p:nvPr>
            <p:ph idx="1"/>
          </p:nvPr>
        </p:nvSpPr>
        <p:spPr>
          <a:xfrm>
            <a:off x="838200" y="1500160"/>
            <a:ext cx="5715000" cy="4351338"/>
          </a:xfrm>
        </p:spPr>
        <p:txBody>
          <a:bodyPr/>
          <a:lstStyle/>
          <a:p>
            <a:r>
              <a:rPr lang="en-US" dirty="0"/>
              <a:t>There are many methodologies for this.</a:t>
            </a:r>
          </a:p>
          <a:p>
            <a:r>
              <a:rPr lang="en-US" dirty="0"/>
              <a:t>Often described as </a:t>
            </a:r>
            <a:r>
              <a:rPr lang="en-US" i="1" dirty="0">
                <a:latin typeface="Times New Roman" panose="02020603050405020304" pitchFamily="18" charset="0"/>
                <a:cs typeface="Times New Roman" panose="02020603050405020304" pitchFamily="18" charset="0"/>
              </a:rPr>
              <a:t>x</a:t>
            </a:r>
            <a:r>
              <a:rPr lang="en-US" dirty="0"/>
              <a:t>-Driven Design (for some </a:t>
            </a:r>
            <a:r>
              <a:rPr lang="en-US" i="1" dirty="0">
                <a:latin typeface="Times New Roman" panose="02020603050405020304" pitchFamily="18" charset="0"/>
                <a:cs typeface="Times New Roman" panose="02020603050405020304" pitchFamily="18" charset="0"/>
              </a:rPr>
              <a:t>x</a:t>
            </a:r>
            <a:r>
              <a:rPr lang="en-US" dirty="0"/>
              <a:t>)</a:t>
            </a:r>
          </a:p>
          <a:p>
            <a:r>
              <a:rPr lang="en-US" dirty="0"/>
              <a:t>They differ in scope &amp; details, but they have many features in common.</a:t>
            </a:r>
          </a:p>
        </p:txBody>
      </p:sp>
      <p:sp>
        <p:nvSpPr>
          <p:cNvPr id="4" name="Slide Number Placeholder 3">
            <a:extLst>
              <a:ext uri="{FF2B5EF4-FFF2-40B4-BE49-F238E27FC236}">
                <a16:creationId xmlns:a16="http://schemas.microsoft.com/office/drawing/2014/main" id="{25CD15F5-5F7F-3562-FAA9-035E16D18271}"/>
              </a:ext>
            </a:extLst>
          </p:cNvPr>
          <p:cNvSpPr>
            <a:spLocks noGrp="1"/>
          </p:cNvSpPr>
          <p:nvPr>
            <p:ph type="sldNum" sz="quarter" idx="12"/>
          </p:nvPr>
        </p:nvSpPr>
        <p:spPr/>
        <p:txBody>
          <a:bodyPr/>
          <a:lstStyle/>
          <a:p>
            <a:fld id="{20F37917-FD3A-4669-9018-DA04BCDD3D75}" type="slidenum">
              <a:rPr lang="en-US" smtClean="0"/>
              <a:t>5</a:t>
            </a:fld>
            <a:endParaRPr lang="en-US"/>
          </a:p>
        </p:txBody>
      </p:sp>
      <p:pic>
        <p:nvPicPr>
          <p:cNvPr id="6" name="Picture 5" descr="A screenshot of a computer&#10;&#10;Description automatically generated">
            <a:extLst>
              <a:ext uri="{FF2B5EF4-FFF2-40B4-BE49-F238E27FC236}">
                <a16:creationId xmlns:a16="http://schemas.microsoft.com/office/drawing/2014/main" id="{58E6899D-E64A-6E6E-E61C-1B0B676F5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31941">
            <a:off x="6839866" y="2085915"/>
            <a:ext cx="4366227" cy="3179827"/>
          </a:xfrm>
          <a:prstGeom prst="rect">
            <a:avLst/>
          </a:prstGeom>
        </p:spPr>
      </p:pic>
    </p:spTree>
    <p:extLst>
      <p:ext uri="{BB962C8B-B14F-4D97-AF65-F5344CB8AC3E}">
        <p14:creationId xmlns:p14="http://schemas.microsoft.com/office/powerpoint/2010/main" val="4129150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FAD7B-5666-420A-EE4C-D8615527EF0A}"/>
              </a:ext>
            </a:extLst>
          </p:cNvPr>
          <p:cNvSpPr>
            <a:spLocks noGrp="1"/>
          </p:cNvSpPr>
          <p:nvPr>
            <p:ph type="title"/>
          </p:nvPr>
        </p:nvSpPr>
        <p:spPr/>
        <p:txBody>
          <a:bodyPr/>
          <a:lstStyle/>
          <a:p>
            <a:r>
              <a:rPr lang="en-US" dirty="0"/>
              <a:t>Common Elements</a:t>
            </a:r>
          </a:p>
        </p:txBody>
      </p:sp>
      <p:sp>
        <p:nvSpPr>
          <p:cNvPr id="3" name="Content Placeholder 2">
            <a:extLst>
              <a:ext uri="{FF2B5EF4-FFF2-40B4-BE49-F238E27FC236}">
                <a16:creationId xmlns:a16="http://schemas.microsoft.com/office/drawing/2014/main" id="{D4C83EDF-C9D6-ED5A-3DD7-24DB0B2CCF20}"/>
              </a:ext>
            </a:extLst>
          </p:cNvPr>
          <p:cNvSpPr>
            <a:spLocks noGrp="1"/>
          </p:cNvSpPr>
          <p:nvPr>
            <p:ph idx="1"/>
          </p:nvPr>
        </p:nvSpPr>
        <p:spPr/>
        <p:txBody>
          <a:bodyPr/>
          <a:lstStyle/>
          <a:p>
            <a:pPr marL="514350" indent="-514350">
              <a:buFont typeface="+mj-lt"/>
              <a:buAutoNum type="arabicPeriod"/>
            </a:pPr>
            <a:r>
              <a:rPr lang="en-US" dirty="0"/>
              <a:t>Meet with stakeholders</a:t>
            </a:r>
          </a:p>
          <a:p>
            <a:pPr marL="514350" indent="-514350">
              <a:buFont typeface="+mj-lt"/>
              <a:buAutoNum type="arabicPeriod"/>
            </a:pPr>
            <a:r>
              <a:rPr lang="en-US" dirty="0"/>
              <a:t>Develop a common language</a:t>
            </a:r>
          </a:p>
          <a:p>
            <a:pPr marL="514350" indent="-514350">
              <a:buFont typeface="+mj-lt"/>
              <a:buAutoNum type="arabicPeriod"/>
            </a:pPr>
            <a:r>
              <a:rPr lang="en-US" dirty="0"/>
              <a:t>Collect desired system behaviors</a:t>
            </a:r>
          </a:p>
          <a:p>
            <a:pPr marL="514350" indent="-514350">
              <a:buFont typeface="+mj-lt"/>
              <a:buAutoNum type="arabicPeriod"/>
            </a:pPr>
            <a:r>
              <a:rPr lang="en-US" dirty="0"/>
              <a:t>Document the desired behaviors</a:t>
            </a:r>
          </a:p>
          <a:p>
            <a:pPr marL="514350" indent="-514350">
              <a:buFont typeface="+mj-lt"/>
              <a:buAutoNum type="arabicPeriod"/>
            </a:pPr>
            <a:r>
              <a:rPr lang="en-US" dirty="0"/>
              <a:t>Iterate and refine!!</a:t>
            </a:r>
          </a:p>
        </p:txBody>
      </p:sp>
      <p:sp>
        <p:nvSpPr>
          <p:cNvPr id="4" name="Slide Number Placeholder 3">
            <a:extLst>
              <a:ext uri="{FF2B5EF4-FFF2-40B4-BE49-F238E27FC236}">
                <a16:creationId xmlns:a16="http://schemas.microsoft.com/office/drawing/2014/main" id="{CB0C3A9D-C365-F3CA-D3F9-80309DA4F4A9}"/>
              </a:ext>
            </a:extLst>
          </p:cNvPr>
          <p:cNvSpPr>
            <a:spLocks noGrp="1"/>
          </p:cNvSpPr>
          <p:nvPr>
            <p:ph type="sldNum" sz="quarter" idx="12"/>
          </p:nvPr>
        </p:nvSpPr>
        <p:spPr/>
        <p:txBody>
          <a:bodyPr/>
          <a:lstStyle/>
          <a:p>
            <a:fld id="{20F37917-FD3A-4669-9018-DA04BCDD3D75}" type="slidenum">
              <a:rPr lang="en-US" smtClean="0"/>
              <a:t>6</a:t>
            </a:fld>
            <a:endParaRPr lang="en-US"/>
          </a:p>
        </p:txBody>
      </p:sp>
      <p:pic>
        <p:nvPicPr>
          <p:cNvPr id="5" name="Picture 2">
            <a:extLst>
              <a:ext uri="{FF2B5EF4-FFF2-40B4-BE49-F238E27FC236}">
                <a16:creationId xmlns:a16="http://schemas.microsoft.com/office/drawing/2014/main" id="{21F1C902-2973-863F-54A8-8823C7E1D0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41" r="16432"/>
          <a:stretch/>
        </p:blipFill>
        <p:spPr bwMode="auto">
          <a:xfrm>
            <a:off x="6805222" y="7858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561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3856E9-4239-4EE7-A372-FDCF4882FD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CC9CDCF-90F8-42B0-BD0A-794C52688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30095"/>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 name="Group 13">
            <a:extLst>
              <a:ext uri="{FF2B5EF4-FFF2-40B4-BE49-F238E27FC236}">
                <a16:creationId xmlns:a16="http://schemas.microsoft.com/office/drawing/2014/main" id="{C07D05FE-3FB8-4314-A050-9AB40814D7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1219"/>
            <a:ext cx="5646974" cy="6483075"/>
            <a:chOff x="-19221" y="0"/>
            <a:chExt cx="5646974" cy="6483075"/>
          </a:xfrm>
        </p:grpSpPr>
        <p:sp>
          <p:nvSpPr>
            <p:cNvPr id="15" name="Freeform: Shape 14">
              <a:extLst>
                <a:ext uri="{FF2B5EF4-FFF2-40B4-BE49-F238E27FC236}">
                  <a16:creationId xmlns:a16="http://schemas.microsoft.com/office/drawing/2014/main" id="{BDDC6C42-DDD5-4105-85F2-9C052563AE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FB95E12-4EF0-42F7-BCF9-AD31B4C8E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2338F8B2-67A9-4086-9341-7705CAB6F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653AAAF-CCEF-494B-9366-16BB3815A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34B356D9-49C3-412F-8E03-AC9AE837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82ED640B-FB50-F4A8-0FA1-C9DD39F29FE4}"/>
              </a:ext>
            </a:extLst>
          </p:cNvPr>
          <p:cNvSpPr>
            <a:spLocks noGrp="1"/>
          </p:cNvSpPr>
          <p:nvPr>
            <p:ph type="title"/>
          </p:nvPr>
        </p:nvSpPr>
        <p:spPr>
          <a:xfrm>
            <a:off x="804672" y="2023236"/>
            <a:ext cx="3659777" cy="2820908"/>
          </a:xfrm>
        </p:spPr>
        <p:txBody>
          <a:bodyPr>
            <a:normAutofit/>
          </a:bodyPr>
          <a:lstStyle/>
          <a:p>
            <a:r>
              <a:rPr lang="en-US" sz="3100">
                <a:solidFill>
                  <a:schemeClr val="tx2"/>
                </a:solidFill>
              </a:rPr>
              <a:t>Different Methodologies Produce Different Forms of documentation</a:t>
            </a:r>
          </a:p>
        </p:txBody>
      </p:sp>
      <p:sp>
        <p:nvSpPr>
          <p:cNvPr id="4" name="Slide Number Placeholder 3">
            <a:extLst>
              <a:ext uri="{FF2B5EF4-FFF2-40B4-BE49-F238E27FC236}">
                <a16:creationId xmlns:a16="http://schemas.microsoft.com/office/drawing/2014/main" id="{D821361E-9325-5CF5-0E34-325494D355C6}"/>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7</a:t>
            </a:fld>
            <a:endParaRPr lang="en-US"/>
          </a:p>
        </p:txBody>
      </p:sp>
      <p:graphicFrame>
        <p:nvGraphicFramePr>
          <p:cNvPr id="6" name="Content Placeholder 2">
            <a:extLst>
              <a:ext uri="{FF2B5EF4-FFF2-40B4-BE49-F238E27FC236}">
                <a16:creationId xmlns:a16="http://schemas.microsoft.com/office/drawing/2014/main" id="{414F8497-CD1F-1908-35F2-474733AA49FD}"/>
              </a:ext>
            </a:extLst>
          </p:cNvPr>
          <p:cNvGraphicFramePr>
            <a:graphicFrameLocks noGrp="1"/>
          </p:cNvGraphicFramePr>
          <p:nvPr>
            <p:ph idx="1"/>
            <p:extLst>
              <p:ext uri="{D42A27DB-BD31-4B8C-83A1-F6EECF244321}">
                <p14:modId xmlns:p14="http://schemas.microsoft.com/office/powerpoint/2010/main" val="1662388572"/>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0458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A close up shot of a golf ball">
            <a:extLst>
              <a:ext uri="{FF2B5EF4-FFF2-40B4-BE49-F238E27FC236}">
                <a16:creationId xmlns:a16="http://schemas.microsoft.com/office/drawing/2014/main" id="{A1CABFF3-5E31-1A72-DB66-64BAE25A796A}"/>
              </a:ext>
            </a:extLst>
          </p:cNvPr>
          <p:cNvPicPr>
            <a:picLocks noChangeAspect="1"/>
          </p:cNvPicPr>
          <p:nvPr/>
        </p:nvPicPr>
        <p:blipFill>
          <a:blip r:embed="rId3"/>
          <a:srcRect t="15413"/>
          <a:stretch/>
        </p:blipFill>
        <p:spPr>
          <a:xfrm>
            <a:off x="20" y="10"/>
            <a:ext cx="12191981" cy="6857990"/>
          </a:xfrm>
          <a:prstGeom prst="rect">
            <a:avLst/>
          </a:prstGeom>
        </p:spPr>
      </p:pic>
      <p:sp>
        <p:nvSpPr>
          <p:cNvPr id="31" name="Rectangle 3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F386A7-38D7-89B5-072B-9CA67FC3F823}"/>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5100">
                <a:solidFill>
                  <a:schemeClr val="bg1"/>
                </a:solidFill>
                <a:latin typeface="+mj-lt"/>
                <a:ea typeface="+mj-ea"/>
              </a:rPr>
              <a:t>We'll use a least-common-denominator approach: user stories</a:t>
            </a:r>
          </a:p>
        </p:txBody>
      </p:sp>
      <p:sp>
        <p:nvSpPr>
          <p:cNvPr id="33" name="Rectangle: Rounded Corners 3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345F01C4-108D-A9BB-9CB5-ED93CF29A798}"/>
              </a:ext>
            </a:extLst>
          </p:cNvPr>
          <p:cNvSpPr>
            <a:spLocks noGrp="1"/>
          </p:cNvSpPr>
          <p:nvPr>
            <p:ph type="sldNum" sz="quarter" idx="12"/>
          </p:nvPr>
        </p:nvSpPr>
        <p:spPr>
          <a:xfrm>
            <a:off x="9041199" y="6356350"/>
            <a:ext cx="2743200" cy="365125"/>
          </a:xfrm>
        </p:spPr>
        <p:txBody>
          <a:bodyPr vert="horz" lIns="91440" tIns="45720" rIns="91440" bIns="45720" rtlCol="0" anchor="ctr">
            <a:normAutofit/>
          </a:bodyPr>
          <a:lstStyle/>
          <a:p>
            <a:pPr>
              <a:spcAft>
                <a:spcPts val="600"/>
              </a:spcAft>
              <a:defRPr/>
            </a:pPr>
            <a:fld id="{20F37917-FD3A-4669-9018-DA04BCDD3D75}" type="slidenum">
              <a:rPr lang="en-US">
                <a:solidFill>
                  <a:schemeClr val="bg1"/>
                </a:solidFill>
                <a:latin typeface="Calibri" panose="020F0502020204030204"/>
              </a:rPr>
              <a:pPr>
                <a:spcAft>
                  <a:spcPts val="600"/>
                </a:spcAft>
                <a:defRPr/>
              </a:pPr>
              <a:t>8</a:t>
            </a:fld>
            <a:endParaRPr lang="en-US">
              <a:solidFill>
                <a:schemeClr val="bg1"/>
              </a:solidFill>
              <a:latin typeface="Calibri" panose="020F0502020204030204"/>
            </a:endParaRPr>
          </a:p>
        </p:txBody>
      </p:sp>
    </p:spTree>
    <p:extLst>
      <p:ext uri="{BB962C8B-B14F-4D97-AF65-F5344CB8AC3E}">
        <p14:creationId xmlns:p14="http://schemas.microsoft.com/office/powerpoint/2010/main" val="2728612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solidFill>
                  <a:srgbClr val="FF0000"/>
                </a:solidFill>
              </a:rPr>
              <a:t>User Stories </a:t>
            </a:r>
            <a:r>
              <a:rPr lang="en-US" sz="3600" dirty="0"/>
              <a:t>document requirements from a </a:t>
            </a:r>
            <a:r>
              <a:rPr lang="en-US" sz="3600" i="1" dirty="0"/>
              <a:t>user’s</a:t>
            </a:r>
            <a:r>
              <a:rPr lang="en-US" sz="3600" dirty="0"/>
              <a:t> point of view</a:t>
            </a:r>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6" name="TextBox 5">
            <a:extLst>
              <a:ext uri="{FF2B5EF4-FFF2-40B4-BE49-F238E27FC236}">
                <a16:creationId xmlns:a16="http://schemas.microsoft.com/office/drawing/2014/main" id="{F6747E78-6B8D-0744-800C-E0D00FD1DEEE}"/>
              </a:ext>
            </a:extLst>
          </p:cNvPr>
          <p:cNvSpPr txBox="1"/>
          <p:nvPr/>
        </p:nvSpPr>
        <p:spPr>
          <a:xfrm>
            <a:off x="1811593" y="1806137"/>
            <a:ext cx="8364794" cy="212365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4400" b="1" i="1" dirty="0">
                <a:solidFill>
                  <a:srgbClr val="FF0000"/>
                </a:solidFill>
                <a:latin typeface="Ink Free" panose="03080402000500000000" pitchFamily="66" charset="0"/>
              </a:rPr>
              <a:t>As a &lt;role&gt; I want </a:t>
            </a:r>
          </a:p>
          <a:p>
            <a:r>
              <a:rPr lang="en-US" sz="4400" b="1" i="1" dirty="0">
                <a:solidFill>
                  <a:srgbClr val="FF0000"/>
                </a:solidFill>
                <a:latin typeface="Ink Free" panose="03080402000500000000" pitchFamily="66" charset="0"/>
              </a:rPr>
              <a:t>&lt;some capability&gt; </a:t>
            </a:r>
          </a:p>
          <a:p>
            <a:r>
              <a:rPr lang="en-US" sz="4400" b="1" i="1" dirty="0">
                <a:solidFill>
                  <a:srgbClr val="FF0000"/>
                </a:solidFill>
                <a:latin typeface="Ink Free" panose="03080402000500000000" pitchFamily="66" charset="0"/>
              </a:rPr>
              <a:t>so that I can &lt;get some benefit&gt;</a:t>
            </a:r>
          </a:p>
        </p:txBody>
      </p:sp>
      <p:pic>
        <p:nvPicPr>
          <p:cNvPr id="6146" name="Picture 2">
            <a:extLst>
              <a:ext uri="{FF2B5EF4-FFF2-40B4-BE49-F238E27FC236}">
                <a16:creationId xmlns:a16="http://schemas.microsoft.com/office/drawing/2014/main" id="{66DAC521-22D0-8744-8B8B-0A309AD68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682" y="4046497"/>
            <a:ext cx="3612674" cy="240844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4F03024-CCF0-F44F-1854-A3550D83F586}"/>
              </a:ext>
            </a:extLst>
          </p:cNvPr>
          <p:cNvSpPr txBox="1"/>
          <p:nvPr/>
        </p:nvSpPr>
        <p:spPr>
          <a:xfrm>
            <a:off x="984853" y="4243162"/>
            <a:ext cx="5626395" cy="1691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3600" dirty="0">
                <a:solidFill>
                  <a:schemeClr val="tx1"/>
                </a:solidFill>
              </a:rPr>
              <a:t>User stories specify what should happen, for whom, and why</a:t>
            </a:r>
          </a:p>
        </p:txBody>
      </p:sp>
    </p:spTree>
    <p:extLst>
      <p:ext uri="{BB962C8B-B14F-4D97-AF65-F5344CB8AC3E}">
        <p14:creationId xmlns:p14="http://schemas.microsoft.com/office/powerpoint/2010/main" val="937274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12331</TotalTime>
  <Words>3184</Words>
  <Application>Microsoft Office PowerPoint</Application>
  <PresentationFormat>Widescreen</PresentationFormat>
  <Paragraphs>297</Paragraphs>
  <Slides>32</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Calibri Light</vt:lpstr>
      <vt:lpstr>Times New Roman</vt:lpstr>
      <vt:lpstr>Verdana</vt:lpstr>
      <vt:lpstr>Helvetica Neue</vt:lpstr>
      <vt:lpstr>Arial</vt:lpstr>
      <vt:lpstr>Ink Free</vt:lpstr>
      <vt:lpstr>Calibri</vt:lpstr>
      <vt:lpstr>Wingdings</vt:lpstr>
      <vt:lpstr>Office Theme</vt:lpstr>
      <vt:lpstr>CS 4530: Fundamentals of Software Engineering Module 1.2: Requirements and User Stories</vt:lpstr>
      <vt:lpstr>Learning Goals for this Lesson</vt:lpstr>
      <vt:lpstr>Overall question: How to make sure we are building the right thing</vt:lpstr>
      <vt:lpstr>Why is requirements analysis hard?</vt:lpstr>
      <vt:lpstr>How do we capture the requirements?</vt:lpstr>
      <vt:lpstr>Common Elements</vt:lpstr>
      <vt:lpstr>Different Methodologies Produce Different Forms of documentation</vt:lpstr>
      <vt:lpstr>We'll use a least-common-denominator approach: user stories</vt:lpstr>
      <vt:lpstr>User Stories document requirements from a user’s point of view</vt:lpstr>
      <vt:lpstr>Properties of a user story</vt:lpstr>
      <vt:lpstr>Examples:</vt:lpstr>
      <vt:lpstr>Conditions of Satisfaction fill in details of the desired behavior</vt:lpstr>
      <vt:lpstr>Examples</vt:lpstr>
      <vt:lpstr>Priorities</vt:lpstr>
      <vt:lpstr>Minimum Viable Product</vt:lpstr>
      <vt:lpstr>The MVP and Your Project Grade</vt:lpstr>
      <vt:lpstr>Another Example: a Pothole reporting system</vt:lpstr>
      <vt:lpstr>User Story #1</vt:lpstr>
      <vt:lpstr>Conditions of Satisfaction</vt:lpstr>
      <vt:lpstr>User Story #2</vt:lpstr>
      <vt:lpstr>Conditions of Satisfaction</vt:lpstr>
      <vt:lpstr>User Story #3</vt:lpstr>
      <vt:lpstr>Conditions of Satisfaction</vt:lpstr>
      <vt:lpstr>Yet another example: a University Transcript database</vt:lpstr>
      <vt:lpstr>User Story</vt:lpstr>
      <vt:lpstr>Satisfaction Conditions</vt:lpstr>
      <vt:lpstr>Non-Functional Requirements capture the quality goals of the system:</vt:lpstr>
      <vt:lpstr>Example:</vt:lpstr>
      <vt:lpstr>Other non-functional requirements</vt:lpstr>
      <vt:lpstr>Still more non-functional requirements</vt:lpstr>
      <vt:lpstr>Writing User Stories: INVEST</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1.2: Capturing User Requirements</dc:title>
  <dc:creator>Mitchell Wand</dc:creator>
  <cp:lastModifiedBy>Mitchell Wand</cp:lastModifiedBy>
  <cp:revision>201</cp:revision>
  <dcterms:created xsi:type="dcterms:W3CDTF">2021-01-07T15:19:22Z</dcterms:created>
  <dcterms:modified xsi:type="dcterms:W3CDTF">2024-12-30T19:21:04Z</dcterms:modified>
</cp:coreProperties>
</file>