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aret ExtraBold" panose="020B0604020202020204" charset="0"/>
      <p:regular r:id="rId9"/>
    </p:embeddedFont>
    <p:embeddedFont>
      <p:font typeface="Roboto" panose="02000000000000000000" pitchFamily="2" charset="0"/>
      <p:regular r:id="rId10"/>
    </p:embeddedFont>
    <p:embeddedFont>
      <p:font typeface="Roboto Bold" panose="02000000000000000000" charset="0"/>
      <p:regular r:id="rId11"/>
    </p:embeddedFont>
    <p:embeddedFont>
      <p:font typeface="Roboto Medium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844" autoAdjust="0"/>
  </p:normalViewPr>
  <p:slideViewPr>
    <p:cSldViewPr>
      <p:cViewPr>
        <p:scale>
          <a:sx n="60" d="100"/>
          <a:sy n="60" d="100"/>
        </p:scale>
        <p:origin x="811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647742"/>
            <a:ext cx="18288000" cy="258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8"/>
              </a:lnSpc>
            </a:pPr>
            <a:r>
              <a:rPr lang="en-US" sz="4891">
                <a:solidFill>
                  <a:srgbClr val="FFFFFF"/>
                </a:solidFill>
                <a:latin typeface="Roboto Medium"/>
              </a:rPr>
              <a:t>The Future of Finance is Automated: Embracing Algorithmic Trading in Blockchain Markets</a:t>
            </a:r>
          </a:p>
          <a:p>
            <a:pPr algn="ctr">
              <a:lnSpc>
                <a:spcPts val="6848"/>
              </a:lnSpc>
            </a:pPr>
            <a:endParaRPr lang="en-US" sz="4891">
              <a:solidFill>
                <a:srgbClr val="FFFFFF"/>
              </a:solidFill>
              <a:latin typeface="Roboto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60375" y="8836025"/>
            <a:ext cx="389892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</a:rPr>
              <a:t>Vatsal Parikh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25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74055" y="598268"/>
            <a:ext cx="68594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0" dirty="0">
                <a:solidFill>
                  <a:srgbClr val="FFFFFF"/>
                </a:solidFill>
                <a:latin typeface="Roboto Bold"/>
              </a:rPr>
              <a:t>MARKET EXPLORATION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9232" y="3269756"/>
            <a:ext cx="19672368" cy="261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Decentralized Exchanges (DEXs):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Peer-to-peer trading, ideal for bots.</a:t>
            </a:r>
          </a:p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Lending Protocols: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Earn interest on digital assets with bots.</a:t>
            </a:r>
          </a:p>
          <a:p>
            <a:pPr marL="746695" lvl="1" indent="-373347">
              <a:lnSpc>
                <a:spcPts val="5187"/>
              </a:lnSpc>
              <a:buFont typeface="Arial"/>
              <a:buChar char="•"/>
            </a:pPr>
            <a:r>
              <a:rPr lang="en-US" sz="3458" dirty="0">
                <a:solidFill>
                  <a:srgbClr val="FFFFFF"/>
                </a:solidFill>
                <a:latin typeface="Roboto Medium"/>
              </a:rPr>
              <a:t>Stablecoins:</a:t>
            </a:r>
            <a:r>
              <a:rPr lang="en-US" sz="3458" dirty="0">
                <a:solidFill>
                  <a:srgbClr val="FFFFFF"/>
                </a:solidFill>
                <a:latin typeface="Roboto"/>
              </a:rPr>
              <a:t> Provide stability in volatile markets for arbitrage bots.</a:t>
            </a:r>
          </a:p>
          <a:p>
            <a:pPr>
              <a:lnSpc>
                <a:spcPts val="5187"/>
              </a:lnSpc>
            </a:pPr>
            <a:endParaRPr lang="en-US" sz="3458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85721" y="2435528"/>
            <a:ext cx="343611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38E6D6"/>
                </a:solidFill>
                <a:latin typeface="Roboto Bold"/>
              </a:rPr>
              <a:t>Key Trends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5721" y="5907952"/>
            <a:ext cx="343611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38E6D6"/>
                </a:solidFill>
                <a:latin typeface="Roboto Bold"/>
              </a:rPr>
              <a:t>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9232" y="7217113"/>
            <a:ext cx="16788185" cy="128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7013" lvl="1" indent="-373507">
              <a:lnSpc>
                <a:spcPts val="5189"/>
              </a:lnSpc>
              <a:buFont typeface="Arial"/>
              <a:buChar char="•"/>
            </a:pPr>
            <a:r>
              <a:rPr lang="en-US" sz="3459">
                <a:solidFill>
                  <a:srgbClr val="FFFFFF"/>
                </a:solidFill>
                <a:latin typeface="Roboto"/>
              </a:rPr>
              <a:t>Scalability, security, and regulations pose challenges. Clear regulations and collaboration can foster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9" t="-41262" b="-4126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14278" y="714747"/>
            <a:ext cx="68594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TRADING STRATEGIES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0324" y="2128225"/>
            <a:ext cx="15607352" cy="592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Cross-chain Arbitrage: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Exploit price discrepancies between blockchains for quick profits.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Market-making: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Provide liquidity on DEXs and earn fees from buy/sell orders.</a:t>
            </a:r>
          </a:p>
          <a:p>
            <a:pPr>
              <a:lnSpc>
                <a:spcPts val="5777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Trend-following: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Use technical indicators to identify and ride market trends.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 marL="667409" lvl="1" indent="-333705">
              <a:lnSpc>
                <a:spcPts val="4636"/>
              </a:lnSpc>
              <a:buFont typeface="Arial"/>
              <a:buChar char="•"/>
            </a:pPr>
            <a:r>
              <a:rPr lang="en-US" sz="3091">
                <a:solidFill>
                  <a:srgbClr val="FFFFFF"/>
                </a:solidFill>
                <a:latin typeface="Roboto Medium"/>
              </a:rPr>
              <a:t>Additional Strategies:</a:t>
            </a:r>
            <a:r>
              <a:rPr lang="en-US" sz="3091">
                <a:solidFill>
                  <a:srgbClr val="FFFFFF"/>
                </a:solidFill>
                <a:latin typeface="Roboto"/>
              </a:rPr>
              <a:t> High-frequency trading, statistical arbitrage, etc.</a:t>
            </a: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4636"/>
              </a:lnSpc>
            </a:pPr>
            <a:endParaRPr lang="en-US" sz="3091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08" t="-43600" b="-567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61650" y="720152"/>
            <a:ext cx="75647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REGULATORY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25738" y="2224936"/>
            <a:ext cx="14436524" cy="6524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Key Regulatory Bodies: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SEC, FINRA, FATF, etc.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Relevant Regulations: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KYC/AML, Securities Laws, Tax Implications.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Challenges and Opportunities: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Balancing innovation with investor protection is crucial.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351" b="-2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2501" y="316420"/>
            <a:ext cx="104829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RISK MANAGEMENT FRAMEWORK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0381" y="1065720"/>
            <a:ext cx="17607239" cy="8488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Identify Risks: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Operational, Financial, Technological.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Measure Risk Exposure: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Qualitative scoring, quantitative methods like VaR.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Mitigation Controls: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Diversification, Stop-Loss mechanisms , data protection,  Smart Contract Audits and Operational Protocols.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"/>
              </a:rPr>
              <a:t>Reporting: Create thorough reports outlining all risk management operations, including as risk assessments, mitigation plans, and monitoring findings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" r="-2931" b="-9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2501" y="340739"/>
            <a:ext cx="104829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0">
                <a:solidFill>
                  <a:srgbClr val="FFFFFF"/>
                </a:solidFill>
                <a:latin typeface="Roboto Bold"/>
              </a:rPr>
              <a:t>PERFORMANCE METRIC OUTLINE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987" y="1576422"/>
            <a:ext cx="15686026" cy="783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8"/>
              </a:lnSpc>
            </a:pPr>
            <a:endParaRPr/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Choose Key KPIs: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Sharpe Ratio, Sortino Ratio, Annualized Return, Win/Loss Ratio, Average Trade Duration.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Calculation and Data Sources: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Define formulae and identify reliable sources.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 marL="756802" lvl="1" indent="-378401">
              <a:lnSpc>
                <a:spcPts val="5258"/>
              </a:lnSpc>
              <a:buFont typeface="Arial"/>
              <a:buChar char="•"/>
            </a:pPr>
            <a:r>
              <a:rPr lang="en-US" sz="3505">
                <a:solidFill>
                  <a:srgbClr val="FFFFFF"/>
                </a:solidFill>
                <a:latin typeface="Roboto Medium"/>
              </a:rPr>
              <a:t>Relevance to Strategies:</a:t>
            </a:r>
            <a:r>
              <a:rPr lang="en-US" sz="3505">
                <a:solidFill>
                  <a:srgbClr val="FFFFFF"/>
                </a:solidFill>
                <a:latin typeface="Roboto"/>
              </a:rPr>
              <a:t> Align KPIs with chosen strategies for meaningful insights.</a:t>
            </a: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  <a:p>
            <a:pPr>
              <a:lnSpc>
                <a:spcPts val="5258"/>
              </a:lnSpc>
            </a:pPr>
            <a:endParaRPr lang="en-US" sz="3505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27625" y="3734482"/>
            <a:ext cx="5225856" cy="186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9"/>
              </a:lnSpc>
            </a:pPr>
            <a:r>
              <a:rPr lang="en-US" sz="10899" spc="-621">
                <a:solidFill>
                  <a:srgbClr val="38E6D6"/>
                </a:solidFill>
                <a:latin typeface="Garet ExtraBold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53481" y="3734482"/>
            <a:ext cx="3702724" cy="1882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99"/>
              </a:lnSpc>
            </a:pPr>
            <a:r>
              <a:rPr lang="en-US" sz="10999" spc="-186">
                <a:solidFill>
                  <a:srgbClr val="FFFFFF"/>
                </a:solidFill>
                <a:latin typeface="Garet Extra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278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Bold</vt:lpstr>
      <vt:lpstr>Garet ExtraBold</vt:lpstr>
      <vt:lpstr>Roboto Medium</vt:lpstr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Finance is Automated: Embracing Algorithmic Trading in Blockchain Markets</dc:title>
  <dc:creator>parik</dc:creator>
  <cp:lastModifiedBy>Vatsal Parikh</cp:lastModifiedBy>
  <cp:revision>3</cp:revision>
  <dcterms:created xsi:type="dcterms:W3CDTF">2006-08-16T00:00:00Z</dcterms:created>
  <dcterms:modified xsi:type="dcterms:W3CDTF">2024-01-23T02:28:27Z</dcterms:modified>
  <dc:identifier>DAF6qen60II</dc:identifier>
</cp:coreProperties>
</file>