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61" r:id="rId3"/>
    <p:sldId id="270" r:id="rId4"/>
    <p:sldId id="257" r:id="rId5"/>
    <p:sldId id="272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9" r:id="rId15"/>
    <p:sldId id="287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69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B295CD48-69EC-1103-F4A2-ED2CB425D2B9}"/>
              </a:ext>
            </a:extLst>
          </p:cNvPr>
          <p:cNvSpPr/>
          <p:nvPr/>
        </p:nvSpPr>
        <p:spPr>
          <a:xfrm flipH="1" flipV="1">
            <a:off x="152400" y="152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2700" dirty="0"/>
          </a:p>
        </p:txBody>
      </p:sp>
      <p:grpSp>
        <p:nvGrpSpPr>
          <p:cNvPr id="5" name="Group 5"/>
          <p:cNvGrpSpPr/>
          <p:nvPr/>
        </p:nvGrpSpPr>
        <p:grpSpPr>
          <a:xfrm>
            <a:off x="4236346" y="3671565"/>
            <a:ext cx="9815307" cy="3008048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352624" y="490624"/>
            <a:ext cx="2399102" cy="2356346"/>
          </a:xfrm>
          <a:custGeom>
            <a:avLst/>
            <a:gdLst/>
            <a:ahLst/>
            <a:cxnLst/>
            <a:rect l="l" t="t" r="r" b="b"/>
            <a:pathLst>
              <a:path w="2399101" h="2356345">
                <a:moveTo>
                  <a:pt x="0" y="0"/>
                </a:moveTo>
                <a:lnTo>
                  <a:pt x="2399102" y="0"/>
                </a:lnTo>
                <a:lnTo>
                  <a:pt x="2399102" y="2356345"/>
                </a:lnTo>
                <a:lnTo>
                  <a:pt x="0" y="23563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10515" y="4642240"/>
            <a:ext cx="9815307" cy="10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7"/>
              </a:lnSpc>
            </a:pPr>
            <a:r>
              <a:rPr lang="en-US" sz="6164" spc="605" dirty="0">
                <a:solidFill>
                  <a:srgbClr val="231F20"/>
                </a:solidFill>
                <a:latin typeface="Oswald"/>
              </a:rPr>
              <a:t>MINI PROJECT (3IT31)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91175" y="1225460"/>
            <a:ext cx="11639003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800" spc="132" dirty="0">
                <a:solidFill>
                  <a:srgbClr val="231F20"/>
                </a:solidFill>
                <a:latin typeface="DM Sans" pitchFamily="2" charset="0"/>
              </a:rPr>
              <a:t>BIRLA VISHVAKARMA MAHAVIDYALAYA ENGINEERING COLLEGE</a:t>
            </a:r>
          </a:p>
          <a:p>
            <a:pPr algn="ctr">
              <a:lnSpc>
                <a:spcPts val="3449"/>
              </a:lnSpc>
            </a:pPr>
            <a:r>
              <a:rPr lang="en-US" sz="2800" spc="132" dirty="0">
                <a:solidFill>
                  <a:srgbClr val="231F20"/>
                </a:solidFill>
                <a:latin typeface="DM Sans" pitchFamily="2" charset="0"/>
              </a:rPr>
              <a:t>An Autonomous Institute</a:t>
            </a:r>
          </a:p>
          <a:p>
            <a:pPr algn="ctr">
              <a:lnSpc>
                <a:spcPts val="3449"/>
              </a:lnSpc>
            </a:pPr>
            <a:r>
              <a:rPr lang="en-US" sz="2800" spc="132" dirty="0">
                <a:solidFill>
                  <a:srgbClr val="231F20"/>
                </a:solidFill>
                <a:latin typeface="DM Sans" pitchFamily="2" charset="0"/>
              </a:rPr>
              <a:t>Vallabh Vidyanagar-388120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10515" y="8140526"/>
            <a:ext cx="9841138" cy="72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600" spc="107" dirty="0">
                <a:solidFill>
                  <a:srgbClr val="231F20"/>
                </a:solidFill>
                <a:latin typeface="DM Sans" pitchFamily="2" charset="0"/>
              </a:rPr>
              <a:t>GUIDED BY:</a:t>
            </a:r>
          </a:p>
          <a:p>
            <a:pPr algn="ctr">
              <a:lnSpc>
                <a:spcPts val="2760"/>
              </a:lnSpc>
            </a:pPr>
            <a:r>
              <a:rPr lang="en-US" sz="2600" b="1" spc="107" dirty="0">
                <a:solidFill>
                  <a:srgbClr val="231F20"/>
                </a:solidFill>
                <a:latin typeface="DM Sans" pitchFamily="2" charset="0"/>
              </a:rPr>
              <a:t>Prof. Karan </a:t>
            </a:r>
            <a:r>
              <a:rPr lang="en-US" sz="2600" b="1" spc="107" dirty="0" err="1">
                <a:solidFill>
                  <a:srgbClr val="231F20"/>
                </a:solidFill>
                <a:latin typeface="DM Sans" pitchFamily="2" charset="0"/>
              </a:rPr>
              <a:t>Padhiyar</a:t>
            </a:r>
            <a:endParaRPr lang="en-US" sz="2600" b="1" spc="107" dirty="0">
              <a:solidFill>
                <a:srgbClr val="231F20"/>
              </a:solidFill>
              <a:latin typeface="DM Sans" pitchFamily="2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CDE9F7B-0883-5389-336D-B88CFB40DDAC}"/>
              </a:ext>
            </a:extLst>
          </p:cNvPr>
          <p:cNvSpPr/>
          <p:nvPr/>
        </p:nvSpPr>
        <p:spPr>
          <a:xfrm rot="5668619">
            <a:off x="-4633740" y="-342366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E9CAB8C-F9AB-5246-B51A-EE522A1184A5}"/>
              </a:ext>
            </a:extLst>
          </p:cNvPr>
          <p:cNvSpPr/>
          <p:nvPr/>
        </p:nvSpPr>
        <p:spPr>
          <a:xfrm rot="4099044">
            <a:off x="13657218" y="622700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Price Prediction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200" y="8932690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ARCHITECTURE OF THE ACTUAL ML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B19D1-4844-EFFC-82EB-B7D689FCD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33" y="1943100"/>
            <a:ext cx="4114733" cy="6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2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Price Prediction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295400" y="7770492"/>
            <a:ext cx="75438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MODEL CREATION AND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3F69B-F046-BA5B-6704-F72653803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720224"/>
            <a:ext cx="7667855" cy="4846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AE793C-363C-FF91-8BC8-07F46C799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045" y="4362361"/>
            <a:ext cx="7729167" cy="1562278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2FE8CB1-2C49-7C15-FF33-BF9B4A4FC145}"/>
              </a:ext>
            </a:extLst>
          </p:cNvPr>
          <p:cNvSpPr txBox="1"/>
          <p:nvPr/>
        </p:nvSpPr>
        <p:spPr>
          <a:xfrm>
            <a:off x="9833728" y="7770492"/>
            <a:ext cx="75438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PREDICTION USING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7763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Price Prediction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5335091" y="9059957"/>
            <a:ext cx="75438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PLOTTING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89CD3-582D-D89A-36E2-E7E0D9223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602" y="2110761"/>
            <a:ext cx="7128796" cy="65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Price Prediction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5335091" y="9059957"/>
            <a:ext cx="75438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2-MONTHS PREDICTION FOR TCS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1C383-28B1-C84A-3C37-E013C4EBB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762" y="2637529"/>
            <a:ext cx="13638475" cy="5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D060-4F7F-591B-DEC2-24597C07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79B639-E516-F57B-B088-A9ED965FEFB8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6AC6EE-78C7-96F6-0BB2-70E442381601}"/>
              </a:ext>
            </a:extLst>
          </p:cNvPr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43058B-1385-E7D0-FAA4-CBE34957233E}"/>
              </a:ext>
            </a:extLst>
          </p:cNvPr>
          <p:cNvSpPr/>
          <p:nvPr/>
        </p:nvSpPr>
        <p:spPr>
          <a:xfrm>
            <a:off x="11833715" y="792364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1D3EBED-20D7-2037-5BB6-527CC06F2BD9}"/>
              </a:ext>
            </a:extLst>
          </p:cNvPr>
          <p:cNvSpPr/>
          <p:nvPr/>
        </p:nvSpPr>
        <p:spPr>
          <a:xfrm>
            <a:off x="7088756" y="79113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26F6FA9-A0BF-AB93-0488-E05A504C46E7}"/>
              </a:ext>
            </a:extLst>
          </p:cNvPr>
          <p:cNvSpPr/>
          <p:nvPr/>
        </p:nvSpPr>
        <p:spPr>
          <a:xfrm>
            <a:off x="2274468" y="78732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A5F5713-FFC8-C848-8BA5-62797F54FFC7}"/>
              </a:ext>
            </a:extLst>
          </p:cNvPr>
          <p:cNvGrpSpPr/>
          <p:nvPr/>
        </p:nvGrpSpPr>
        <p:grpSpPr>
          <a:xfrm>
            <a:off x="2343797" y="4910765"/>
            <a:ext cx="4113179" cy="3000719"/>
            <a:chOff x="0" y="0"/>
            <a:chExt cx="1279723" cy="127172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BA81A9-07DE-E76C-1206-186DE5D66215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E1BB10-60D3-6DEF-A7AC-BBD23DD6A4F8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F94FFB9D-7F7E-BE24-9A77-0955B3C626CA}"/>
              </a:ext>
            </a:extLst>
          </p:cNvPr>
          <p:cNvSpPr txBox="1"/>
          <p:nvPr/>
        </p:nvSpPr>
        <p:spPr>
          <a:xfrm>
            <a:off x="2343797" y="1155414"/>
            <a:ext cx="13617940" cy="1533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C9DC012F-8376-E1D4-BE0C-F5AD8DB16028}"/>
              </a:ext>
            </a:extLst>
          </p:cNvPr>
          <p:cNvSpPr txBox="1"/>
          <p:nvPr/>
        </p:nvSpPr>
        <p:spPr>
          <a:xfrm>
            <a:off x="2629074" y="6029108"/>
            <a:ext cx="3542623" cy="69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0" dirty="0">
                <a:solidFill>
                  <a:schemeClr val="bg1"/>
                </a:solidFill>
                <a:effectLst/>
                <a:latin typeface="DM Sans" pitchFamily="2" charset="0"/>
                <a:ea typeface="Times New Roman" panose="02020603050405020304" pitchFamily="18" charset="0"/>
                <a:cs typeface="Shruti" panose="020B0502040204020203" pitchFamily="34" charset="0"/>
              </a:rPr>
              <a:t>Aggregate news headlines from several sources.</a:t>
            </a:r>
            <a:endParaRPr lang="en-IN" sz="2000" kern="100" dirty="0">
              <a:solidFill>
                <a:schemeClr val="bg1"/>
              </a:solidFill>
              <a:effectLst/>
              <a:latin typeface="DM Sans" pitchFamily="2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CCF79-4D63-0EC8-4D71-52E08FB592B5}"/>
              </a:ext>
            </a:extLst>
          </p:cNvPr>
          <p:cNvSpPr txBox="1"/>
          <p:nvPr/>
        </p:nvSpPr>
        <p:spPr>
          <a:xfrm>
            <a:off x="2251221" y="3548667"/>
            <a:ext cx="432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M Sans" pitchFamily="2" charset="0"/>
              </a:rPr>
              <a:t>3.   NEWS FEED MODULE</a:t>
            </a:r>
          </a:p>
          <a:p>
            <a:endParaRPr lang="en-US" sz="2800" b="1" dirty="0">
              <a:latin typeface="DM Sans" pitchFamily="2" charset="0"/>
            </a:endParaRPr>
          </a:p>
          <a:p>
            <a:r>
              <a:rPr lang="en-US" sz="2800" b="1" dirty="0">
                <a:latin typeface="DM Sans" pitchFamily="2" charset="0"/>
              </a:rPr>
              <a:t>Aims:</a:t>
            </a:r>
            <a:endParaRPr lang="en-IN" sz="2800" b="1" dirty="0">
              <a:latin typeface="DM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5CE212-7FEC-DCBF-C031-4E8FD7F5D346}"/>
              </a:ext>
            </a:extLst>
          </p:cNvPr>
          <p:cNvGrpSpPr/>
          <p:nvPr/>
        </p:nvGrpSpPr>
        <p:grpSpPr>
          <a:xfrm>
            <a:off x="7087410" y="4910765"/>
            <a:ext cx="4113179" cy="3000627"/>
            <a:chOff x="2441711" y="4830512"/>
            <a:chExt cx="4113179" cy="3236508"/>
          </a:xfrm>
        </p:grpSpPr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AC5EC1C0-47DD-1DAE-CD62-3895E3026CDF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18ED9E6-B20C-4142-0974-699D8D5D4CDC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38" name="TextBox 15">
                <a:extLst>
                  <a:ext uri="{FF2B5EF4-FFF2-40B4-BE49-F238E27FC236}">
                    <a16:creationId xmlns:a16="http://schemas.microsoft.com/office/drawing/2014/main" id="{5D76AFE4-00E4-4CA5-E196-4E573455DAEC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29CC08DF-82AE-68C7-ADD4-16AFF8111DFF}"/>
                </a:ext>
              </a:extLst>
            </p:cNvPr>
            <p:cNvSpPr txBox="1"/>
            <p:nvPr/>
          </p:nvSpPr>
          <p:spPr>
            <a:xfrm>
              <a:off x="2735756" y="5845885"/>
              <a:ext cx="3542623" cy="1128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lvl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2000" kern="0" dirty="0">
                  <a:solidFill>
                    <a:schemeClr val="bg1"/>
                  </a:solidFill>
                  <a:effectLst/>
                  <a:latin typeface="DM Sans" pitchFamily="2" charset="0"/>
                  <a:ea typeface="Times New Roman" panose="02020603050405020304" pitchFamily="18" charset="0"/>
                  <a:cs typeface="Shruti" panose="020B0502040204020203" pitchFamily="34" charset="0"/>
                </a:rPr>
                <a:t>Provide the cleaned data to the Sentiment Analysis module.</a:t>
              </a:r>
              <a:endParaRPr lang="en-IN" sz="2000" kern="100" dirty="0">
                <a:solidFill>
                  <a:schemeClr val="bg1"/>
                </a:solidFill>
                <a:effectLst/>
                <a:latin typeface="DM Sans" pitchFamily="2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09B8-DA40-A81B-6FE4-8C2ADA211497}"/>
              </a:ext>
            </a:extLst>
          </p:cNvPr>
          <p:cNvGrpSpPr/>
          <p:nvPr/>
        </p:nvGrpSpPr>
        <p:grpSpPr>
          <a:xfrm>
            <a:off x="11811000" y="4910765"/>
            <a:ext cx="4113179" cy="3012880"/>
            <a:chOff x="2441711" y="4830512"/>
            <a:chExt cx="4113179" cy="323650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ED0A687E-39DC-9D97-85D9-008F6D7DCFCB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40625D92-FBF2-AB26-8654-6C0E49D69564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3E7D024A-ED91-2729-92BF-6C472D14382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EDBF9BEE-1360-3C8D-2ECD-BDA79D0DB7DF}"/>
                </a:ext>
              </a:extLst>
            </p:cNvPr>
            <p:cNvSpPr txBox="1"/>
            <p:nvPr/>
          </p:nvSpPr>
          <p:spPr>
            <a:xfrm>
              <a:off x="2726988" y="5841755"/>
              <a:ext cx="3542623" cy="112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lv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000" kern="100" dirty="0">
                  <a:solidFill>
                    <a:schemeClr val="bg1"/>
                  </a:solidFill>
                  <a:effectLst/>
                  <a:latin typeface="DM Sans" pitchFamily="2" charset="0"/>
                  <a:ea typeface="Calibri" panose="020F0502020204030204" pitchFamily="34" charset="0"/>
                  <a:cs typeface="Shruti" panose="020B0502040204020203" pitchFamily="34" charset="0"/>
                </a:rPr>
                <a:t>Implement HTTP Response-Request to fetch data from open sources.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5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News Feed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3674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METHODOLOGY: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The module is specifically designed to gather targeted news related to stock market movements. It filters news based on stock symbols and potentially regional preferences.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It forgoes the use of a dedicated news library like </a:t>
            </a:r>
            <a:r>
              <a:rPr lang="en-US" sz="2290" spc="224" dirty="0" err="1">
                <a:solidFill>
                  <a:srgbClr val="231F20"/>
                </a:solidFill>
                <a:latin typeface="DM Sans"/>
              </a:rPr>
              <a:t>NewsApiClient</a:t>
            </a:r>
            <a:r>
              <a:rPr lang="en-US" sz="2290" spc="224" dirty="0">
                <a:solidFill>
                  <a:srgbClr val="231F20"/>
                </a:solidFill>
                <a:latin typeface="DM Sans"/>
              </a:rPr>
              <a:t> and interacts directly with the </a:t>
            </a:r>
            <a:r>
              <a:rPr lang="en-US" sz="2290" spc="224" dirty="0" err="1">
                <a:solidFill>
                  <a:srgbClr val="231F20"/>
                </a:solidFill>
                <a:latin typeface="DM Sans"/>
              </a:rPr>
              <a:t>MarketAux</a:t>
            </a:r>
            <a:r>
              <a:rPr lang="en-US" sz="2290" spc="224" dirty="0">
                <a:solidFill>
                  <a:srgbClr val="231F20"/>
                </a:solidFill>
                <a:latin typeface="DM Sans"/>
              </a:rPr>
              <a:t> API using basic HTTP requests.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endParaRPr lang="en-US" sz="2290" spc="224" dirty="0">
              <a:solidFill>
                <a:srgbClr val="231F20"/>
              </a:solidFill>
              <a:latin typeface="DM Sans"/>
            </a:endParaRPr>
          </a:p>
          <a:p>
            <a:pPr marL="247259" lvl="1">
              <a:lnSpc>
                <a:spcPts val="3160"/>
              </a:lnSpc>
            </a:pPr>
            <a:endParaRPr lang="en-US" sz="2290" b="1" spc="224" dirty="0">
              <a:solidFill>
                <a:srgbClr val="231F20"/>
              </a:solidFill>
              <a:latin typeface="DM Sans"/>
            </a:endParaRPr>
          </a:p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OUTCOME:</a:t>
            </a:r>
          </a:p>
          <a:p>
            <a:pPr marL="247259" lvl="1">
              <a:lnSpc>
                <a:spcPts val="3160"/>
              </a:lnSpc>
            </a:pPr>
            <a:endParaRPr lang="en-US" sz="2290" b="1" spc="224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200" y="8313005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NEWS FETCHED FROM THE INTERNET USING NEWS FEED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72EEB-1910-C863-BD53-7AA8F245C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477" y="5439461"/>
            <a:ext cx="14848646" cy="2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News Feed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199" y="9204351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SNIPPET DEMOSTRATING THE WORKING OF THIS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BDB7-9F84-3291-7371-40B4F36EF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943100"/>
            <a:ext cx="8534399" cy="72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7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D060-4F7F-591B-DEC2-24597C07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79B639-E516-F57B-B088-A9ED965FEFB8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6AC6EE-78C7-96F6-0BB2-70E442381601}"/>
              </a:ext>
            </a:extLst>
          </p:cNvPr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43058B-1385-E7D0-FAA4-CBE34957233E}"/>
              </a:ext>
            </a:extLst>
          </p:cNvPr>
          <p:cNvSpPr/>
          <p:nvPr/>
        </p:nvSpPr>
        <p:spPr>
          <a:xfrm>
            <a:off x="11833715" y="792364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1D3EBED-20D7-2037-5BB6-527CC06F2BD9}"/>
              </a:ext>
            </a:extLst>
          </p:cNvPr>
          <p:cNvSpPr/>
          <p:nvPr/>
        </p:nvSpPr>
        <p:spPr>
          <a:xfrm>
            <a:off x="7088756" y="79113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26F6FA9-A0BF-AB93-0488-E05A504C46E7}"/>
              </a:ext>
            </a:extLst>
          </p:cNvPr>
          <p:cNvSpPr/>
          <p:nvPr/>
        </p:nvSpPr>
        <p:spPr>
          <a:xfrm>
            <a:off x="2274468" y="78732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A5F5713-FFC8-C848-8BA5-62797F54FFC7}"/>
              </a:ext>
            </a:extLst>
          </p:cNvPr>
          <p:cNvGrpSpPr/>
          <p:nvPr/>
        </p:nvGrpSpPr>
        <p:grpSpPr>
          <a:xfrm>
            <a:off x="2343797" y="4910765"/>
            <a:ext cx="4113179" cy="3000719"/>
            <a:chOff x="0" y="0"/>
            <a:chExt cx="1279723" cy="127172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BA81A9-07DE-E76C-1206-186DE5D66215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E1BB10-60D3-6DEF-A7AC-BBD23DD6A4F8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F94FFB9D-7F7E-BE24-9A77-0955B3C626CA}"/>
              </a:ext>
            </a:extLst>
          </p:cNvPr>
          <p:cNvSpPr txBox="1"/>
          <p:nvPr/>
        </p:nvSpPr>
        <p:spPr>
          <a:xfrm>
            <a:off x="2343797" y="1155414"/>
            <a:ext cx="13617940" cy="1533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C9DC012F-8376-E1D4-BE0C-F5AD8DB16028}"/>
              </a:ext>
            </a:extLst>
          </p:cNvPr>
          <p:cNvSpPr txBox="1"/>
          <p:nvPr/>
        </p:nvSpPr>
        <p:spPr>
          <a:xfrm>
            <a:off x="2590066" y="5179875"/>
            <a:ext cx="3542623" cy="2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0" dirty="0">
                <a:solidFill>
                  <a:schemeClr val="bg1"/>
                </a:solidFill>
                <a:effectLst/>
                <a:latin typeface="DM Sans" pitchFamily="2" charset="0"/>
                <a:ea typeface="Times New Roman" panose="02020603050405020304" pitchFamily="18" charset="0"/>
                <a:cs typeface="Shruti" panose="020B0502040204020203" pitchFamily="34" charset="0"/>
              </a:rPr>
              <a:t>To extract relevant sentiment indicators from various textual sources, quantifying and categorizing them to determine the overall market or public opinion about a specific stock or sector.</a:t>
            </a:r>
            <a:endParaRPr lang="en-IN" sz="2000" kern="100" dirty="0">
              <a:solidFill>
                <a:schemeClr val="bg1"/>
              </a:solidFill>
              <a:effectLst/>
              <a:latin typeface="DM Sans" pitchFamily="2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CCF79-4D63-0EC8-4D71-52E08FB592B5}"/>
              </a:ext>
            </a:extLst>
          </p:cNvPr>
          <p:cNvSpPr txBox="1"/>
          <p:nvPr/>
        </p:nvSpPr>
        <p:spPr>
          <a:xfrm>
            <a:off x="2251221" y="3548667"/>
            <a:ext cx="61237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M Sans" pitchFamily="2" charset="0"/>
              </a:rPr>
              <a:t>4.   SENTIMENT ANALYSIS MODULE</a:t>
            </a:r>
          </a:p>
          <a:p>
            <a:endParaRPr lang="en-US" sz="2800" b="1" dirty="0">
              <a:latin typeface="DM Sans" pitchFamily="2" charset="0"/>
            </a:endParaRPr>
          </a:p>
          <a:p>
            <a:r>
              <a:rPr lang="en-US" sz="2800" b="1" dirty="0">
                <a:latin typeface="DM Sans" pitchFamily="2" charset="0"/>
              </a:rPr>
              <a:t>Aims:</a:t>
            </a:r>
            <a:endParaRPr lang="en-IN" sz="2800" b="1" dirty="0">
              <a:latin typeface="DM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5CE212-7FEC-DCBF-C031-4E8FD7F5D346}"/>
              </a:ext>
            </a:extLst>
          </p:cNvPr>
          <p:cNvGrpSpPr/>
          <p:nvPr/>
        </p:nvGrpSpPr>
        <p:grpSpPr>
          <a:xfrm>
            <a:off x="7087410" y="4910765"/>
            <a:ext cx="4113179" cy="3000627"/>
            <a:chOff x="2441711" y="4830512"/>
            <a:chExt cx="4113179" cy="3236508"/>
          </a:xfrm>
        </p:grpSpPr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AC5EC1C0-47DD-1DAE-CD62-3895E3026CDF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18ED9E6-B20C-4142-0974-699D8D5D4CDC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38" name="TextBox 15">
                <a:extLst>
                  <a:ext uri="{FF2B5EF4-FFF2-40B4-BE49-F238E27FC236}">
                    <a16:creationId xmlns:a16="http://schemas.microsoft.com/office/drawing/2014/main" id="{5D76AFE4-00E4-4CA5-E196-4E573455DAEC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29CC08DF-82AE-68C7-ADD4-16AFF8111DFF}"/>
                </a:ext>
              </a:extLst>
            </p:cNvPr>
            <p:cNvSpPr txBox="1"/>
            <p:nvPr/>
          </p:nvSpPr>
          <p:spPr>
            <a:xfrm>
              <a:off x="2726988" y="5464119"/>
              <a:ext cx="3542623" cy="1892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lv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000" kern="0" dirty="0">
                  <a:solidFill>
                    <a:schemeClr val="bg1"/>
                  </a:solidFill>
                  <a:effectLst/>
                  <a:latin typeface="DM Sans" pitchFamily="2" charset="0"/>
                  <a:ea typeface="Times New Roman" panose="02020603050405020304" pitchFamily="18" charset="0"/>
                  <a:cs typeface="Shruti" panose="020B0502040204020203" pitchFamily="34" charset="0"/>
                </a:rPr>
                <a:t>Develop or implement techniques to accurately detect positive, negative, and neutral sentiment within the gathered textual data.</a:t>
              </a:r>
              <a:endParaRPr lang="en-IN" sz="2000" kern="100" dirty="0">
                <a:solidFill>
                  <a:schemeClr val="bg1"/>
                </a:solidFill>
                <a:effectLst/>
                <a:latin typeface="DM Sans" pitchFamily="2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09B8-DA40-A81B-6FE4-8C2ADA211497}"/>
              </a:ext>
            </a:extLst>
          </p:cNvPr>
          <p:cNvGrpSpPr/>
          <p:nvPr/>
        </p:nvGrpSpPr>
        <p:grpSpPr>
          <a:xfrm>
            <a:off x="11811000" y="4910765"/>
            <a:ext cx="4113179" cy="3012880"/>
            <a:chOff x="2441711" y="4830512"/>
            <a:chExt cx="4113179" cy="323650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ED0A687E-39DC-9D97-85D9-008F6D7DCFCB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40625D92-FBF2-AB26-8654-6C0E49D69564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3E7D024A-ED91-2729-92BF-6C472D14382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EDBF9BEE-1360-3C8D-2ECD-BDA79D0DB7DF}"/>
                </a:ext>
              </a:extLst>
            </p:cNvPr>
            <p:cNvSpPr txBox="1"/>
            <p:nvPr/>
          </p:nvSpPr>
          <p:spPr>
            <a:xfrm>
              <a:off x="2677166" y="5597442"/>
              <a:ext cx="3542623" cy="1884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lv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000" kern="0" dirty="0">
                  <a:solidFill>
                    <a:schemeClr val="bg1"/>
                  </a:solidFill>
                  <a:effectLst/>
                  <a:latin typeface="DM Sans" pitchFamily="2" charset="0"/>
                  <a:ea typeface="Times New Roman" panose="02020603050405020304" pitchFamily="18" charset="0"/>
                  <a:cs typeface="Shruti" panose="020B0502040204020203" pitchFamily="34" charset="0"/>
                </a:rPr>
                <a:t>Consider classifying sentiment into finer-grained emotions (e.g., fear, optimism, joy) for more nuanced analysis.</a:t>
              </a:r>
              <a:endParaRPr lang="en-IN" sz="2000" kern="100" dirty="0">
                <a:solidFill>
                  <a:schemeClr val="bg1"/>
                </a:solidFill>
                <a:effectLst/>
                <a:latin typeface="DM Sans" pitchFamily="2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50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Sentiment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4085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METHODOLOGY: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Combines a rule-based lexicon (the custom dictionary) with the machine-learning-trained VADER model for sentiment analysis.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Explicitly retrieves news related to stocks, making sentiment analysis more tailored to stock price prediction.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Provides simplified sentiment representation (positive, negative, neutral) for potential integration with a price prediction model.</a:t>
            </a:r>
          </a:p>
          <a:p>
            <a:pPr marL="247259" lvl="1">
              <a:lnSpc>
                <a:spcPts val="3160"/>
              </a:lnSpc>
            </a:pPr>
            <a:endParaRPr lang="en-US" sz="2290" b="1" spc="224" dirty="0">
              <a:solidFill>
                <a:srgbClr val="231F20"/>
              </a:solidFill>
              <a:latin typeface="DM Sans"/>
            </a:endParaRPr>
          </a:p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OUTCOME:</a:t>
            </a:r>
          </a:p>
          <a:p>
            <a:pPr marL="247259" lvl="1">
              <a:lnSpc>
                <a:spcPts val="3160"/>
              </a:lnSpc>
            </a:pPr>
            <a:endParaRPr lang="en-US" sz="2290" b="1" spc="224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200" y="9234430"/>
            <a:ext cx="15087600" cy="802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OVERALL MARKET SENTIMENT; </a:t>
            </a:r>
          </a:p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GREEN: BULLISH, RED: BEARISH, YELLOW: NEUTRAL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B3DE-4467-FCA8-70E7-207B3C87F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236" y="5143499"/>
            <a:ext cx="4291163" cy="39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6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Sentiment Analysis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199" y="9204351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SNIPPET THAT SHOWS THE FUNCTIONING OF THIS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8E0FD-1735-A775-5A33-62E249B0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478" y="2369746"/>
            <a:ext cx="7622575" cy="6173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BA77-E77E-6DB9-2C15-331E1FE52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046" y="2369746"/>
            <a:ext cx="7605113" cy="56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4060" y="3647641"/>
            <a:ext cx="13739098" cy="153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5400" spc="300" dirty="0">
                <a:solidFill>
                  <a:srgbClr val="FFFFFF"/>
                </a:solidFill>
                <a:latin typeface="DM Sans" pitchFamily="2" charset="0"/>
              </a:rPr>
              <a:t>STOCK MARKET PREDICTION SYSTEM</a:t>
            </a:r>
          </a:p>
        </p:txBody>
      </p:sp>
      <p:sp>
        <p:nvSpPr>
          <p:cNvPr id="4" name="Freeform 4"/>
          <p:cNvSpPr/>
          <p:nvPr/>
        </p:nvSpPr>
        <p:spPr>
          <a:xfrm>
            <a:off x="14249400" y="3924300"/>
            <a:ext cx="15841852" cy="16255632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2704060" y="5521031"/>
            <a:ext cx="10951206" cy="50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200" spc="300" dirty="0">
                <a:solidFill>
                  <a:srgbClr val="F5FFF5"/>
                </a:solidFill>
                <a:latin typeface="DM Sans" pitchFamily="2" charset="0"/>
              </a:rPr>
              <a:t>Know what to add to your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F2899-E78C-50E8-382D-E0EAAFCA9B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114300"/>
            <a:ext cx="2883568" cy="12730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RELIANCE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DATASET: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5711742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 PREPROCESSING: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18439-2257-0F5A-27C8-3F9EF15B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2574901"/>
            <a:ext cx="11429999" cy="2568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46BB35-0C21-D0CE-8EC5-3A9CEDB0A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2843" y="6380566"/>
            <a:ext cx="11426156" cy="25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RELIANCE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3165" y="2370482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PRICE PREDICTION: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9D998-92A2-04A1-C12E-67F8DCFBB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65" y="3086100"/>
            <a:ext cx="14501670" cy="57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RELIANCE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2146101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NEWS FEED: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5395049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SENTIMENT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44857-5198-C949-9910-698D6403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66" y="2710309"/>
            <a:ext cx="15430267" cy="2482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86180-D35A-8DE3-833A-B3C0D29FE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722" y="5786759"/>
            <a:ext cx="4410156" cy="40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INFOSYS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DATASET: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5711742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 PREPROCESSING: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9C6F-EB7D-F250-1692-B027A82A1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844" y="2510323"/>
            <a:ext cx="11426155" cy="2568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E0AD37-CF65-F0CA-70A8-9EACA5B46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922" y="6460088"/>
            <a:ext cx="11426155" cy="26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INFOSYS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3165" y="2370482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PRICE PREDICTION: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5C34-E25C-6216-9FED-97393BDCC2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5" y="3029792"/>
            <a:ext cx="15877250" cy="62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9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Test Case: RELIANCE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2146101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NEWS FEED: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5395049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SENTIMENT ANALYSIS: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519F0-9A50-607B-915D-C8DA90BAD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66" y="2668522"/>
            <a:ext cx="15430267" cy="23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91198-A849-71B9-016A-4AA9518E1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12" y="5774894"/>
            <a:ext cx="3827462" cy="4304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8611392" y="-8973390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6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 YOU FOR YOUR TIME!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273DA9-8E83-12E7-7F78-577D72AC6B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98451"/>
            <a:ext cx="3369623" cy="1487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DBBB-8049-56C6-10D6-E8EF3675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30C1C7C-5BC6-E382-E341-6001F8500BE1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FE4D35D-6A18-8CCF-12C3-1190C38D12FA}"/>
              </a:ext>
            </a:extLst>
          </p:cNvPr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9F18234-9280-BCF8-3B5A-2DB5D3E99416}"/>
              </a:ext>
            </a:extLst>
          </p:cNvPr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3351A0F-EFCA-CFF4-C475-192D30B9A04A}"/>
              </a:ext>
            </a:extLst>
          </p:cNvPr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0F9EF2E-5F41-15EA-37F7-008308863CAB}"/>
              </a:ext>
            </a:extLst>
          </p:cNvPr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0A11FB1-143B-1DAF-45A0-9E9FB3EA2A1F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5030EFB-CF1A-B90B-0AED-D20DCE2FC5EA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sz="28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FB21248-D40D-7F36-5642-A3CD51CF9198}"/>
              </a:ext>
            </a:extLst>
          </p:cNvPr>
          <p:cNvSpPr txBox="1"/>
          <p:nvPr/>
        </p:nvSpPr>
        <p:spPr>
          <a:xfrm>
            <a:off x="3860186" y="5369919"/>
            <a:ext cx="2257081" cy="88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3600" spc="136" dirty="0">
                <a:solidFill>
                  <a:srgbClr val="FFFBFB"/>
                </a:solidFill>
                <a:latin typeface="DM Sans"/>
              </a:rPr>
              <a:t>Deep Hirapara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A5360FD-57C9-776B-1502-8C609ECEF4FE}"/>
              </a:ext>
            </a:extLst>
          </p:cNvPr>
          <p:cNvSpPr txBox="1"/>
          <p:nvPr/>
        </p:nvSpPr>
        <p:spPr>
          <a:xfrm>
            <a:off x="3837677" y="7058927"/>
            <a:ext cx="23020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800" spc="102" dirty="0">
                <a:solidFill>
                  <a:srgbClr val="FFFBFB"/>
                </a:solidFill>
                <a:latin typeface="DM Sans"/>
              </a:rPr>
              <a:t>21IT403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2A4028D-C953-01D9-2912-3DC693EEBF3C}"/>
              </a:ext>
            </a:extLst>
          </p:cNvPr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CA2BA64-1F98-014D-7511-ED3B7C020E4A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68FDB7CC-C811-9B83-4C32-073BFD527A14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D2A85F50-43AA-5932-1130-FA291A277E5A}"/>
              </a:ext>
            </a:extLst>
          </p:cNvPr>
          <p:cNvSpPr txBox="1"/>
          <p:nvPr/>
        </p:nvSpPr>
        <p:spPr>
          <a:xfrm>
            <a:off x="8025474" y="5369919"/>
            <a:ext cx="2213980" cy="88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3600" spc="136" dirty="0" err="1">
                <a:solidFill>
                  <a:srgbClr val="FFFBFB"/>
                </a:solidFill>
                <a:latin typeface="DM Sans"/>
              </a:rPr>
              <a:t>Vatsal</a:t>
            </a:r>
            <a:r>
              <a:rPr lang="en-US" sz="3600" spc="136" dirty="0">
                <a:solidFill>
                  <a:srgbClr val="FFFBFB"/>
                </a:solidFill>
                <a:latin typeface="DM Sans"/>
              </a:rPr>
              <a:t> Patel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022141B-6CAD-F257-83A9-7460BFEA7673}"/>
              </a:ext>
            </a:extLst>
          </p:cNvPr>
          <p:cNvSpPr txBox="1"/>
          <p:nvPr/>
        </p:nvSpPr>
        <p:spPr>
          <a:xfrm>
            <a:off x="8001718" y="7058928"/>
            <a:ext cx="23020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800" spc="102" dirty="0">
                <a:solidFill>
                  <a:srgbClr val="FFFBFB"/>
                </a:solidFill>
                <a:latin typeface="DM Sans"/>
              </a:rPr>
              <a:t>21IT414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6B5A8839-C0D6-FCAA-0A30-1B7A70528724}"/>
              </a:ext>
            </a:extLst>
          </p:cNvPr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F223A0E-8DF2-0530-91DC-67984A9BDDF0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28BFE1FC-6953-8B53-24F4-B990CB196EFD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0F8DB9E4-9AF4-F18C-9917-1FC90CADD9C1}"/>
              </a:ext>
            </a:extLst>
          </p:cNvPr>
          <p:cNvSpPr txBox="1"/>
          <p:nvPr/>
        </p:nvSpPr>
        <p:spPr>
          <a:xfrm>
            <a:off x="12250439" y="5369919"/>
            <a:ext cx="2009227" cy="87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3600" spc="136" dirty="0">
                <a:solidFill>
                  <a:srgbClr val="FFFBFB"/>
                </a:solidFill>
                <a:latin typeface="DM Sans"/>
              </a:rPr>
              <a:t>Pratham </a:t>
            </a:r>
            <a:r>
              <a:rPr lang="en-US" sz="3600" spc="136" dirty="0" err="1">
                <a:solidFill>
                  <a:srgbClr val="FFFBFB"/>
                </a:solidFill>
                <a:latin typeface="DM Sans"/>
              </a:rPr>
              <a:t>Satani</a:t>
            </a:r>
            <a:endParaRPr lang="en-US" sz="3600" spc="136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5339245-2AB3-57A2-A4A1-49FC2A7242E7}"/>
              </a:ext>
            </a:extLst>
          </p:cNvPr>
          <p:cNvSpPr txBox="1"/>
          <p:nvPr/>
        </p:nvSpPr>
        <p:spPr>
          <a:xfrm>
            <a:off x="12145838" y="7058928"/>
            <a:ext cx="23020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800" spc="102" dirty="0">
                <a:solidFill>
                  <a:srgbClr val="FFFBFB"/>
                </a:solidFill>
                <a:latin typeface="DM Sans"/>
              </a:rPr>
              <a:t>21IT417</a:t>
            </a:r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B0CAD5C2-4063-C7E8-023D-61ECCCDC22AC}"/>
              </a:ext>
            </a:extLst>
          </p:cNvPr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11E15188-F323-C036-C484-1F1E3CF6B4B9}"/>
              </a:ext>
            </a:extLst>
          </p:cNvPr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11FA292B-F433-6768-8648-F952A39DA23B}"/>
              </a:ext>
            </a:extLst>
          </p:cNvPr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9C4BF808-7DB0-BBFB-68C6-EE958389CA64}"/>
              </a:ext>
            </a:extLst>
          </p:cNvPr>
          <p:cNvSpPr/>
          <p:nvPr/>
        </p:nvSpPr>
        <p:spPr>
          <a:xfrm>
            <a:off x="11682443" y="8235038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</p:spTree>
    <p:extLst>
      <p:ext uri="{BB962C8B-B14F-4D97-AF65-F5344CB8AC3E}">
        <p14:creationId xmlns:p14="http://schemas.microsoft.com/office/powerpoint/2010/main" val="37123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6"/>
            <a:ext cx="1400485" cy="4664584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885152" y="-23030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25756" y="403993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07680" y="57166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31352" y="651338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7641970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DATA ACQUISITION AND MANAGEMENT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PRICE PREDICTION MODULE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NEWS FEED MODULE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SENTIMENT ANALYSIS MODULE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TEST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D060-4F7F-591B-DEC2-24597C07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79B639-E516-F57B-B088-A9ED965FEFB8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6AC6EE-78C7-96F6-0BB2-70E442381601}"/>
              </a:ext>
            </a:extLst>
          </p:cNvPr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43058B-1385-E7D0-FAA4-CBE34957233E}"/>
              </a:ext>
            </a:extLst>
          </p:cNvPr>
          <p:cNvSpPr/>
          <p:nvPr/>
        </p:nvSpPr>
        <p:spPr>
          <a:xfrm>
            <a:off x="11833715" y="792364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1D3EBED-20D7-2037-5BB6-527CC06F2BD9}"/>
              </a:ext>
            </a:extLst>
          </p:cNvPr>
          <p:cNvSpPr/>
          <p:nvPr/>
        </p:nvSpPr>
        <p:spPr>
          <a:xfrm>
            <a:off x="7088756" y="79113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26F6FA9-A0BF-AB93-0488-E05A504C46E7}"/>
              </a:ext>
            </a:extLst>
          </p:cNvPr>
          <p:cNvSpPr/>
          <p:nvPr/>
        </p:nvSpPr>
        <p:spPr>
          <a:xfrm>
            <a:off x="2274468" y="78732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A5F5713-FFC8-C848-8BA5-62797F54FFC7}"/>
              </a:ext>
            </a:extLst>
          </p:cNvPr>
          <p:cNvGrpSpPr/>
          <p:nvPr/>
        </p:nvGrpSpPr>
        <p:grpSpPr>
          <a:xfrm>
            <a:off x="2343797" y="4910765"/>
            <a:ext cx="4113179" cy="3000719"/>
            <a:chOff x="0" y="0"/>
            <a:chExt cx="1279723" cy="127172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BA81A9-07DE-E76C-1206-186DE5D66215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E1BB10-60D3-6DEF-A7AC-BBD23DD6A4F8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F94FFB9D-7F7E-BE24-9A77-0955B3C626CA}"/>
              </a:ext>
            </a:extLst>
          </p:cNvPr>
          <p:cNvSpPr txBox="1"/>
          <p:nvPr/>
        </p:nvSpPr>
        <p:spPr>
          <a:xfrm>
            <a:off x="2343797" y="1155414"/>
            <a:ext cx="13617940" cy="1533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C9DC012F-8376-E1D4-BE0C-F5AD8DB16028}"/>
              </a:ext>
            </a:extLst>
          </p:cNvPr>
          <p:cNvSpPr txBox="1"/>
          <p:nvPr/>
        </p:nvSpPr>
        <p:spPr>
          <a:xfrm>
            <a:off x="2574589" y="5624704"/>
            <a:ext cx="3542623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200" spc="168" dirty="0">
                <a:solidFill>
                  <a:schemeClr val="bg1"/>
                </a:solidFill>
                <a:latin typeface="DM Sans" pitchFamily="2" charset="0"/>
              </a:rPr>
              <a:t>Ensure data is captured without loss or corruption from various sources.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CCF79-4D63-0EC8-4D71-52E08FB592B5}"/>
              </a:ext>
            </a:extLst>
          </p:cNvPr>
          <p:cNvSpPr txBox="1"/>
          <p:nvPr/>
        </p:nvSpPr>
        <p:spPr>
          <a:xfrm>
            <a:off x="2251221" y="3548667"/>
            <a:ext cx="91438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DM Sans" pitchFamily="2" charset="0"/>
              </a:rPr>
              <a:t>DATA ACQUISITION AND MANAGEMENT MODULE</a:t>
            </a:r>
          </a:p>
          <a:p>
            <a:endParaRPr lang="en-US" sz="2800" b="1" dirty="0">
              <a:latin typeface="DM Sans" pitchFamily="2" charset="0"/>
            </a:endParaRPr>
          </a:p>
          <a:p>
            <a:r>
              <a:rPr lang="en-US" sz="2800" b="1" dirty="0">
                <a:latin typeface="DM Sans" pitchFamily="2" charset="0"/>
              </a:rPr>
              <a:t>Aims:</a:t>
            </a:r>
            <a:endParaRPr lang="en-IN" sz="2800" b="1" dirty="0">
              <a:latin typeface="DM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5CE212-7FEC-DCBF-C031-4E8FD7F5D346}"/>
              </a:ext>
            </a:extLst>
          </p:cNvPr>
          <p:cNvGrpSpPr/>
          <p:nvPr/>
        </p:nvGrpSpPr>
        <p:grpSpPr>
          <a:xfrm>
            <a:off x="7087410" y="4910765"/>
            <a:ext cx="4113179" cy="3000627"/>
            <a:chOff x="2441711" y="4830512"/>
            <a:chExt cx="4113179" cy="3236508"/>
          </a:xfrm>
        </p:grpSpPr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AC5EC1C0-47DD-1DAE-CD62-3895E3026CDF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18ED9E6-B20C-4142-0974-699D8D5D4CDC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38" name="TextBox 15">
                <a:extLst>
                  <a:ext uri="{FF2B5EF4-FFF2-40B4-BE49-F238E27FC236}">
                    <a16:creationId xmlns:a16="http://schemas.microsoft.com/office/drawing/2014/main" id="{5D76AFE4-00E4-4CA5-E196-4E573455DAEC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29CC08DF-82AE-68C7-ADD4-16AFF8111DFF}"/>
                </a:ext>
              </a:extLst>
            </p:cNvPr>
            <p:cNvSpPr txBox="1"/>
            <p:nvPr/>
          </p:nvSpPr>
          <p:spPr>
            <a:xfrm>
              <a:off x="2726988" y="5600574"/>
              <a:ext cx="3542623" cy="1825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indent="0" algn="ctr">
                <a:buNone/>
              </a:pPr>
              <a:r>
                <a:rPr lang="en-US" sz="2200" spc="200" dirty="0">
                  <a:solidFill>
                    <a:schemeClr val="bg1"/>
                  </a:solidFill>
                  <a:latin typeface="DM Sans" pitchFamily="2" charset="0"/>
                </a:rPr>
                <a:t>Implement error checking and validation mechanisms to maintain data integrity.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09B8-DA40-A81B-6FE4-8C2ADA211497}"/>
              </a:ext>
            </a:extLst>
          </p:cNvPr>
          <p:cNvGrpSpPr/>
          <p:nvPr/>
        </p:nvGrpSpPr>
        <p:grpSpPr>
          <a:xfrm>
            <a:off x="11848558" y="4910765"/>
            <a:ext cx="4113179" cy="3012880"/>
            <a:chOff x="2441711" y="4830512"/>
            <a:chExt cx="4113179" cy="323650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ED0A687E-39DC-9D97-85D9-008F6D7DCFCB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40625D92-FBF2-AB26-8654-6C0E49D69564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3E7D024A-ED91-2729-92BF-6C472D14382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EDBF9BEE-1360-3C8D-2ECD-BDA79D0DB7DF}"/>
                </a:ext>
              </a:extLst>
            </p:cNvPr>
            <p:cNvSpPr txBox="1"/>
            <p:nvPr/>
          </p:nvSpPr>
          <p:spPr>
            <a:xfrm>
              <a:off x="2677166" y="5597442"/>
              <a:ext cx="3542623" cy="1454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indent="0" algn="ctr">
                <a:buNone/>
              </a:pPr>
              <a:r>
                <a:rPr lang="en-US" sz="2200" spc="200" dirty="0">
                  <a:solidFill>
                    <a:schemeClr val="bg1"/>
                  </a:solidFill>
                  <a:latin typeface="DM Sans" pitchFamily="2" charset="0"/>
                </a:rPr>
                <a:t>Clean, normalize and transform raw data into usable, structured format.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4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Data Acquisition and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4EE1-1B0B-C3F7-7994-6CB9F9CCD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9" y="2575292"/>
            <a:ext cx="11430000" cy="2484026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5711742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 PREPROCESSING: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816D3-6D86-972C-326C-86698AC19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6296383"/>
            <a:ext cx="11429999" cy="25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Data Acquisition and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1622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DATASET: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Source: finance.yahoo.com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Format: CSV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Timeframe: 10 years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B4A8F85-5AEA-61B3-7896-5F5A1555BE96}"/>
              </a:ext>
            </a:extLst>
          </p:cNvPr>
          <p:cNvSpPr txBox="1"/>
          <p:nvPr/>
        </p:nvSpPr>
        <p:spPr>
          <a:xfrm>
            <a:off x="1905000" y="6143181"/>
            <a:ext cx="15087600" cy="1209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 PREPROCESSING: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IN" sz="2290" kern="100" spc="150" dirty="0">
                <a:effectLst/>
                <a:latin typeface="DM Sans" pitchFamily="2" charset="0"/>
                <a:ea typeface="Calibri" panose="020F0502020204030204" pitchFamily="34" charset="0"/>
                <a:cs typeface="Shruti" panose="020B0502040204020203" pitchFamily="34" charset="0"/>
              </a:rPr>
              <a:t>The values in the dataset are comparatively larger in magnitude than that accepted by the Machine Learning model. Thus we need to normalize it between [0, 1].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617B606F-A707-950C-4CFA-2CD43139835E}"/>
              </a:ext>
            </a:extLst>
          </p:cNvPr>
          <p:cNvSpPr txBox="1"/>
          <p:nvPr/>
        </p:nvSpPr>
        <p:spPr>
          <a:xfrm>
            <a:off x="1905000" y="3794623"/>
            <a:ext cx="15087600" cy="802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DATA ACQUISITION: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Using ‘</a:t>
            </a:r>
            <a:r>
              <a:rPr lang="en-US" sz="2290" spc="224" dirty="0" err="1">
                <a:solidFill>
                  <a:srgbClr val="231F20"/>
                </a:solidFill>
                <a:latin typeface="DM Sans"/>
              </a:rPr>
              <a:t>yfinance</a:t>
            </a:r>
            <a:r>
              <a:rPr lang="en-US" sz="2290" spc="224" dirty="0">
                <a:solidFill>
                  <a:srgbClr val="231F20"/>
                </a:solidFill>
                <a:latin typeface="DM Sans"/>
              </a:rPr>
              <a:t>’ module of python, the data would be downloaded.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CB5C4-76C0-DE05-A554-F1F866784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589" y="4711560"/>
            <a:ext cx="8640821" cy="99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66BC3-2315-2BFE-DFE3-045A8C63F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067" y="7483905"/>
            <a:ext cx="8921866" cy="14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D060-4F7F-591B-DEC2-24597C07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79B639-E516-F57B-B088-A9ED965FEFB8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6AC6EE-78C7-96F6-0BB2-70E442381601}"/>
              </a:ext>
            </a:extLst>
          </p:cNvPr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43058B-1385-E7D0-FAA4-CBE34957233E}"/>
              </a:ext>
            </a:extLst>
          </p:cNvPr>
          <p:cNvSpPr/>
          <p:nvPr/>
        </p:nvSpPr>
        <p:spPr>
          <a:xfrm>
            <a:off x="11833715" y="792364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1D3EBED-20D7-2037-5BB6-527CC06F2BD9}"/>
              </a:ext>
            </a:extLst>
          </p:cNvPr>
          <p:cNvSpPr/>
          <p:nvPr/>
        </p:nvSpPr>
        <p:spPr>
          <a:xfrm>
            <a:off x="7088756" y="79113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26F6FA9-A0BF-AB93-0488-E05A504C46E7}"/>
              </a:ext>
            </a:extLst>
          </p:cNvPr>
          <p:cNvSpPr/>
          <p:nvPr/>
        </p:nvSpPr>
        <p:spPr>
          <a:xfrm>
            <a:off x="2274468" y="787329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A5F5713-FFC8-C848-8BA5-62797F54FFC7}"/>
              </a:ext>
            </a:extLst>
          </p:cNvPr>
          <p:cNvGrpSpPr/>
          <p:nvPr/>
        </p:nvGrpSpPr>
        <p:grpSpPr>
          <a:xfrm>
            <a:off x="2343797" y="4910765"/>
            <a:ext cx="4113179" cy="3000719"/>
            <a:chOff x="0" y="0"/>
            <a:chExt cx="1279723" cy="127172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BA81A9-07DE-E76C-1206-186DE5D66215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E1BB10-60D3-6DEF-A7AC-BBD23DD6A4F8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F94FFB9D-7F7E-BE24-9A77-0955B3C626CA}"/>
              </a:ext>
            </a:extLst>
          </p:cNvPr>
          <p:cNvSpPr txBox="1"/>
          <p:nvPr/>
        </p:nvSpPr>
        <p:spPr>
          <a:xfrm>
            <a:off x="2343797" y="1155414"/>
            <a:ext cx="13617940" cy="1533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C9DC012F-8376-E1D4-BE0C-F5AD8DB16028}"/>
              </a:ext>
            </a:extLst>
          </p:cNvPr>
          <p:cNvSpPr txBox="1"/>
          <p:nvPr/>
        </p:nvSpPr>
        <p:spPr>
          <a:xfrm>
            <a:off x="2574589" y="5624704"/>
            <a:ext cx="3542623" cy="1532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200" kern="100" dirty="0">
                <a:solidFill>
                  <a:schemeClr val="bg1"/>
                </a:solidFill>
                <a:effectLst/>
                <a:latin typeface="DM Sans" pitchFamily="2" charset="0"/>
                <a:ea typeface="Calibri" panose="020F0502020204030204" pitchFamily="34" charset="0"/>
                <a:cs typeface="Shruti" panose="020B0502040204020203" pitchFamily="34" charset="0"/>
              </a:rPr>
              <a:t>Forecast the closing prices of selected stocks for a time horizon of up to two months.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CCF79-4D63-0EC8-4D71-52E08FB592B5}"/>
              </a:ext>
            </a:extLst>
          </p:cNvPr>
          <p:cNvSpPr txBox="1"/>
          <p:nvPr/>
        </p:nvSpPr>
        <p:spPr>
          <a:xfrm>
            <a:off x="2251221" y="3548667"/>
            <a:ext cx="55274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M Sans" pitchFamily="2" charset="0"/>
              </a:rPr>
              <a:t>2.   PRICE PREDICTION MODULE</a:t>
            </a:r>
          </a:p>
          <a:p>
            <a:endParaRPr lang="en-US" sz="2800" b="1" dirty="0">
              <a:latin typeface="DM Sans" pitchFamily="2" charset="0"/>
            </a:endParaRPr>
          </a:p>
          <a:p>
            <a:r>
              <a:rPr lang="en-US" sz="2800" b="1" dirty="0">
                <a:latin typeface="DM Sans" pitchFamily="2" charset="0"/>
              </a:rPr>
              <a:t>Aims:</a:t>
            </a:r>
            <a:endParaRPr lang="en-IN" sz="2800" b="1" dirty="0">
              <a:latin typeface="DM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5CE212-7FEC-DCBF-C031-4E8FD7F5D346}"/>
              </a:ext>
            </a:extLst>
          </p:cNvPr>
          <p:cNvGrpSpPr/>
          <p:nvPr/>
        </p:nvGrpSpPr>
        <p:grpSpPr>
          <a:xfrm>
            <a:off x="7087410" y="4910765"/>
            <a:ext cx="4113179" cy="3000627"/>
            <a:chOff x="2441711" y="4830512"/>
            <a:chExt cx="4113179" cy="3236508"/>
          </a:xfrm>
        </p:grpSpPr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AC5EC1C0-47DD-1DAE-CD62-3895E3026CDF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18ED9E6-B20C-4142-0974-699D8D5D4CDC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38" name="TextBox 15">
                <a:extLst>
                  <a:ext uri="{FF2B5EF4-FFF2-40B4-BE49-F238E27FC236}">
                    <a16:creationId xmlns:a16="http://schemas.microsoft.com/office/drawing/2014/main" id="{5D76AFE4-00E4-4CA5-E196-4E573455DAEC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29CC08DF-82AE-68C7-ADD4-16AFF8111DFF}"/>
                </a:ext>
              </a:extLst>
            </p:cNvPr>
            <p:cNvSpPr txBox="1"/>
            <p:nvPr/>
          </p:nvSpPr>
          <p:spPr>
            <a:xfrm>
              <a:off x="2726988" y="5600574"/>
              <a:ext cx="3542623" cy="166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lvl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2200" kern="100" dirty="0">
                  <a:solidFill>
                    <a:schemeClr val="bg1"/>
                  </a:solidFill>
                  <a:effectLst/>
                  <a:latin typeface="DM Sans" pitchFamily="2" charset="0"/>
                  <a:ea typeface="Calibri" panose="020F0502020204030204" pitchFamily="34" charset="0"/>
                  <a:cs typeface="Shruti" panose="020B0502040204020203" pitchFamily="34" charset="0"/>
                </a:rPr>
                <a:t>Utilize Long Short-Term Memory (LSTM) networks to model the sequential nature of stock price data.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09B8-DA40-A81B-6FE4-8C2ADA211497}"/>
              </a:ext>
            </a:extLst>
          </p:cNvPr>
          <p:cNvGrpSpPr/>
          <p:nvPr/>
        </p:nvGrpSpPr>
        <p:grpSpPr>
          <a:xfrm>
            <a:off x="11848558" y="4910765"/>
            <a:ext cx="4113179" cy="3012880"/>
            <a:chOff x="2441711" y="4830512"/>
            <a:chExt cx="4113179" cy="323650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ED0A687E-39DC-9D97-85D9-008F6D7DCFCB}"/>
                </a:ext>
              </a:extLst>
            </p:cNvPr>
            <p:cNvGrpSpPr/>
            <p:nvPr/>
          </p:nvGrpSpPr>
          <p:grpSpPr>
            <a:xfrm>
              <a:off x="2441711" y="4830512"/>
              <a:ext cx="4113179" cy="3236508"/>
              <a:chOff x="0" y="0"/>
              <a:chExt cx="1279723" cy="1271725"/>
            </a:xfrm>
          </p:grpSpPr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40625D92-FBF2-AB26-8654-6C0E49D69564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3E7D024A-ED91-2729-92BF-6C472D14382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EDBF9BEE-1360-3C8D-2ECD-BDA79D0DB7DF}"/>
                </a:ext>
              </a:extLst>
            </p:cNvPr>
            <p:cNvSpPr txBox="1"/>
            <p:nvPr/>
          </p:nvSpPr>
          <p:spPr>
            <a:xfrm>
              <a:off x="2677166" y="5597442"/>
              <a:ext cx="3542623" cy="1454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indent="0" algn="ctr">
                <a:buNone/>
              </a:pPr>
              <a:r>
                <a:rPr lang="en-IN" sz="2200" dirty="0">
                  <a:solidFill>
                    <a:schemeClr val="bg1"/>
                  </a:solidFill>
                  <a:effectLst/>
                  <a:latin typeface="DM Sans" pitchFamily="2" charset="0"/>
                  <a:ea typeface="Calibri" panose="020F0502020204030204" pitchFamily="34" charset="0"/>
                </a:rPr>
                <a:t>Specify the plotting approach used to compare actual stock prices with the model's predictions </a:t>
              </a:r>
              <a:endParaRPr lang="en-US" sz="2200" spc="200" dirty="0">
                <a:solidFill>
                  <a:schemeClr val="bg1"/>
                </a:solidFill>
                <a:latin typeface="DM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28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83782" y="660860"/>
            <a:ext cx="15411198" cy="1162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7000" spc="924" dirty="0">
                <a:solidFill>
                  <a:srgbClr val="231F20"/>
                </a:solidFill>
                <a:latin typeface="Oswald Bold"/>
              </a:rPr>
              <a:t>Price Prediction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5000" y="1945806"/>
            <a:ext cx="15087600" cy="1622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290" b="1" spc="224" dirty="0">
                <a:solidFill>
                  <a:srgbClr val="231F20"/>
                </a:solidFill>
                <a:latin typeface="DM Sans"/>
              </a:rPr>
              <a:t>METHODOLOGY: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Future prices for selected stocks will be predicted up to 2 months. </a:t>
            </a:r>
          </a:p>
          <a:p>
            <a:pPr marL="590159" lvl="1" indent="-342900">
              <a:lnSpc>
                <a:spcPts val="3160"/>
              </a:lnSpc>
              <a:buFont typeface="Arial" panose="020B0604020202020204" pitchFamily="34" charset="0"/>
              <a:buChar char="•"/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LSTM model (Long Short-Term Memory) will be used. Reason behind using LSTM is in time-series prediction, it has a higher memory power than RNNs.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537CE-9621-F481-54FE-56637E7CF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3928234"/>
            <a:ext cx="8001000" cy="5057565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F92E6ABC-B991-DAB3-18EC-A7153837236D}"/>
              </a:ext>
            </a:extLst>
          </p:cNvPr>
          <p:cNvSpPr txBox="1"/>
          <p:nvPr/>
        </p:nvSpPr>
        <p:spPr>
          <a:xfrm>
            <a:off x="1600200" y="8932690"/>
            <a:ext cx="15087600" cy="391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 algn="ctr">
              <a:lnSpc>
                <a:spcPts val="3160"/>
              </a:lnSpc>
            </a:pPr>
            <a:r>
              <a:rPr lang="en-US" sz="2290" spc="224" dirty="0">
                <a:solidFill>
                  <a:srgbClr val="231F20"/>
                </a:solidFill>
                <a:latin typeface="DM Sans"/>
              </a:rPr>
              <a:t>ARCHITECTURE OF LSTM CELL</a:t>
            </a:r>
          </a:p>
        </p:txBody>
      </p:sp>
    </p:spTree>
    <p:extLst>
      <p:ext uri="{BB962C8B-B14F-4D97-AF65-F5344CB8AC3E}">
        <p14:creationId xmlns:p14="http://schemas.microsoft.com/office/powerpoint/2010/main" val="153457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657</Words>
  <Application>Microsoft Office PowerPoint</Application>
  <PresentationFormat>Custom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DM Sans</vt:lpstr>
      <vt:lpstr>Oswald</vt:lpstr>
      <vt:lpstr>Oswald Bold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Deep Hirapara</cp:lastModifiedBy>
  <cp:revision>84</cp:revision>
  <dcterms:created xsi:type="dcterms:W3CDTF">2006-08-16T00:00:00Z</dcterms:created>
  <dcterms:modified xsi:type="dcterms:W3CDTF">2024-04-02T10:31:05Z</dcterms:modified>
  <dc:identifier>DAF9JuuGHMA</dc:identifier>
</cp:coreProperties>
</file>