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61" r:id="rId5"/>
    <p:sldId id="266" r:id="rId6"/>
    <p:sldId id="274" r:id="rId7"/>
    <p:sldId id="260" r:id="rId8"/>
    <p:sldId id="264" r:id="rId9"/>
    <p:sldId id="267" r:id="rId10"/>
    <p:sldId id="268" r:id="rId11"/>
    <p:sldId id="259" r:id="rId12"/>
    <p:sldId id="272" r:id="rId13"/>
    <p:sldId id="271" r:id="rId14"/>
    <p:sldId id="269" r:id="rId15"/>
    <p:sldId id="270" r:id="rId16"/>
    <p:sldId id="275" r:id="rId17"/>
    <p:sldId id="276" r:id="rId18"/>
    <p:sldId id="277"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tsal Sheth" initials="VS" lastIdx="2" clrIdx="0">
    <p:extLst>
      <p:ext uri="{19B8F6BF-5375-455C-9EA6-DF929625EA0E}">
        <p15:presenceInfo xmlns:p15="http://schemas.microsoft.com/office/powerpoint/2012/main" userId="4ee390eae093f2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8562" autoAdjust="0"/>
  </p:normalViewPr>
  <p:slideViewPr>
    <p:cSldViewPr snapToGrid="0">
      <p:cViewPr>
        <p:scale>
          <a:sx n="67" d="100"/>
          <a:sy n="67" d="100"/>
        </p:scale>
        <p:origin x="129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4EA8A4-693B-4E80-808B-365AB7692492}"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ED4DD67F-9DC1-416B-BDE0-6E86791FD572}">
      <dgm:prSet phldrT="[Text]"/>
      <dgm:spPr/>
      <dgm:t>
        <a:bodyPr/>
        <a:lstStyle/>
        <a:p>
          <a:pPr algn="ctr"/>
          <a:r>
            <a:rPr lang="en-US" b="1" dirty="0"/>
            <a:t>SYSTEM CAPABILITIES</a:t>
          </a:r>
        </a:p>
      </dgm:t>
    </dgm:pt>
    <dgm:pt modelId="{0B9337C4-1BF9-4412-B36F-30278F168B46}" type="parTrans" cxnId="{4B30E965-7420-4669-BD43-07C2C9EC334F}">
      <dgm:prSet/>
      <dgm:spPr/>
      <dgm:t>
        <a:bodyPr/>
        <a:lstStyle/>
        <a:p>
          <a:pPr algn="ctr"/>
          <a:endParaRPr lang="en-US"/>
        </a:p>
      </dgm:t>
    </dgm:pt>
    <dgm:pt modelId="{F54B9FFD-8441-4ABC-8F95-60B6EADB15FB}" type="sibTrans" cxnId="{4B30E965-7420-4669-BD43-07C2C9EC334F}">
      <dgm:prSet/>
      <dgm:spPr/>
      <dgm:t>
        <a:bodyPr/>
        <a:lstStyle/>
        <a:p>
          <a:pPr algn="ctr"/>
          <a:endParaRPr lang="en-US"/>
        </a:p>
      </dgm:t>
    </dgm:pt>
    <dgm:pt modelId="{63260F8B-1246-4D7A-A845-D93996EAD7A1}">
      <dgm:prSet phldrT="[Text]"/>
      <dgm:spPr/>
      <dgm:t>
        <a:bodyPr/>
        <a:lstStyle/>
        <a:p>
          <a:pPr algn="ctr"/>
          <a:r>
            <a:rPr lang="en-US"/>
            <a:t>LANE DEPARTURE WARNING SYSTEM</a:t>
          </a:r>
        </a:p>
      </dgm:t>
    </dgm:pt>
    <dgm:pt modelId="{F90F362B-6D3C-4979-9332-01EF414C6487}" type="parTrans" cxnId="{A32CFD5F-AC8D-42D9-9597-3C4A9CB3426D}">
      <dgm:prSet/>
      <dgm:spPr/>
      <dgm:t>
        <a:bodyPr/>
        <a:lstStyle/>
        <a:p>
          <a:pPr algn="ctr"/>
          <a:endParaRPr lang="en-US"/>
        </a:p>
      </dgm:t>
    </dgm:pt>
    <dgm:pt modelId="{145250FF-15EE-4B9B-A0A3-2B1BF10F442C}" type="sibTrans" cxnId="{A32CFD5F-AC8D-42D9-9597-3C4A9CB3426D}">
      <dgm:prSet/>
      <dgm:spPr/>
      <dgm:t>
        <a:bodyPr/>
        <a:lstStyle/>
        <a:p>
          <a:pPr algn="ctr"/>
          <a:endParaRPr lang="en-US"/>
        </a:p>
      </dgm:t>
    </dgm:pt>
    <dgm:pt modelId="{3ABAEEC4-3C6A-481C-AD5F-8041AFB517F6}">
      <dgm:prSet phldrT="[Text]"/>
      <dgm:spPr/>
      <dgm:t>
        <a:bodyPr/>
        <a:lstStyle/>
        <a:p>
          <a:pPr algn="ctr"/>
          <a:r>
            <a:rPr lang="en-US"/>
            <a:t>PEDESTRIAN DETECTION AND WARNING</a:t>
          </a:r>
        </a:p>
      </dgm:t>
    </dgm:pt>
    <dgm:pt modelId="{2FC96A54-2B3A-48D1-B2CD-96C3FC9D370E}" type="parTrans" cxnId="{5D8F1D9E-C966-44B9-A5FA-16C7B5267323}">
      <dgm:prSet/>
      <dgm:spPr/>
      <dgm:t>
        <a:bodyPr/>
        <a:lstStyle/>
        <a:p>
          <a:pPr algn="ctr"/>
          <a:endParaRPr lang="en-US"/>
        </a:p>
      </dgm:t>
    </dgm:pt>
    <dgm:pt modelId="{5E84F3F6-7F7F-4198-BD90-787F8B328AD2}" type="sibTrans" cxnId="{5D8F1D9E-C966-44B9-A5FA-16C7B5267323}">
      <dgm:prSet/>
      <dgm:spPr/>
      <dgm:t>
        <a:bodyPr/>
        <a:lstStyle/>
        <a:p>
          <a:pPr algn="ctr"/>
          <a:endParaRPr lang="en-US"/>
        </a:p>
      </dgm:t>
    </dgm:pt>
    <dgm:pt modelId="{622D3D47-9851-4B29-BDCE-EFE268565464}">
      <dgm:prSet phldrT="[Text]"/>
      <dgm:spPr/>
      <dgm:t>
        <a:bodyPr/>
        <a:lstStyle/>
        <a:p>
          <a:pPr algn="ctr"/>
          <a:r>
            <a:rPr lang="en-US"/>
            <a:t>TRAFFIC SIGN DETECTION AND WARNING</a:t>
          </a:r>
        </a:p>
      </dgm:t>
    </dgm:pt>
    <dgm:pt modelId="{ACEB97E1-98DF-4270-801C-BEE7FD3E7EE4}" type="parTrans" cxnId="{EB2570D6-3CDD-4987-A50B-86DF1E074DC2}">
      <dgm:prSet/>
      <dgm:spPr/>
      <dgm:t>
        <a:bodyPr/>
        <a:lstStyle/>
        <a:p>
          <a:pPr algn="ctr"/>
          <a:endParaRPr lang="en-US"/>
        </a:p>
      </dgm:t>
    </dgm:pt>
    <dgm:pt modelId="{F17263D1-9B2D-44E4-BDEC-BAEA2FA665C9}" type="sibTrans" cxnId="{EB2570D6-3CDD-4987-A50B-86DF1E074DC2}">
      <dgm:prSet/>
      <dgm:spPr/>
      <dgm:t>
        <a:bodyPr/>
        <a:lstStyle/>
        <a:p>
          <a:pPr algn="ctr"/>
          <a:endParaRPr lang="en-US"/>
        </a:p>
      </dgm:t>
    </dgm:pt>
    <dgm:pt modelId="{3DC9BB34-5F68-4D7F-82D2-D2006F85D6C8}">
      <dgm:prSet phldrT="[Text]"/>
      <dgm:spPr/>
      <dgm:t>
        <a:bodyPr/>
        <a:lstStyle/>
        <a:p>
          <a:pPr algn="ctr"/>
          <a:r>
            <a:rPr lang="en-US" dirty="0"/>
            <a:t>VEHICLE DETECTION AND WARNING</a:t>
          </a:r>
        </a:p>
      </dgm:t>
    </dgm:pt>
    <dgm:pt modelId="{434C73F0-271E-427F-B39A-97668C0D4714}" type="sibTrans" cxnId="{DBA97053-41C4-4A6A-A62A-6F54743456D2}">
      <dgm:prSet/>
      <dgm:spPr/>
      <dgm:t>
        <a:bodyPr/>
        <a:lstStyle/>
        <a:p>
          <a:pPr algn="ctr"/>
          <a:endParaRPr lang="en-US"/>
        </a:p>
      </dgm:t>
    </dgm:pt>
    <dgm:pt modelId="{202286E5-4F7D-48BF-A504-98EAB9A04EFE}" type="parTrans" cxnId="{DBA97053-41C4-4A6A-A62A-6F54743456D2}">
      <dgm:prSet/>
      <dgm:spPr/>
      <dgm:t>
        <a:bodyPr/>
        <a:lstStyle/>
        <a:p>
          <a:pPr algn="ctr"/>
          <a:endParaRPr lang="en-US"/>
        </a:p>
      </dgm:t>
    </dgm:pt>
    <dgm:pt modelId="{4CF5976E-EC15-4E0F-A707-55EB74E036F0}">
      <dgm:prSet phldrT="[Text]"/>
      <dgm:spPr/>
    </dgm:pt>
    <dgm:pt modelId="{E47014F9-5472-4385-9119-09768CAE1AFD}" type="sibTrans" cxnId="{A778AA39-2319-46B3-99B5-46D4A4BCF995}">
      <dgm:prSet/>
      <dgm:spPr/>
      <dgm:t>
        <a:bodyPr/>
        <a:lstStyle/>
        <a:p>
          <a:pPr algn="ctr"/>
          <a:endParaRPr lang="en-US"/>
        </a:p>
      </dgm:t>
    </dgm:pt>
    <dgm:pt modelId="{2F11171F-4842-4469-8982-EC4A59CCB082}" type="parTrans" cxnId="{A778AA39-2319-46B3-99B5-46D4A4BCF995}">
      <dgm:prSet/>
      <dgm:spPr/>
      <dgm:t>
        <a:bodyPr/>
        <a:lstStyle/>
        <a:p>
          <a:pPr algn="ctr"/>
          <a:endParaRPr lang="en-US"/>
        </a:p>
      </dgm:t>
    </dgm:pt>
    <dgm:pt modelId="{8E6C819F-7DF3-4E3B-9299-171C517E470F}" type="pres">
      <dgm:prSet presAssocID="{DD4EA8A4-693B-4E80-808B-365AB7692492}" presName="Name0" presStyleCnt="0">
        <dgm:presLayoutVars>
          <dgm:chMax val="1"/>
          <dgm:chPref val="1"/>
          <dgm:dir/>
          <dgm:animOne val="branch"/>
          <dgm:animLvl val="lvl"/>
        </dgm:presLayoutVars>
      </dgm:prSet>
      <dgm:spPr/>
    </dgm:pt>
    <dgm:pt modelId="{30EE1616-F5F1-470F-BDAF-CFA6BA2B0B44}" type="pres">
      <dgm:prSet presAssocID="{ED4DD67F-9DC1-416B-BDE0-6E86791FD572}" presName="Parent" presStyleLbl="node0" presStyleIdx="0" presStyleCnt="1">
        <dgm:presLayoutVars>
          <dgm:chMax val="6"/>
          <dgm:chPref val="6"/>
        </dgm:presLayoutVars>
      </dgm:prSet>
      <dgm:spPr/>
    </dgm:pt>
    <dgm:pt modelId="{BD215876-4709-423A-901F-E7D40BB1C7BE}" type="pres">
      <dgm:prSet presAssocID="{63260F8B-1246-4D7A-A845-D93996EAD7A1}" presName="Accent1" presStyleCnt="0"/>
      <dgm:spPr/>
    </dgm:pt>
    <dgm:pt modelId="{2374AA08-E746-48C0-8846-0AD32ECD9BD8}" type="pres">
      <dgm:prSet presAssocID="{63260F8B-1246-4D7A-A845-D93996EAD7A1}" presName="Accent" presStyleLbl="bgShp" presStyleIdx="0" presStyleCnt="4"/>
      <dgm:spPr/>
    </dgm:pt>
    <dgm:pt modelId="{32D870BD-29F2-47A1-AA96-DA519A3FB4B1}" type="pres">
      <dgm:prSet presAssocID="{63260F8B-1246-4D7A-A845-D93996EAD7A1}" presName="Child1" presStyleLbl="node1" presStyleIdx="0" presStyleCnt="4" custLinFactX="-22583" custLinFactY="22037" custLinFactNeighborX="-100000" custLinFactNeighborY="100000">
        <dgm:presLayoutVars>
          <dgm:chMax val="0"/>
          <dgm:chPref val="0"/>
          <dgm:bulletEnabled val="1"/>
        </dgm:presLayoutVars>
      </dgm:prSet>
      <dgm:spPr/>
    </dgm:pt>
    <dgm:pt modelId="{705EDCB5-E1C6-419B-8F0A-BC138790D8D5}" type="pres">
      <dgm:prSet presAssocID="{3ABAEEC4-3C6A-481C-AD5F-8041AFB517F6}" presName="Accent2" presStyleCnt="0"/>
      <dgm:spPr/>
    </dgm:pt>
    <dgm:pt modelId="{79040660-2005-4ECE-BFA8-331BD4EF0D08}" type="pres">
      <dgm:prSet presAssocID="{3ABAEEC4-3C6A-481C-AD5F-8041AFB517F6}" presName="Accent" presStyleLbl="bgShp" presStyleIdx="1" presStyleCnt="4" custLinFactX="300000" custLinFactNeighborX="363146" custLinFactNeighborY="76805"/>
      <dgm:spPr>
        <a:solidFill>
          <a:schemeClr val="bg1"/>
        </a:solidFill>
      </dgm:spPr>
    </dgm:pt>
    <dgm:pt modelId="{0729C81D-A95C-47EF-A2E4-D5ED25B9A9FE}" type="pres">
      <dgm:prSet presAssocID="{3ABAEEC4-3C6A-481C-AD5F-8041AFB517F6}" presName="Child2" presStyleLbl="node1" presStyleIdx="1" presStyleCnt="4" custLinFactNeighborX="-92114" custLinFactNeighborY="-61507">
        <dgm:presLayoutVars>
          <dgm:chMax val="0"/>
          <dgm:chPref val="0"/>
          <dgm:bulletEnabled val="1"/>
        </dgm:presLayoutVars>
      </dgm:prSet>
      <dgm:spPr/>
    </dgm:pt>
    <dgm:pt modelId="{2496552B-4332-4D2A-BEBB-79C1D716CDF8}" type="pres">
      <dgm:prSet presAssocID="{3DC9BB34-5F68-4D7F-82D2-D2006F85D6C8}" presName="Accent3" presStyleCnt="0"/>
      <dgm:spPr/>
    </dgm:pt>
    <dgm:pt modelId="{F173A789-0C37-4B73-8C5E-CB88156B2475}" type="pres">
      <dgm:prSet presAssocID="{3DC9BB34-5F68-4D7F-82D2-D2006F85D6C8}" presName="Accent" presStyleLbl="bgShp" presStyleIdx="2" presStyleCnt="4" custLinFactX="100000" custLinFactY="100000" custLinFactNeighborX="183926" custLinFactNeighborY="148277"/>
      <dgm:spPr>
        <a:solidFill>
          <a:schemeClr val="bg1"/>
        </a:solidFill>
      </dgm:spPr>
    </dgm:pt>
    <dgm:pt modelId="{446E6692-1F6C-4E8B-8577-5BC0DBF20E50}" type="pres">
      <dgm:prSet presAssocID="{3DC9BB34-5F68-4D7F-82D2-D2006F85D6C8}" presName="Child3" presStyleLbl="node1" presStyleIdx="2" presStyleCnt="4" custLinFactNeighborX="29760" custLinFactNeighborY="-63066">
        <dgm:presLayoutVars>
          <dgm:chMax val="0"/>
          <dgm:chPref val="0"/>
          <dgm:bulletEnabled val="1"/>
        </dgm:presLayoutVars>
      </dgm:prSet>
      <dgm:spPr/>
    </dgm:pt>
    <dgm:pt modelId="{B974DBEF-4DFA-4EED-928C-9EDCF27267E8}" type="pres">
      <dgm:prSet presAssocID="{622D3D47-9851-4B29-BDCE-EFE268565464}" presName="Accent4" presStyleCnt="0"/>
      <dgm:spPr/>
    </dgm:pt>
    <dgm:pt modelId="{DE3BA68A-04B8-4678-9246-34611BE8777A}" type="pres">
      <dgm:prSet presAssocID="{622D3D47-9851-4B29-BDCE-EFE268565464}" presName="Accent" presStyleLbl="bgShp" presStyleIdx="3" presStyleCnt="4" custLinFactX="175779" custLinFactNeighborX="200000" custLinFactNeighborY="-69660"/>
      <dgm:spPr>
        <a:solidFill>
          <a:schemeClr val="bg1"/>
        </a:solidFill>
      </dgm:spPr>
    </dgm:pt>
    <dgm:pt modelId="{0A9D6FB7-6175-44CF-8183-121A19612F00}" type="pres">
      <dgm:prSet presAssocID="{622D3D47-9851-4B29-BDCE-EFE268565464}" presName="Child4" presStyleLbl="node1" presStyleIdx="3" presStyleCnt="4" custLinFactNeighborX="709" custLinFactNeighborY="0">
        <dgm:presLayoutVars>
          <dgm:chMax val="0"/>
          <dgm:chPref val="0"/>
          <dgm:bulletEnabled val="1"/>
        </dgm:presLayoutVars>
      </dgm:prSet>
      <dgm:spPr/>
    </dgm:pt>
  </dgm:ptLst>
  <dgm:cxnLst>
    <dgm:cxn modelId="{1877A50A-BB0F-4211-82F2-8EF3BDB39105}" type="presOf" srcId="{3ABAEEC4-3C6A-481C-AD5F-8041AFB517F6}" destId="{0729C81D-A95C-47EF-A2E4-D5ED25B9A9FE}" srcOrd="0" destOrd="0" presId="urn:microsoft.com/office/officeart/2011/layout/HexagonRadial"/>
    <dgm:cxn modelId="{BA6ACB0F-372E-475A-BA4F-D1A614B71E06}" type="presOf" srcId="{622D3D47-9851-4B29-BDCE-EFE268565464}" destId="{0A9D6FB7-6175-44CF-8183-121A19612F00}" srcOrd="0" destOrd="0" presId="urn:microsoft.com/office/officeart/2011/layout/HexagonRadial"/>
    <dgm:cxn modelId="{A778AA39-2319-46B3-99B5-46D4A4BCF995}" srcId="{DD4EA8A4-693B-4E80-808B-365AB7692492}" destId="{4CF5976E-EC15-4E0F-A707-55EB74E036F0}" srcOrd="1" destOrd="0" parTransId="{2F11171F-4842-4469-8982-EC4A59CCB082}" sibTransId="{E47014F9-5472-4385-9119-09768CAE1AFD}"/>
    <dgm:cxn modelId="{A32CFD5F-AC8D-42D9-9597-3C4A9CB3426D}" srcId="{ED4DD67F-9DC1-416B-BDE0-6E86791FD572}" destId="{63260F8B-1246-4D7A-A845-D93996EAD7A1}" srcOrd="0" destOrd="0" parTransId="{F90F362B-6D3C-4979-9332-01EF414C6487}" sibTransId="{145250FF-15EE-4B9B-A0A3-2B1BF10F442C}"/>
    <dgm:cxn modelId="{4B30E965-7420-4669-BD43-07C2C9EC334F}" srcId="{DD4EA8A4-693B-4E80-808B-365AB7692492}" destId="{ED4DD67F-9DC1-416B-BDE0-6E86791FD572}" srcOrd="0" destOrd="0" parTransId="{0B9337C4-1BF9-4412-B36F-30278F168B46}" sibTransId="{F54B9FFD-8441-4ABC-8F95-60B6EADB15FB}"/>
    <dgm:cxn modelId="{62EE7D4A-3A9E-4B49-8587-F089A38A7801}" type="presOf" srcId="{3DC9BB34-5F68-4D7F-82D2-D2006F85D6C8}" destId="{446E6692-1F6C-4E8B-8577-5BC0DBF20E50}" srcOrd="0" destOrd="0" presId="urn:microsoft.com/office/officeart/2011/layout/HexagonRadial"/>
    <dgm:cxn modelId="{DBA97053-41C4-4A6A-A62A-6F54743456D2}" srcId="{ED4DD67F-9DC1-416B-BDE0-6E86791FD572}" destId="{3DC9BB34-5F68-4D7F-82D2-D2006F85D6C8}" srcOrd="2" destOrd="0" parTransId="{202286E5-4F7D-48BF-A504-98EAB9A04EFE}" sibTransId="{434C73F0-271E-427F-B39A-97668C0D4714}"/>
    <dgm:cxn modelId="{58BDE083-6B2B-4BCF-87AC-DCC903B0650F}" type="presOf" srcId="{DD4EA8A4-693B-4E80-808B-365AB7692492}" destId="{8E6C819F-7DF3-4E3B-9299-171C517E470F}" srcOrd="0" destOrd="0" presId="urn:microsoft.com/office/officeart/2011/layout/HexagonRadial"/>
    <dgm:cxn modelId="{5D8F1D9E-C966-44B9-A5FA-16C7B5267323}" srcId="{ED4DD67F-9DC1-416B-BDE0-6E86791FD572}" destId="{3ABAEEC4-3C6A-481C-AD5F-8041AFB517F6}" srcOrd="1" destOrd="0" parTransId="{2FC96A54-2B3A-48D1-B2CD-96C3FC9D370E}" sibTransId="{5E84F3F6-7F7F-4198-BD90-787F8B328AD2}"/>
    <dgm:cxn modelId="{EB2570D6-3CDD-4987-A50B-86DF1E074DC2}" srcId="{ED4DD67F-9DC1-416B-BDE0-6E86791FD572}" destId="{622D3D47-9851-4B29-BDCE-EFE268565464}" srcOrd="3" destOrd="0" parTransId="{ACEB97E1-98DF-4270-801C-BEE7FD3E7EE4}" sibTransId="{F17263D1-9B2D-44E4-BDEC-BAEA2FA665C9}"/>
    <dgm:cxn modelId="{21481BEC-006A-46AF-AFD6-FD35101A93DC}" type="presOf" srcId="{63260F8B-1246-4D7A-A845-D93996EAD7A1}" destId="{32D870BD-29F2-47A1-AA96-DA519A3FB4B1}" srcOrd="0" destOrd="0" presId="urn:microsoft.com/office/officeart/2011/layout/HexagonRadial"/>
    <dgm:cxn modelId="{FA0A13F6-DD44-443E-8D2F-D1C7F47FCBDA}" type="presOf" srcId="{ED4DD67F-9DC1-416B-BDE0-6E86791FD572}" destId="{30EE1616-F5F1-470F-BDAF-CFA6BA2B0B44}" srcOrd="0" destOrd="0" presId="urn:microsoft.com/office/officeart/2011/layout/HexagonRadial"/>
    <dgm:cxn modelId="{F63FBBF8-8408-403E-9ADE-AA50702D0125}" type="presParOf" srcId="{8E6C819F-7DF3-4E3B-9299-171C517E470F}" destId="{30EE1616-F5F1-470F-BDAF-CFA6BA2B0B44}" srcOrd="0" destOrd="0" presId="urn:microsoft.com/office/officeart/2011/layout/HexagonRadial"/>
    <dgm:cxn modelId="{BC775556-1F7F-4E9D-BFA1-56E3516135AB}" type="presParOf" srcId="{8E6C819F-7DF3-4E3B-9299-171C517E470F}" destId="{BD215876-4709-423A-901F-E7D40BB1C7BE}" srcOrd="1" destOrd="0" presId="urn:microsoft.com/office/officeart/2011/layout/HexagonRadial"/>
    <dgm:cxn modelId="{81C89DA3-B4A6-48CB-99C0-2E5892631379}" type="presParOf" srcId="{BD215876-4709-423A-901F-E7D40BB1C7BE}" destId="{2374AA08-E746-48C0-8846-0AD32ECD9BD8}" srcOrd="0" destOrd="0" presId="urn:microsoft.com/office/officeart/2011/layout/HexagonRadial"/>
    <dgm:cxn modelId="{678259A8-DF67-4A01-BF47-D40D43759378}" type="presParOf" srcId="{8E6C819F-7DF3-4E3B-9299-171C517E470F}" destId="{32D870BD-29F2-47A1-AA96-DA519A3FB4B1}" srcOrd="2" destOrd="0" presId="urn:microsoft.com/office/officeart/2011/layout/HexagonRadial"/>
    <dgm:cxn modelId="{03FB517F-ADF2-460D-8BBB-0D1CC7BBCC30}" type="presParOf" srcId="{8E6C819F-7DF3-4E3B-9299-171C517E470F}" destId="{705EDCB5-E1C6-419B-8F0A-BC138790D8D5}" srcOrd="3" destOrd="0" presId="urn:microsoft.com/office/officeart/2011/layout/HexagonRadial"/>
    <dgm:cxn modelId="{330FB442-CD7A-41AA-826D-8A5261221DC9}" type="presParOf" srcId="{705EDCB5-E1C6-419B-8F0A-BC138790D8D5}" destId="{79040660-2005-4ECE-BFA8-331BD4EF0D08}" srcOrd="0" destOrd="0" presId="urn:microsoft.com/office/officeart/2011/layout/HexagonRadial"/>
    <dgm:cxn modelId="{4D6B577C-9862-448E-BD89-0EDBEC475701}" type="presParOf" srcId="{8E6C819F-7DF3-4E3B-9299-171C517E470F}" destId="{0729C81D-A95C-47EF-A2E4-D5ED25B9A9FE}" srcOrd="4" destOrd="0" presId="urn:microsoft.com/office/officeart/2011/layout/HexagonRadial"/>
    <dgm:cxn modelId="{B6D1F5B3-634D-4234-B779-E850AA57D75E}" type="presParOf" srcId="{8E6C819F-7DF3-4E3B-9299-171C517E470F}" destId="{2496552B-4332-4D2A-BEBB-79C1D716CDF8}" srcOrd="5" destOrd="0" presId="urn:microsoft.com/office/officeart/2011/layout/HexagonRadial"/>
    <dgm:cxn modelId="{0744E16F-18EF-43F0-8035-D8FFB6E22575}" type="presParOf" srcId="{2496552B-4332-4D2A-BEBB-79C1D716CDF8}" destId="{F173A789-0C37-4B73-8C5E-CB88156B2475}" srcOrd="0" destOrd="0" presId="urn:microsoft.com/office/officeart/2011/layout/HexagonRadial"/>
    <dgm:cxn modelId="{1482C666-425E-42EC-8E90-BBA47361EE80}" type="presParOf" srcId="{8E6C819F-7DF3-4E3B-9299-171C517E470F}" destId="{446E6692-1F6C-4E8B-8577-5BC0DBF20E50}" srcOrd="6" destOrd="0" presId="urn:microsoft.com/office/officeart/2011/layout/HexagonRadial"/>
    <dgm:cxn modelId="{4927F374-A24C-46FF-81BF-2B855689B149}" type="presParOf" srcId="{8E6C819F-7DF3-4E3B-9299-171C517E470F}" destId="{B974DBEF-4DFA-4EED-928C-9EDCF27267E8}" srcOrd="7" destOrd="0" presId="urn:microsoft.com/office/officeart/2011/layout/HexagonRadial"/>
    <dgm:cxn modelId="{0964E3D3-CC2A-41E5-AD09-5CDD061F7A84}" type="presParOf" srcId="{B974DBEF-4DFA-4EED-928C-9EDCF27267E8}" destId="{DE3BA68A-04B8-4678-9246-34611BE8777A}" srcOrd="0" destOrd="0" presId="urn:microsoft.com/office/officeart/2011/layout/HexagonRadial"/>
    <dgm:cxn modelId="{A99CF19C-FFA1-401A-A763-EB5A1A133132}" type="presParOf" srcId="{8E6C819F-7DF3-4E3B-9299-171C517E470F}" destId="{0A9D6FB7-6175-44CF-8183-121A19612F00}" srcOrd="8"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E1616-F5F1-470F-BDAF-CFA6BA2B0B44}">
      <dsp:nvSpPr>
        <dsp:cNvPr id="0" name=""/>
        <dsp:cNvSpPr/>
      </dsp:nvSpPr>
      <dsp:spPr>
        <a:xfrm>
          <a:off x="3035308" y="1393920"/>
          <a:ext cx="1771940" cy="1532621"/>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SYSTEM CAPABILITIES</a:t>
          </a:r>
        </a:p>
      </dsp:txBody>
      <dsp:txXfrm>
        <a:off x="3328926" y="1647882"/>
        <a:ext cx="1184704" cy="1024697"/>
      </dsp:txXfrm>
    </dsp:sp>
    <dsp:sp modelId="{79040660-2005-4ECE-BFA8-331BD4EF0D08}">
      <dsp:nvSpPr>
        <dsp:cNvPr id="0" name=""/>
        <dsp:cNvSpPr/>
      </dsp:nvSpPr>
      <dsp:spPr>
        <a:xfrm>
          <a:off x="8348825" y="1103042"/>
          <a:ext cx="668640" cy="575975"/>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32D870BD-29F2-47A1-AA96-DA519A3FB4B1}">
      <dsp:nvSpPr>
        <dsp:cNvPr id="0" name=""/>
        <dsp:cNvSpPr/>
      </dsp:nvSpPr>
      <dsp:spPr>
        <a:xfrm>
          <a:off x="1418765" y="1532887"/>
          <a:ext cx="1451912" cy="1256083"/>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LANE DEPARTURE WARNING SYSTEM</a:t>
          </a:r>
        </a:p>
      </dsp:txBody>
      <dsp:txXfrm>
        <a:off x="1659379" y="1741047"/>
        <a:ext cx="970684" cy="839763"/>
      </dsp:txXfrm>
    </dsp:sp>
    <dsp:sp modelId="{F173A789-0C37-4B73-8C5E-CB88156B2475}">
      <dsp:nvSpPr>
        <dsp:cNvPr id="0" name=""/>
        <dsp:cNvSpPr/>
      </dsp:nvSpPr>
      <dsp:spPr>
        <a:xfrm>
          <a:off x="6823566" y="3167445"/>
          <a:ext cx="668640" cy="575975"/>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0729C81D-A95C-47EF-A2E4-D5ED25B9A9FE}">
      <dsp:nvSpPr>
        <dsp:cNvPr id="0" name=""/>
        <dsp:cNvSpPr/>
      </dsp:nvSpPr>
      <dsp:spPr>
        <a:xfrm>
          <a:off x="3192829" y="0"/>
          <a:ext cx="1451912" cy="1256083"/>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PEDESTRIAN DETECTION AND WARNING</a:t>
          </a:r>
        </a:p>
      </dsp:txBody>
      <dsp:txXfrm>
        <a:off x="3433443" y="208160"/>
        <a:ext cx="970684" cy="839763"/>
      </dsp:txXfrm>
    </dsp:sp>
    <dsp:sp modelId="{DE3BA68A-04B8-4678-9246-34611BE8777A}">
      <dsp:nvSpPr>
        <dsp:cNvPr id="0" name=""/>
        <dsp:cNvSpPr/>
      </dsp:nvSpPr>
      <dsp:spPr>
        <a:xfrm>
          <a:off x="6895511" y="2551674"/>
          <a:ext cx="668640" cy="575975"/>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446E6692-1F6C-4E8B-8577-5BC0DBF20E50}">
      <dsp:nvSpPr>
        <dsp:cNvPr id="0" name=""/>
        <dsp:cNvSpPr/>
      </dsp:nvSpPr>
      <dsp:spPr>
        <a:xfrm>
          <a:off x="4962334" y="1499208"/>
          <a:ext cx="1451912" cy="1256083"/>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VEHICLE DETECTION AND WARNING</a:t>
          </a:r>
        </a:p>
      </dsp:txBody>
      <dsp:txXfrm>
        <a:off x="5202948" y="1707368"/>
        <a:ext cx="970684" cy="839763"/>
      </dsp:txXfrm>
    </dsp:sp>
    <dsp:sp modelId="{0A9D6FB7-6175-44CF-8183-121A19612F00}">
      <dsp:nvSpPr>
        <dsp:cNvPr id="0" name=""/>
        <dsp:cNvSpPr/>
      </dsp:nvSpPr>
      <dsp:spPr>
        <a:xfrm>
          <a:off x="3208857" y="3064810"/>
          <a:ext cx="1451912" cy="1256083"/>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TRAFFIC SIGN DETECTION AND WARNING</a:t>
          </a:r>
        </a:p>
      </dsp:txBody>
      <dsp:txXfrm>
        <a:off x="3449471" y="3272970"/>
        <a:ext cx="970684" cy="83976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91FFC-DEA0-4C82-B789-48BE7107A971}" type="datetimeFigureOut">
              <a:rPr lang="en-US" smtClean="0"/>
              <a:t>8/15/2019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BFEDE-9FAF-4C4B-B3CA-824D38FC9D60}" type="slidenum">
              <a:rPr lang="en-US" smtClean="0"/>
              <a:t>‹#›</a:t>
            </a:fld>
            <a:endParaRPr lang="en-US"/>
          </a:p>
        </p:txBody>
      </p:sp>
    </p:spTree>
    <p:extLst>
      <p:ext uri="{BB962C8B-B14F-4D97-AF65-F5344CB8AC3E}">
        <p14:creationId xmlns:p14="http://schemas.microsoft.com/office/powerpoint/2010/main" val="2196237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8CBFEDE-9FAF-4C4B-B3CA-824D38FC9D60}" type="slidenum">
              <a:rPr lang="en-US" smtClean="0"/>
              <a:t>3</a:t>
            </a:fld>
            <a:endParaRPr lang="en-US"/>
          </a:p>
        </p:txBody>
      </p:sp>
    </p:spTree>
    <p:extLst>
      <p:ext uri="{BB962C8B-B14F-4D97-AF65-F5344CB8AC3E}">
        <p14:creationId xmlns:p14="http://schemas.microsoft.com/office/powerpoint/2010/main" val="3253907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BFEDE-9FAF-4C4B-B3CA-824D38FC9D60}" type="slidenum">
              <a:rPr lang="en-US" smtClean="0"/>
              <a:t>4</a:t>
            </a:fld>
            <a:endParaRPr lang="en-US"/>
          </a:p>
        </p:txBody>
      </p:sp>
    </p:spTree>
    <p:extLst>
      <p:ext uri="{BB962C8B-B14F-4D97-AF65-F5344CB8AC3E}">
        <p14:creationId xmlns:p14="http://schemas.microsoft.com/office/powerpoint/2010/main" val="377945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Detectmultiscale</a:t>
            </a:r>
            <a:r>
              <a:rPr lang="en-US" dirty="0"/>
              <a:t> API parameter</a:t>
            </a:r>
          </a:p>
          <a:p>
            <a:r>
              <a:rPr lang="en-US" dirty="0"/>
              <a:t>Min size</a:t>
            </a:r>
          </a:p>
          <a:p>
            <a:r>
              <a:rPr lang="en-US" dirty="0"/>
              <a:t>Scale: resolution for change in scale pyramid. Trade off. Works best if we know the XML is trained for what scale objects.</a:t>
            </a:r>
          </a:p>
          <a:p>
            <a:r>
              <a:rPr lang="en-US" dirty="0"/>
              <a:t>Min neighbor: sliding window look matching descriptor from xml. Next iteration, it will scale and do again. So many false positives. To solve this, use this parameter. It says if a rectangle has this many neighbor rectangles then only consider it. If we use too large value then false negatives will increase.</a:t>
            </a:r>
          </a:p>
        </p:txBody>
      </p:sp>
      <p:sp>
        <p:nvSpPr>
          <p:cNvPr id="4" name="Slide Number Placeholder 3"/>
          <p:cNvSpPr>
            <a:spLocks noGrp="1"/>
          </p:cNvSpPr>
          <p:nvPr>
            <p:ph type="sldNum" sz="quarter" idx="5"/>
          </p:nvPr>
        </p:nvSpPr>
        <p:spPr/>
        <p:txBody>
          <a:bodyPr/>
          <a:lstStyle/>
          <a:p>
            <a:fld id="{A8CBFEDE-9FAF-4C4B-B3CA-824D38FC9D60}" type="slidenum">
              <a:rPr lang="en-US" smtClean="0"/>
              <a:t>7</a:t>
            </a:fld>
            <a:endParaRPr lang="en-US"/>
          </a:p>
        </p:txBody>
      </p:sp>
    </p:spTree>
    <p:extLst>
      <p:ext uri="{BB962C8B-B14F-4D97-AF65-F5344CB8AC3E}">
        <p14:creationId xmlns:p14="http://schemas.microsoft.com/office/powerpoint/2010/main" val="44738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BFEDE-9FAF-4C4B-B3CA-824D38FC9D60}" type="slidenum">
              <a:rPr lang="en-US" smtClean="0"/>
              <a:t>9</a:t>
            </a:fld>
            <a:endParaRPr lang="en-US"/>
          </a:p>
        </p:txBody>
      </p:sp>
    </p:spTree>
    <p:extLst>
      <p:ext uri="{BB962C8B-B14F-4D97-AF65-F5344CB8AC3E}">
        <p14:creationId xmlns:p14="http://schemas.microsoft.com/office/powerpoint/2010/main" val="302393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BFEDE-9FAF-4C4B-B3CA-824D38FC9D60}" type="slidenum">
              <a:rPr lang="en-US" smtClean="0"/>
              <a:t>16</a:t>
            </a:fld>
            <a:endParaRPr lang="en-US"/>
          </a:p>
        </p:txBody>
      </p:sp>
    </p:spTree>
    <p:extLst>
      <p:ext uri="{BB962C8B-B14F-4D97-AF65-F5344CB8AC3E}">
        <p14:creationId xmlns:p14="http://schemas.microsoft.com/office/powerpoint/2010/main" val="100448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BFEDE-9FAF-4C4B-B3CA-824D38FC9D60}" type="slidenum">
              <a:rPr lang="en-US" smtClean="0"/>
              <a:t>17</a:t>
            </a:fld>
            <a:endParaRPr lang="en-US"/>
          </a:p>
        </p:txBody>
      </p:sp>
    </p:spTree>
    <p:extLst>
      <p:ext uri="{BB962C8B-B14F-4D97-AF65-F5344CB8AC3E}">
        <p14:creationId xmlns:p14="http://schemas.microsoft.com/office/powerpoint/2010/main" val="2414638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BFEDE-9FAF-4C4B-B3CA-824D38FC9D60}" type="slidenum">
              <a:rPr lang="en-US" smtClean="0"/>
              <a:t>19</a:t>
            </a:fld>
            <a:endParaRPr lang="en-US"/>
          </a:p>
        </p:txBody>
      </p:sp>
    </p:spTree>
    <p:extLst>
      <p:ext uri="{BB962C8B-B14F-4D97-AF65-F5344CB8AC3E}">
        <p14:creationId xmlns:p14="http://schemas.microsoft.com/office/powerpoint/2010/main" val="3365031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B353-B290-4FA3-9B00-37E2030E25A8}"/>
              </a:ext>
            </a:extLst>
          </p:cNvPr>
          <p:cNvSpPr>
            <a:spLocks noGrp="1"/>
          </p:cNvSpPr>
          <p:nvPr>
            <p:ph type="ctrTitle"/>
          </p:nvPr>
        </p:nvSpPr>
        <p:spPr>
          <a:xfrm>
            <a:off x="985969" y="4473227"/>
            <a:ext cx="8288032" cy="1096648"/>
          </a:xfrm>
        </p:spPr>
        <p:txBody>
          <a:bodyPr>
            <a:normAutofit/>
          </a:bodyPr>
          <a:lstStyle/>
          <a:p>
            <a:pPr algn="l"/>
            <a:r>
              <a:rPr lang="en-US" sz="4800"/>
              <a:t>Autonomous Vehicle</a:t>
            </a:r>
          </a:p>
        </p:txBody>
      </p:sp>
      <p:sp>
        <p:nvSpPr>
          <p:cNvPr id="3" name="Subtitle 2">
            <a:extLst>
              <a:ext uri="{FF2B5EF4-FFF2-40B4-BE49-F238E27FC236}">
                <a16:creationId xmlns:a16="http://schemas.microsoft.com/office/drawing/2014/main" id="{D5DD415F-78A1-4030-B7DA-E5F0B20054CC}"/>
              </a:ext>
            </a:extLst>
          </p:cNvPr>
          <p:cNvSpPr>
            <a:spLocks noGrp="1"/>
          </p:cNvSpPr>
          <p:nvPr>
            <p:ph type="subTitle" idx="1"/>
          </p:nvPr>
        </p:nvSpPr>
        <p:spPr>
          <a:xfrm>
            <a:off x="985969" y="5569874"/>
            <a:ext cx="8288032" cy="701677"/>
          </a:xfrm>
        </p:spPr>
        <p:txBody>
          <a:bodyPr>
            <a:normAutofit/>
          </a:bodyPr>
          <a:lstStyle/>
          <a:p>
            <a:pPr algn="l">
              <a:lnSpc>
                <a:spcPct val="90000"/>
              </a:lnSpc>
            </a:pPr>
            <a:r>
              <a:rPr lang="en-US" sz="1700" b="1"/>
              <a:t> ECEN 5763 – Embedded Machine Vision and Intelligent Automation</a:t>
            </a:r>
          </a:p>
          <a:p>
            <a:pPr algn="l">
              <a:lnSpc>
                <a:spcPct val="90000"/>
              </a:lnSpc>
            </a:pPr>
            <a:r>
              <a:rPr lang="en-US" sz="1700"/>
              <a:t>By Vatsal Sheth &amp; </a:t>
            </a:r>
            <a:r>
              <a:rPr lang="en-US" sz="1700" err="1"/>
              <a:t>Amreeta</a:t>
            </a:r>
            <a:r>
              <a:rPr lang="en-US" sz="1700"/>
              <a:t> Sengupta</a:t>
            </a:r>
          </a:p>
        </p:txBody>
      </p:sp>
      <p:pic>
        <p:nvPicPr>
          <p:cNvPr id="4" name="Picture 3" descr="A picture containing outdoor, car, building&#10;&#10;Description automatically generated">
            <a:extLst>
              <a:ext uri="{FF2B5EF4-FFF2-40B4-BE49-F238E27FC236}">
                <a16:creationId xmlns:a16="http://schemas.microsoft.com/office/drawing/2014/main" id="{FFB43DF5-CC00-47C0-9775-DFB5578DC487}"/>
              </a:ext>
            </a:extLst>
          </p:cNvPr>
          <p:cNvPicPr/>
          <p:nvPr/>
        </p:nvPicPr>
        <p:blipFill rotWithShape="1">
          <a:blip r:embed="rId2">
            <a:extLst>
              <a:ext uri="{28A0092B-C50C-407E-A947-70E740481C1C}">
                <a14:useLocalDpi xmlns:a14="http://schemas.microsoft.com/office/drawing/2010/main" val="0"/>
              </a:ext>
            </a:extLst>
          </a:blip>
          <a:srcRect t="20903" r="2" b="14018"/>
          <a:stretch/>
        </p:blipFill>
        <p:spPr>
          <a:xfrm>
            <a:off x="677334" y="468621"/>
            <a:ext cx="8274669" cy="3635025"/>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1382037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D9C94AF-9A64-461B-8CC4-AC7CFD0B402A}"/>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Analysis</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1C30A94A-1FA9-404E-A2C7-9D1096336C77}"/>
                  </a:ext>
                </a:extLst>
              </p:cNvPr>
              <p:cNvSpPr>
                <a:spLocks noGrp="1"/>
              </p:cNvSpPr>
              <p:nvPr>
                <p:ph type="body" sz="half" idx="2"/>
              </p:nvPr>
            </p:nvSpPr>
            <p:spPr>
              <a:xfrm>
                <a:off x="6336287" y="2160589"/>
                <a:ext cx="2934714" cy="3880773"/>
              </a:xfrm>
            </p:spPr>
            <p:txBody>
              <a:bodyPr vert="horz" lIns="91440" tIns="45720" rIns="91440" bIns="45720" rtlCol="0">
                <a:normAutofit/>
              </a:bodyPr>
              <a:lstStyle/>
              <a:p>
                <a:pPr>
                  <a:buFont typeface="Wingdings 3" charset="2"/>
                  <a:buChar char=""/>
                </a:pPr>
                <a14:m>
                  <m:oMath xmlns:m="http://schemas.openxmlformats.org/officeDocument/2006/math">
                    <m:r>
                      <a:rPr lang="en-US" sz="1400" i="1">
                        <a:latin typeface="Cambria Math" panose="02040503050406030204" pitchFamily="18" charset="0"/>
                      </a:rPr>
                      <m:t>𝐴𝑐𝑐𝑢𝑟𝑎𝑐𝑦</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𝑇𝑃</m:t>
                        </m:r>
                        <m:r>
                          <a:rPr lang="en-US" sz="1400" i="1">
                            <a:latin typeface="Cambria Math" panose="02040503050406030204" pitchFamily="18" charset="0"/>
                          </a:rPr>
                          <m:t>+</m:t>
                        </m:r>
                        <m:r>
                          <a:rPr lang="en-US" sz="1400" i="1">
                            <a:latin typeface="Cambria Math" panose="02040503050406030204" pitchFamily="18" charset="0"/>
                          </a:rPr>
                          <m:t>𝑇𝑁</m:t>
                        </m:r>
                      </m:num>
                      <m:den>
                        <m:r>
                          <a:rPr lang="en-US" sz="1400" i="1">
                            <a:latin typeface="Cambria Math" panose="02040503050406030204" pitchFamily="18" charset="0"/>
                          </a:rPr>
                          <m:t>𝑇𝑜𝑡𝑎𝑙</m:t>
                        </m:r>
                      </m:den>
                    </m:f>
                    <m:r>
                      <a:rPr lang="en-US" sz="1400" i="1">
                        <a:latin typeface="Cambria Math" panose="02040503050406030204" pitchFamily="18" charset="0"/>
                      </a:rPr>
                      <m:t>=0.8</m:t>
                    </m:r>
                    <m:r>
                      <a:rPr lang="en-US" sz="1400" b="0" i="1">
                        <a:latin typeface="Cambria Math" panose="02040503050406030204" pitchFamily="18" charset="0"/>
                      </a:rPr>
                      <m:t>2</m:t>
                    </m:r>
                  </m:oMath>
                </a14:m>
                <a:endParaRPr lang="en-US" sz="1400" dirty="0"/>
              </a:p>
              <a:p>
                <a:pPr>
                  <a:buFont typeface="Wingdings 3" charset="2"/>
                  <a:buChar char=""/>
                </a:pPr>
                <a14:m>
                  <m:oMath xmlns:m="http://schemas.openxmlformats.org/officeDocument/2006/math">
                    <m:r>
                      <a:rPr lang="en-US" sz="1400" i="1">
                        <a:latin typeface="Cambria Math" panose="02040503050406030204" pitchFamily="18" charset="0"/>
                      </a:rPr>
                      <m:t>𝑃𝑟𝑒𝑐𝑖𝑠𝑖𝑜𝑛</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𝑇𝑃</m:t>
                        </m:r>
                      </m:num>
                      <m:den>
                        <m:r>
                          <a:rPr lang="en-US" sz="1400" i="1">
                            <a:latin typeface="Cambria Math" panose="02040503050406030204" pitchFamily="18" charset="0"/>
                          </a:rPr>
                          <m:t>𝑇𝑃</m:t>
                        </m:r>
                        <m:r>
                          <a:rPr lang="en-US" sz="1400" i="1">
                            <a:latin typeface="Cambria Math" panose="02040503050406030204" pitchFamily="18" charset="0"/>
                          </a:rPr>
                          <m:t>+</m:t>
                        </m:r>
                        <m:r>
                          <a:rPr lang="en-US" sz="1400" i="1">
                            <a:latin typeface="Cambria Math" panose="02040503050406030204" pitchFamily="18" charset="0"/>
                          </a:rPr>
                          <m:t>𝐹𝑃</m:t>
                        </m:r>
                      </m:den>
                    </m:f>
                    <m:r>
                      <a:rPr lang="en-US" sz="1400" i="1">
                        <a:latin typeface="Cambria Math" panose="02040503050406030204" pitchFamily="18" charset="0"/>
                      </a:rPr>
                      <m:t>=0</m:t>
                    </m:r>
                    <m:r>
                      <a:rPr lang="en-US" sz="1400" b="0" i="1">
                        <a:latin typeface="Cambria Math" panose="02040503050406030204" pitchFamily="18" charset="0"/>
                      </a:rPr>
                      <m:t>.71</m:t>
                    </m:r>
                  </m:oMath>
                </a14:m>
                <a:endParaRPr lang="en-US" sz="1400" dirty="0"/>
              </a:p>
              <a:p>
                <a:pPr>
                  <a:buFont typeface="Wingdings 3" charset="2"/>
                  <a:buChar char=""/>
                </a:pPr>
                <a14:m>
                  <m:oMath xmlns:m="http://schemas.openxmlformats.org/officeDocument/2006/math">
                    <m:r>
                      <a:rPr lang="en-US" sz="1400" i="1">
                        <a:latin typeface="Cambria Math" panose="02040503050406030204" pitchFamily="18" charset="0"/>
                      </a:rPr>
                      <m:t>𝑅𝑒𝑐𝑎𝑙𝑙</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𝑇𝑃</m:t>
                        </m:r>
                      </m:num>
                      <m:den>
                        <m:r>
                          <a:rPr lang="en-US" sz="1400" i="1">
                            <a:latin typeface="Cambria Math" panose="02040503050406030204" pitchFamily="18" charset="0"/>
                          </a:rPr>
                          <m:t>𝑇𝑃</m:t>
                        </m:r>
                        <m:r>
                          <a:rPr lang="en-US" sz="1400" i="1">
                            <a:latin typeface="Cambria Math" panose="02040503050406030204" pitchFamily="18" charset="0"/>
                          </a:rPr>
                          <m:t>+</m:t>
                        </m:r>
                        <m:r>
                          <a:rPr lang="en-US" sz="1400" b="0" i="1">
                            <a:latin typeface="Cambria Math" panose="02040503050406030204" pitchFamily="18" charset="0"/>
                          </a:rPr>
                          <m:t>𝐹</m:t>
                        </m:r>
                        <m:r>
                          <a:rPr lang="en-US" sz="1400" i="1">
                            <a:latin typeface="Cambria Math" panose="02040503050406030204" pitchFamily="18" charset="0"/>
                          </a:rPr>
                          <m:t>𝑁</m:t>
                        </m:r>
                      </m:den>
                    </m:f>
                    <m:r>
                      <a:rPr lang="en-US" sz="1400" i="1">
                        <a:latin typeface="Cambria Math" panose="02040503050406030204" pitchFamily="18" charset="0"/>
                      </a:rPr>
                      <m:t>=0.</m:t>
                    </m:r>
                    <m:r>
                      <a:rPr lang="en-US" sz="1400" b="0" i="0">
                        <a:latin typeface="Cambria Math" panose="02040503050406030204" pitchFamily="18" charset="0"/>
                      </a:rPr>
                      <m:t>41</m:t>
                    </m:r>
                  </m:oMath>
                </a14:m>
                <a:endParaRPr lang="en-US" sz="1400" dirty="0"/>
              </a:p>
              <a:p>
                <a:pPr>
                  <a:buFont typeface="Wingdings 3" charset="2"/>
                  <a:buChar char=""/>
                </a:pPr>
                <a14:m>
                  <m:oMath xmlns:m="http://schemas.openxmlformats.org/officeDocument/2006/math">
                    <m:r>
                      <a:rPr lang="en-US" sz="1400" i="1">
                        <a:latin typeface="Cambria Math" panose="02040503050406030204" pitchFamily="18" charset="0"/>
                      </a:rPr>
                      <m:t>𝐹</m:t>
                    </m:r>
                    <m:r>
                      <a:rPr lang="en-US" sz="1400" i="1">
                        <a:latin typeface="Cambria Math" panose="02040503050406030204" pitchFamily="18" charset="0"/>
                      </a:rPr>
                      <m:t>1=2∗</m:t>
                    </m:r>
                    <m:f>
                      <m:fPr>
                        <m:ctrlPr>
                          <a:rPr lang="en-US" sz="1400" i="1">
                            <a:latin typeface="Cambria Math" panose="02040503050406030204" pitchFamily="18" charset="0"/>
                          </a:rPr>
                        </m:ctrlPr>
                      </m:fPr>
                      <m:num>
                        <m:r>
                          <a:rPr lang="en-US" sz="1400" i="1">
                            <a:latin typeface="Cambria Math" panose="02040503050406030204" pitchFamily="18" charset="0"/>
                          </a:rPr>
                          <m:t>𝑝𝑟𝑒𝑐𝑖𝑠𝑖𝑜𝑛</m:t>
                        </m:r>
                        <m:r>
                          <a:rPr lang="en-US" sz="1400" i="1">
                            <a:latin typeface="Cambria Math" panose="02040503050406030204" pitchFamily="18" charset="0"/>
                          </a:rPr>
                          <m:t>∗</m:t>
                        </m:r>
                        <m:r>
                          <a:rPr lang="en-US" sz="1400" i="1">
                            <a:latin typeface="Cambria Math" panose="02040503050406030204" pitchFamily="18" charset="0"/>
                          </a:rPr>
                          <m:t>𝑟𝑒𝑐𝑎𝑙𝑙</m:t>
                        </m:r>
                      </m:num>
                      <m:den>
                        <m:r>
                          <a:rPr lang="en-US" sz="1400" i="1">
                            <a:latin typeface="Cambria Math" panose="02040503050406030204" pitchFamily="18" charset="0"/>
                          </a:rPr>
                          <m:t>𝑝𝑟𝑒𝑐𝑖𝑠𝑖𝑜𝑛</m:t>
                        </m:r>
                        <m:r>
                          <a:rPr lang="en-US" sz="1400" i="1">
                            <a:latin typeface="Cambria Math" panose="02040503050406030204" pitchFamily="18" charset="0"/>
                          </a:rPr>
                          <m:t>+</m:t>
                        </m:r>
                        <m:r>
                          <a:rPr lang="en-US" sz="1400" i="1">
                            <a:latin typeface="Cambria Math" panose="02040503050406030204" pitchFamily="18" charset="0"/>
                          </a:rPr>
                          <m:t>𝑟𝑒𝑐𝑎𝑙𝑙</m:t>
                        </m:r>
                      </m:den>
                    </m:f>
                    <m:r>
                      <a:rPr lang="en-US" sz="1400" i="1">
                        <a:latin typeface="Cambria Math" panose="02040503050406030204" pitchFamily="18" charset="0"/>
                      </a:rPr>
                      <m:t>=0.</m:t>
                    </m:r>
                    <m:r>
                      <a:rPr lang="en-US" sz="1400" b="0" i="0">
                        <a:latin typeface="Cambria Math" panose="02040503050406030204" pitchFamily="18" charset="0"/>
                      </a:rPr>
                      <m:t>52</m:t>
                    </m:r>
                  </m:oMath>
                </a14:m>
                <a:endParaRPr lang="en-US" sz="1400" dirty="0"/>
              </a:p>
              <a:p>
                <a:pPr>
                  <a:buFont typeface="Wingdings 3" charset="2"/>
                  <a:buChar char=""/>
                </a:pPr>
                <a:endParaRPr lang="en-US" sz="1400" dirty="0"/>
              </a:p>
              <a:p>
                <a:pPr>
                  <a:buFont typeface="Wingdings 3" charset="2"/>
                  <a:buChar char=""/>
                </a:pPr>
                <a:endParaRPr lang="en-US" sz="1400" dirty="0"/>
              </a:p>
              <a:p>
                <a:pPr>
                  <a:buFont typeface="Wingdings 3" charset="2"/>
                  <a:buChar char=""/>
                </a:pPr>
                <a:endParaRPr lang="en-US" sz="1400" dirty="0"/>
              </a:p>
            </p:txBody>
          </p:sp>
        </mc:Choice>
        <mc:Fallback>
          <p:sp>
            <p:nvSpPr>
              <p:cNvPr id="4" name="Text Placeholder 3">
                <a:extLst>
                  <a:ext uri="{FF2B5EF4-FFF2-40B4-BE49-F238E27FC236}">
                    <a16:creationId xmlns:a16="http://schemas.microsoft.com/office/drawing/2014/main" id="{1C30A94A-1FA9-404E-A2C7-9D1096336C77}"/>
                  </a:ext>
                </a:extLst>
              </p:cNvPr>
              <p:cNvSpPr>
                <a:spLocks noGrp="1" noRot="1" noChangeAspect="1" noMove="1" noResize="1" noEditPoints="1" noAdjustHandles="1" noChangeArrowheads="1" noChangeShapeType="1" noTextEdit="1"/>
              </p:cNvSpPr>
              <p:nvPr>
                <p:ph type="body" sz="half" idx="2"/>
              </p:nvPr>
            </p:nvSpPr>
            <p:spPr>
              <a:xfrm>
                <a:off x="6336287" y="2160589"/>
                <a:ext cx="2934714" cy="3880773"/>
              </a:xfrm>
              <a:blipFill>
                <a:blip r:embed="rId2"/>
                <a:stretch>
                  <a:fillRect/>
                </a:stretch>
              </a:blipFill>
            </p:spPr>
            <p:txBody>
              <a:bodyPr/>
              <a:lstStyle/>
              <a:p>
                <a:r>
                  <a:rPr lang="en-US">
                    <a:noFill/>
                  </a:rPr>
                  <a:t> </a:t>
                </a:r>
              </a:p>
            </p:txBody>
          </p:sp>
        </mc:Fallback>
      </mc:AlternateContent>
      <p:pic>
        <p:nvPicPr>
          <p:cNvPr id="8" name="Picture Placeholder 7">
            <a:extLst>
              <a:ext uri="{FF2B5EF4-FFF2-40B4-BE49-F238E27FC236}">
                <a16:creationId xmlns:a16="http://schemas.microsoft.com/office/drawing/2014/main" id="{C2525BA5-D174-4A2B-A423-73EA749FB679}"/>
              </a:ext>
            </a:extLst>
          </p:cNvPr>
          <p:cNvPicPr>
            <a:picLocks noGrp="1" noChangeAspect="1"/>
          </p:cNvPicPr>
          <p:nvPr>
            <p:ph type="pic" idx="1"/>
          </p:nvPr>
        </p:nvPicPr>
        <p:blipFill rotWithShape="1">
          <a:blip r:embed="rId3"/>
          <a:srcRect l="3268" r="3489" b="2"/>
          <a:stretch/>
        </p:blipFill>
        <p:spPr>
          <a:xfrm>
            <a:off x="677334" y="2159331"/>
            <a:ext cx="5423429" cy="3882362"/>
          </a:xfrm>
          <a:prstGeom prst="rect">
            <a:avLst/>
          </a:prstGeom>
        </p:spPr>
      </p:pic>
    </p:spTree>
    <p:extLst>
      <p:ext uri="{BB962C8B-B14F-4D97-AF65-F5344CB8AC3E}">
        <p14:creationId xmlns:p14="http://schemas.microsoft.com/office/powerpoint/2010/main" val="308688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22BFFE08-65DD-41E9-BB37-CFAFC1E4D9C1}"/>
              </a:ext>
            </a:extLst>
          </p:cNvPr>
          <p:cNvPicPr>
            <a:picLocks noGrp="1" noChangeAspect="1"/>
          </p:cNvPicPr>
          <p:nvPr>
            <p:ph type="pic" idx="1"/>
          </p:nvPr>
        </p:nvPicPr>
        <p:blipFill>
          <a:blip r:embed="rId2"/>
          <a:srcRect t="15510" b="15510"/>
          <a:stretch>
            <a:fillRect/>
          </a:stretch>
        </p:blipFill>
        <p:spPr>
          <a:xfrm>
            <a:off x="1126309" y="1207080"/>
            <a:ext cx="9941259" cy="4440213"/>
          </a:xfrm>
          <a:prstGeom prst="rect">
            <a:avLst/>
          </a:prstGeom>
        </p:spPr>
      </p:pic>
    </p:spTree>
    <p:extLst>
      <p:ext uri="{BB962C8B-B14F-4D97-AF65-F5344CB8AC3E}">
        <p14:creationId xmlns:p14="http://schemas.microsoft.com/office/powerpoint/2010/main" val="2793964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88FE-0D69-4417-949B-743A4F59D1BE}"/>
              </a:ext>
            </a:extLst>
          </p:cNvPr>
          <p:cNvSpPr>
            <a:spLocks noGrp="1"/>
          </p:cNvSpPr>
          <p:nvPr>
            <p:ph type="title"/>
          </p:nvPr>
        </p:nvSpPr>
        <p:spPr/>
        <p:txBody>
          <a:bodyPr/>
          <a:lstStyle/>
          <a:p>
            <a:r>
              <a:rPr lang="en-US" dirty="0"/>
              <a:t>GPU</a:t>
            </a:r>
          </a:p>
        </p:txBody>
      </p:sp>
      <p:sp>
        <p:nvSpPr>
          <p:cNvPr id="3" name="Content Placeholder 2">
            <a:extLst>
              <a:ext uri="{FF2B5EF4-FFF2-40B4-BE49-F238E27FC236}">
                <a16:creationId xmlns:a16="http://schemas.microsoft.com/office/drawing/2014/main" id="{C04C5F6A-7239-4A42-8DC7-9AC34E84D7C9}"/>
              </a:ext>
            </a:extLst>
          </p:cNvPr>
          <p:cNvSpPr>
            <a:spLocks noGrp="1"/>
          </p:cNvSpPr>
          <p:nvPr>
            <p:ph idx="1"/>
          </p:nvPr>
        </p:nvSpPr>
        <p:spPr/>
        <p:txBody>
          <a:bodyPr/>
          <a:lstStyle/>
          <a:p>
            <a:r>
              <a:rPr lang="en-US" dirty="0"/>
              <a:t>Using NVIDIA CUDA library instead of OpenCV or use GPU library of OpenCV which uses implementation based on CUDA</a:t>
            </a:r>
          </a:p>
          <a:p>
            <a:r>
              <a:rPr lang="en-US" dirty="0"/>
              <a:t>Detection Performance for GPU library is poor as OpenCV has not updated it</a:t>
            </a:r>
          </a:p>
          <a:p>
            <a:r>
              <a:rPr lang="en-US" dirty="0"/>
              <a:t>8x Speedup claimed by Nvidia for cascade detection with GPU library</a:t>
            </a:r>
          </a:p>
          <a:p>
            <a:r>
              <a:rPr lang="en-US" dirty="0"/>
              <a:t>2.5x actual speedup achieved</a:t>
            </a:r>
          </a:p>
          <a:p>
            <a:r>
              <a:rPr lang="en-US" dirty="0"/>
              <a:t>Limitation of time for CPU to GPU memory transfer of input frame and GPU to CPU memory transfer of output frame</a:t>
            </a:r>
          </a:p>
          <a:p>
            <a:endParaRPr lang="en-US" dirty="0"/>
          </a:p>
        </p:txBody>
      </p:sp>
    </p:spTree>
    <p:extLst>
      <p:ext uri="{BB962C8B-B14F-4D97-AF65-F5344CB8AC3E}">
        <p14:creationId xmlns:p14="http://schemas.microsoft.com/office/powerpoint/2010/main" val="3389233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9E94-3767-429F-9CBB-8287CF098599}"/>
              </a:ext>
            </a:extLst>
          </p:cNvPr>
          <p:cNvSpPr>
            <a:spLocks noGrp="1"/>
          </p:cNvSpPr>
          <p:nvPr>
            <p:ph type="title"/>
          </p:nvPr>
        </p:nvSpPr>
        <p:spPr/>
        <p:txBody>
          <a:bodyPr/>
          <a:lstStyle/>
          <a:p>
            <a:r>
              <a:rPr lang="en-US" dirty="0"/>
              <a:t>Multi-threading</a:t>
            </a:r>
          </a:p>
        </p:txBody>
      </p:sp>
      <p:sp>
        <p:nvSpPr>
          <p:cNvPr id="3" name="Content Placeholder 2">
            <a:extLst>
              <a:ext uri="{FF2B5EF4-FFF2-40B4-BE49-F238E27FC236}">
                <a16:creationId xmlns:a16="http://schemas.microsoft.com/office/drawing/2014/main" id="{9F9C2800-5272-47A8-B668-ECB44F465E42}"/>
              </a:ext>
            </a:extLst>
          </p:cNvPr>
          <p:cNvSpPr>
            <a:spLocks noGrp="1"/>
          </p:cNvSpPr>
          <p:nvPr>
            <p:ph idx="1"/>
          </p:nvPr>
        </p:nvSpPr>
        <p:spPr/>
        <p:txBody>
          <a:bodyPr/>
          <a:lstStyle/>
          <a:p>
            <a:r>
              <a:rPr lang="en-US" dirty="0"/>
              <a:t>Concept of Pipeline from Computer Architecture </a:t>
            </a:r>
          </a:p>
          <a:p>
            <a:r>
              <a:rPr lang="en-US" dirty="0"/>
              <a:t>Each thread tied to a specific core</a:t>
            </a:r>
          </a:p>
          <a:p>
            <a:r>
              <a:rPr lang="en-US" dirty="0"/>
              <a:t>Each thread performs all detection operations so, effectively four frames computed simultaneously</a:t>
            </a:r>
          </a:p>
          <a:p>
            <a:r>
              <a:rPr lang="en-US" dirty="0"/>
              <a:t>Frame skipping based on frame number and retain previous detection</a:t>
            </a:r>
          </a:p>
          <a:p>
            <a:r>
              <a:rPr lang="en-US" dirty="0"/>
              <a:t>Advantage in CPU utilization over each thread doing specific function multi-threading concept</a:t>
            </a:r>
          </a:p>
        </p:txBody>
      </p:sp>
    </p:spTree>
    <p:extLst>
      <p:ext uri="{BB962C8B-B14F-4D97-AF65-F5344CB8AC3E}">
        <p14:creationId xmlns:p14="http://schemas.microsoft.com/office/powerpoint/2010/main" val="375585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7" name="Group 44">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6" name="Straight Connector 45">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2D84327-8283-4ECF-87D0-70C1B7A78816}"/>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a:t>CPU Performance</a:t>
            </a:r>
          </a:p>
        </p:txBody>
      </p:sp>
      <p:sp>
        <p:nvSpPr>
          <p:cNvPr id="4" name="Text Placeholder 3">
            <a:extLst>
              <a:ext uri="{FF2B5EF4-FFF2-40B4-BE49-F238E27FC236}">
                <a16:creationId xmlns:a16="http://schemas.microsoft.com/office/drawing/2014/main" id="{204F04B8-AF13-4671-9F5C-B1BDB9A50992}"/>
              </a:ext>
            </a:extLst>
          </p:cNvPr>
          <p:cNvSpPr>
            <a:spLocks noGrp="1"/>
          </p:cNvSpPr>
          <p:nvPr>
            <p:ph type="body" sz="half" idx="2"/>
          </p:nvPr>
        </p:nvSpPr>
        <p:spPr>
          <a:xfrm>
            <a:off x="6336287" y="2160589"/>
            <a:ext cx="2934714" cy="3880773"/>
          </a:xfrm>
        </p:spPr>
        <p:txBody>
          <a:bodyPr vert="horz" lIns="91440" tIns="45720" rIns="91440" bIns="45720" rtlCol="0">
            <a:normAutofit/>
          </a:bodyPr>
          <a:lstStyle/>
          <a:p>
            <a:pPr>
              <a:buFont typeface="Wingdings 3" charset="2"/>
              <a:buChar char=""/>
            </a:pPr>
            <a:endParaRPr lang="en-US"/>
          </a:p>
        </p:txBody>
      </p:sp>
      <p:pic>
        <p:nvPicPr>
          <p:cNvPr id="7" name="Picture Placeholder 6">
            <a:extLst>
              <a:ext uri="{FF2B5EF4-FFF2-40B4-BE49-F238E27FC236}">
                <a16:creationId xmlns:a16="http://schemas.microsoft.com/office/drawing/2014/main" id="{5BF623D5-C5CB-4788-B694-318F4B687A4C}"/>
              </a:ext>
            </a:extLst>
          </p:cNvPr>
          <p:cNvPicPr>
            <a:picLocks noGrp="1" noChangeAspect="1"/>
          </p:cNvPicPr>
          <p:nvPr>
            <p:ph type="pic" idx="1"/>
          </p:nvPr>
        </p:nvPicPr>
        <p:blipFill rotWithShape="1">
          <a:blip r:embed="rId2"/>
          <a:srcRect l="1923" r="10068" b="-1"/>
          <a:stretch/>
        </p:blipFill>
        <p:spPr>
          <a:xfrm>
            <a:off x="677334" y="2159331"/>
            <a:ext cx="5423429" cy="3882362"/>
          </a:xfrm>
          <a:prstGeom prst="rect">
            <a:avLst/>
          </a:prstGeom>
        </p:spPr>
      </p:pic>
    </p:spTree>
    <p:extLst>
      <p:ext uri="{BB962C8B-B14F-4D97-AF65-F5344CB8AC3E}">
        <p14:creationId xmlns:p14="http://schemas.microsoft.com/office/powerpoint/2010/main" val="2864879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E859E-8585-4018-A741-8705FD1B50E6}"/>
              </a:ext>
            </a:extLst>
          </p:cNvPr>
          <p:cNvSpPr>
            <a:spLocks noGrp="1"/>
          </p:cNvSpPr>
          <p:nvPr>
            <p:ph type="title"/>
          </p:nvPr>
        </p:nvSpPr>
        <p:spPr/>
        <p:txBody>
          <a:bodyPr>
            <a:normAutofit/>
          </a:bodyPr>
          <a:lstStyle/>
          <a:p>
            <a:r>
              <a:rPr lang="en-US" dirty="0"/>
              <a:t>Frame Rate Analysis</a:t>
            </a:r>
          </a:p>
        </p:txBody>
      </p:sp>
      <p:sp>
        <p:nvSpPr>
          <p:cNvPr id="5" name="TextBox 4">
            <a:extLst>
              <a:ext uri="{FF2B5EF4-FFF2-40B4-BE49-F238E27FC236}">
                <a16:creationId xmlns:a16="http://schemas.microsoft.com/office/drawing/2014/main" id="{C834DAD5-3A88-4582-ACBF-94AABF454A53}"/>
              </a:ext>
            </a:extLst>
          </p:cNvPr>
          <p:cNvSpPr txBox="1"/>
          <p:nvPr/>
        </p:nvSpPr>
        <p:spPr>
          <a:xfrm>
            <a:off x="677334" y="1270000"/>
            <a:ext cx="2835071" cy="369332"/>
          </a:xfrm>
          <a:prstGeom prst="rect">
            <a:avLst/>
          </a:prstGeom>
          <a:noFill/>
        </p:spPr>
        <p:txBody>
          <a:bodyPr wrap="square" rtlCol="0">
            <a:spAutoFit/>
          </a:bodyPr>
          <a:lstStyle/>
          <a:p>
            <a:r>
              <a:rPr lang="en-US" u="sng" dirty="0"/>
              <a:t>Half HD Video [1280X640]</a:t>
            </a:r>
            <a:endParaRPr lang="en-US" dirty="0"/>
          </a:p>
        </p:txBody>
      </p:sp>
      <p:graphicFrame>
        <p:nvGraphicFramePr>
          <p:cNvPr id="12" name="Table 11">
            <a:extLst>
              <a:ext uri="{FF2B5EF4-FFF2-40B4-BE49-F238E27FC236}">
                <a16:creationId xmlns:a16="http://schemas.microsoft.com/office/drawing/2014/main" id="{63EF43D8-89E7-49F3-BB59-A8EC891CA815}"/>
              </a:ext>
            </a:extLst>
          </p:cNvPr>
          <p:cNvGraphicFramePr>
            <a:graphicFrameLocks noGrp="1"/>
          </p:cNvGraphicFramePr>
          <p:nvPr>
            <p:extLst>
              <p:ext uri="{D42A27DB-BD31-4B8C-83A1-F6EECF244321}">
                <p14:modId xmlns:p14="http://schemas.microsoft.com/office/powerpoint/2010/main" val="2424454993"/>
              </p:ext>
            </p:extLst>
          </p:nvPr>
        </p:nvGraphicFramePr>
        <p:xfrm>
          <a:off x="677334" y="1757996"/>
          <a:ext cx="6313646" cy="1083471"/>
        </p:xfrm>
        <a:graphic>
          <a:graphicData uri="http://schemas.openxmlformats.org/drawingml/2006/table">
            <a:tbl>
              <a:tblPr firstRow="1" firstCol="1" bandRow="1">
                <a:tableStyleId>{5C22544A-7EE6-4342-B048-85BDC9FD1C3A}</a:tableStyleId>
              </a:tblPr>
              <a:tblGrid>
                <a:gridCol w="3156823">
                  <a:extLst>
                    <a:ext uri="{9D8B030D-6E8A-4147-A177-3AD203B41FA5}">
                      <a16:colId xmlns:a16="http://schemas.microsoft.com/office/drawing/2014/main" val="4212751254"/>
                    </a:ext>
                  </a:extLst>
                </a:gridCol>
                <a:gridCol w="3156823">
                  <a:extLst>
                    <a:ext uri="{9D8B030D-6E8A-4147-A177-3AD203B41FA5}">
                      <a16:colId xmlns:a16="http://schemas.microsoft.com/office/drawing/2014/main" val="4254611121"/>
                    </a:ext>
                  </a:extLst>
                </a:gridCol>
              </a:tblGrid>
              <a:tr h="361157">
                <a:tc>
                  <a:txBody>
                    <a:bodyPr/>
                    <a:lstStyle/>
                    <a:p>
                      <a:pPr marL="0" marR="0" algn="ctr">
                        <a:lnSpc>
                          <a:spcPct val="107000"/>
                        </a:lnSpc>
                        <a:spcBef>
                          <a:spcPts val="0"/>
                        </a:spcBef>
                        <a:spcAft>
                          <a:spcPts val="0"/>
                        </a:spcAft>
                      </a:pPr>
                      <a:r>
                        <a:rPr lang="en-US" sz="1100" dirty="0">
                          <a:effectLst/>
                        </a:rPr>
                        <a:t>Implementation Approach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FPS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9330337"/>
                  </a:ext>
                </a:extLst>
              </a:tr>
              <a:tr h="361157">
                <a:tc>
                  <a:txBody>
                    <a:bodyPr/>
                    <a:lstStyle/>
                    <a:p>
                      <a:pPr marL="0" marR="0" algn="ctr">
                        <a:lnSpc>
                          <a:spcPct val="107000"/>
                        </a:lnSpc>
                        <a:spcBef>
                          <a:spcPts val="0"/>
                        </a:spcBef>
                        <a:spcAft>
                          <a:spcPts val="0"/>
                        </a:spcAft>
                      </a:pPr>
                      <a:r>
                        <a:rPr lang="en-US" sz="1100">
                          <a:effectLst/>
                        </a:rPr>
                        <a:t>Without Frame Skipping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5.08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1230844"/>
                  </a:ext>
                </a:extLst>
              </a:tr>
              <a:tr h="361157">
                <a:tc>
                  <a:txBody>
                    <a:bodyPr/>
                    <a:lstStyle/>
                    <a:p>
                      <a:pPr marL="0" marR="0" algn="ctr">
                        <a:lnSpc>
                          <a:spcPct val="107000"/>
                        </a:lnSpc>
                        <a:spcBef>
                          <a:spcPts val="0"/>
                        </a:spcBef>
                        <a:spcAft>
                          <a:spcPts val="0"/>
                        </a:spcAft>
                      </a:pPr>
                      <a:r>
                        <a:rPr lang="en-US" sz="1100">
                          <a:effectLst/>
                        </a:rPr>
                        <a:t>With Frame Skipping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12.46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0133351"/>
                  </a:ext>
                </a:extLst>
              </a:tr>
            </a:tbl>
          </a:graphicData>
        </a:graphic>
      </p:graphicFrame>
      <p:graphicFrame>
        <p:nvGraphicFramePr>
          <p:cNvPr id="13" name="Table 12">
            <a:extLst>
              <a:ext uri="{FF2B5EF4-FFF2-40B4-BE49-F238E27FC236}">
                <a16:creationId xmlns:a16="http://schemas.microsoft.com/office/drawing/2014/main" id="{46B3EB1F-6BF5-40A4-8A48-E10EABFE5C3C}"/>
              </a:ext>
            </a:extLst>
          </p:cNvPr>
          <p:cNvGraphicFramePr>
            <a:graphicFrameLocks noGrp="1"/>
          </p:cNvGraphicFramePr>
          <p:nvPr>
            <p:extLst>
              <p:ext uri="{D42A27DB-BD31-4B8C-83A1-F6EECF244321}">
                <p14:modId xmlns:p14="http://schemas.microsoft.com/office/powerpoint/2010/main" val="503065518"/>
              </p:ext>
            </p:extLst>
          </p:nvPr>
        </p:nvGraphicFramePr>
        <p:xfrm>
          <a:off x="677334" y="3048238"/>
          <a:ext cx="6313646" cy="1645680"/>
        </p:xfrm>
        <a:graphic>
          <a:graphicData uri="http://schemas.openxmlformats.org/drawingml/2006/table">
            <a:tbl>
              <a:tblPr firstRow="1" firstCol="1" bandRow="1">
                <a:tableStyleId>{5C22544A-7EE6-4342-B048-85BDC9FD1C3A}</a:tableStyleId>
              </a:tblPr>
              <a:tblGrid>
                <a:gridCol w="2187140">
                  <a:extLst>
                    <a:ext uri="{9D8B030D-6E8A-4147-A177-3AD203B41FA5}">
                      <a16:colId xmlns:a16="http://schemas.microsoft.com/office/drawing/2014/main" val="2826267746"/>
                    </a:ext>
                  </a:extLst>
                </a:gridCol>
                <a:gridCol w="2019384">
                  <a:extLst>
                    <a:ext uri="{9D8B030D-6E8A-4147-A177-3AD203B41FA5}">
                      <a16:colId xmlns:a16="http://schemas.microsoft.com/office/drawing/2014/main" val="532546492"/>
                    </a:ext>
                  </a:extLst>
                </a:gridCol>
                <a:gridCol w="2107122">
                  <a:extLst>
                    <a:ext uri="{9D8B030D-6E8A-4147-A177-3AD203B41FA5}">
                      <a16:colId xmlns:a16="http://schemas.microsoft.com/office/drawing/2014/main" val="1227561752"/>
                    </a:ext>
                  </a:extLst>
                </a:gridCol>
              </a:tblGrid>
              <a:tr h="274280">
                <a:tc>
                  <a:txBody>
                    <a:bodyPr/>
                    <a:lstStyle/>
                    <a:p>
                      <a:pPr marL="0" marR="0" algn="ctr">
                        <a:lnSpc>
                          <a:spcPct val="107000"/>
                        </a:lnSpc>
                        <a:spcBef>
                          <a:spcPts val="0"/>
                        </a:spcBef>
                        <a:spcAft>
                          <a:spcPts val="0"/>
                        </a:spcAft>
                      </a:pPr>
                      <a:r>
                        <a:rPr lang="en-US" sz="1100">
                          <a:effectLst/>
                        </a:rPr>
                        <a:t>Detections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07000"/>
                        </a:lnSpc>
                        <a:spcBef>
                          <a:spcPts val="0"/>
                        </a:spcBef>
                        <a:spcAft>
                          <a:spcPts val="0"/>
                        </a:spcAft>
                      </a:pPr>
                      <a:r>
                        <a:rPr lang="en-US" sz="1100">
                          <a:effectLst/>
                        </a:rPr>
                        <a:t>FPS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499538919"/>
                  </a:ext>
                </a:extLst>
              </a:tr>
              <a:tr h="274280">
                <a:tc>
                  <a:txBody>
                    <a:bodyPr/>
                    <a:lstStyle/>
                    <a:p>
                      <a:pPr marL="0" marR="0" algn="ctr">
                        <a:lnSpc>
                          <a:spcPct val="107000"/>
                        </a:lnSpc>
                        <a:spcBef>
                          <a:spcPts val="0"/>
                        </a:spcBef>
                        <a:spcAft>
                          <a:spcPts val="0"/>
                        </a:spcAft>
                      </a:pPr>
                      <a:r>
                        <a:rPr lang="en-US" sz="11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WITHOUT FRAME SKIPPING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WITH FRAME SKIPPING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7428065"/>
                  </a:ext>
                </a:extLst>
              </a:tr>
              <a:tr h="274280">
                <a:tc>
                  <a:txBody>
                    <a:bodyPr/>
                    <a:lstStyle/>
                    <a:p>
                      <a:pPr marL="0" marR="0" algn="ctr">
                        <a:lnSpc>
                          <a:spcPct val="107000"/>
                        </a:lnSpc>
                        <a:spcBef>
                          <a:spcPts val="0"/>
                        </a:spcBef>
                        <a:spcAft>
                          <a:spcPts val="0"/>
                        </a:spcAft>
                      </a:pPr>
                      <a:r>
                        <a:rPr lang="en-US" sz="1100">
                          <a:effectLst/>
                        </a:rPr>
                        <a:t>Lane Detection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11.20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14.14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408925"/>
                  </a:ext>
                </a:extLst>
              </a:tr>
              <a:tr h="274280">
                <a:tc>
                  <a:txBody>
                    <a:bodyPr/>
                    <a:lstStyle/>
                    <a:p>
                      <a:pPr marL="0" marR="0" algn="ctr">
                        <a:lnSpc>
                          <a:spcPct val="107000"/>
                        </a:lnSpc>
                        <a:spcBef>
                          <a:spcPts val="0"/>
                        </a:spcBef>
                        <a:spcAft>
                          <a:spcPts val="0"/>
                        </a:spcAft>
                      </a:pPr>
                      <a:r>
                        <a:rPr lang="en-US" sz="1100">
                          <a:effectLst/>
                        </a:rPr>
                        <a:t>Pedestrian Detection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4.78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12.87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8949102"/>
                  </a:ext>
                </a:extLst>
              </a:tr>
              <a:tr h="274280">
                <a:tc>
                  <a:txBody>
                    <a:bodyPr/>
                    <a:lstStyle/>
                    <a:p>
                      <a:pPr marL="0" marR="0" algn="ctr">
                        <a:lnSpc>
                          <a:spcPct val="107000"/>
                        </a:lnSpc>
                        <a:spcBef>
                          <a:spcPts val="0"/>
                        </a:spcBef>
                        <a:spcAft>
                          <a:spcPts val="0"/>
                        </a:spcAft>
                      </a:pPr>
                      <a:r>
                        <a:rPr lang="en-US" sz="1100">
                          <a:effectLst/>
                        </a:rPr>
                        <a:t>Traffic Light Detection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8.18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16.05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8303192"/>
                  </a:ext>
                </a:extLst>
              </a:tr>
              <a:tr h="274280">
                <a:tc>
                  <a:txBody>
                    <a:bodyPr/>
                    <a:lstStyle/>
                    <a:p>
                      <a:pPr marL="0" marR="0" algn="ctr">
                        <a:lnSpc>
                          <a:spcPct val="107000"/>
                        </a:lnSpc>
                        <a:spcBef>
                          <a:spcPts val="0"/>
                        </a:spcBef>
                        <a:spcAft>
                          <a:spcPts val="0"/>
                        </a:spcAft>
                      </a:pPr>
                      <a:r>
                        <a:rPr lang="en-US" sz="1100">
                          <a:effectLst/>
                        </a:rPr>
                        <a:t>Car Detection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15.49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4219408"/>
                  </a:ext>
                </a:extLst>
              </a:tr>
            </a:tbl>
          </a:graphicData>
        </a:graphic>
      </p:graphicFrame>
      <p:sp>
        <p:nvSpPr>
          <p:cNvPr id="14" name="TextBox 13">
            <a:extLst>
              <a:ext uri="{FF2B5EF4-FFF2-40B4-BE49-F238E27FC236}">
                <a16:creationId xmlns:a16="http://schemas.microsoft.com/office/drawing/2014/main" id="{CD94C718-502D-490E-94FE-13844A0D4F6B}"/>
              </a:ext>
            </a:extLst>
          </p:cNvPr>
          <p:cNvSpPr txBox="1"/>
          <p:nvPr/>
        </p:nvSpPr>
        <p:spPr>
          <a:xfrm>
            <a:off x="677334" y="4910852"/>
            <a:ext cx="1846018" cy="369332"/>
          </a:xfrm>
          <a:prstGeom prst="rect">
            <a:avLst/>
          </a:prstGeom>
          <a:noFill/>
        </p:spPr>
        <p:txBody>
          <a:bodyPr wrap="none" rtlCol="0">
            <a:spAutoFit/>
          </a:bodyPr>
          <a:lstStyle/>
          <a:p>
            <a:r>
              <a:rPr lang="en-US" dirty="0"/>
              <a:t>Video [640x480]</a:t>
            </a:r>
          </a:p>
        </p:txBody>
      </p:sp>
      <p:graphicFrame>
        <p:nvGraphicFramePr>
          <p:cNvPr id="16" name="Table 15">
            <a:extLst>
              <a:ext uri="{FF2B5EF4-FFF2-40B4-BE49-F238E27FC236}">
                <a16:creationId xmlns:a16="http://schemas.microsoft.com/office/drawing/2014/main" id="{AF6F76A4-7B8B-4E10-BA58-EF515D63858D}"/>
              </a:ext>
            </a:extLst>
          </p:cNvPr>
          <p:cNvGraphicFramePr>
            <a:graphicFrameLocks noGrp="1"/>
          </p:cNvGraphicFramePr>
          <p:nvPr>
            <p:extLst>
              <p:ext uri="{D42A27DB-BD31-4B8C-83A1-F6EECF244321}">
                <p14:modId xmlns:p14="http://schemas.microsoft.com/office/powerpoint/2010/main" val="2474390813"/>
              </p:ext>
            </p:extLst>
          </p:nvPr>
        </p:nvGraphicFramePr>
        <p:xfrm>
          <a:off x="677334" y="5332348"/>
          <a:ext cx="6313646" cy="916050"/>
        </p:xfrm>
        <a:graphic>
          <a:graphicData uri="http://schemas.openxmlformats.org/drawingml/2006/table">
            <a:tbl>
              <a:tblPr firstRow="1" firstCol="1" bandRow="1">
                <a:tableStyleId>{5C22544A-7EE6-4342-B048-85BDC9FD1C3A}</a:tableStyleId>
              </a:tblPr>
              <a:tblGrid>
                <a:gridCol w="3156823">
                  <a:extLst>
                    <a:ext uri="{9D8B030D-6E8A-4147-A177-3AD203B41FA5}">
                      <a16:colId xmlns:a16="http://schemas.microsoft.com/office/drawing/2014/main" val="1468407399"/>
                    </a:ext>
                  </a:extLst>
                </a:gridCol>
                <a:gridCol w="3156823">
                  <a:extLst>
                    <a:ext uri="{9D8B030D-6E8A-4147-A177-3AD203B41FA5}">
                      <a16:colId xmlns:a16="http://schemas.microsoft.com/office/drawing/2014/main" val="3299043209"/>
                    </a:ext>
                  </a:extLst>
                </a:gridCol>
              </a:tblGrid>
              <a:tr h="305350">
                <a:tc>
                  <a:txBody>
                    <a:bodyPr/>
                    <a:lstStyle/>
                    <a:p>
                      <a:pPr marL="0" marR="0" algn="ctr">
                        <a:lnSpc>
                          <a:spcPct val="107000"/>
                        </a:lnSpc>
                        <a:spcBef>
                          <a:spcPts val="0"/>
                        </a:spcBef>
                        <a:spcAft>
                          <a:spcPts val="0"/>
                        </a:spcAft>
                      </a:pPr>
                      <a:r>
                        <a:rPr lang="en-US" sz="1100">
                          <a:effectLst/>
                        </a:rPr>
                        <a:t>Implementation Approach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FPS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7551975"/>
                  </a:ext>
                </a:extLst>
              </a:tr>
              <a:tr h="305350">
                <a:tc>
                  <a:txBody>
                    <a:bodyPr/>
                    <a:lstStyle/>
                    <a:p>
                      <a:pPr marL="0" marR="0" algn="ctr">
                        <a:lnSpc>
                          <a:spcPct val="107000"/>
                        </a:lnSpc>
                        <a:spcBef>
                          <a:spcPts val="0"/>
                        </a:spcBef>
                        <a:spcAft>
                          <a:spcPts val="0"/>
                        </a:spcAft>
                      </a:pPr>
                      <a:r>
                        <a:rPr lang="en-US" sz="1100">
                          <a:effectLst/>
                        </a:rPr>
                        <a:t>Without Frame Skipping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16.67</a:t>
                      </a:r>
                    </a:p>
                  </a:txBody>
                  <a:tcPr marL="68580" marR="68580" marT="0" marB="0"/>
                </a:tc>
                <a:extLst>
                  <a:ext uri="{0D108BD9-81ED-4DB2-BD59-A6C34878D82A}">
                    <a16:rowId xmlns:a16="http://schemas.microsoft.com/office/drawing/2014/main" val="2913759092"/>
                  </a:ext>
                </a:extLst>
              </a:tr>
              <a:tr h="305350">
                <a:tc>
                  <a:txBody>
                    <a:bodyPr/>
                    <a:lstStyle/>
                    <a:p>
                      <a:pPr marL="0" marR="0" algn="ctr">
                        <a:lnSpc>
                          <a:spcPct val="107000"/>
                        </a:lnSpc>
                        <a:spcBef>
                          <a:spcPts val="0"/>
                        </a:spcBef>
                        <a:spcAft>
                          <a:spcPts val="0"/>
                        </a:spcAft>
                      </a:pPr>
                      <a:r>
                        <a:rPr lang="en-US" sz="1100">
                          <a:effectLst/>
                        </a:rPr>
                        <a:t>With Frame Skipping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33.84</a:t>
                      </a:r>
                    </a:p>
                  </a:txBody>
                  <a:tcPr marL="68580" marR="68580" marT="0" marB="0"/>
                </a:tc>
                <a:extLst>
                  <a:ext uri="{0D108BD9-81ED-4DB2-BD59-A6C34878D82A}">
                    <a16:rowId xmlns:a16="http://schemas.microsoft.com/office/drawing/2014/main" val="470019531"/>
                  </a:ext>
                </a:extLst>
              </a:tr>
            </a:tbl>
          </a:graphicData>
        </a:graphic>
      </p:graphicFrame>
    </p:spTree>
    <p:extLst>
      <p:ext uri="{BB962C8B-B14F-4D97-AF65-F5344CB8AC3E}">
        <p14:creationId xmlns:p14="http://schemas.microsoft.com/office/powerpoint/2010/main" val="4247592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F264-708D-41CE-B3D2-5974316A7C1C}"/>
              </a:ext>
            </a:extLst>
          </p:cNvPr>
          <p:cNvSpPr>
            <a:spLocks noGrp="1"/>
          </p:cNvSpPr>
          <p:nvPr>
            <p:ph type="title"/>
          </p:nvPr>
        </p:nvSpPr>
        <p:spPr/>
        <p:txBody>
          <a:bodyPr/>
          <a:lstStyle/>
          <a:p>
            <a:r>
              <a:rPr lang="en-US" dirty="0"/>
              <a:t>Project Proposal Specifications</a:t>
            </a:r>
          </a:p>
        </p:txBody>
      </p:sp>
      <p:sp>
        <p:nvSpPr>
          <p:cNvPr id="4" name="TextBox 3">
            <a:extLst>
              <a:ext uri="{FF2B5EF4-FFF2-40B4-BE49-F238E27FC236}">
                <a16:creationId xmlns:a16="http://schemas.microsoft.com/office/drawing/2014/main" id="{C81DDC4F-45CC-458E-9645-69515081F924}"/>
              </a:ext>
            </a:extLst>
          </p:cNvPr>
          <p:cNvSpPr txBox="1"/>
          <p:nvPr/>
        </p:nvSpPr>
        <p:spPr>
          <a:xfrm>
            <a:off x="262890" y="1337310"/>
            <a:ext cx="9132570" cy="4824398"/>
          </a:xfrm>
          <a:prstGeom prst="rect">
            <a:avLst/>
          </a:prstGeom>
          <a:noFill/>
        </p:spPr>
        <p:txBody>
          <a:bodyPr wrap="square" rtlCol="0">
            <a:spAutoFit/>
          </a:bodyPr>
          <a:lstStyle/>
          <a:p>
            <a:pPr lvl="0"/>
            <a:endParaRPr lang="en-US" u="sng" dirty="0">
              <a:latin typeface="+mj-lt"/>
              <a:cs typeface="Calibri" panose="020F0502020204030204" pitchFamily="34" charset="0"/>
            </a:endParaRPr>
          </a:p>
          <a:p>
            <a:pPr lvl="0"/>
            <a:r>
              <a:rPr lang="en-US" b="1" u="sng" dirty="0">
                <a:latin typeface="+mj-lt"/>
                <a:cs typeface="Calibri" panose="020F0502020204030204" pitchFamily="34" charset="0"/>
              </a:rPr>
              <a:t>Minimum Goals</a:t>
            </a:r>
          </a:p>
          <a:p>
            <a:pPr lvl="0"/>
            <a:endParaRPr lang="en-US" b="1" dirty="0">
              <a:latin typeface="+mj-lt"/>
              <a:cs typeface="Calibri" panose="020F0502020204030204" pitchFamily="34" charset="0"/>
            </a:endParaRPr>
          </a:p>
          <a:p>
            <a:pPr marL="285750" lvl="0" indent="-285750">
              <a:buFont typeface="Arial" panose="020B0604020202020204" pitchFamily="34" charset="0"/>
              <a:buChar char="•"/>
            </a:pPr>
            <a:r>
              <a:rPr lang="en-US" sz="1650" dirty="0">
                <a:latin typeface="+mj-lt"/>
                <a:cs typeface="Calibri" panose="020F0502020204030204" pitchFamily="34" charset="0"/>
              </a:rPr>
              <a:t>Perform lane detection with more than 50% accuracy.</a:t>
            </a:r>
          </a:p>
          <a:p>
            <a:pPr marL="285750" lvl="0" indent="-285750">
              <a:buFont typeface="Arial" panose="020B0604020202020204" pitchFamily="34" charset="0"/>
              <a:buChar char="•"/>
            </a:pPr>
            <a:r>
              <a:rPr lang="en-US" sz="1650" dirty="0">
                <a:latin typeface="+mj-lt"/>
                <a:cs typeface="Calibri" panose="020F0502020204030204" pitchFamily="34" charset="0"/>
              </a:rPr>
              <a:t>Perform pedestrian detection with more than 50% accuracy.</a:t>
            </a:r>
          </a:p>
          <a:p>
            <a:pPr marL="285750" lvl="0" indent="-285750">
              <a:buFont typeface="Arial" panose="020B0604020202020204" pitchFamily="34" charset="0"/>
              <a:buChar char="•"/>
            </a:pPr>
            <a:r>
              <a:rPr lang="en-US" sz="1650" dirty="0">
                <a:latin typeface="+mj-lt"/>
                <a:cs typeface="Calibri" panose="020F0502020204030204" pitchFamily="34" charset="0"/>
              </a:rPr>
              <a:t>Perform car detection with more than 50% accuracy.</a:t>
            </a:r>
          </a:p>
          <a:p>
            <a:pPr marL="285750" lvl="0" indent="-285750">
              <a:buFont typeface="Arial" panose="020B0604020202020204" pitchFamily="34" charset="0"/>
              <a:buChar char="•"/>
            </a:pPr>
            <a:r>
              <a:rPr lang="en-US" sz="1650" dirty="0">
                <a:latin typeface="+mj-lt"/>
                <a:cs typeface="Calibri" panose="020F0502020204030204" pitchFamily="34" charset="0"/>
              </a:rPr>
              <a:t>Perform traffic light detection with more than 50% accuracy.</a:t>
            </a:r>
          </a:p>
          <a:p>
            <a:r>
              <a:rPr lang="en-US" dirty="0">
                <a:latin typeface="+mj-lt"/>
                <a:cs typeface="Calibri" panose="020F0502020204030204" pitchFamily="34" charset="0"/>
              </a:rPr>
              <a:t> </a:t>
            </a:r>
          </a:p>
          <a:p>
            <a:pPr lvl="0"/>
            <a:r>
              <a:rPr lang="en-US" b="1" u="sng" dirty="0">
                <a:latin typeface="+mj-lt"/>
                <a:cs typeface="Calibri" panose="020F0502020204030204" pitchFamily="34" charset="0"/>
              </a:rPr>
              <a:t>Target Goals</a:t>
            </a:r>
          </a:p>
          <a:p>
            <a:pPr lvl="0"/>
            <a:endParaRPr lang="en-US" b="1" dirty="0">
              <a:latin typeface="+mj-lt"/>
              <a:cs typeface="Calibri" panose="020F0502020204030204" pitchFamily="34" charset="0"/>
            </a:endParaRPr>
          </a:p>
          <a:p>
            <a:pPr marL="285750" lvl="0" indent="-285750">
              <a:buFont typeface="Arial" panose="020B0604020202020204" pitchFamily="34" charset="0"/>
              <a:buChar char="•"/>
            </a:pPr>
            <a:r>
              <a:rPr lang="en-US" sz="1650" dirty="0">
                <a:latin typeface="+mj-lt"/>
                <a:cs typeface="Calibri" panose="020F0502020204030204" pitchFamily="34" charset="0"/>
              </a:rPr>
              <a:t>Implement a Lane Departure Warning System.</a:t>
            </a:r>
          </a:p>
          <a:p>
            <a:pPr marL="285750" lvl="0" indent="-285750">
              <a:buFont typeface="Arial" panose="020B0604020202020204" pitchFamily="34" charset="0"/>
              <a:buChar char="•"/>
            </a:pPr>
            <a:r>
              <a:rPr lang="en-US" sz="1650" dirty="0">
                <a:latin typeface="+mj-lt"/>
                <a:cs typeface="Calibri" panose="020F0502020204030204" pitchFamily="34" charset="0"/>
              </a:rPr>
              <a:t>Implement pedestrian detection algorithm with an accuracy of more than 70%.</a:t>
            </a:r>
          </a:p>
          <a:p>
            <a:pPr marL="285750" lvl="0" indent="-285750">
              <a:buFont typeface="Arial" panose="020B0604020202020204" pitchFamily="34" charset="0"/>
              <a:buChar char="•"/>
            </a:pPr>
            <a:r>
              <a:rPr lang="en-US" sz="1650" dirty="0">
                <a:latin typeface="+mj-lt"/>
                <a:cs typeface="Calibri" panose="020F0502020204030204" pitchFamily="34" charset="0"/>
              </a:rPr>
              <a:t>Implement car detection algorithm with an accuracy of more than 70%.</a:t>
            </a:r>
          </a:p>
          <a:p>
            <a:pPr marL="285750" lvl="0" indent="-285750">
              <a:buFont typeface="Arial" panose="020B0604020202020204" pitchFamily="34" charset="0"/>
              <a:buChar char="•"/>
            </a:pPr>
            <a:r>
              <a:rPr lang="en-US" sz="1650" dirty="0">
                <a:latin typeface="+mj-lt"/>
                <a:cs typeface="Calibri" panose="020F0502020204030204" pitchFamily="34" charset="0"/>
              </a:rPr>
              <a:t>Implement traffic light detection algorithm with an accuracy of more than 70%.</a:t>
            </a:r>
          </a:p>
          <a:p>
            <a:pPr marL="285750" lvl="0" indent="-285750">
              <a:buFont typeface="Arial" panose="020B0604020202020204" pitchFamily="34" charset="0"/>
              <a:buChar char="•"/>
            </a:pPr>
            <a:r>
              <a:rPr lang="en-US" sz="1650" dirty="0">
                <a:latin typeface="+mj-lt"/>
                <a:cs typeface="Calibri" panose="020F0502020204030204" pitchFamily="34" charset="0"/>
              </a:rPr>
              <a:t>Warning the driver incase pedestrian is detected on the road by annotating the output frames with appropriate message.</a:t>
            </a:r>
          </a:p>
          <a:p>
            <a:pPr marL="285750" lvl="0" indent="-285750">
              <a:buFont typeface="Arial" panose="020B0604020202020204" pitchFamily="34" charset="0"/>
              <a:buChar char="•"/>
            </a:pPr>
            <a:r>
              <a:rPr lang="en-US" sz="1650" dirty="0">
                <a:latin typeface="+mj-lt"/>
                <a:cs typeface="Calibri" panose="020F0502020204030204" pitchFamily="34" charset="0"/>
              </a:rPr>
              <a:t>Time measurement and frame rate measurement for real-time performance analysis.</a:t>
            </a:r>
          </a:p>
          <a:p>
            <a:endParaRPr lang="en-US" dirty="0"/>
          </a:p>
        </p:txBody>
      </p:sp>
    </p:spTree>
    <p:extLst>
      <p:ext uri="{BB962C8B-B14F-4D97-AF65-F5344CB8AC3E}">
        <p14:creationId xmlns:p14="http://schemas.microsoft.com/office/powerpoint/2010/main" val="1621367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AC77FA-9885-437F-B272-88DBC5F2E6B9}"/>
              </a:ext>
            </a:extLst>
          </p:cNvPr>
          <p:cNvSpPr txBox="1"/>
          <p:nvPr/>
        </p:nvSpPr>
        <p:spPr>
          <a:xfrm>
            <a:off x="251460" y="457200"/>
            <a:ext cx="9304020" cy="6971139"/>
          </a:xfrm>
          <a:prstGeom prst="rect">
            <a:avLst/>
          </a:prstGeom>
          <a:noFill/>
        </p:spPr>
        <p:txBody>
          <a:bodyPr wrap="square" rtlCol="0">
            <a:spAutoFit/>
          </a:bodyPr>
          <a:lstStyle/>
          <a:p>
            <a:pPr lvl="0"/>
            <a:r>
              <a:rPr lang="en-US" b="1" u="sng" dirty="0"/>
              <a:t>Optimal Goals</a:t>
            </a:r>
          </a:p>
          <a:p>
            <a:pPr lvl="0"/>
            <a:endParaRPr lang="en-US" b="1" dirty="0"/>
          </a:p>
          <a:p>
            <a:pPr marL="285750" lvl="0" indent="-285750">
              <a:buFont typeface="Arial" panose="020B0604020202020204" pitchFamily="34" charset="0"/>
              <a:buChar char="•"/>
            </a:pPr>
            <a:r>
              <a:rPr lang="en-US" sz="1650" dirty="0" err="1"/>
              <a:t>Pthread</a:t>
            </a:r>
            <a:r>
              <a:rPr lang="en-US" sz="1650" dirty="0"/>
              <a:t> library for multithreading will be used to optimize the performance. There will be 5 threads in total, 4 threads for each feature and one for capturing frame and computing common tasks like converting to gray scale. Inter process communication or signals will be used to schedule feature threads by frame capture thread. </a:t>
            </a:r>
          </a:p>
          <a:p>
            <a:pPr lvl="0"/>
            <a:endParaRPr lang="en-US" sz="1650" dirty="0"/>
          </a:p>
          <a:p>
            <a:pPr marL="285750" lvl="0" indent="-285750">
              <a:buFont typeface="Arial" panose="020B0604020202020204" pitchFamily="34" charset="0"/>
              <a:buChar char="•"/>
            </a:pPr>
            <a:r>
              <a:rPr lang="en-US" sz="1650" dirty="0"/>
              <a:t>Lane Detector algorithm achieves optimization by cropping the image to half. As road will always be below the horizon so, it is safe to cut the image into half to save execution time. To minimize the line detection for Hough Transform, Triangular ROI mask will be used. This mask will basically extract only the part of image which has road and neighboring lanes. Slope based filtering will be done to separate left and right lane lines and draw only one line for each side.</a:t>
            </a:r>
          </a:p>
          <a:p>
            <a:pPr lvl="0"/>
            <a:endParaRPr lang="en-US" sz="1650" dirty="0"/>
          </a:p>
          <a:p>
            <a:pPr marL="285750" lvl="0" indent="-285750">
              <a:buFont typeface="Arial" panose="020B0604020202020204" pitchFamily="34" charset="0"/>
              <a:buChar char="•"/>
            </a:pPr>
            <a:r>
              <a:rPr lang="en-US" sz="1650" dirty="0"/>
              <a:t>Basic learning of CUDA and try to integrate it in this project.</a:t>
            </a:r>
          </a:p>
          <a:p>
            <a:pPr lvl="0"/>
            <a:endParaRPr lang="en-US" sz="1650" dirty="0"/>
          </a:p>
          <a:p>
            <a:pPr marL="285750" lvl="0" indent="-285750">
              <a:buFont typeface="Arial" panose="020B0604020202020204" pitchFamily="34" charset="0"/>
              <a:buChar char="•"/>
            </a:pPr>
            <a:r>
              <a:rPr lang="en-US" sz="1650" dirty="0"/>
              <a:t>Profiling of each task will be done based on time measurements and further scheduling optimizations will be considered if possible.</a:t>
            </a:r>
          </a:p>
          <a:p>
            <a:pPr lvl="0"/>
            <a:endParaRPr lang="en-US" sz="1650" dirty="0"/>
          </a:p>
          <a:p>
            <a:pPr marL="285750" lvl="0" indent="-285750">
              <a:buFont typeface="Arial" panose="020B0604020202020204" pitchFamily="34" charset="0"/>
              <a:buChar char="•"/>
            </a:pPr>
            <a:r>
              <a:rPr lang="en-US" sz="1650" dirty="0"/>
              <a:t>Feature detection is most time expensive task. Car, road sign, pedestrian detection is not required to be performed on all frames continuously. Pedestrian will be performed for example once for every 3 frames and road sign and vehicle every 5 frames. This will effectively increase these tasks deadline. Based on profiling then appropriate statics scheduling policy like Rate Monotonic will be chosen. </a:t>
            </a:r>
          </a:p>
          <a:p>
            <a:pPr lvl="0"/>
            <a:endParaRPr lang="en-US" dirty="0"/>
          </a:p>
          <a:p>
            <a:endParaRPr lang="en-US" dirty="0"/>
          </a:p>
        </p:txBody>
      </p:sp>
    </p:spTree>
    <p:extLst>
      <p:ext uri="{BB962C8B-B14F-4D97-AF65-F5344CB8AC3E}">
        <p14:creationId xmlns:p14="http://schemas.microsoft.com/office/powerpoint/2010/main" val="1292977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FBBE13-4D95-4A12-B1C6-CCC77C275D03}"/>
              </a:ext>
            </a:extLst>
          </p:cNvPr>
          <p:cNvSpPr/>
          <p:nvPr/>
        </p:nvSpPr>
        <p:spPr>
          <a:xfrm>
            <a:off x="457200" y="1285592"/>
            <a:ext cx="8858250" cy="4286815"/>
          </a:xfrm>
          <a:prstGeom prst="rect">
            <a:avLst/>
          </a:prstGeom>
        </p:spPr>
        <p:txBody>
          <a:bodyPr wrap="square">
            <a:spAutoFit/>
          </a:bodyPr>
          <a:lstStyle/>
          <a:p>
            <a:pPr marL="514350" marR="0" indent="-285750" algn="just">
              <a:lnSpc>
                <a:spcPct val="107000"/>
              </a:lnSpc>
              <a:spcBef>
                <a:spcPts val="0"/>
              </a:spcBef>
              <a:spcAft>
                <a:spcPts val="800"/>
              </a:spcAft>
              <a:buFont typeface="Arial" panose="020B0604020202020204" pitchFamily="34" charset="0"/>
              <a:buChar char="•"/>
            </a:pPr>
            <a:r>
              <a:rPr lang="en-US" sz="1650" dirty="0">
                <a:ea typeface="Calibri" panose="020F0502020204030204" pitchFamily="34" charset="0"/>
                <a:cs typeface="Times New Roman" panose="02020603050405020304" pitchFamily="18" charset="0"/>
              </a:rPr>
              <a:t>We were able to achieve all our minimum goals. </a:t>
            </a:r>
          </a:p>
          <a:p>
            <a:pPr marL="514350" marR="0" indent="-285750" algn="just">
              <a:lnSpc>
                <a:spcPct val="107000"/>
              </a:lnSpc>
              <a:spcBef>
                <a:spcPts val="0"/>
              </a:spcBef>
              <a:spcAft>
                <a:spcPts val="800"/>
              </a:spcAft>
              <a:buFont typeface="Arial" panose="020B0604020202020204" pitchFamily="34" charset="0"/>
              <a:buChar char="•"/>
            </a:pPr>
            <a:r>
              <a:rPr lang="en-US" sz="1650" dirty="0">
                <a:ea typeface="Calibri" panose="020F0502020204030204" pitchFamily="34" charset="0"/>
                <a:cs typeface="Times New Roman" panose="02020603050405020304" pitchFamily="18" charset="0"/>
              </a:rPr>
              <a:t>From the target goals we were able to implement pedestrian detection, car detection, traffic light detection algorithms with more than 70% accuracy. </a:t>
            </a:r>
          </a:p>
          <a:p>
            <a:pPr marL="514350" marR="0" indent="-285750" algn="just">
              <a:lnSpc>
                <a:spcPct val="107000"/>
              </a:lnSpc>
              <a:spcBef>
                <a:spcPts val="0"/>
              </a:spcBef>
              <a:spcAft>
                <a:spcPts val="800"/>
              </a:spcAft>
              <a:buFont typeface="Arial" panose="020B0604020202020204" pitchFamily="34" charset="0"/>
              <a:buChar char="•"/>
            </a:pPr>
            <a:r>
              <a:rPr lang="en-US" sz="1650" dirty="0">
                <a:ea typeface="Calibri" panose="020F0502020204030204" pitchFamily="34" charset="0"/>
                <a:cs typeface="Times New Roman" panose="02020603050405020304" pitchFamily="18" charset="0"/>
              </a:rPr>
              <a:t>For pedestrian detection, we annotated the video frames with a “Slow Down” warning message.</a:t>
            </a:r>
          </a:p>
          <a:p>
            <a:pPr marL="514350" marR="0" indent="-285750" algn="just">
              <a:lnSpc>
                <a:spcPct val="107000"/>
              </a:lnSpc>
              <a:spcBef>
                <a:spcPts val="0"/>
              </a:spcBef>
              <a:spcAft>
                <a:spcPts val="800"/>
              </a:spcAft>
              <a:buFont typeface="Arial" panose="020B0604020202020204" pitchFamily="34" charset="0"/>
              <a:buChar char="•"/>
            </a:pPr>
            <a:r>
              <a:rPr lang="en-US" sz="1650" dirty="0">
                <a:ea typeface="Calibri" panose="020F0502020204030204" pitchFamily="34" charset="0"/>
                <a:cs typeface="Times New Roman" panose="02020603050405020304" pitchFamily="18" charset="0"/>
              </a:rPr>
              <a:t>From the optimal goals, we did everything. </a:t>
            </a:r>
          </a:p>
          <a:p>
            <a:pPr marL="514350" marR="0" indent="-285750" algn="just">
              <a:lnSpc>
                <a:spcPct val="107000"/>
              </a:lnSpc>
              <a:spcBef>
                <a:spcPts val="0"/>
              </a:spcBef>
              <a:spcAft>
                <a:spcPts val="800"/>
              </a:spcAft>
              <a:buFont typeface="Arial" panose="020B0604020202020204" pitchFamily="34" charset="0"/>
              <a:buChar char="•"/>
            </a:pPr>
            <a:r>
              <a:rPr lang="en-US" sz="1650" dirty="0">
                <a:ea typeface="Calibri" panose="020F0502020204030204" pitchFamily="34" charset="0"/>
                <a:cs typeface="Times New Roman" panose="02020603050405020304" pitchFamily="18" charset="0"/>
              </a:rPr>
              <a:t>We tried implementation using CUDA. We could either use NVIDIA CUDA library instead of OpenCV or we could use GPU library of OpenCV which uses implementation based on CUDA. However, detection performance for GPU library was poor as OpenCV has not updated it. NVDIA claimed to give 8x Speedup for cascade detection with the use of GPU library. However, only 2.5x speedup was actually achieved. This could be because CPU to GPU memory transfer of input frame and GPU to CPU memory transfer of output frame are time consuming. Hence, we decided to use multi-threading approach for our implementation.</a:t>
            </a:r>
          </a:p>
        </p:txBody>
      </p:sp>
    </p:spTree>
    <p:extLst>
      <p:ext uri="{BB962C8B-B14F-4D97-AF65-F5344CB8AC3E}">
        <p14:creationId xmlns:p14="http://schemas.microsoft.com/office/powerpoint/2010/main" val="239803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179E8-2D76-455C-A0EF-88B3BDF55BD2}"/>
              </a:ext>
            </a:extLst>
          </p:cNvPr>
          <p:cNvSpPr>
            <a:spLocks noGrp="1"/>
          </p:cNvSpPr>
          <p:nvPr>
            <p:ph type="title"/>
          </p:nvPr>
        </p:nvSpPr>
        <p:spPr>
          <a:xfrm>
            <a:off x="677334" y="2541270"/>
            <a:ext cx="8596668" cy="1320800"/>
          </a:xfrm>
        </p:spPr>
        <p:txBody>
          <a:bodyPr>
            <a:normAutofit/>
          </a:bodyPr>
          <a:lstStyle/>
          <a:p>
            <a:pPr algn="ctr"/>
            <a:r>
              <a:rPr lang="en-US" sz="8000" dirty="0"/>
              <a:t>THANK YOU!</a:t>
            </a:r>
          </a:p>
        </p:txBody>
      </p:sp>
    </p:spTree>
    <p:extLst>
      <p:ext uri="{BB962C8B-B14F-4D97-AF65-F5344CB8AC3E}">
        <p14:creationId xmlns:p14="http://schemas.microsoft.com/office/powerpoint/2010/main" val="119867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87BF-6496-47DF-A47C-27214D073968}"/>
              </a:ext>
            </a:extLst>
          </p:cNvPr>
          <p:cNvSpPr>
            <a:spLocks noGrp="1"/>
          </p:cNvSpPr>
          <p:nvPr>
            <p:ph type="title"/>
          </p:nvPr>
        </p:nvSpPr>
        <p:spPr/>
        <p:txBody>
          <a:bodyPr/>
          <a:lstStyle/>
          <a:p>
            <a:r>
              <a:rPr lang="en-US" dirty="0"/>
              <a:t>Functional Capabilities</a:t>
            </a:r>
          </a:p>
        </p:txBody>
      </p:sp>
      <p:graphicFrame>
        <p:nvGraphicFramePr>
          <p:cNvPr id="5" name="Content Placeholder 4">
            <a:extLst>
              <a:ext uri="{FF2B5EF4-FFF2-40B4-BE49-F238E27FC236}">
                <a16:creationId xmlns:a16="http://schemas.microsoft.com/office/drawing/2014/main" id="{1D83DF01-42C8-41B2-A37A-0B3669E9B0DC}"/>
              </a:ext>
            </a:extLst>
          </p:cNvPr>
          <p:cNvGraphicFramePr>
            <a:graphicFrameLocks noGrp="1"/>
          </p:cNvGraphicFramePr>
          <p:nvPr>
            <p:ph idx="1"/>
            <p:extLst>
              <p:ext uri="{D42A27DB-BD31-4B8C-83A1-F6EECF244321}">
                <p14:modId xmlns:p14="http://schemas.microsoft.com/office/powerpoint/2010/main" val="3649930640"/>
              </p:ext>
            </p:extLst>
          </p:nvPr>
        </p:nvGraphicFramePr>
        <p:xfrm>
          <a:off x="677863" y="2160588"/>
          <a:ext cx="9017466" cy="4320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821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C35A-5063-4B60-A025-CBF37982C12D}"/>
              </a:ext>
            </a:extLst>
          </p:cNvPr>
          <p:cNvSpPr>
            <a:spLocks noGrp="1"/>
          </p:cNvSpPr>
          <p:nvPr>
            <p:ph type="title"/>
          </p:nvPr>
        </p:nvSpPr>
        <p:spPr/>
        <p:txBody>
          <a:bodyPr/>
          <a:lstStyle/>
          <a:p>
            <a:r>
              <a:rPr lang="en-US" dirty="0"/>
              <a:t>Lane Detection </a:t>
            </a:r>
          </a:p>
        </p:txBody>
      </p:sp>
      <p:sp>
        <p:nvSpPr>
          <p:cNvPr id="3" name="Content Placeholder 2">
            <a:extLst>
              <a:ext uri="{FF2B5EF4-FFF2-40B4-BE49-F238E27FC236}">
                <a16:creationId xmlns:a16="http://schemas.microsoft.com/office/drawing/2014/main" id="{B1253813-8E7F-4A59-9525-F32DA8B00DED}"/>
              </a:ext>
            </a:extLst>
          </p:cNvPr>
          <p:cNvSpPr>
            <a:spLocks noGrp="1"/>
          </p:cNvSpPr>
          <p:nvPr>
            <p:ph idx="1"/>
          </p:nvPr>
        </p:nvSpPr>
        <p:spPr/>
        <p:txBody>
          <a:bodyPr/>
          <a:lstStyle/>
          <a:p>
            <a:r>
              <a:rPr lang="en-US" dirty="0"/>
              <a:t>Convert to Gray scale</a:t>
            </a:r>
          </a:p>
          <a:p>
            <a:r>
              <a:rPr lang="en-US" dirty="0"/>
              <a:t>Crop Frame</a:t>
            </a:r>
          </a:p>
          <a:p>
            <a:r>
              <a:rPr lang="en-US" dirty="0"/>
              <a:t>Canny Edge Detection</a:t>
            </a:r>
          </a:p>
          <a:p>
            <a:r>
              <a:rPr lang="en-US" dirty="0"/>
              <a:t>Apply Mask on frame</a:t>
            </a:r>
          </a:p>
          <a:p>
            <a:r>
              <a:rPr lang="en-US" dirty="0"/>
              <a:t>Probabilistic Hough Transform</a:t>
            </a:r>
          </a:p>
          <a:p>
            <a:r>
              <a:rPr lang="en-US" dirty="0"/>
              <a:t>For all detected lines: Calculate slope and club valid lines</a:t>
            </a:r>
          </a:p>
          <a:p>
            <a:r>
              <a:rPr lang="en-US" dirty="0"/>
              <a:t>Mark lanes on original frame with offset</a:t>
            </a:r>
          </a:p>
          <a:p>
            <a:r>
              <a:rPr lang="en-US" dirty="0"/>
              <a:t>Lane Departure Warning based on lane line intersection and image mid-point (Not Tested)</a:t>
            </a:r>
          </a:p>
        </p:txBody>
      </p:sp>
    </p:spTree>
    <p:extLst>
      <p:ext uri="{BB962C8B-B14F-4D97-AF65-F5344CB8AC3E}">
        <p14:creationId xmlns:p14="http://schemas.microsoft.com/office/powerpoint/2010/main" val="118654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5287-136E-4D9E-9AC7-AABEFFEA0CD0}"/>
              </a:ext>
            </a:extLst>
          </p:cNvPr>
          <p:cNvSpPr>
            <a:spLocks noGrp="1"/>
          </p:cNvSpPr>
          <p:nvPr>
            <p:ph type="title"/>
          </p:nvPr>
        </p:nvSpPr>
        <p:spPr/>
        <p:txBody>
          <a:bodyPr/>
          <a:lstStyle/>
          <a:p>
            <a:r>
              <a:rPr lang="en-US" dirty="0"/>
              <a:t>Vehicle Detection</a:t>
            </a:r>
          </a:p>
        </p:txBody>
      </p:sp>
      <p:sp>
        <p:nvSpPr>
          <p:cNvPr id="3" name="Content Placeholder 2">
            <a:extLst>
              <a:ext uri="{FF2B5EF4-FFF2-40B4-BE49-F238E27FC236}">
                <a16:creationId xmlns:a16="http://schemas.microsoft.com/office/drawing/2014/main" id="{C51E4522-89DC-4646-A270-E287E7653D80}"/>
              </a:ext>
            </a:extLst>
          </p:cNvPr>
          <p:cNvSpPr>
            <a:spLocks noGrp="1"/>
          </p:cNvSpPr>
          <p:nvPr>
            <p:ph idx="1"/>
          </p:nvPr>
        </p:nvSpPr>
        <p:spPr/>
        <p:txBody>
          <a:bodyPr/>
          <a:lstStyle/>
          <a:p>
            <a:r>
              <a:rPr lang="en-US" dirty="0"/>
              <a:t>Convert to Gray scale</a:t>
            </a:r>
          </a:p>
          <a:p>
            <a:r>
              <a:rPr lang="en-US" dirty="0"/>
              <a:t>Crop Frame</a:t>
            </a:r>
          </a:p>
          <a:p>
            <a:r>
              <a:rPr lang="en-US" dirty="0"/>
              <a:t>Resize image to 50%</a:t>
            </a:r>
          </a:p>
          <a:p>
            <a:r>
              <a:rPr lang="en-US" dirty="0"/>
              <a:t>Cascade classifier to detect car.</a:t>
            </a:r>
          </a:p>
          <a:p>
            <a:r>
              <a:rPr lang="en-US" dirty="0"/>
              <a:t>Draw bounding rectangle on original frame based on scale and offset</a:t>
            </a:r>
          </a:p>
          <a:p>
            <a:endParaRPr lang="en-US" dirty="0"/>
          </a:p>
        </p:txBody>
      </p:sp>
    </p:spTree>
    <p:extLst>
      <p:ext uri="{BB962C8B-B14F-4D97-AF65-F5344CB8AC3E}">
        <p14:creationId xmlns:p14="http://schemas.microsoft.com/office/powerpoint/2010/main" val="80626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2" name="Straight Connector 4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36E98A1-0040-4207-A9CA-120E13C1F24E}"/>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Analysis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8EB5C63A-0387-45FE-8F6D-E4F25634DCB0}"/>
                  </a:ext>
                </a:extLst>
              </p:cNvPr>
              <p:cNvSpPr>
                <a:spLocks noGrp="1"/>
              </p:cNvSpPr>
              <p:nvPr>
                <p:ph type="body" sz="half" idx="2"/>
              </p:nvPr>
            </p:nvSpPr>
            <p:spPr>
              <a:xfrm>
                <a:off x="6336287" y="2160589"/>
                <a:ext cx="2934714" cy="3880773"/>
              </a:xfrm>
            </p:spPr>
            <p:txBody>
              <a:bodyPr vert="horz" lIns="91440" tIns="45720" rIns="91440" bIns="45720" rtlCol="0">
                <a:normAutofit/>
              </a:bodyPr>
              <a:lstStyle/>
              <a:p>
                <a:pPr>
                  <a:buFont typeface="Wingdings 3" charset="2"/>
                  <a:buChar char=""/>
                </a:pPr>
                <a14:m>
                  <m:oMath xmlns:m="http://schemas.openxmlformats.org/officeDocument/2006/math">
                    <m:r>
                      <a:rPr lang="en-US" sz="1400" i="1">
                        <a:latin typeface="Cambria Math" panose="02040503050406030204" pitchFamily="18" charset="0"/>
                      </a:rPr>
                      <m:t>𝐴𝑐𝑐𝑢𝑟𝑎𝑐𝑦</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𝑇𝑃</m:t>
                        </m:r>
                        <m:r>
                          <a:rPr lang="en-US" sz="1400" i="1">
                            <a:latin typeface="Cambria Math" panose="02040503050406030204" pitchFamily="18" charset="0"/>
                          </a:rPr>
                          <m:t>+</m:t>
                        </m:r>
                        <m:r>
                          <a:rPr lang="en-US" sz="1400" i="1">
                            <a:latin typeface="Cambria Math" panose="02040503050406030204" pitchFamily="18" charset="0"/>
                          </a:rPr>
                          <m:t>𝑇𝑁</m:t>
                        </m:r>
                      </m:num>
                      <m:den>
                        <m:r>
                          <a:rPr lang="en-US" sz="1400" i="1">
                            <a:latin typeface="Cambria Math" panose="02040503050406030204" pitchFamily="18" charset="0"/>
                          </a:rPr>
                          <m:t>𝑇𝑜𝑡𝑎𝑙</m:t>
                        </m:r>
                      </m:den>
                    </m:f>
                    <m:r>
                      <a:rPr lang="en-US" sz="1400" i="1">
                        <a:latin typeface="Cambria Math" panose="02040503050406030204" pitchFamily="18" charset="0"/>
                      </a:rPr>
                      <m:t>=0.</m:t>
                    </m:r>
                    <m:r>
                      <a:rPr lang="en-US" sz="1400" b="0" i="1">
                        <a:latin typeface="Cambria Math" panose="02040503050406030204" pitchFamily="18" charset="0"/>
                      </a:rPr>
                      <m:t>85</m:t>
                    </m:r>
                  </m:oMath>
                </a14:m>
                <a:endParaRPr lang="en-US" sz="1400" dirty="0"/>
              </a:p>
              <a:p>
                <a:pPr>
                  <a:buFont typeface="Wingdings 3" charset="2"/>
                  <a:buChar char=""/>
                </a:pPr>
                <a14:m>
                  <m:oMath xmlns:m="http://schemas.openxmlformats.org/officeDocument/2006/math">
                    <m:r>
                      <a:rPr lang="en-US" sz="1400" i="1">
                        <a:latin typeface="Cambria Math" panose="02040503050406030204" pitchFamily="18" charset="0"/>
                      </a:rPr>
                      <m:t>𝑃𝑟𝑒𝑐𝑖𝑠𝑖𝑜𝑛</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𝑇𝑃</m:t>
                        </m:r>
                      </m:num>
                      <m:den>
                        <m:r>
                          <a:rPr lang="en-US" sz="1400" i="1">
                            <a:latin typeface="Cambria Math" panose="02040503050406030204" pitchFamily="18" charset="0"/>
                          </a:rPr>
                          <m:t>𝑇𝑃</m:t>
                        </m:r>
                        <m:r>
                          <a:rPr lang="en-US" sz="1400" i="1">
                            <a:latin typeface="Cambria Math" panose="02040503050406030204" pitchFamily="18" charset="0"/>
                          </a:rPr>
                          <m:t>+</m:t>
                        </m:r>
                        <m:r>
                          <a:rPr lang="en-US" sz="1400" i="1">
                            <a:latin typeface="Cambria Math" panose="02040503050406030204" pitchFamily="18" charset="0"/>
                          </a:rPr>
                          <m:t>𝐹𝑃</m:t>
                        </m:r>
                      </m:den>
                    </m:f>
                    <m:r>
                      <a:rPr lang="en-US" sz="1400" i="1">
                        <a:latin typeface="Cambria Math" panose="02040503050406030204" pitchFamily="18" charset="0"/>
                      </a:rPr>
                      <m:t>=0.</m:t>
                    </m:r>
                    <m:r>
                      <a:rPr lang="en-US" sz="1400" b="0" i="1">
                        <a:latin typeface="Cambria Math" panose="02040503050406030204" pitchFamily="18" charset="0"/>
                      </a:rPr>
                      <m:t>79</m:t>
                    </m:r>
                  </m:oMath>
                </a14:m>
                <a:endParaRPr lang="en-US" sz="1400" dirty="0"/>
              </a:p>
              <a:p>
                <a:pPr>
                  <a:buFont typeface="Wingdings 3" charset="2"/>
                  <a:buChar char=""/>
                </a:pPr>
                <a14:m>
                  <m:oMath xmlns:m="http://schemas.openxmlformats.org/officeDocument/2006/math">
                    <m:r>
                      <a:rPr lang="en-US" sz="1400" i="1">
                        <a:latin typeface="Cambria Math" panose="02040503050406030204" pitchFamily="18" charset="0"/>
                      </a:rPr>
                      <m:t>𝑅𝑒𝑐𝑎𝑙𝑙</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𝑇𝑃</m:t>
                        </m:r>
                      </m:num>
                      <m:den>
                        <m:r>
                          <a:rPr lang="en-US" sz="1400" i="1">
                            <a:latin typeface="Cambria Math" panose="02040503050406030204" pitchFamily="18" charset="0"/>
                          </a:rPr>
                          <m:t>𝑇𝑃</m:t>
                        </m:r>
                        <m:r>
                          <a:rPr lang="en-US" sz="1400" i="1">
                            <a:latin typeface="Cambria Math" panose="02040503050406030204" pitchFamily="18" charset="0"/>
                          </a:rPr>
                          <m:t>+</m:t>
                        </m:r>
                        <m:r>
                          <a:rPr lang="en-US" sz="1400" b="0" i="1">
                            <a:latin typeface="Cambria Math" panose="02040503050406030204" pitchFamily="18" charset="0"/>
                          </a:rPr>
                          <m:t>𝐹</m:t>
                        </m:r>
                        <m:r>
                          <a:rPr lang="en-US" sz="1400" i="1">
                            <a:latin typeface="Cambria Math" panose="02040503050406030204" pitchFamily="18" charset="0"/>
                          </a:rPr>
                          <m:t>𝑁</m:t>
                        </m:r>
                      </m:den>
                    </m:f>
                    <m:r>
                      <a:rPr lang="en-US" sz="1400" i="1">
                        <a:latin typeface="Cambria Math" panose="02040503050406030204" pitchFamily="18" charset="0"/>
                      </a:rPr>
                      <m:t>=0.</m:t>
                    </m:r>
                    <m:r>
                      <a:rPr lang="en-US" sz="1400" b="0" i="0">
                        <a:latin typeface="Cambria Math" panose="02040503050406030204" pitchFamily="18" charset="0"/>
                      </a:rPr>
                      <m:t>46</m:t>
                    </m:r>
                  </m:oMath>
                </a14:m>
                <a:endParaRPr lang="en-US" sz="1400" dirty="0"/>
              </a:p>
              <a:p>
                <a:pPr>
                  <a:buFont typeface="Wingdings 3" charset="2"/>
                  <a:buChar char=""/>
                </a:pPr>
                <a14:m>
                  <m:oMath xmlns:m="http://schemas.openxmlformats.org/officeDocument/2006/math">
                    <m:r>
                      <a:rPr lang="en-US" sz="1400" i="1">
                        <a:latin typeface="Cambria Math" panose="02040503050406030204" pitchFamily="18" charset="0"/>
                      </a:rPr>
                      <m:t>𝐹</m:t>
                    </m:r>
                    <m:r>
                      <a:rPr lang="en-US" sz="1400" i="1">
                        <a:latin typeface="Cambria Math" panose="02040503050406030204" pitchFamily="18" charset="0"/>
                      </a:rPr>
                      <m:t>1=2∗</m:t>
                    </m:r>
                    <m:f>
                      <m:fPr>
                        <m:ctrlPr>
                          <a:rPr lang="en-US" sz="1400" i="1">
                            <a:latin typeface="Cambria Math" panose="02040503050406030204" pitchFamily="18" charset="0"/>
                          </a:rPr>
                        </m:ctrlPr>
                      </m:fPr>
                      <m:num>
                        <m:r>
                          <a:rPr lang="en-US" sz="1400" i="1">
                            <a:latin typeface="Cambria Math" panose="02040503050406030204" pitchFamily="18" charset="0"/>
                          </a:rPr>
                          <m:t>𝑝𝑟𝑒𝑐𝑖𝑠𝑖𝑜𝑛</m:t>
                        </m:r>
                        <m:r>
                          <a:rPr lang="en-US" sz="1400" i="1">
                            <a:latin typeface="Cambria Math" panose="02040503050406030204" pitchFamily="18" charset="0"/>
                          </a:rPr>
                          <m:t>∗</m:t>
                        </m:r>
                        <m:r>
                          <a:rPr lang="en-US" sz="1400" i="1">
                            <a:latin typeface="Cambria Math" panose="02040503050406030204" pitchFamily="18" charset="0"/>
                          </a:rPr>
                          <m:t>𝑟𝑒𝑐𝑎𝑙𝑙</m:t>
                        </m:r>
                      </m:num>
                      <m:den>
                        <m:r>
                          <a:rPr lang="en-US" sz="1400" i="1">
                            <a:latin typeface="Cambria Math" panose="02040503050406030204" pitchFamily="18" charset="0"/>
                          </a:rPr>
                          <m:t>𝑝𝑟𝑒𝑐𝑖𝑠𝑖𝑜𝑛</m:t>
                        </m:r>
                        <m:r>
                          <a:rPr lang="en-US" sz="1400" i="1">
                            <a:latin typeface="Cambria Math" panose="02040503050406030204" pitchFamily="18" charset="0"/>
                          </a:rPr>
                          <m:t>+</m:t>
                        </m:r>
                        <m:r>
                          <a:rPr lang="en-US" sz="1400" i="1">
                            <a:latin typeface="Cambria Math" panose="02040503050406030204" pitchFamily="18" charset="0"/>
                          </a:rPr>
                          <m:t>𝑟𝑒𝑐𝑎𝑙𝑙</m:t>
                        </m:r>
                      </m:den>
                    </m:f>
                    <m:r>
                      <a:rPr lang="en-US" sz="1400" i="1">
                        <a:latin typeface="Cambria Math" panose="02040503050406030204" pitchFamily="18" charset="0"/>
                      </a:rPr>
                      <m:t>=0.</m:t>
                    </m:r>
                    <m:r>
                      <a:rPr lang="en-US" sz="1400" b="0" i="0">
                        <a:latin typeface="Cambria Math" panose="02040503050406030204" pitchFamily="18" charset="0"/>
                      </a:rPr>
                      <m:t>58</m:t>
                    </m:r>
                  </m:oMath>
                </a14:m>
                <a:endParaRPr lang="en-US" sz="1400" dirty="0"/>
              </a:p>
              <a:p>
                <a:pPr>
                  <a:buFont typeface="Wingdings 3" charset="2"/>
                  <a:buChar char=""/>
                </a:pPr>
                <a:endParaRPr lang="en-US" sz="1400" dirty="0"/>
              </a:p>
              <a:p>
                <a:pPr>
                  <a:buFont typeface="Wingdings 3" charset="2"/>
                  <a:buChar char=""/>
                </a:pPr>
                <a:endParaRPr lang="en-US" sz="1400" dirty="0"/>
              </a:p>
            </p:txBody>
          </p:sp>
        </mc:Choice>
        <mc:Fallback xmlns="">
          <p:sp>
            <p:nvSpPr>
              <p:cNvPr id="4" name="Text Placeholder 3">
                <a:extLst>
                  <a:ext uri="{FF2B5EF4-FFF2-40B4-BE49-F238E27FC236}">
                    <a16:creationId xmlns:a16="http://schemas.microsoft.com/office/drawing/2014/main" id="{8EB5C63A-0387-45FE-8F6D-E4F25634DCB0}"/>
                  </a:ext>
                </a:extLst>
              </p:cNvPr>
              <p:cNvSpPr>
                <a:spLocks noGrp="1" noRot="1" noChangeAspect="1" noMove="1" noResize="1" noEditPoints="1" noAdjustHandles="1" noChangeArrowheads="1" noChangeShapeType="1" noTextEdit="1"/>
              </p:cNvSpPr>
              <p:nvPr>
                <p:ph type="body" sz="half" idx="2"/>
              </p:nvPr>
            </p:nvSpPr>
            <p:spPr>
              <a:xfrm>
                <a:off x="6336287" y="2160589"/>
                <a:ext cx="2934714" cy="3880773"/>
              </a:xfrm>
              <a:blipFill>
                <a:blip r:embed="rId2"/>
                <a:stretch>
                  <a:fillRect/>
                </a:stretch>
              </a:blipFill>
            </p:spPr>
            <p:txBody>
              <a:bodyPr/>
              <a:lstStyle/>
              <a:p>
                <a:r>
                  <a:rPr lang="en-US">
                    <a:noFill/>
                  </a:rPr>
                  <a:t> </a:t>
                </a:r>
              </a:p>
            </p:txBody>
          </p:sp>
        </mc:Fallback>
      </mc:AlternateContent>
      <p:pic>
        <p:nvPicPr>
          <p:cNvPr id="23" name="Picture Placeholder 22">
            <a:extLst>
              <a:ext uri="{FF2B5EF4-FFF2-40B4-BE49-F238E27FC236}">
                <a16:creationId xmlns:a16="http://schemas.microsoft.com/office/drawing/2014/main" id="{C0EA67C8-7185-4608-B78C-CF85CB5C273D}"/>
              </a:ext>
            </a:extLst>
          </p:cNvPr>
          <p:cNvPicPr>
            <a:picLocks noGrp="1" noChangeAspect="1"/>
          </p:cNvPicPr>
          <p:nvPr>
            <p:ph type="pic" idx="1"/>
          </p:nvPr>
        </p:nvPicPr>
        <p:blipFill rotWithShape="1">
          <a:blip r:embed="rId3"/>
          <a:srcRect l="3251" r="3505" b="2"/>
          <a:stretch/>
        </p:blipFill>
        <p:spPr>
          <a:xfrm>
            <a:off x="677334" y="2159331"/>
            <a:ext cx="5423429" cy="3882362"/>
          </a:xfrm>
          <a:prstGeom prst="rect">
            <a:avLst/>
          </a:prstGeom>
        </p:spPr>
      </p:pic>
    </p:spTree>
    <p:extLst>
      <p:ext uri="{BB962C8B-B14F-4D97-AF65-F5344CB8AC3E}">
        <p14:creationId xmlns:p14="http://schemas.microsoft.com/office/powerpoint/2010/main" val="1625419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8" name="Straight Connector 17">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A8448B0-B555-4653-A6A6-04BDE43C9826}"/>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ROC: Car Detection</a:t>
            </a:r>
          </a:p>
        </p:txBody>
      </p:sp>
      <p:sp>
        <p:nvSpPr>
          <p:cNvPr id="4" name="Text Placeholder 3">
            <a:extLst>
              <a:ext uri="{FF2B5EF4-FFF2-40B4-BE49-F238E27FC236}">
                <a16:creationId xmlns:a16="http://schemas.microsoft.com/office/drawing/2014/main" id="{3B0C5814-B75B-4D6C-8B4F-5B425035E078}"/>
              </a:ext>
            </a:extLst>
          </p:cNvPr>
          <p:cNvSpPr>
            <a:spLocks noGrp="1"/>
          </p:cNvSpPr>
          <p:nvPr>
            <p:ph type="body" sz="half" idx="2"/>
          </p:nvPr>
        </p:nvSpPr>
        <p:spPr>
          <a:xfrm>
            <a:off x="6534220" y="2860516"/>
            <a:ext cx="2842015" cy="2479991"/>
          </a:xfrm>
        </p:spPr>
        <p:txBody>
          <a:bodyPr vert="horz" lIns="91440" tIns="45720" rIns="91440" bIns="45720" rtlCol="0">
            <a:normAutofit/>
          </a:bodyPr>
          <a:lstStyle/>
          <a:p>
            <a:pPr>
              <a:buFont typeface="Wingdings 3" charset="2"/>
              <a:buChar char=""/>
            </a:pPr>
            <a:r>
              <a:rPr lang="en-US" sz="1400" dirty="0"/>
              <a:t>This curves shows variation in TP and FP values with changing scale parameter in </a:t>
            </a:r>
            <a:r>
              <a:rPr lang="en-US" sz="1400" dirty="0" err="1"/>
              <a:t>detectMultiScale</a:t>
            </a:r>
            <a:r>
              <a:rPr lang="en-US" sz="1400" dirty="0"/>
              <a:t>() API</a:t>
            </a:r>
          </a:p>
          <a:p>
            <a:pPr>
              <a:buFont typeface="Wingdings 3" charset="2"/>
              <a:buChar char=""/>
            </a:pPr>
            <a:r>
              <a:rPr lang="en-US" sz="1400" dirty="0"/>
              <a:t>This parameter defines the step size for scale pyramid in sliding window </a:t>
            </a:r>
            <a:r>
              <a:rPr lang="en-US" sz="1400" dirty="0" err="1"/>
              <a:t>Haar</a:t>
            </a:r>
            <a:r>
              <a:rPr lang="en-US" sz="1400" dirty="0"/>
              <a:t> cascade detector</a:t>
            </a:r>
          </a:p>
        </p:txBody>
      </p:sp>
      <p:pic>
        <p:nvPicPr>
          <p:cNvPr id="12" name="Picture Placeholder 11">
            <a:extLst>
              <a:ext uri="{FF2B5EF4-FFF2-40B4-BE49-F238E27FC236}">
                <a16:creationId xmlns:a16="http://schemas.microsoft.com/office/drawing/2014/main" id="{EBBB8992-6ADE-421D-BA97-58CF6B28C68F}"/>
              </a:ext>
            </a:extLst>
          </p:cNvPr>
          <p:cNvPicPr>
            <a:picLocks noGrp="1" noChangeAspect="1"/>
          </p:cNvPicPr>
          <p:nvPr>
            <p:ph type="pic" idx="1"/>
          </p:nvPr>
        </p:nvPicPr>
        <p:blipFill rotWithShape="1">
          <a:blip r:embed="rId2"/>
          <a:srcRect l="3377" r="3379" b="2"/>
          <a:stretch/>
        </p:blipFill>
        <p:spPr>
          <a:xfrm>
            <a:off x="677334" y="2159331"/>
            <a:ext cx="5423429" cy="3882362"/>
          </a:xfrm>
          <a:prstGeom prst="rect">
            <a:avLst/>
          </a:prstGeom>
        </p:spPr>
      </p:pic>
    </p:spTree>
    <p:extLst>
      <p:ext uri="{BB962C8B-B14F-4D97-AF65-F5344CB8AC3E}">
        <p14:creationId xmlns:p14="http://schemas.microsoft.com/office/powerpoint/2010/main" val="190090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B8C-3C79-4A40-8041-FFF16E74BAFE}"/>
              </a:ext>
            </a:extLst>
          </p:cNvPr>
          <p:cNvSpPr>
            <a:spLocks noGrp="1"/>
          </p:cNvSpPr>
          <p:nvPr>
            <p:ph type="title"/>
          </p:nvPr>
        </p:nvSpPr>
        <p:spPr/>
        <p:txBody>
          <a:bodyPr/>
          <a:lstStyle/>
          <a:p>
            <a:r>
              <a:rPr lang="en-US" dirty="0"/>
              <a:t>Pedestrian Detection</a:t>
            </a:r>
          </a:p>
        </p:txBody>
      </p:sp>
      <p:sp>
        <p:nvSpPr>
          <p:cNvPr id="3" name="Content Placeholder 2">
            <a:extLst>
              <a:ext uri="{FF2B5EF4-FFF2-40B4-BE49-F238E27FC236}">
                <a16:creationId xmlns:a16="http://schemas.microsoft.com/office/drawing/2014/main" id="{93A5C09E-EB2D-471D-B974-E33C481AB392}"/>
              </a:ext>
            </a:extLst>
          </p:cNvPr>
          <p:cNvSpPr>
            <a:spLocks noGrp="1"/>
          </p:cNvSpPr>
          <p:nvPr>
            <p:ph idx="1"/>
          </p:nvPr>
        </p:nvSpPr>
        <p:spPr/>
        <p:txBody>
          <a:bodyPr/>
          <a:lstStyle/>
          <a:p>
            <a:r>
              <a:rPr lang="en-US" dirty="0"/>
              <a:t>Convert to Gray scale</a:t>
            </a:r>
          </a:p>
          <a:p>
            <a:r>
              <a:rPr lang="en-US" dirty="0"/>
              <a:t>Resize image to 50%</a:t>
            </a:r>
          </a:p>
          <a:p>
            <a:r>
              <a:rPr lang="en-US" dirty="0"/>
              <a:t>HOG descriptor to detect pedestrian using default people descriptor in OpenCV</a:t>
            </a:r>
          </a:p>
          <a:p>
            <a:r>
              <a:rPr lang="en-US" dirty="0"/>
              <a:t>Draw bounding rectangle on original frame</a:t>
            </a:r>
          </a:p>
        </p:txBody>
      </p:sp>
    </p:spTree>
    <p:extLst>
      <p:ext uri="{BB962C8B-B14F-4D97-AF65-F5344CB8AC3E}">
        <p14:creationId xmlns:p14="http://schemas.microsoft.com/office/powerpoint/2010/main" val="142986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89C543E-0A1A-4F2E-860E-164FBDD93EF7}"/>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Analysis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B67D36E-CC63-4222-9118-5D20CCC59EF5}"/>
                  </a:ext>
                </a:extLst>
              </p:cNvPr>
              <p:cNvSpPr>
                <a:spLocks noGrp="1"/>
              </p:cNvSpPr>
              <p:nvPr>
                <p:ph type="body" sz="half" idx="2"/>
              </p:nvPr>
            </p:nvSpPr>
            <p:spPr>
              <a:xfrm>
                <a:off x="6336287" y="2160589"/>
                <a:ext cx="2934714" cy="3880773"/>
              </a:xfrm>
            </p:spPr>
            <p:txBody>
              <a:bodyPr vert="horz" lIns="91440" tIns="45720" rIns="91440" bIns="45720" rtlCol="0">
                <a:normAutofit/>
              </a:bodyPr>
              <a:lstStyle/>
              <a:p>
                <a:pPr>
                  <a:buFont typeface="Wingdings 3" charset="2"/>
                  <a:buChar char=""/>
                </a:pPr>
                <a14:m>
                  <m:oMath xmlns:m="http://schemas.openxmlformats.org/officeDocument/2006/math">
                    <m:r>
                      <a:rPr lang="en-US" sz="1400" b="0" i="1">
                        <a:latin typeface="Cambria Math" panose="02040503050406030204" pitchFamily="18" charset="0"/>
                      </a:rPr>
                      <m:t>𝐴𝑐𝑐𝑢𝑟𝑎𝑐𝑦</m:t>
                    </m:r>
                    <m:r>
                      <a:rPr lang="en-US" sz="1400" b="0" i="1">
                        <a:latin typeface="Cambria Math" panose="02040503050406030204" pitchFamily="18" charset="0"/>
                      </a:rPr>
                      <m:t>=</m:t>
                    </m:r>
                    <m:f>
                      <m:fPr>
                        <m:ctrlPr>
                          <a:rPr lang="en-US" sz="1400" b="0" i="1">
                            <a:latin typeface="Cambria Math" panose="02040503050406030204" pitchFamily="18" charset="0"/>
                          </a:rPr>
                        </m:ctrlPr>
                      </m:fPr>
                      <m:num>
                        <m:r>
                          <a:rPr lang="en-US" sz="1400" b="0" i="1">
                            <a:latin typeface="Cambria Math" panose="02040503050406030204" pitchFamily="18" charset="0"/>
                          </a:rPr>
                          <m:t>𝑇𝑃</m:t>
                        </m:r>
                        <m:r>
                          <a:rPr lang="en-US" sz="1400" b="0" i="1">
                            <a:latin typeface="Cambria Math" panose="02040503050406030204" pitchFamily="18" charset="0"/>
                          </a:rPr>
                          <m:t>+</m:t>
                        </m:r>
                        <m:r>
                          <a:rPr lang="en-US" sz="1400" b="0" i="1">
                            <a:latin typeface="Cambria Math" panose="02040503050406030204" pitchFamily="18" charset="0"/>
                          </a:rPr>
                          <m:t>𝑇𝑁</m:t>
                        </m:r>
                      </m:num>
                      <m:den>
                        <m:r>
                          <a:rPr lang="en-US" sz="1400" b="0" i="1">
                            <a:latin typeface="Cambria Math" panose="02040503050406030204" pitchFamily="18" charset="0"/>
                          </a:rPr>
                          <m:t>𝑇𝑜𝑡𝑎𝑙</m:t>
                        </m:r>
                      </m:den>
                    </m:f>
                    <m:r>
                      <a:rPr lang="en-US" sz="1400" b="0" i="1">
                        <a:latin typeface="Cambria Math" panose="02040503050406030204" pitchFamily="18" charset="0"/>
                      </a:rPr>
                      <m:t>=0.72</m:t>
                    </m:r>
                  </m:oMath>
                </a14:m>
                <a:endParaRPr lang="en-US" sz="1400" dirty="0"/>
              </a:p>
              <a:p>
                <a:pPr>
                  <a:buFont typeface="Wingdings 3" charset="2"/>
                  <a:buChar char=""/>
                </a:pPr>
                <a14:m>
                  <m:oMath xmlns:m="http://schemas.openxmlformats.org/officeDocument/2006/math">
                    <m:r>
                      <a:rPr lang="en-US" sz="1400" b="0" i="1">
                        <a:latin typeface="Cambria Math" panose="02040503050406030204" pitchFamily="18" charset="0"/>
                      </a:rPr>
                      <m:t>𝑃𝑟𝑒𝑐𝑖𝑠𝑖𝑜𝑛</m:t>
                    </m:r>
                    <m:r>
                      <a:rPr lang="en-US" sz="1400" b="0" i="1">
                        <a:latin typeface="Cambria Math" panose="02040503050406030204" pitchFamily="18" charset="0"/>
                      </a:rPr>
                      <m:t>=</m:t>
                    </m:r>
                    <m:f>
                      <m:fPr>
                        <m:ctrlPr>
                          <a:rPr lang="en-US" sz="1400" b="0" i="1">
                            <a:latin typeface="Cambria Math" panose="02040503050406030204" pitchFamily="18" charset="0"/>
                          </a:rPr>
                        </m:ctrlPr>
                      </m:fPr>
                      <m:num>
                        <m:r>
                          <a:rPr lang="en-US" sz="1400" b="0" i="1">
                            <a:latin typeface="Cambria Math" panose="02040503050406030204" pitchFamily="18" charset="0"/>
                          </a:rPr>
                          <m:t>𝑇𝑃</m:t>
                        </m:r>
                      </m:num>
                      <m:den>
                        <m:r>
                          <a:rPr lang="en-US" sz="1400" b="0" i="1">
                            <a:latin typeface="Cambria Math" panose="02040503050406030204" pitchFamily="18" charset="0"/>
                          </a:rPr>
                          <m:t>𝑇𝑃</m:t>
                        </m:r>
                        <m:r>
                          <a:rPr lang="en-US" sz="1400" b="0" i="1">
                            <a:latin typeface="Cambria Math" panose="02040503050406030204" pitchFamily="18" charset="0"/>
                          </a:rPr>
                          <m:t>+</m:t>
                        </m:r>
                        <m:r>
                          <a:rPr lang="en-US" sz="1400" b="0" i="1">
                            <a:latin typeface="Cambria Math" panose="02040503050406030204" pitchFamily="18" charset="0"/>
                          </a:rPr>
                          <m:t>𝐹𝑃</m:t>
                        </m:r>
                      </m:den>
                    </m:f>
                    <m:r>
                      <a:rPr lang="en-US" sz="1400" b="0" i="1">
                        <a:latin typeface="Cambria Math" panose="02040503050406030204" pitchFamily="18" charset="0"/>
                      </a:rPr>
                      <m:t>=0.83</m:t>
                    </m:r>
                  </m:oMath>
                </a14:m>
                <a:endParaRPr lang="en-US" sz="1400" b="0" dirty="0"/>
              </a:p>
              <a:p>
                <a:pPr>
                  <a:buFont typeface="Wingdings 3" charset="2"/>
                  <a:buChar char=""/>
                </a:pPr>
                <a14:m>
                  <m:oMath xmlns:m="http://schemas.openxmlformats.org/officeDocument/2006/math">
                    <m:r>
                      <a:rPr lang="en-US" sz="1400" b="0" i="1">
                        <a:latin typeface="Cambria Math" panose="02040503050406030204" pitchFamily="18" charset="0"/>
                      </a:rPr>
                      <m:t>𝑅𝑒𝑐𝑎𝑙𝑙</m:t>
                    </m:r>
                    <m:r>
                      <a:rPr lang="en-US" sz="1400" b="0" i="1">
                        <a:latin typeface="Cambria Math" panose="02040503050406030204" pitchFamily="18" charset="0"/>
                      </a:rPr>
                      <m:t>=</m:t>
                    </m:r>
                    <m:f>
                      <m:fPr>
                        <m:ctrlPr>
                          <a:rPr lang="en-US" sz="1400" b="0" i="1">
                            <a:latin typeface="Cambria Math" panose="02040503050406030204" pitchFamily="18" charset="0"/>
                          </a:rPr>
                        </m:ctrlPr>
                      </m:fPr>
                      <m:num>
                        <m:r>
                          <a:rPr lang="en-US" sz="1400" b="0" i="1">
                            <a:latin typeface="Cambria Math" panose="02040503050406030204" pitchFamily="18" charset="0"/>
                          </a:rPr>
                          <m:t>𝑇𝑃</m:t>
                        </m:r>
                      </m:num>
                      <m:den>
                        <m:r>
                          <a:rPr lang="en-US" sz="1400" b="0" i="1">
                            <a:latin typeface="Cambria Math" panose="02040503050406030204" pitchFamily="18" charset="0"/>
                          </a:rPr>
                          <m:t>𝑇𝑃</m:t>
                        </m:r>
                        <m:r>
                          <a:rPr lang="en-US" sz="1400" b="0" i="1">
                            <a:latin typeface="Cambria Math" panose="02040503050406030204" pitchFamily="18" charset="0"/>
                          </a:rPr>
                          <m:t>+</m:t>
                        </m:r>
                        <m:r>
                          <a:rPr lang="en-US" sz="1400" b="0" i="1">
                            <a:latin typeface="Cambria Math" panose="02040503050406030204" pitchFamily="18" charset="0"/>
                          </a:rPr>
                          <m:t>𝐹𝑁</m:t>
                        </m:r>
                      </m:den>
                    </m:f>
                    <m:r>
                      <a:rPr lang="en-US" sz="1400" b="0" i="1">
                        <a:latin typeface="Cambria Math" panose="02040503050406030204" pitchFamily="18" charset="0"/>
                      </a:rPr>
                      <m:t>=0.48</m:t>
                    </m:r>
                  </m:oMath>
                </a14:m>
                <a:endParaRPr lang="en-US" sz="1400" b="0" dirty="0"/>
              </a:p>
              <a:p>
                <a:pPr>
                  <a:buFont typeface="Wingdings 3" charset="2"/>
                  <a:buChar char=""/>
                </a:pPr>
                <a14:m>
                  <m:oMath xmlns:m="http://schemas.openxmlformats.org/officeDocument/2006/math">
                    <m:r>
                      <a:rPr lang="en-US" sz="1400" b="0" i="1">
                        <a:latin typeface="Cambria Math" panose="02040503050406030204" pitchFamily="18" charset="0"/>
                      </a:rPr>
                      <m:t>𝐹</m:t>
                    </m:r>
                    <m:r>
                      <a:rPr lang="en-US" sz="1400" b="0" i="1">
                        <a:latin typeface="Cambria Math" panose="02040503050406030204" pitchFamily="18" charset="0"/>
                      </a:rPr>
                      <m:t>1=2∗</m:t>
                    </m:r>
                    <m:f>
                      <m:fPr>
                        <m:ctrlPr>
                          <a:rPr lang="en-US" sz="1400" b="0" i="1">
                            <a:latin typeface="Cambria Math" panose="02040503050406030204" pitchFamily="18" charset="0"/>
                          </a:rPr>
                        </m:ctrlPr>
                      </m:fPr>
                      <m:num>
                        <m:r>
                          <a:rPr lang="en-US" sz="1400" b="0" i="1">
                            <a:latin typeface="Cambria Math" panose="02040503050406030204" pitchFamily="18" charset="0"/>
                          </a:rPr>
                          <m:t>𝑝𝑟𝑒𝑐𝑖𝑠𝑖𝑜𝑛</m:t>
                        </m:r>
                        <m:r>
                          <a:rPr lang="en-US" sz="1400" b="0" i="1">
                            <a:latin typeface="Cambria Math" panose="02040503050406030204" pitchFamily="18" charset="0"/>
                          </a:rPr>
                          <m:t>∗</m:t>
                        </m:r>
                        <m:r>
                          <a:rPr lang="en-US" sz="1400" b="0" i="1">
                            <a:latin typeface="Cambria Math" panose="02040503050406030204" pitchFamily="18" charset="0"/>
                          </a:rPr>
                          <m:t>𝑟𝑒𝑐𝑎𝑙𝑙</m:t>
                        </m:r>
                      </m:num>
                      <m:den>
                        <m:r>
                          <a:rPr lang="en-US" sz="1400" b="0" i="1">
                            <a:latin typeface="Cambria Math" panose="02040503050406030204" pitchFamily="18" charset="0"/>
                          </a:rPr>
                          <m:t>𝑝𝑟𝑒𝑐𝑖𝑠𝑖𝑜𝑛</m:t>
                        </m:r>
                        <m:r>
                          <a:rPr lang="en-US" sz="1400" b="0" i="1">
                            <a:latin typeface="Cambria Math" panose="02040503050406030204" pitchFamily="18" charset="0"/>
                          </a:rPr>
                          <m:t>+</m:t>
                        </m:r>
                        <m:r>
                          <a:rPr lang="en-US" sz="1400" b="0" i="1">
                            <a:latin typeface="Cambria Math" panose="02040503050406030204" pitchFamily="18" charset="0"/>
                          </a:rPr>
                          <m:t>𝑟𝑒𝑐𝑎𝑙𝑙</m:t>
                        </m:r>
                      </m:den>
                    </m:f>
                    <m:r>
                      <a:rPr lang="en-US" sz="1400" b="0" i="1">
                        <a:latin typeface="Cambria Math" panose="02040503050406030204" pitchFamily="18" charset="0"/>
                      </a:rPr>
                      <m:t>=0.61</m:t>
                    </m:r>
                  </m:oMath>
                </a14:m>
                <a:endParaRPr lang="en-US" sz="1400" b="0" dirty="0"/>
              </a:p>
              <a:p>
                <a:pPr>
                  <a:buFont typeface="Wingdings 3" charset="2"/>
                  <a:buChar char=""/>
                </a:pPr>
                <a:endParaRPr lang="en-US" sz="1400" dirty="0"/>
              </a:p>
            </p:txBody>
          </p:sp>
        </mc:Choice>
        <mc:Fallback xmlns="">
          <p:sp>
            <p:nvSpPr>
              <p:cNvPr id="4" name="Text Placeholder 3">
                <a:extLst>
                  <a:ext uri="{FF2B5EF4-FFF2-40B4-BE49-F238E27FC236}">
                    <a16:creationId xmlns:a16="http://schemas.microsoft.com/office/drawing/2014/main" id="{AB67D36E-CC63-4222-9118-5D20CCC59EF5}"/>
                  </a:ext>
                </a:extLst>
              </p:cNvPr>
              <p:cNvSpPr>
                <a:spLocks noGrp="1" noRot="1" noChangeAspect="1" noMove="1" noResize="1" noEditPoints="1" noAdjustHandles="1" noChangeArrowheads="1" noChangeShapeType="1" noTextEdit="1"/>
              </p:cNvSpPr>
              <p:nvPr>
                <p:ph type="body" sz="half" idx="2"/>
              </p:nvPr>
            </p:nvSpPr>
            <p:spPr>
              <a:xfrm>
                <a:off x="6336287" y="2160589"/>
                <a:ext cx="2934714" cy="3880773"/>
              </a:xfrm>
              <a:blipFill>
                <a:blip r:embed="rId2"/>
                <a:stretch>
                  <a:fillRect/>
                </a:stretch>
              </a:blipFill>
            </p:spPr>
            <p:txBody>
              <a:bodyPr/>
              <a:lstStyle/>
              <a:p>
                <a:r>
                  <a:rPr lang="en-US">
                    <a:noFill/>
                  </a:rPr>
                  <a:t> </a:t>
                </a:r>
              </a:p>
            </p:txBody>
          </p:sp>
        </mc:Fallback>
      </mc:AlternateContent>
      <p:pic>
        <p:nvPicPr>
          <p:cNvPr id="22" name="Picture Placeholder 21">
            <a:extLst>
              <a:ext uri="{FF2B5EF4-FFF2-40B4-BE49-F238E27FC236}">
                <a16:creationId xmlns:a16="http://schemas.microsoft.com/office/drawing/2014/main" id="{E2D0A137-0A4F-4F12-859F-20178E3CA0C3}"/>
              </a:ext>
            </a:extLst>
          </p:cNvPr>
          <p:cNvPicPr>
            <a:picLocks noGrp="1" noChangeAspect="1"/>
          </p:cNvPicPr>
          <p:nvPr>
            <p:ph type="pic" idx="1"/>
          </p:nvPr>
        </p:nvPicPr>
        <p:blipFill rotWithShape="1">
          <a:blip r:embed="rId3"/>
          <a:srcRect l="2586" r="4171" b="2"/>
          <a:stretch/>
        </p:blipFill>
        <p:spPr>
          <a:xfrm>
            <a:off x="677334" y="2159331"/>
            <a:ext cx="5423429" cy="3882362"/>
          </a:xfrm>
          <a:prstGeom prst="rect">
            <a:avLst/>
          </a:prstGeom>
        </p:spPr>
      </p:pic>
    </p:spTree>
    <p:extLst>
      <p:ext uri="{BB962C8B-B14F-4D97-AF65-F5344CB8AC3E}">
        <p14:creationId xmlns:p14="http://schemas.microsoft.com/office/powerpoint/2010/main" val="1624274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5287-136E-4D9E-9AC7-AABEFFEA0CD0}"/>
              </a:ext>
            </a:extLst>
          </p:cNvPr>
          <p:cNvSpPr>
            <a:spLocks noGrp="1"/>
          </p:cNvSpPr>
          <p:nvPr>
            <p:ph type="title"/>
          </p:nvPr>
        </p:nvSpPr>
        <p:spPr/>
        <p:txBody>
          <a:bodyPr/>
          <a:lstStyle/>
          <a:p>
            <a:r>
              <a:rPr lang="en-US" dirty="0"/>
              <a:t>Traffic Light Detection</a:t>
            </a:r>
          </a:p>
        </p:txBody>
      </p:sp>
      <p:sp>
        <p:nvSpPr>
          <p:cNvPr id="3" name="Content Placeholder 2">
            <a:extLst>
              <a:ext uri="{FF2B5EF4-FFF2-40B4-BE49-F238E27FC236}">
                <a16:creationId xmlns:a16="http://schemas.microsoft.com/office/drawing/2014/main" id="{C51E4522-89DC-4646-A270-E287E7653D80}"/>
              </a:ext>
            </a:extLst>
          </p:cNvPr>
          <p:cNvSpPr>
            <a:spLocks noGrp="1"/>
          </p:cNvSpPr>
          <p:nvPr>
            <p:ph idx="1"/>
          </p:nvPr>
        </p:nvSpPr>
        <p:spPr/>
        <p:txBody>
          <a:bodyPr/>
          <a:lstStyle/>
          <a:p>
            <a:r>
              <a:rPr lang="en-US" dirty="0"/>
              <a:t>Convert to Gray scale</a:t>
            </a:r>
          </a:p>
          <a:p>
            <a:r>
              <a:rPr lang="en-US" dirty="0"/>
              <a:t>Resize image to 50%</a:t>
            </a:r>
          </a:p>
          <a:p>
            <a:r>
              <a:rPr lang="en-US" dirty="0"/>
              <a:t>Cascade classifier to detect Traffic Light</a:t>
            </a:r>
          </a:p>
          <a:p>
            <a:r>
              <a:rPr lang="en-US" dirty="0"/>
              <a:t>Draw bounding rectangle on original frame based on scale</a:t>
            </a:r>
          </a:p>
          <a:p>
            <a:endParaRPr lang="en-US" dirty="0"/>
          </a:p>
        </p:txBody>
      </p:sp>
    </p:spTree>
    <p:extLst>
      <p:ext uri="{BB962C8B-B14F-4D97-AF65-F5344CB8AC3E}">
        <p14:creationId xmlns:p14="http://schemas.microsoft.com/office/powerpoint/2010/main" val="10230746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1030</Words>
  <Application>Microsoft Office PowerPoint</Application>
  <PresentationFormat>Widescreen</PresentationFormat>
  <Paragraphs>143</Paragraphs>
  <Slides>19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Trebuchet MS</vt:lpstr>
      <vt:lpstr>Wingdings 3</vt:lpstr>
      <vt:lpstr>Facet</vt:lpstr>
      <vt:lpstr>Autonomous Vehicle</vt:lpstr>
      <vt:lpstr>Functional Capabilities</vt:lpstr>
      <vt:lpstr>Lane Detection </vt:lpstr>
      <vt:lpstr>Vehicle Detection</vt:lpstr>
      <vt:lpstr>Analysis</vt:lpstr>
      <vt:lpstr>ROC: Car Detection</vt:lpstr>
      <vt:lpstr>Pedestrian Detection</vt:lpstr>
      <vt:lpstr>Analysis</vt:lpstr>
      <vt:lpstr>Traffic Light Detection</vt:lpstr>
      <vt:lpstr>Analysis</vt:lpstr>
      <vt:lpstr>PowerPoint Presentation</vt:lpstr>
      <vt:lpstr>GPU</vt:lpstr>
      <vt:lpstr>Multi-threading</vt:lpstr>
      <vt:lpstr>CPU Performance</vt:lpstr>
      <vt:lpstr>Frame Rate Analysis</vt:lpstr>
      <vt:lpstr>Project Proposal Specifications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Vehicle</dc:title>
  <dc:creator>Vatsal Sheth</dc:creator>
  <cp:lastModifiedBy>Amreeta Sengupta</cp:lastModifiedBy>
  <cp:revision>7</cp:revision>
  <dcterms:created xsi:type="dcterms:W3CDTF">2019-08-15T22:11:37Z</dcterms:created>
  <dcterms:modified xsi:type="dcterms:W3CDTF">2019-08-16T00:50:59Z</dcterms:modified>
</cp:coreProperties>
</file>