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F4E47D1-CEBF-4B1D-9DE6-334B0E4A8707}">
  <a:tblStyle styleId="{DF4E47D1-CEBF-4B1D-9DE6-334B0E4A87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fab20d5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fab20d5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fab20d52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fab20d52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fab20d52c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fab20d52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fab20d52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fab20d52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fab20d52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fab20d52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fab20d52c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ab20d52c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fab20d52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fab20d52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fab20d52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fab20d52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fab20d52c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fab20d52c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fab20d52c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fab20d52c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fab20d5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fab20d5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fab20d52c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fab20d52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fab20d52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fab20d52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fab20d52c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fab20d52c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fab20d52c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fab20d52c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fab20d52c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fab20d52c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fab20d52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fab20d52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fab20d52c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fab20d52c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3d7795ba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3d7795ba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fab20d52c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fab20d52c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3d7795b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3d7795b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3d7795b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3d7795b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3d7795b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3d7795b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fab20d5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fab20d52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fab20d52c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ab20d52c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fab20d52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fab20d52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fab20d52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fab20d52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25.png"/><Relationship Id="rId7" Type="http://schemas.openxmlformats.org/officeDocument/2006/relationships/image" Target="../media/image29.png"/><Relationship Id="rId8"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sciencedirect.com/topics/computer-science/comparator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euler.slu.edu/~fritts/mediabench/" TargetMode="External"/><Relationship Id="rId4" Type="http://schemas.openxmlformats.org/officeDocument/2006/relationships/hyperlink" Target="http://groups.csail.mit.edu/cag/streamit/shtml/benchmarks.shtml" TargetMode="External"/><Relationship Id="rId5" Type="http://schemas.openxmlformats.org/officeDocument/2006/relationships/hyperlink" Target="http://axbench.org/" TargetMode="External"/><Relationship Id="rId6" Type="http://schemas.openxmlformats.org/officeDocument/2006/relationships/hyperlink" Target="https://asc.llnl.gov/CORAL-benchmarks/" TargetMode="External"/><Relationship Id="rId7" Type="http://schemas.openxmlformats.org/officeDocument/2006/relationships/hyperlink" Target="http://math.nist.gov/scimark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cons.org/pages/download.html" TargetMode="External"/><Relationship Id="rId4" Type="http://schemas.openxmlformats.org/officeDocument/2006/relationships/hyperlink" Target="http://www.github.com/gem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harshkasyap/Gem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CS322/CS321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Simulating X86 on Gem5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graphicFrame>
        <p:nvGraphicFramePr>
          <p:cNvPr id="112" name="Google Shape;112;p22"/>
          <p:cNvGraphicFramePr/>
          <p:nvPr/>
        </p:nvGraphicFramePr>
        <p:xfrm>
          <a:off x="304250" y="461275"/>
          <a:ext cx="3000000" cy="3000000"/>
        </p:xfrm>
        <a:graphic>
          <a:graphicData uri="http://schemas.openxmlformats.org/drawingml/2006/table">
            <a:tbl>
              <a:tblPr>
                <a:noFill/>
                <a:tableStyleId>{DF4E47D1-CEBF-4B1D-9DE6-334B0E4A8707}</a:tableStyleId>
              </a:tblPr>
              <a:tblGrid>
                <a:gridCol w="2267525"/>
                <a:gridCol w="1413175"/>
                <a:gridCol w="1355650"/>
                <a:gridCol w="1268975"/>
                <a:gridCol w="1999350"/>
              </a:tblGrid>
              <a:tr h="359575">
                <a:tc>
                  <a:txBody>
                    <a:bodyPr/>
                    <a:lstStyle/>
                    <a:p>
                      <a:pPr indent="0" lvl="0" marL="0" rtl="0" algn="l">
                        <a:spcBef>
                          <a:spcPts val="0"/>
                        </a:spcBef>
                        <a:spcAft>
                          <a:spcPts val="0"/>
                        </a:spcAft>
                        <a:buNone/>
                      </a:pPr>
                      <a:r>
                        <a:rPr lang="en" sz="1200"/>
                        <a:t>L1 Cache Size</a:t>
                      </a:r>
                      <a:endParaRPr sz="1200"/>
                    </a:p>
                  </a:txBody>
                  <a:tcPr marT="91425" marB="91425" marR="91425" marL="91425"/>
                </a:tc>
                <a:tc>
                  <a:txBody>
                    <a:bodyPr/>
                    <a:lstStyle/>
                    <a:p>
                      <a:pPr indent="0" lvl="0" marL="0" rtl="0" algn="l">
                        <a:spcBef>
                          <a:spcPts val="0"/>
                        </a:spcBef>
                        <a:spcAft>
                          <a:spcPts val="0"/>
                        </a:spcAft>
                        <a:buNone/>
                      </a:pPr>
                      <a:r>
                        <a:rPr lang="en" sz="1200"/>
                        <a:t>Total CPU Cycles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Avg. IPC</a:t>
                      </a:r>
                      <a:endParaRPr sz="1200"/>
                    </a:p>
                  </a:txBody>
                  <a:tcPr marT="91425" marB="91425" marR="91425" marL="91425"/>
                </a:tc>
                <a:tc>
                  <a:txBody>
                    <a:bodyPr/>
                    <a:lstStyle/>
                    <a:p>
                      <a:pPr indent="0" lvl="0" marL="0" rtl="0" algn="l">
                        <a:spcBef>
                          <a:spcPts val="0"/>
                        </a:spcBef>
                        <a:spcAft>
                          <a:spcPts val="0"/>
                        </a:spcAft>
                        <a:buNone/>
                      </a:pPr>
                      <a:r>
                        <a:rPr lang="en" sz="1200"/>
                        <a:t>Total L1 Miss</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Overall L1i miss latency</a:t>
                      </a:r>
                      <a:endParaRPr sz="1200">
                        <a:solidFill>
                          <a:schemeClr val="dk1"/>
                        </a:solidFill>
                      </a:endParaRPr>
                    </a:p>
                    <a:p>
                      <a:pPr indent="0" lvl="0" marL="0" rtl="0" algn="l">
                        <a:spcBef>
                          <a:spcPts val="0"/>
                        </a:spcBef>
                        <a:spcAft>
                          <a:spcPts val="0"/>
                        </a:spcAft>
                        <a:buNone/>
                      </a:pPr>
                      <a:r>
                        <a:t/>
                      </a:r>
                      <a:endParaRPr/>
                    </a:p>
                  </a:txBody>
                  <a:tcPr marT="91425" marB="91425" marR="91425" marL="91425"/>
                </a:tc>
              </a:tr>
              <a:tr h="285025">
                <a:tc>
                  <a:txBody>
                    <a:bodyPr/>
                    <a:lstStyle/>
                    <a:p>
                      <a:pPr indent="0" lvl="0" marL="0" rtl="0" algn="l">
                        <a:spcBef>
                          <a:spcPts val="0"/>
                        </a:spcBef>
                        <a:spcAft>
                          <a:spcPts val="0"/>
                        </a:spcAft>
                        <a:buNone/>
                      </a:pPr>
                      <a:r>
                        <a:rPr lang="en" sz="1200"/>
                        <a:t>16KB</a:t>
                      </a:r>
                      <a:endParaRPr sz="1200"/>
                    </a:p>
                  </a:txBody>
                  <a:tcPr marT="91425" marB="91425" marR="91425" marL="91425"/>
                </a:tc>
                <a:tc>
                  <a:txBody>
                    <a:bodyPr/>
                    <a:lstStyle/>
                    <a:p>
                      <a:pPr indent="0" lvl="0" marL="0" rtl="0" algn="l">
                        <a:spcBef>
                          <a:spcPts val="0"/>
                        </a:spcBef>
                        <a:spcAft>
                          <a:spcPts val="0"/>
                        </a:spcAft>
                        <a:buNone/>
                      </a:pPr>
                      <a:r>
                        <a:rPr lang="en" sz="1200"/>
                        <a:t>1571912939</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0.37289826138</a:t>
                      </a:r>
                      <a:endParaRPr sz="1200"/>
                    </a:p>
                  </a:txBody>
                  <a:tcPr marT="91425" marB="91425" marR="91425" marL="91425"/>
                </a:tc>
                <a:tc>
                  <a:txBody>
                    <a:bodyPr/>
                    <a:lstStyle/>
                    <a:p>
                      <a:pPr indent="0" lvl="0" marL="0" rtl="0" algn="l">
                        <a:spcBef>
                          <a:spcPts val="0"/>
                        </a:spcBef>
                        <a:spcAft>
                          <a:spcPts val="0"/>
                        </a:spcAft>
                        <a:buNone/>
                      </a:pPr>
                      <a:r>
                        <a:rPr lang="en" sz="1200"/>
                        <a:t>1705</a:t>
                      </a:r>
                      <a:endParaRPr sz="1200"/>
                    </a:p>
                  </a:txBody>
                  <a:tcPr marT="91425" marB="91425" marR="91425" marL="91425"/>
                </a:tc>
                <a:tc>
                  <a:txBody>
                    <a:bodyPr/>
                    <a:lstStyle/>
                    <a:p>
                      <a:pPr indent="0" lvl="0" marL="0" rtl="0" algn="l">
                        <a:spcBef>
                          <a:spcPts val="0"/>
                        </a:spcBef>
                        <a:spcAft>
                          <a:spcPts val="0"/>
                        </a:spcAft>
                        <a:buNone/>
                      </a:pPr>
                      <a:r>
                        <a:rPr lang="en" sz="1200"/>
                        <a:t>58948000</a:t>
                      </a:r>
                      <a:endParaRPr sz="1200"/>
                    </a:p>
                  </a:txBody>
                  <a:tcPr marT="91425" marB="91425" marR="91425" marL="91425"/>
                </a:tc>
              </a:tr>
              <a:tr h="396850">
                <a:tc>
                  <a:txBody>
                    <a:bodyPr/>
                    <a:lstStyle/>
                    <a:p>
                      <a:pPr indent="0" lvl="0" marL="0" rtl="0" algn="l">
                        <a:spcBef>
                          <a:spcPts val="0"/>
                        </a:spcBef>
                        <a:spcAft>
                          <a:spcPts val="0"/>
                        </a:spcAft>
                        <a:buNone/>
                      </a:pPr>
                      <a:r>
                        <a:rPr lang="en" sz="1200">
                          <a:solidFill>
                            <a:schemeClr val="dk1"/>
                          </a:solidFill>
                        </a:rPr>
                        <a:t>32KB</a:t>
                      </a:r>
                      <a:endParaRPr sz="1200"/>
                    </a:p>
                  </a:txBody>
                  <a:tcPr marT="91425" marB="91425" marR="91425" marL="91425"/>
                </a:tc>
                <a:tc>
                  <a:txBody>
                    <a:bodyPr/>
                    <a:lstStyle/>
                    <a:p>
                      <a:pPr indent="0" lvl="0" marL="0" rtl="0" algn="l">
                        <a:spcBef>
                          <a:spcPts val="0"/>
                        </a:spcBef>
                        <a:spcAft>
                          <a:spcPts val="0"/>
                        </a:spcAft>
                        <a:buNone/>
                      </a:pPr>
                      <a:r>
                        <a:rPr lang="en" sz="1200"/>
                        <a:t>1571901515</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0.37290099373</a:t>
                      </a:r>
                      <a:endParaRPr sz="1200">
                        <a:solidFill>
                          <a:srgbClr val="222222"/>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200"/>
                        <a:t>1232</a:t>
                      </a:r>
                      <a:endParaRPr sz="1200"/>
                    </a:p>
                  </a:txBody>
                  <a:tcPr marT="91425" marB="91425" marR="91425" marL="91425"/>
                </a:tc>
                <a:tc>
                  <a:txBody>
                    <a:bodyPr/>
                    <a:lstStyle/>
                    <a:p>
                      <a:pPr indent="0" lvl="0" marL="0" rtl="0" algn="l">
                        <a:spcBef>
                          <a:spcPts val="0"/>
                        </a:spcBef>
                        <a:spcAft>
                          <a:spcPts val="0"/>
                        </a:spcAft>
                        <a:buNone/>
                      </a:pPr>
                      <a:r>
                        <a:rPr lang="en" sz="1200"/>
                        <a:t>53562500</a:t>
                      </a:r>
                      <a:endParaRPr sz="1200"/>
                    </a:p>
                  </a:txBody>
                  <a:tcPr marT="91425" marB="91425" marR="91425" marL="91425"/>
                </a:tc>
              </a:tr>
              <a:tr h="396850">
                <a:tc>
                  <a:txBody>
                    <a:bodyPr/>
                    <a:lstStyle/>
                    <a:p>
                      <a:pPr indent="0" lvl="0" marL="0" rtl="0" algn="l">
                        <a:spcBef>
                          <a:spcPts val="0"/>
                        </a:spcBef>
                        <a:spcAft>
                          <a:spcPts val="0"/>
                        </a:spcAft>
                        <a:buNone/>
                      </a:pPr>
                      <a:r>
                        <a:rPr lang="en"/>
                        <a:t>128KB</a:t>
                      </a:r>
                      <a:endParaRPr/>
                    </a:p>
                  </a:txBody>
                  <a:tcPr marT="91425" marB="91425" marR="91425" marL="91425"/>
                </a:tc>
                <a:tc>
                  <a:txBody>
                    <a:bodyPr/>
                    <a:lstStyle/>
                    <a:p>
                      <a:pPr indent="0" lvl="0" marL="0" rtl="0" algn="l">
                        <a:spcBef>
                          <a:spcPts val="0"/>
                        </a:spcBef>
                        <a:spcAft>
                          <a:spcPts val="0"/>
                        </a:spcAft>
                        <a:buNone/>
                      </a:pPr>
                      <a:r>
                        <a:rPr lang="en" sz="1200"/>
                        <a:t>1571893919</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0.37290277347</a:t>
                      </a:r>
                      <a:endParaRPr sz="1200"/>
                    </a:p>
                  </a:txBody>
                  <a:tcPr marT="91425" marB="91425" marR="91425" marL="91425"/>
                </a:tc>
                <a:tc>
                  <a:txBody>
                    <a:bodyPr/>
                    <a:lstStyle/>
                    <a:p>
                      <a:pPr indent="0" lvl="0" marL="0" rtl="0" algn="l">
                        <a:spcBef>
                          <a:spcPts val="0"/>
                        </a:spcBef>
                        <a:spcAft>
                          <a:spcPts val="0"/>
                        </a:spcAft>
                        <a:buNone/>
                      </a:pPr>
                      <a:r>
                        <a:rPr lang="en" sz="1200"/>
                        <a:t>918</a:t>
                      </a:r>
                      <a:endParaRPr sz="1200"/>
                    </a:p>
                  </a:txBody>
                  <a:tcPr marT="91425" marB="91425" marR="91425" marL="91425"/>
                </a:tc>
                <a:tc>
                  <a:txBody>
                    <a:bodyPr/>
                    <a:lstStyle/>
                    <a:p>
                      <a:pPr indent="0" lvl="0" marL="0" rtl="0" algn="l">
                        <a:spcBef>
                          <a:spcPts val="0"/>
                        </a:spcBef>
                        <a:spcAft>
                          <a:spcPts val="0"/>
                        </a:spcAft>
                        <a:buNone/>
                      </a:pPr>
                      <a:r>
                        <a:rPr lang="en" sz="1200"/>
                        <a:t>49017500</a:t>
                      </a:r>
                      <a:endParaRPr sz="1200"/>
                    </a:p>
                  </a:txBody>
                  <a:tcPr marT="91425" marB="91425" marR="91425" marL="91425"/>
                </a:tc>
              </a:tr>
              <a:tr h="396850">
                <a:tc>
                  <a:txBody>
                    <a:bodyPr/>
                    <a:lstStyle/>
                    <a:p>
                      <a:pPr indent="0" lvl="0" marL="0" rtl="0" algn="l">
                        <a:spcBef>
                          <a:spcPts val="0"/>
                        </a:spcBef>
                        <a:spcAft>
                          <a:spcPts val="0"/>
                        </a:spcAft>
                        <a:buNone/>
                      </a:pPr>
                      <a:r>
                        <a:rPr lang="en" sz="1200"/>
                        <a:t>1024KB (1MB)</a:t>
                      </a:r>
                      <a:endParaRPr sz="1200"/>
                    </a:p>
                  </a:txBody>
                  <a:tcPr marT="91425" marB="91425" marR="91425" marL="91425"/>
                </a:tc>
                <a:tc>
                  <a:txBody>
                    <a:bodyPr/>
                    <a:lstStyle/>
                    <a:p>
                      <a:pPr indent="0" lvl="0" marL="0" rtl="0" algn="l">
                        <a:spcBef>
                          <a:spcPts val="0"/>
                        </a:spcBef>
                        <a:spcAft>
                          <a:spcPts val="0"/>
                        </a:spcAft>
                        <a:buNone/>
                      </a:pPr>
                      <a:r>
                        <a:rPr lang="en" sz="1200"/>
                        <a:t>1571893395</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0.37290289778</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899</a:t>
                      </a:r>
                      <a:endParaRPr sz="1200"/>
                    </a:p>
                  </a:txBody>
                  <a:tcPr marT="91425" marB="91425" marR="91425" marL="91425"/>
                </a:tc>
                <a:tc>
                  <a:txBody>
                    <a:bodyPr/>
                    <a:lstStyle/>
                    <a:p>
                      <a:pPr indent="0" lvl="0" marL="0" rtl="0" algn="l">
                        <a:spcBef>
                          <a:spcPts val="0"/>
                        </a:spcBef>
                        <a:spcAft>
                          <a:spcPts val="0"/>
                        </a:spcAft>
                        <a:buNone/>
                      </a:pPr>
                      <a:r>
                        <a:rPr lang="en" sz="1200"/>
                        <a:t>48975500</a:t>
                      </a:r>
                      <a:endParaRPr sz="1200"/>
                    </a:p>
                  </a:txBody>
                  <a:tcPr marT="91425" marB="91425" marR="91425" marL="91425"/>
                </a:tc>
              </a:tr>
            </a:tbl>
          </a:graphicData>
        </a:graphic>
      </p:graphicFrame>
      <p:sp>
        <p:nvSpPr>
          <p:cNvPr id="113" name="Google Shape;113;p22"/>
          <p:cNvSpPr txBox="1"/>
          <p:nvPr/>
        </p:nvSpPr>
        <p:spPr>
          <a:xfrm>
            <a:off x="228050" y="112675"/>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MiBench (BitCount):-</a:t>
            </a:r>
            <a:endParaRPr/>
          </a:p>
        </p:txBody>
      </p:sp>
      <p:graphicFrame>
        <p:nvGraphicFramePr>
          <p:cNvPr id="114" name="Google Shape;114;p22"/>
          <p:cNvGraphicFramePr/>
          <p:nvPr/>
        </p:nvGraphicFramePr>
        <p:xfrm>
          <a:off x="304250" y="2975875"/>
          <a:ext cx="3000000" cy="3000000"/>
        </p:xfrm>
        <a:graphic>
          <a:graphicData uri="http://schemas.openxmlformats.org/drawingml/2006/table">
            <a:tbl>
              <a:tblPr>
                <a:noFill/>
                <a:tableStyleId>{DF4E47D1-CEBF-4B1D-9DE6-334B0E4A8707}</a:tableStyleId>
              </a:tblPr>
              <a:tblGrid>
                <a:gridCol w="2267525"/>
                <a:gridCol w="1413175"/>
                <a:gridCol w="1355650"/>
                <a:gridCol w="1268975"/>
                <a:gridCol w="1999350"/>
              </a:tblGrid>
              <a:tr h="359575">
                <a:tc>
                  <a:txBody>
                    <a:bodyPr/>
                    <a:lstStyle/>
                    <a:p>
                      <a:pPr indent="0" lvl="0" marL="0" rtl="0" algn="l">
                        <a:spcBef>
                          <a:spcPts val="0"/>
                        </a:spcBef>
                        <a:spcAft>
                          <a:spcPts val="0"/>
                        </a:spcAft>
                        <a:buNone/>
                      </a:pPr>
                      <a:r>
                        <a:rPr lang="en" sz="1200"/>
                        <a:t>L1 Cache Size</a:t>
                      </a:r>
                      <a:endParaRPr sz="1200"/>
                    </a:p>
                  </a:txBody>
                  <a:tcPr marT="91425" marB="91425" marR="91425" marL="91425"/>
                </a:tc>
                <a:tc>
                  <a:txBody>
                    <a:bodyPr/>
                    <a:lstStyle/>
                    <a:p>
                      <a:pPr indent="0" lvl="0" marL="0" rtl="0" algn="l">
                        <a:spcBef>
                          <a:spcPts val="0"/>
                        </a:spcBef>
                        <a:spcAft>
                          <a:spcPts val="0"/>
                        </a:spcAft>
                        <a:buNone/>
                      </a:pPr>
                      <a:r>
                        <a:rPr lang="en" sz="1200"/>
                        <a:t>Total CPU Cycles</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Avg. IPC</a:t>
                      </a:r>
                      <a:endParaRPr sz="1200"/>
                    </a:p>
                  </a:txBody>
                  <a:tcPr marT="91425" marB="91425" marR="91425" marL="91425"/>
                </a:tc>
                <a:tc>
                  <a:txBody>
                    <a:bodyPr/>
                    <a:lstStyle/>
                    <a:p>
                      <a:pPr indent="0" lvl="0" marL="0" rtl="0" algn="l">
                        <a:spcBef>
                          <a:spcPts val="0"/>
                        </a:spcBef>
                        <a:spcAft>
                          <a:spcPts val="0"/>
                        </a:spcAft>
                        <a:buNone/>
                      </a:pPr>
                      <a:r>
                        <a:rPr lang="en" sz="1200"/>
                        <a:t>Total L1 Miss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Overall L1i miss latency</a:t>
                      </a:r>
                      <a:endParaRPr/>
                    </a:p>
                  </a:txBody>
                  <a:tcPr marT="91425" marB="91425" marR="91425" marL="91425"/>
                </a:tc>
              </a:tr>
              <a:tr h="285025">
                <a:tc>
                  <a:txBody>
                    <a:bodyPr/>
                    <a:lstStyle/>
                    <a:p>
                      <a:pPr indent="0" lvl="0" marL="0" rtl="0" algn="l">
                        <a:spcBef>
                          <a:spcPts val="0"/>
                        </a:spcBef>
                        <a:spcAft>
                          <a:spcPts val="0"/>
                        </a:spcAft>
                        <a:buNone/>
                      </a:pPr>
                      <a:r>
                        <a:rPr lang="en" sz="1200"/>
                        <a:t>16KB</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6283776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rPr>
                        <a:t>0.2203504708</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13993</a:t>
                      </a:r>
                      <a:endParaRPr sz="1200"/>
                    </a:p>
                  </a:txBody>
                  <a:tcPr marT="91425" marB="91425" marR="91425" marL="91425"/>
                </a:tc>
                <a:tc>
                  <a:txBody>
                    <a:bodyPr/>
                    <a:lstStyle/>
                    <a:p>
                      <a:pPr indent="0" lvl="0" marL="0" rtl="0" algn="l">
                        <a:spcBef>
                          <a:spcPts val="0"/>
                        </a:spcBef>
                        <a:spcAft>
                          <a:spcPts val="0"/>
                        </a:spcAft>
                        <a:buNone/>
                      </a:pPr>
                      <a:r>
                        <a:rPr lang="en" sz="1200"/>
                        <a:t>139968000</a:t>
                      </a:r>
                      <a:endParaRPr sz="1200"/>
                    </a:p>
                  </a:txBody>
                  <a:tcPr marT="91425" marB="91425" marR="91425" marL="91425"/>
                </a:tc>
              </a:tr>
              <a:tr h="396850">
                <a:tc>
                  <a:txBody>
                    <a:bodyPr/>
                    <a:lstStyle/>
                    <a:p>
                      <a:pPr indent="0" lvl="0" marL="0" rtl="0" algn="l">
                        <a:spcBef>
                          <a:spcPts val="0"/>
                        </a:spcBef>
                        <a:spcAft>
                          <a:spcPts val="0"/>
                        </a:spcAft>
                        <a:buNone/>
                      </a:pPr>
                      <a:r>
                        <a:rPr lang="en" sz="1200">
                          <a:solidFill>
                            <a:schemeClr val="dk1"/>
                          </a:solidFill>
                        </a:rPr>
                        <a:t>32KB</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5743338</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rPr>
                        <a:t>0.24109098228</a:t>
                      </a:r>
                      <a:endParaRPr sz="1200">
                        <a:solidFill>
                          <a:srgbClr val="222222"/>
                        </a:solidFill>
                        <a:highlight>
                          <a:srgbClr val="FFFFFF"/>
                        </a:highligh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9227</a:t>
                      </a:r>
                      <a:endParaRPr sz="1200"/>
                    </a:p>
                  </a:txBody>
                  <a:tcPr marT="91425" marB="91425" marR="91425" marL="91425"/>
                </a:tc>
                <a:tc>
                  <a:txBody>
                    <a:bodyPr/>
                    <a:lstStyle/>
                    <a:p>
                      <a:pPr indent="0" lvl="0" marL="0" rtl="0" algn="l">
                        <a:spcBef>
                          <a:spcPts val="0"/>
                        </a:spcBef>
                        <a:spcAft>
                          <a:spcPts val="0"/>
                        </a:spcAft>
                        <a:buNone/>
                      </a:pPr>
                      <a:r>
                        <a:rPr lang="en" sz="1200"/>
                        <a:t>115811500</a:t>
                      </a:r>
                      <a:endParaRPr sz="1200"/>
                    </a:p>
                  </a:txBody>
                  <a:tcPr marT="91425" marB="91425" marR="91425" marL="91425"/>
                </a:tc>
              </a:tr>
              <a:tr h="396850">
                <a:tc>
                  <a:txBody>
                    <a:bodyPr/>
                    <a:lstStyle/>
                    <a:p>
                      <a:pPr indent="0" lvl="0" marL="0" rtl="0" algn="l">
                        <a:spcBef>
                          <a:spcPts val="0"/>
                        </a:spcBef>
                        <a:spcAft>
                          <a:spcPts val="0"/>
                        </a:spcAft>
                        <a:buNone/>
                      </a:pPr>
                      <a:r>
                        <a:rPr lang="en"/>
                        <a:t>128KB</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5340448</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rPr>
                        <a:t>0.25930315209</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5786</a:t>
                      </a:r>
                      <a:endParaRPr sz="1200"/>
                    </a:p>
                  </a:txBody>
                  <a:tcPr marT="91425" marB="91425" marR="91425" marL="91425"/>
                </a:tc>
                <a:tc>
                  <a:txBody>
                    <a:bodyPr/>
                    <a:lstStyle/>
                    <a:p>
                      <a:pPr indent="0" lvl="0" marL="0" rtl="0" algn="l">
                        <a:spcBef>
                          <a:spcPts val="0"/>
                        </a:spcBef>
                        <a:spcAft>
                          <a:spcPts val="0"/>
                        </a:spcAft>
                        <a:buNone/>
                      </a:pPr>
                      <a:r>
                        <a:rPr lang="en" sz="1200"/>
                        <a:t>97858000</a:t>
                      </a:r>
                      <a:endParaRPr sz="1200"/>
                    </a:p>
                  </a:txBody>
                  <a:tcPr marT="91425" marB="91425" marR="91425" marL="91425"/>
                </a:tc>
              </a:tr>
              <a:tr h="396850">
                <a:tc>
                  <a:txBody>
                    <a:bodyPr/>
                    <a:lstStyle/>
                    <a:p>
                      <a:pPr indent="0" lvl="0" marL="0" rtl="0" algn="l">
                        <a:spcBef>
                          <a:spcPts val="0"/>
                        </a:spcBef>
                        <a:spcAft>
                          <a:spcPts val="0"/>
                        </a:spcAft>
                        <a:buNone/>
                      </a:pPr>
                      <a:r>
                        <a:rPr lang="en" sz="1200"/>
                        <a:t>1024KB (1MB)</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5311612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rPr>
                        <a:t>0.26071162577</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solidFill>
                            <a:schemeClr val="dk1"/>
                          </a:solidFill>
                        </a:rPr>
                        <a:t>5587</a:t>
                      </a:r>
                      <a:endParaRPr sz="1200"/>
                    </a:p>
                  </a:txBody>
                  <a:tcPr marT="91425" marB="91425" marR="91425" marL="91425"/>
                </a:tc>
                <a:tc>
                  <a:txBody>
                    <a:bodyPr/>
                    <a:lstStyle/>
                    <a:p>
                      <a:pPr indent="0" lvl="0" marL="0" rtl="0" algn="l">
                        <a:spcBef>
                          <a:spcPts val="0"/>
                        </a:spcBef>
                        <a:spcAft>
                          <a:spcPts val="0"/>
                        </a:spcAft>
                        <a:buNone/>
                      </a:pPr>
                      <a:r>
                        <a:rPr lang="en" sz="1200"/>
                        <a:t>96216000</a:t>
                      </a:r>
                      <a:endParaRPr sz="1200"/>
                    </a:p>
                  </a:txBody>
                  <a:tcPr marT="91425" marB="91425" marR="91425" marL="91425"/>
                </a:tc>
              </a:tr>
            </a:tbl>
          </a:graphicData>
        </a:graphic>
      </p:graphicFrame>
      <p:sp>
        <p:nvSpPr>
          <p:cNvPr id="115" name="Google Shape;115;p22"/>
          <p:cNvSpPr txBox="1"/>
          <p:nvPr/>
        </p:nvSpPr>
        <p:spPr>
          <a:xfrm>
            <a:off x="228050" y="2627275"/>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Splash2 (FFT):-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SciMark2.0 (Monte Carlo, LU, SOR, etc):-</a:t>
            </a:r>
            <a:endParaRPr sz="1400"/>
          </a:p>
          <a:p>
            <a:pPr indent="0" lvl="0" marL="0" rtl="0" algn="l">
              <a:spcBef>
                <a:spcPts val="0"/>
              </a:spcBef>
              <a:spcAft>
                <a:spcPts val="0"/>
              </a:spcAft>
              <a:buNone/>
            </a:pPr>
            <a:r>
              <a:t/>
            </a:r>
            <a:endParaRPr/>
          </a:p>
        </p:txBody>
      </p:sp>
      <p:pic>
        <p:nvPicPr>
          <p:cNvPr id="121" name="Google Shape;121;p23" title="Chart"/>
          <p:cNvPicPr preferRelativeResize="0"/>
          <p:nvPr/>
        </p:nvPicPr>
        <p:blipFill>
          <a:blip r:embed="rId3">
            <a:alphaModFix/>
          </a:blip>
          <a:stretch>
            <a:fillRect/>
          </a:stretch>
        </p:blipFill>
        <p:spPr>
          <a:xfrm>
            <a:off x="311700" y="865325"/>
            <a:ext cx="3326025" cy="1882775"/>
          </a:xfrm>
          <a:prstGeom prst="rect">
            <a:avLst/>
          </a:prstGeom>
          <a:noFill/>
          <a:ln>
            <a:noFill/>
          </a:ln>
        </p:spPr>
      </p:pic>
      <p:pic>
        <p:nvPicPr>
          <p:cNvPr id="122" name="Google Shape;122;p23" title="Chart"/>
          <p:cNvPicPr preferRelativeResize="0"/>
          <p:nvPr/>
        </p:nvPicPr>
        <p:blipFill>
          <a:blip r:embed="rId4">
            <a:alphaModFix/>
          </a:blip>
          <a:stretch>
            <a:fillRect/>
          </a:stretch>
        </p:blipFill>
        <p:spPr>
          <a:xfrm>
            <a:off x="253450" y="2831350"/>
            <a:ext cx="3473724" cy="2023475"/>
          </a:xfrm>
          <a:prstGeom prst="rect">
            <a:avLst/>
          </a:prstGeom>
          <a:noFill/>
          <a:ln>
            <a:noFill/>
          </a:ln>
        </p:spPr>
      </p:pic>
      <p:pic>
        <p:nvPicPr>
          <p:cNvPr id="123" name="Google Shape;123;p23" title="Chart"/>
          <p:cNvPicPr preferRelativeResize="0"/>
          <p:nvPr/>
        </p:nvPicPr>
        <p:blipFill>
          <a:blip r:embed="rId5">
            <a:alphaModFix/>
          </a:blip>
          <a:stretch>
            <a:fillRect/>
          </a:stretch>
        </p:blipFill>
        <p:spPr>
          <a:xfrm>
            <a:off x="5098775" y="3032875"/>
            <a:ext cx="3229851" cy="1821949"/>
          </a:xfrm>
          <a:prstGeom prst="rect">
            <a:avLst/>
          </a:prstGeom>
          <a:noFill/>
          <a:ln>
            <a:noFill/>
          </a:ln>
        </p:spPr>
      </p:pic>
      <p:pic>
        <p:nvPicPr>
          <p:cNvPr id="124" name="Google Shape;124;p23" title="Chart"/>
          <p:cNvPicPr preferRelativeResize="0"/>
          <p:nvPr/>
        </p:nvPicPr>
        <p:blipFill>
          <a:blip r:embed="rId6">
            <a:alphaModFix/>
          </a:blip>
          <a:stretch>
            <a:fillRect/>
          </a:stretch>
        </p:blipFill>
        <p:spPr>
          <a:xfrm>
            <a:off x="5016775" y="865325"/>
            <a:ext cx="3274749" cy="196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SPEC CPU2000 (bzip2):-</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pic>
        <p:nvPicPr>
          <p:cNvPr id="130" name="Google Shape;130;p24" title="Chart"/>
          <p:cNvPicPr preferRelativeResize="0"/>
          <p:nvPr/>
        </p:nvPicPr>
        <p:blipFill>
          <a:blip r:embed="rId3">
            <a:alphaModFix/>
          </a:blip>
          <a:stretch>
            <a:fillRect/>
          </a:stretch>
        </p:blipFill>
        <p:spPr>
          <a:xfrm>
            <a:off x="375125" y="695775"/>
            <a:ext cx="3431724" cy="2121942"/>
          </a:xfrm>
          <a:prstGeom prst="rect">
            <a:avLst/>
          </a:prstGeom>
          <a:noFill/>
          <a:ln>
            <a:noFill/>
          </a:ln>
        </p:spPr>
      </p:pic>
      <p:pic>
        <p:nvPicPr>
          <p:cNvPr id="131" name="Google Shape;131;p24" title="Chart"/>
          <p:cNvPicPr preferRelativeResize="0"/>
          <p:nvPr/>
        </p:nvPicPr>
        <p:blipFill>
          <a:blip r:embed="rId4">
            <a:alphaModFix/>
          </a:blip>
          <a:stretch>
            <a:fillRect/>
          </a:stretch>
        </p:blipFill>
        <p:spPr>
          <a:xfrm>
            <a:off x="5018700" y="695775"/>
            <a:ext cx="3431724" cy="2121949"/>
          </a:xfrm>
          <a:prstGeom prst="rect">
            <a:avLst/>
          </a:prstGeom>
          <a:noFill/>
          <a:ln>
            <a:noFill/>
          </a:ln>
        </p:spPr>
      </p:pic>
      <p:pic>
        <p:nvPicPr>
          <p:cNvPr id="132" name="Google Shape;132;p24" title="Chart"/>
          <p:cNvPicPr preferRelativeResize="0"/>
          <p:nvPr/>
        </p:nvPicPr>
        <p:blipFill>
          <a:blip r:embed="rId5">
            <a:alphaModFix/>
          </a:blip>
          <a:stretch>
            <a:fillRect/>
          </a:stretch>
        </p:blipFill>
        <p:spPr>
          <a:xfrm>
            <a:off x="5120550" y="2948277"/>
            <a:ext cx="3431724" cy="2121947"/>
          </a:xfrm>
          <a:prstGeom prst="rect">
            <a:avLst/>
          </a:prstGeom>
          <a:noFill/>
          <a:ln>
            <a:noFill/>
          </a:ln>
        </p:spPr>
      </p:pic>
      <p:pic>
        <p:nvPicPr>
          <p:cNvPr id="133" name="Google Shape;133;p24" title="Chart"/>
          <p:cNvPicPr preferRelativeResize="0"/>
          <p:nvPr/>
        </p:nvPicPr>
        <p:blipFill>
          <a:blip r:embed="rId6">
            <a:alphaModFix/>
          </a:blip>
          <a:stretch>
            <a:fillRect/>
          </a:stretch>
        </p:blipFill>
        <p:spPr>
          <a:xfrm>
            <a:off x="375125" y="2885299"/>
            <a:ext cx="3431724" cy="2121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graphicFrame>
        <p:nvGraphicFramePr>
          <p:cNvPr id="138" name="Google Shape;138;p25"/>
          <p:cNvGraphicFramePr/>
          <p:nvPr/>
        </p:nvGraphicFramePr>
        <p:xfrm>
          <a:off x="297488" y="520200"/>
          <a:ext cx="3000000" cy="3000000"/>
        </p:xfrm>
        <a:graphic>
          <a:graphicData uri="http://schemas.openxmlformats.org/drawingml/2006/table">
            <a:tbl>
              <a:tblPr>
                <a:noFill/>
                <a:tableStyleId>{DF4E47D1-CEBF-4B1D-9DE6-334B0E4A8707}</a:tableStyleId>
              </a:tblPr>
              <a:tblGrid>
                <a:gridCol w="2640250"/>
                <a:gridCol w="1577150"/>
                <a:gridCol w="1437675"/>
                <a:gridCol w="1119850"/>
                <a:gridCol w="1850300"/>
              </a:tblGrid>
              <a:tr h="359575">
                <a:tc>
                  <a:txBody>
                    <a:bodyPr/>
                    <a:lstStyle/>
                    <a:p>
                      <a:pPr indent="0" lvl="0" marL="0" rtl="0" algn="l">
                        <a:spcBef>
                          <a:spcPts val="0"/>
                        </a:spcBef>
                        <a:spcAft>
                          <a:spcPts val="0"/>
                        </a:spcAft>
                        <a:buNone/>
                      </a:pPr>
                      <a:r>
                        <a:rPr lang="en" sz="1200"/>
                        <a:t>L1 Cache Size</a:t>
                      </a:r>
                      <a:endParaRPr sz="1200"/>
                    </a:p>
                  </a:txBody>
                  <a:tcPr marT="91425" marB="91425" marR="91425" marL="91425"/>
                </a:tc>
                <a:tc>
                  <a:txBody>
                    <a:bodyPr/>
                    <a:lstStyle/>
                    <a:p>
                      <a:pPr indent="0" lvl="0" marL="0" rtl="0" algn="l">
                        <a:spcBef>
                          <a:spcPts val="0"/>
                        </a:spcBef>
                        <a:spcAft>
                          <a:spcPts val="0"/>
                        </a:spcAft>
                        <a:buNone/>
                      </a:pPr>
                      <a:r>
                        <a:rPr lang="en" sz="1200"/>
                        <a:t>Total CPU Cycles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Avg. IPC</a:t>
                      </a:r>
                      <a:endParaRPr sz="1200"/>
                    </a:p>
                  </a:txBody>
                  <a:tcPr marT="91425" marB="91425" marR="91425" marL="91425"/>
                </a:tc>
                <a:tc>
                  <a:txBody>
                    <a:bodyPr/>
                    <a:lstStyle/>
                    <a:p>
                      <a:pPr indent="0" lvl="0" marL="0" rtl="0" algn="l">
                        <a:spcBef>
                          <a:spcPts val="0"/>
                        </a:spcBef>
                        <a:spcAft>
                          <a:spcPts val="0"/>
                        </a:spcAft>
                        <a:buNone/>
                      </a:pPr>
                      <a:r>
                        <a:rPr lang="en" sz="1200"/>
                        <a:t>Total L1 Miss</a:t>
                      </a:r>
                      <a:endParaRPr sz="1200"/>
                    </a:p>
                  </a:txBody>
                  <a:tcPr marT="91425" marB="91425" marR="91425" marL="91425"/>
                </a:tc>
                <a:tc>
                  <a:txBody>
                    <a:bodyPr/>
                    <a:lstStyle/>
                    <a:p>
                      <a:pPr indent="0" lvl="0" marL="0" rtl="0" algn="l">
                        <a:spcBef>
                          <a:spcPts val="0"/>
                        </a:spcBef>
                        <a:spcAft>
                          <a:spcPts val="0"/>
                        </a:spcAft>
                        <a:buNone/>
                      </a:pPr>
                      <a:r>
                        <a:rPr lang="en" sz="1200"/>
                        <a:t>Overall </a:t>
                      </a:r>
                      <a:r>
                        <a:rPr lang="en" sz="1200"/>
                        <a:t>L1i miss latency</a:t>
                      </a:r>
                      <a:endParaRPr sz="1200"/>
                    </a:p>
                  </a:txBody>
                  <a:tcPr marT="91425" marB="91425" marR="91425" marL="91425">
                    <a:lnB cap="flat" cmpd="sng" w="9525">
                      <a:solidFill>
                        <a:srgbClr val="9E9E9E"/>
                      </a:solidFill>
                      <a:prstDash val="solid"/>
                      <a:round/>
                      <a:headEnd len="sm" w="sm" type="none"/>
                      <a:tailEnd len="sm" w="sm" type="none"/>
                    </a:lnB>
                  </a:tcPr>
                </a:tc>
              </a:tr>
              <a:tr h="285025">
                <a:tc>
                  <a:txBody>
                    <a:bodyPr/>
                    <a:lstStyle/>
                    <a:p>
                      <a:pPr indent="0" lvl="0" marL="0" rtl="0" algn="l">
                        <a:spcBef>
                          <a:spcPts val="0"/>
                        </a:spcBef>
                        <a:spcAft>
                          <a:spcPts val="0"/>
                        </a:spcAft>
                        <a:buNone/>
                      </a:pPr>
                      <a:r>
                        <a:rPr lang="en" sz="1200"/>
                        <a:t>16KB</a:t>
                      </a:r>
                      <a:endParaRPr sz="1200"/>
                    </a:p>
                  </a:txBody>
                  <a:tcPr marT="91425" marB="91425" marR="91425" marL="91425"/>
                </a:tc>
                <a:tc>
                  <a:txBody>
                    <a:bodyPr/>
                    <a:lstStyle/>
                    <a:p>
                      <a:pPr indent="0" lvl="0" marL="0" rtl="0" algn="l">
                        <a:spcBef>
                          <a:spcPts val="0"/>
                        </a:spcBef>
                        <a:spcAft>
                          <a:spcPts val="0"/>
                        </a:spcAft>
                        <a:buNone/>
                      </a:pPr>
                      <a:r>
                        <a:rPr lang="en" sz="1200"/>
                        <a:t>63722293</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0.2527567393</a:t>
                      </a:r>
                      <a:endParaRPr sz="1200"/>
                    </a:p>
                  </a:txBody>
                  <a:tcPr marT="91425" marB="91425" marR="91425" marL="91425"/>
                </a:tc>
                <a:tc>
                  <a:txBody>
                    <a:bodyPr/>
                    <a:lstStyle/>
                    <a:p>
                      <a:pPr indent="0" lvl="0" marL="0" rtl="0" algn="l">
                        <a:spcBef>
                          <a:spcPts val="0"/>
                        </a:spcBef>
                        <a:spcAft>
                          <a:spcPts val="0"/>
                        </a:spcAft>
                        <a:buNone/>
                      </a:pPr>
                      <a:r>
                        <a:rPr lang="en" sz="1200"/>
                        <a:t>73777</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131159500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850">
                <a:tc>
                  <a:txBody>
                    <a:bodyPr/>
                    <a:lstStyle/>
                    <a:p>
                      <a:pPr indent="0" lvl="0" marL="0" rtl="0" algn="l">
                        <a:spcBef>
                          <a:spcPts val="0"/>
                        </a:spcBef>
                        <a:spcAft>
                          <a:spcPts val="0"/>
                        </a:spcAft>
                        <a:buNone/>
                      </a:pPr>
                      <a:r>
                        <a:rPr lang="en" sz="1200">
                          <a:solidFill>
                            <a:schemeClr val="dk1"/>
                          </a:solidFill>
                        </a:rPr>
                        <a:t>32KB</a:t>
                      </a:r>
                      <a:endParaRPr sz="1200"/>
                    </a:p>
                  </a:txBody>
                  <a:tcPr marT="91425" marB="91425" marR="91425" marL="91425"/>
                </a:tc>
                <a:tc>
                  <a:txBody>
                    <a:bodyPr/>
                    <a:lstStyle/>
                    <a:p>
                      <a:pPr indent="0" lvl="0" marL="0" rtl="0" algn="l">
                        <a:spcBef>
                          <a:spcPts val="0"/>
                        </a:spcBef>
                        <a:spcAft>
                          <a:spcPts val="0"/>
                        </a:spcAft>
                        <a:buNone/>
                      </a:pPr>
                      <a:r>
                        <a:rPr lang="en" sz="1200"/>
                        <a:t>63433867</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0.25390662372</a:t>
                      </a:r>
                      <a:endParaRPr sz="1200">
                        <a:solidFill>
                          <a:srgbClr val="222222"/>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61694</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124963500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850">
                <a:tc>
                  <a:txBody>
                    <a:bodyPr/>
                    <a:lstStyle/>
                    <a:p>
                      <a:pPr indent="0" lvl="0" marL="0" rtl="0" algn="l">
                        <a:spcBef>
                          <a:spcPts val="0"/>
                        </a:spcBef>
                        <a:spcAft>
                          <a:spcPts val="0"/>
                        </a:spcAft>
                        <a:buNone/>
                      </a:pPr>
                      <a:r>
                        <a:rPr lang="en"/>
                        <a:t>128KB</a:t>
                      </a:r>
                      <a:endParaRPr/>
                    </a:p>
                  </a:txBody>
                  <a:tcPr marT="91425" marB="91425" marR="91425" marL="91425"/>
                </a:tc>
                <a:tc>
                  <a:txBody>
                    <a:bodyPr/>
                    <a:lstStyle/>
                    <a:p>
                      <a:pPr indent="0" lvl="0" marL="0" rtl="0" algn="l">
                        <a:spcBef>
                          <a:spcPts val="0"/>
                        </a:spcBef>
                        <a:spcAft>
                          <a:spcPts val="0"/>
                        </a:spcAft>
                        <a:buNone/>
                      </a:pPr>
                      <a:r>
                        <a:rPr lang="en" sz="1200"/>
                        <a:t>62140827</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0.2591882789</a:t>
                      </a:r>
                      <a:endParaRPr sz="1200"/>
                    </a:p>
                  </a:txBody>
                  <a:tcPr marT="91425" marB="91425" marR="91425" marL="91425"/>
                </a:tc>
                <a:tc>
                  <a:txBody>
                    <a:bodyPr/>
                    <a:lstStyle/>
                    <a:p>
                      <a:pPr indent="0" lvl="0" marL="0" rtl="0" algn="l">
                        <a:spcBef>
                          <a:spcPts val="0"/>
                        </a:spcBef>
                        <a:spcAft>
                          <a:spcPts val="0"/>
                        </a:spcAft>
                        <a:buNone/>
                      </a:pPr>
                      <a:r>
                        <a:rPr lang="en" sz="1200"/>
                        <a:t>7879</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120792000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850">
                <a:tc>
                  <a:txBody>
                    <a:bodyPr/>
                    <a:lstStyle/>
                    <a:p>
                      <a:pPr indent="0" lvl="0" marL="0" rtl="0" algn="l">
                        <a:spcBef>
                          <a:spcPts val="0"/>
                        </a:spcBef>
                        <a:spcAft>
                          <a:spcPts val="0"/>
                        </a:spcAft>
                        <a:buNone/>
                      </a:pPr>
                      <a:r>
                        <a:rPr lang="en" sz="1200"/>
                        <a:t>1024KB (1MB)</a:t>
                      </a:r>
                      <a:endParaRPr sz="1200"/>
                    </a:p>
                  </a:txBody>
                  <a:tcPr marT="91425" marB="91425" marR="91425" marL="91425"/>
                </a:tc>
                <a:tc>
                  <a:txBody>
                    <a:bodyPr/>
                    <a:lstStyle/>
                    <a:p>
                      <a:pPr indent="0" lvl="0" marL="0" rtl="0" algn="l">
                        <a:spcBef>
                          <a:spcPts val="0"/>
                        </a:spcBef>
                        <a:spcAft>
                          <a:spcPts val="0"/>
                        </a:spcAft>
                        <a:buNone/>
                      </a:pPr>
                      <a:r>
                        <a:rPr lang="en" sz="1200"/>
                        <a:t>62118713</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0.25928083861</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6838</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121033500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9" name="Google Shape;139;p25"/>
          <p:cNvSpPr txBox="1"/>
          <p:nvPr/>
        </p:nvSpPr>
        <p:spPr>
          <a:xfrm>
            <a:off x="221288" y="171600"/>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SciMark2.0 (Monte Carlo, LU, SOR, etc):-</a:t>
            </a:r>
            <a:endParaRPr/>
          </a:p>
        </p:txBody>
      </p:sp>
      <p:graphicFrame>
        <p:nvGraphicFramePr>
          <p:cNvPr id="140" name="Google Shape;140;p25"/>
          <p:cNvGraphicFramePr/>
          <p:nvPr/>
        </p:nvGraphicFramePr>
        <p:xfrm>
          <a:off x="297488" y="2958600"/>
          <a:ext cx="3000000" cy="3000000"/>
        </p:xfrm>
        <a:graphic>
          <a:graphicData uri="http://schemas.openxmlformats.org/drawingml/2006/table">
            <a:tbl>
              <a:tblPr>
                <a:noFill/>
                <a:tableStyleId>{DF4E47D1-CEBF-4B1D-9DE6-334B0E4A8707}</a:tableStyleId>
              </a:tblPr>
              <a:tblGrid>
                <a:gridCol w="2640250"/>
                <a:gridCol w="1577150"/>
                <a:gridCol w="1437675"/>
                <a:gridCol w="1119850"/>
                <a:gridCol w="1850300"/>
              </a:tblGrid>
              <a:tr h="359575">
                <a:tc>
                  <a:txBody>
                    <a:bodyPr/>
                    <a:lstStyle/>
                    <a:p>
                      <a:pPr indent="0" lvl="0" marL="0" rtl="0" algn="l">
                        <a:spcBef>
                          <a:spcPts val="0"/>
                        </a:spcBef>
                        <a:spcAft>
                          <a:spcPts val="0"/>
                        </a:spcAft>
                        <a:buNone/>
                      </a:pPr>
                      <a:r>
                        <a:rPr lang="en" sz="1200"/>
                        <a:t>L1 Cache Size</a:t>
                      </a:r>
                      <a:endParaRPr sz="1200"/>
                    </a:p>
                  </a:txBody>
                  <a:tcPr marT="91425" marB="91425" marR="91425" marL="91425"/>
                </a:tc>
                <a:tc>
                  <a:txBody>
                    <a:bodyPr/>
                    <a:lstStyle/>
                    <a:p>
                      <a:pPr indent="0" lvl="0" marL="0" rtl="0" algn="l">
                        <a:spcBef>
                          <a:spcPts val="0"/>
                        </a:spcBef>
                        <a:spcAft>
                          <a:spcPts val="0"/>
                        </a:spcAft>
                        <a:buNone/>
                      </a:pPr>
                      <a:r>
                        <a:rPr lang="en" sz="1200"/>
                        <a:t>Total CPU Cycles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Avg. IPC</a:t>
                      </a:r>
                      <a:endParaRPr sz="1200"/>
                    </a:p>
                  </a:txBody>
                  <a:tcPr marT="91425" marB="91425" marR="91425" marL="91425"/>
                </a:tc>
                <a:tc>
                  <a:txBody>
                    <a:bodyPr/>
                    <a:lstStyle/>
                    <a:p>
                      <a:pPr indent="0" lvl="0" marL="0" rtl="0" algn="l">
                        <a:spcBef>
                          <a:spcPts val="0"/>
                        </a:spcBef>
                        <a:spcAft>
                          <a:spcPts val="0"/>
                        </a:spcAft>
                        <a:buNone/>
                      </a:pPr>
                      <a:r>
                        <a:rPr lang="en" sz="1200"/>
                        <a:t>Total L1 Miss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Overall L1i miss latency</a:t>
                      </a:r>
                      <a:endParaRPr/>
                    </a:p>
                  </a:txBody>
                  <a:tcPr marT="91425" marB="91425" marR="91425" marL="91425"/>
                </a:tc>
              </a:tr>
              <a:tr h="285025">
                <a:tc>
                  <a:txBody>
                    <a:bodyPr/>
                    <a:lstStyle/>
                    <a:p>
                      <a:pPr indent="0" lvl="0" marL="0" rtl="0" algn="l">
                        <a:spcBef>
                          <a:spcPts val="0"/>
                        </a:spcBef>
                        <a:spcAft>
                          <a:spcPts val="0"/>
                        </a:spcAft>
                        <a:buNone/>
                      </a:pPr>
                      <a:r>
                        <a:rPr lang="en" sz="1200"/>
                        <a:t>16KB</a:t>
                      </a:r>
                      <a:endParaRPr sz="1200"/>
                    </a:p>
                  </a:txBody>
                  <a:tcPr marT="91425" marB="91425" marR="91425" marL="91425"/>
                </a:tc>
                <a:tc>
                  <a:txBody>
                    <a:bodyPr/>
                    <a:lstStyle/>
                    <a:p>
                      <a:pPr indent="0" lvl="0" marL="0" rtl="0" algn="l">
                        <a:spcBef>
                          <a:spcPts val="0"/>
                        </a:spcBef>
                        <a:spcAft>
                          <a:spcPts val="0"/>
                        </a:spcAft>
                        <a:buNone/>
                      </a:pPr>
                      <a:r>
                        <a:rPr lang="en" sz="1200"/>
                        <a:t>2092784367</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0.23891615776</a:t>
                      </a:r>
                      <a:endParaRPr sz="1200"/>
                    </a:p>
                  </a:txBody>
                  <a:tcPr marT="91425" marB="91425" marR="91425" marL="91425"/>
                </a:tc>
                <a:tc>
                  <a:txBody>
                    <a:bodyPr/>
                    <a:lstStyle/>
                    <a:p>
                      <a:pPr indent="0" lvl="0" marL="0" rtl="0" algn="l">
                        <a:spcBef>
                          <a:spcPts val="0"/>
                        </a:spcBef>
                        <a:spcAft>
                          <a:spcPts val="0"/>
                        </a:spcAft>
                        <a:buNone/>
                      </a:pPr>
                      <a:r>
                        <a:rPr lang="en" sz="1200"/>
                        <a:t>3388867</a:t>
                      </a:r>
                      <a:endParaRPr sz="1200"/>
                    </a:p>
                  </a:txBody>
                  <a:tcPr marT="91425" marB="91425" marR="91425" marL="91425"/>
                </a:tc>
                <a:tc>
                  <a:txBody>
                    <a:bodyPr/>
                    <a:lstStyle/>
                    <a:p>
                      <a:pPr indent="0" lvl="0" marL="0" rtl="0" algn="l">
                        <a:spcBef>
                          <a:spcPts val="0"/>
                        </a:spcBef>
                        <a:spcAft>
                          <a:spcPts val="0"/>
                        </a:spcAft>
                        <a:buNone/>
                      </a:pPr>
                      <a:r>
                        <a:rPr lang="en"/>
                        <a:t>85420000</a:t>
                      </a:r>
                      <a:endParaRPr/>
                    </a:p>
                  </a:txBody>
                  <a:tcPr marT="91425" marB="91425" marR="91425" marL="91425"/>
                </a:tc>
              </a:tr>
              <a:tr h="396850">
                <a:tc>
                  <a:txBody>
                    <a:bodyPr/>
                    <a:lstStyle/>
                    <a:p>
                      <a:pPr indent="0" lvl="0" marL="0" rtl="0" algn="l">
                        <a:spcBef>
                          <a:spcPts val="0"/>
                        </a:spcBef>
                        <a:spcAft>
                          <a:spcPts val="0"/>
                        </a:spcAft>
                        <a:buNone/>
                      </a:pPr>
                      <a:r>
                        <a:rPr lang="en" sz="1200">
                          <a:solidFill>
                            <a:schemeClr val="dk1"/>
                          </a:solidFill>
                        </a:rPr>
                        <a:t>32KB</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2081007563</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0.24026822818</a:t>
                      </a:r>
                      <a:endParaRPr sz="1200">
                        <a:solidFill>
                          <a:srgbClr val="222222"/>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2891178</a:t>
                      </a:r>
                      <a:endParaRPr sz="1200"/>
                    </a:p>
                  </a:txBody>
                  <a:tcPr marT="91425" marB="91425" marR="91425" marL="91425"/>
                </a:tc>
                <a:tc>
                  <a:txBody>
                    <a:bodyPr/>
                    <a:lstStyle/>
                    <a:p>
                      <a:pPr indent="0" lvl="0" marL="0" rtl="0" algn="l">
                        <a:spcBef>
                          <a:spcPts val="0"/>
                        </a:spcBef>
                        <a:spcAft>
                          <a:spcPts val="0"/>
                        </a:spcAft>
                        <a:buNone/>
                      </a:pPr>
                      <a:r>
                        <a:rPr lang="en"/>
                        <a:t>82462000</a:t>
                      </a:r>
                      <a:endParaRPr/>
                    </a:p>
                  </a:txBody>
                  <a:tcPr marT="91425" marB="91425" marR="91425" marL="91425"/>
                </a:tc>
              </a:tr>
              <a:tr h="396850">
                <a:tc>
                  <a:txBody>
                    <a:bodyPr/>
                    <a:lstStyle/>
                    <a:p>
                      <a:pPr indent="0" lvl="0" marL="0" rtl="0" algn="l">
                        <a:spcBef>
                          <a:spcPts val="0"/>
                        </a:spcBef>
                        <a:spcAft>
                          <a:spcPts val="0"/>
                        </a:spcAft>
                        <a:buNone/>
                      </a:pPr>
                      <a:r>
                        <a:rPr lang="en"/>
                        <a:t>128KB</a:t>
                      </a:r>
                      <a:endParaRPr/>
                    </a:p>
                  </a:txBody>
                  <a:tcPr marT="91425" marB="91425" marR="91425" marL="91425"/>
                </a:tc>
                <a:tc>
                  <a:txBody>
                    <a:bodyPr/>
                    <a:lstStyle/>
                    <a:p>
                      <a:pPr indent="0" lvl="0" marL="0" rtl="0" algn="l">
                        <a:spcBef>
                          <a:spcPts val="0"/>
                        </a:spcBef>
                        <a:spcAft>
                          <a:spcPts val="0"/>
                        </a:spcAft>
                        <a:buNone/>
                      </a:pPr>
                      <a:r>
                        <a:rPr lang="en" sz="1200"/>
                        <a:t>2060465019</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0.24266366834</a:t>
                      </a:r>
                      <a:endParaRPr sz="1200"/>
                    </a:p>
                  </a:txBody>
                  <a:tcPr marT="91425" marB="91425" marR="91425" marL="91425"/>
                </a:tc>
                <a:tc>
                  <a:txBody>
                    <a:bodyPr/>
                    <a:lstStyle/>
                    <a:p>
                      <a:pPr indent="0" lvl="0" marL="0" rtl="0" algn="l">
                        <a:spcBef>
                          <a:spcPts val="0"/>
                        </a:spcBef>
                        <a:spcAft>
                          <a:spcPts val="0"/>
                        </a:spcAft>
                        <a:buNone/>
                      </a:pPr>
                      <a:r>
                        <a:rPr lang="en" sz="1200"/>
                        <a:t>2045337</a:t>
                      </a:r>
                      <a:endParaRPr sz="1200"/>
                    </a:p>
                  </a:txBody>
                  <a:tcPr marT="91425" marB="91425" marR="91425" marL="91425"/>
                </a:tc>
                <a:tc>
                  <a:txBody>
                    <a:bodyPr/>
                    <a:lstStyle/>
                    <a:p>
                      <a:pPr indent="0" lvl="0" marL="0" rtl="0" algn="l">
                        <a:spcBef>
                          <a:spcPts val="0"/>
                        </a:spcBef>
                        <a:spcAft>
                          <a:spcPts val="0"/>
                        </a:spcAft>
                        <a:buNone/>
                      </a:pPr>
                      <a:r>
                        <a:rPr lang="en"/>
                        <a:t>79996500</a:t>
                      </a:r>
                      <a:endParaRPr/>
                    </a:p>
                  </a:txBody>
                  <a:tcPr marT="91425" marB="91425" marR="91425" marL="91425"/>
                </a:tc>
              </a:tr>
              <a:tr h="396850">
                <a:tc>
                  <a:txBody>
                    <a:bodyPr/>
                    <a:lstStyle/>
                    <a:p>
                      <a:pPr indent="0" lvl="0" marL="0" rtl="0" algn="l">
                        <a:spcBef>
                          <a:spcPts val="0"/>
                        </a:spcBef>
                        <a:spcAft>
                          <a:spcPts val="0"/>
                        </a:spcAft>
                        <a:buNone/>
                      </a:pPr>
                      <a:r>
                        <a:rPr lang="en" sz="1200"/>
                        <a:t>1024KB (1MB)</a:t>
                      </a:r>
                      <a:endParaRPr sz="1200"/>
                    </a:p>
                  </a:txBody>
                  <a:tcPr marT="91425" marB="91425" marR="91425" marL="91425"/>
                </a:tc>
                <a:tc>
                  <a:txBody>
                    <a:bodyPr/>
                    <a:lstStyle/>
                    <a:p>
                      <a:pPr indent="0" lvl="0" marL="0" rtl="0" algn="l">
                        <a:spcBef>
                          <a:spcPts val="0"/>
                        </a:spcBef>
                        <a:spcAft>
                          <a:spcPts val="0"/>
                        </a:spcAft>
                        <a:buNone/>
                      </a:pPr>
                      <a:r>
                        <a:rPr lang="en" sz="1200"/>
                        <a:t>2024103231</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0.24702297409</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647996</a:t>
                      </a:r>
                      <a:endParaRPr sz="1200"/>
                    </a:p>
                  </a:txBody>
                  <a:tcPr marT="91425" marB="91425" marR="91425" marL="91425"/>
                </a:tc>
                <a:tc>
                  <a:txBody>
                    <a:bodyPr/>
                    <a:lstStyle/>
                    <a:p>
                      <a:pPr indent="0" lvl="0" marL="0" rtl="0" algn="l">
                        <a:spcBef>
                          <a:spcPts val="0"/>
                        </a:spcBef>
                        <a:spcAft>
                          <a:spcPts val="0"/>
                        </a:spcAft>
                        <a:buNone/>
                      </a:pPr>
                      <a:r>
                        <a:rPr lang="en"/>
                        <a:t>79875500</a:t>
                      </a:r>
                      <a:endParaRPr/>
                    </a:p>
                  </a:txBody>
                  <a:tcPr marT="91425" marB="91425" marR="91425" marL="91425"/>
                </a:tc>
              </a:tr>
            </a:tbl>
          </a:graphicData>
        </a:graphic>
      </p:graphicFrame>
      <p:sp>
        <p:nvSpPr>
          <p:cNvPr id="141" name="Google Shape;141;p25"/>
          <p:cNvSpPr txBox="1"/>
          <p:nvPr/>
        </p:nvSpPr>
        <p:spPr>
          <a:xfrm>
            <a:off x="221288" y="2610000"/>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SPEC CPU2000 </a:t>
            </a:r>
            <a:r>
              <a:rPr lang="en"/>
              <a:t>(bzip2):-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Observations:-</a:t>
            </a:r>
            <a:endParaRPr/>
          </a:p>
          <a:p>
            <a:pPr indent="0" lvl="0" marL="0" rtl="0" algn="l">
              <a:spcBef>
                <a:spcPts val="0"/>
              </a:spcBef>
              <a:spcAft>
                <a:spcPts val="0"/>
              </a:spcAft>
              <a:buNone/>
            </a:pPr>
            <a:r>
              <a:t/>
            </a:r>
            <a:endParaRPr/>
          </a:p>
        </p:txBody>
      </p:sp>
      <p:graphicFrame>
        <p:nvGraphicFramePr>
          <p:cNvPr id="147" name="Google Shape;147;p26"/>
          <p:cNvGraphicFramePr/>
          <p:nvPr/>
        </p:nvGraphicFramePr>
        <p:xfrm>
          <a:off x="412050" y="636725"/>
          <a:ext cx="3000000" cy="3000000"/>
        </p:xfrm>
        <a:graphic>
          <a:graphicData uri="http://schemas.openxmlformats.org/drawingml/2006/table">
            <a:tbl>
              <a:tblPr>
                <a:noFill/>
                <a:tableStyleId>{DF4E47D1-CEBF-4B1D-9DE6-334B0E4A8707}</a:tableStyleId>
              </a:tblPr>
              <a:tblGrid>
                <a:gridCol w="2502475"/>
                <a:gridCol w="2040250"/>
                <a:gridCol w="3717525"/>
              </a:tblGrid>
              <a:tr h="381000">
                <a:tc>
                  <a:txBody>
                    <a:bodyPr/>
                    <a:lstStyle/>
                    <a:p>
                      <a:pPr indent="0" lvl="0" marL="0" rtl="0" algn="l">
                        <a:spcBef>
                          <a:spcPts val="0"/>
                        </a:spcBef>
                        <a:spcAft>
                          <a:spcPts val="0"/>
                        </a:spcAft>
                        <a:buNone/>
                      </a:pPr>
                      <a:r>
                        <a:rPr lang="en" sz="1300"/>
                        <a:t>Parameter Under Observation</a:t>
                      </a:r>
                      <a:endParaRPr sz="1300"/>
                    </a:p>
                  </a:txBody>
                  <a:tcPr marT="91425" marB="91425" marR="91425" marL="91425"/>
                </a:tc>
                <a:tc>
                  <a:txBody>
                    <a:bodyPr/>
                    <a:lstStyle/>
                    <a:p>
                      <a:pPr indent="0" lvl="0" marL="0" rtl="0" algn="ctr">
                        <a:spcBef>
                          <a:spcPts val="0"/>
                        </a:spcBef>
                        <a:spcAft>
                          <a:spcPts val="0"/>
                        </a:spcAft>
                        <a:buNone/>
                      </a:pPr>
                      <a:r>
                        <a:rPr lang="en"/>
                        <a:t>Observed Change</a:t>
                      </a:r>
                      <a:endParaRPr/>
                    </a:p>
                    <a:p>
                      <a:pPr indent="0" lvl="0" marL="0" rtl="0" algn="ctr">
                        <a:spcBef>
                          <a:spcPts val="0"/>
                        </a:spcBef>
                        <a:spcAft>
                          <a:spcPts val="0"/>
                        </a:spcAft>
                        <a:buNone/>
                      </a:pPr>
                      <a:r>
                        <a:rPr lang="en"/>
                        <a:t>(with increase in L1 cache size)</a:t>
                      </a:r>
                      <a:endParaRPr/>
                    </a:p>
                  </a:txBody>
                  <a:tcPr marT="91425" marB="91425" marR="91425" marL="91425"/>
                </a:tc>
                <a:tc>
                  <a:txBody>
                    <a:bodyPr/>
                    <a:lstStyle/>
                    <a:p>
                      <a:pPr indent="0" lvl="0" marL="0" rtl="0" algn="ctr">
                        <a:spcBef>
                          <a:spcPts val="0"/>
                        </a:spcBef>
                        <a:spcAft>
                          <a:spcPts val="0"/>
                        </a:spcAft>
                        <a:buNone/>
                      </a:pPr>
                      <a:r>
                        <a:rPr lang="en"/>
                        <a:t>Possible Reasons</a:t>
                      </a:r>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Total CPU Cycles</a:t>
                      </a:r>
                      <a:endParaRPr/>
                    </a:p>
                  </a:txBody>
                  <a:tcPr marT="91425" marB="91425" marR="91425" marL="91425"/>
                </a:tc>
                <a:tc>
                  <a:txBody>
                    <a:bodyPr/>
                    <a:lstStyle/>
                    <a:p>
                      <a:pPr indent="0" lvl="0" marL="0" rtl="0" algn="ctr">
                        <a:spcBef>
                          <a:spcPts val="0"/>
                        </a:spcBef>
                        <a:spcAft>
                          <a:spcPts val="0"/>
                        </a:spcAft>
                        <a:buNone/>
                      </a:pPr>
                      <a:r>
                        <a:rPr lang="en"/>
                        <a:t>Decrease</a:t>
                      </a:r>
                      <a:r>
                        <a:rPr lang="en" sz="1800"/>
                        <a:t> </a:t>
                      </a:r>
                      <a:endParaRPr/>
                    </a:p>
                  </a:txBody>
                  <a:tcPr marT="91425" marB="91425" marR="91425" marL="91425"/>
                </a:tc>
                <a:tc>
                  <a:txBody>
                    <a:bodyPr/>
                    <a:lstStyle/>
                    <a:p>
                      <a:pPr indent="0" lvl="0" marL="0" rtl="0" algn="l">
                        <a:spcBef>
                          <a:spcPts val="0"/>
                        </a:spcBef>
                        <a:spcAft>
                          <a:spcPts val="0"/>
                        </a:spcAft>
                        <a:buNone/>
                      </a:pPr>
                      <a:r>
                        <a:rPr lang="en" sz="1200"/>
                        <a:t>As size of L1 cache increases, it is more probable that data will be found in L1 cache and since extra cycles need not be spent accessing L2 Cache or main memory the number of total execution cycles decreases.</a:t>
                      </a:r>
                      <a:endParaRPr sz="1200"/>
                    </a:p>
                  </a:txBody>
                  <a:tcPr marT="91425" marB="91425" marR="91425" marL="91425"/>
                </a:tc>
              </a:tr>
              <a:tr h="381000">
                <a:tc>
                  <a:txBody>
                    <a:bodyPr/>
                    <a:lstStyle/>
                    <a:p>
                      <a:pPr indent="0" lvl="0" marL="0" rtl="0" algn="l">
                        <a:spcBef>
                          <a:spcPts val="0"/>
                        </a:spcBef>
                        <a:spcAft>
                          <a:spcPts val="0"/>
                        </a:spcAft>
                        <a:buNone/>
                      </a:pPr>
                      <a:r>
                        <a:rPr lang="en"/>
                        <a:t>Average IPC</a:t>
                      </a:r>
                      <a:endParaRPr/>
                    </a:p>
                  </a:txBody>
                  <a:tcPr marT="91425" marB="91425" marR="91425" marL="91425"/>
                </a:tc>
                <a:tc>
                  <a:txBody>
                    <a:bodyPr/>
                    <a:lstStyle/>
                    <a:p>
                      <a:pPr indent="0" lvl="0" marL="0" rtl="0" algn="ctr">
                        <a:spcBef>
                          <a:spcPts val="0"/>
                        </a:spcBef>
                        <a:spcAft>
                          <a:spcPts val="0"/>
                        </a:spcAft>
                        <a:buNone/>
                      </a:pPr>
                      <a:r>
                        <a:rPr lang="en"/>
                        <a:t>Increase</a:t>
                      </a:r>
                      <a:endParaRPr/>
                    </a:p>
                  </a:txBody>
                  <a:tcPr marT="91425" marB="91425" marR="91425" marL="91425"/>
                </a:tc>
                <a:tc>
                  <a:txBody>
                    <a:bodyPr/>
                    <a:lstStyle/>
                    <a:p>
                      <a:pPr indent="0" lvl="0" marL="0" rtl="0" algn="l">
                        <a:spcBef>
                          <a:spcPts val="0"/>
                        </a:spcBef>
                        <a:spcAft>
                          <a:spcPts val="0"/>
                        </a:spcAft>
                        <a:buNone/>
                      </a:pPr>
                      <a:r>
                        <a:rPr lang="en" sz="1200"/>
                        <a:t>Since more memory operations can be completed through L1 cache, on average </a:t>
                      </a:r>
                      <a:r>
                        <a:rPr lang="en" sz="1200"/>
                        <a:t>it takes less cycles to complete a single instruction</a:t>
                      </a:r>
                      <a:r>
                        <a:rPr lang="en" sz="1200"/>
                        <a:t>.</a:t>
                      </a:r>
                      <a:endParaRPr sz="1200"/>
                    </a:p>
                  </a:txBody>
                  <a:tcPr marT="91425" marB="91425" marR="91425" marL="91425"/>
                </a:tc>
              </a:tr>
              <a:tr h="381000">
                <a:tc>
                  <a:txBody>
                    <a:bodyPr/>
                    <a:lstStyle/>
                    <a:p>
                      <a:pPr indent="0" lvl="0" marL="0" rtl="0" algn="l">
                        <a:spcBef>
                          <a:spcPts val="0"/>
                        </a:spcBef>
                        <a:spcAft>
                          <a:spcPts val="0"/>
                        </a:spcAft>
                        <a:buNone/>
                      </a:pPr>
                      <a:r>
                        <a:rPr lang="en"/>
                        <a:t>L1(inst. + data) Miss Rate</a:t>
                      </a:r>
                      <a:endParaRPr/>
                    </a:p>
                  </a:txBody>
                  <a:tcPr marT="91425" marB="91425" marR="91425" marL="91425"/>
                </a:tc>
                <a:tc>
                  <a:txBody>
                    <a:bodyPr/>
                    <a:lstStyle/>
                    <a:p>
                      <a:pPr indent="0" lvl="0" marL="0" rtl="0" algn="ctr">
                        <a:spcBef>
                          <a:spcPts val="0"/>
                        </a:spcBef>
                        <a:spcAft>
                          <a:spcPts val="0"/>
                        </a:spcAft>
                        <a:buNone/>
                      </a:pPr>
                      <a:r>
                        <a:rPr lang="en"/>
                        <a:t>Decrease</a:t>
                      </a:r>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Since more data can be stored in the L1 cache, it is more likely that the data requested will already be present in the cache, hence chances of miss decreases.</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L1i miss latency</a:t>
                      </a:r>
                      <a:endParaRPr>
                        <a:solidFill>
                          <a:schemeClr val="dk1"/>
                        </a:solidFill>
                      </a:endParaRPr>
                    </a:p>
                    <a:p>
                      <a:pPr indent="0" lvl="0" marL="0" rtl="0" algn="l">
                        <a:spcBef>
                          <a:spcPts val="0"/>
                        </a:spcBef>
                        <a:spcAft>
                          <a:spcPts val="0"/>
                        </a:spcAft>
                        <a:buNone/>
                      </a:pPr>
                      <a:r>
                        <a:rPr lang="en">
                          <a:solidFill>
                            <a:schemeClr val="dk1"/>
                          </a:solidFill>
                        </a:rPr>
                        <a:t>(number of overall miss cycles)</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Decrease</a:t>
                      </a:r>
                      <a:endParaRPr/>
                    </a:p>
                  </a:txBody>
                  <a:tcPr marT="91425" marB="91425" marR="91425" marL="91425"/>
                </a:tc>
                <a:tc>
                  <a:txBody>
                    <a:bodyPr/>
                    <a:lstStyle/>
                    <a:p>
                      <a:pPr indent="0" lvl="0" marL="0" rtl="0" algn="l">
                        <a:spcBef>
                          <a:spcPts val="0"/>
                        </a:spcBef>
                        <a:spcAft>
                          <a:spcPts val="0"/>
                        </a:spcAft>
                        <a:buNone/>
                      </a:pPr>
                      <a:r>
                        <a:rPr lang="en" sz="1200"/>
                        <a:t>As size of L1 cache increases, number of miss decreases but cycles to search in cache increases. In general the increase in cycles is less than decrease in miss.</a:t>
                      </a:r>
                      <a:endParaRPr sz="12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Unusual </a:t>
            </a:r>
            <a:r>
              <a:rPr lang="en"/>
              <a:t>Observation:-</a:t>
            </a:r>
            <a:endParaRPr/>
          </a:p>
          <a:p>
            <a:pPr indent="0" lvl="0" marL="0" rtl="0" algn="l">
              <a:spcBef>
                <a:spcPts val="0"/>
              </a:spcBef>
              <a:spcAft>
                <a:spcPts val="0"/>
              </a:spcAft>
              <a:buNone/>
            </a:pPr>
            <a:r>
              <a:t/>
            </a:r>
            <a:endParaRPr/>
          </a:p>
        </p:txBody>
      </p:sp>
      <p:pic>
        <p:nvPicPr>
          <p:cNvPr id="153" name="Google Shape;153;p27" title="Chart"/>
          <p:cNvPicPr preferRelativeResize="0"/>
          <p:nvPr/>
        </p:nvPicPr>
        <p:blipFill>
          <a:blip r:embed="rId3">
            <a:alphaModFix/>
          </a:blip>
          <a:stretch>
            <a:fillRect/>
          </a:stretch>
        </p:blipFill>
        <p:spPr>
          <a:xfrm>
            <a:off x="365275" y="644988"/>
            <a:ext cx="4124826" cy="2550517"/>
          </a:xfrm>
          <a:prstGeom prst="rect">
            <a:avLst/>
          </a:prstGeom>
          <a:noFill/>
          <a:ln>
            <a:noFill/>
          </a:ln>
        </p:spPr>
      </p:pic>
      <p:cxnSp>
        <p:nvCxnSpPr>
          <p:cNvPr id="154" name="Google Shape;154;p27"/>
          <p:cNvCxnSpPr/>
          <p:nvPr/>
        </p:nvCxnSpPr>
        <p:spPr>
          <a:xfrm flipH="1">
            <a:off x="3406550" y="1692125"/>
            <a:ext cx="15000" cy="8316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27"/>
          <p:cNvSpPr txBox="1"/>
          <p:nvPr/>
        </p:nvSpPr>
        <p:spPr>
          <a:xfrm>
            <a:off x="2459075" y="962850"/>
            <a:ext cx="1893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rPr>
              <a:t>Overall </a:t>
            </a:r>
            <a:r>
              <a:rPr lang="en" sz="1000">
                <a:solidFill>
                  <a:srgbClr val="FF0000"/>
                </a:solidFill>
              </a:rPr>
              <a:t>L1i Miss Latency increases when L1 cache size increases (in case of  SciMark2.0 benchmark)</a:t>
            </a:r>
            <a:endParaRPr sz="1000">
              <a:solidFill>
                <a:srgbClr val="FF0000"/>
              </a:solidFill>
            </a:endParaRPr>
          </a:p>
        </p:txBody>
      </p:sp>
      <p:sp>
        <p:nvSpPr>
          <p:cNvPr id="156" name="Google Shape;156;p27"/>
          <p:cNvSpPr txBox="1"/>
          <p:nvPr/>
        </p:nvSpPr>
        <p:spPr>
          <a:xfrm>
            <a:off x="4364100" y="1669750"/>
            <a:ext cx="54492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Number of overall Miss Cycles = Number of Miss x Miss Penalty(Per Miss)</a:t>
            </a:r>
            <a:endParaRPr sz="1100"/>
          </a:p>
        </p:txBody>
      </p:sp>
      <p:sp>
        <p:nvSpPr>
          <p:cNvPr id="157" name="Google Shape;157;p27"/>
          <p:cNvSpPr txBox="1"/>
          <p:nvPr/>
        </p:nvSpPr>
        <p:spPr>
          <a:xfrm>
            <a:off x="-29000" y="3238675"/>
            <a:ext cx="91440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Probable Reason:-</a:t>
            </a:r>
            <a:endParaRPr sz="1200"/>
          </a:p>
          <a:p>
            <a:pPr indent="0" lvl="0" marL="0" rtl="0" algn="just">
              <a:spcBef>
                <a:spcPts val="0"/>
              </a:spcBef>
              <a:spcAft>
                <a:spcPts val="0"/>
              </a:spcAft>
              <a:buNone/>
            </a:pPr>
            <a:r>
              <a:rPr lang="en" sz="1200"/>
              <a:t>As the size of cache increases though the number of miss decreases, the number of cycles to search the cache increases, as now the CPU has a larger search space. Till we reach an optimal size of cache the decrease in miss in more than the increase in number of cycles required to search the cache. But after that optimum cache size if we increase the cache size it will lead to more increase in search cycles leading to negative results.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nvSpPr>
        <p:spPr>
          <a:xfrm>
            <a:off x="3019000" y="2504650"/>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txBox="1"/>
          <p:nvPr>
            <p:ph type="title"/>
          </p:nvPr>
        </p:nvSpPr>
        <p:spPr>
          <a:xfrm>
            <a:off x="2562900" y="2092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Experiment 2</a:t>
            </a:r>
            <a:endParaRPr sz="4800"/>
          </a:p>
          <a:p>
            <a:pPr indent="0" lvl="0" marL="0" rtl="0" algn="l">
              <a:spcBef>
                <a:spcPts val="0"/>
              </a:spcBef>
              <a:spcAft>
                <a:spcPts val="0"/>
              </a:spcAft>
              <a:buNone/>
            </a:pPr>
            <a:r>
              <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9" title="Chart"/>
          <p:cNvPicPr preferRelativeResize="0"/>
          <p:nvPr/>
        </p:nvPicPr>
        <p:blipFill>
          <a:blip r:embed="rId3">
            <a:alphaModFix/>
          </a:blip>
          <a:stretch>
            <a:fillRect/>
          </a:stretch>
        </p:blipFill>
        <p:spPr>
          <a:xfrm>
            <a:off x="154900" y="1207750"/>
            <a:ext cx="4551675" cy="2814451"/>
          </a:xfrm>
          <a:prstGeom prst="rect">
            <a:avLst/>
          </a:prstGeom>
          <a:noFill/>
          <a:ln>
            <a:noFill/>
          </a:ln>
        </p:spPr>
      </p:pic>
      <p:pic>
        <p:nvPicPr>
          <p:cNvPr id="169" name="Google Shape;169;p29" title="Chart"/>
          <p:cNvPicPr preferRelativeResize="0"/>
          <p:nvPr/>
        </p:nvPicPr>
        <p:blipFill>
          <a:blip r:embed="rId4">
            <a:alphaModFix/>
          </a:blip>
          <a:stretch>
            <a:fillRect/>
          </a:stretch>
        </p:blipFill>
        <p:spPr>
          <a:xfrm>
            <a:off x="4518975" y="1257750"/>
            <a:ext cx="4551675" cy="2764451"/>
          </a:xfrm>
          <a:prstGeom prst="rect">
            <a:avLst/>
          </a:prstGeom>
          <a:noFill/>
          <a:ln>
            <a:noFill/>
          </a:ln>
        </p:spPr>
      </p:pic>
      <p:sp>
        <p:nvSpPr>
          <p:cNvPr id="170" name="Google Shape;170;p29"/>
          <p:cNvSpPr txBox="1"/>
          <p:nvPr/>
        </p:nvSpPr>
        <p:spPr>
          <a:xfrm>
            <a:off x="151850" y="569875"/>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SciMark </a:t>
            </a:r>
            <a:r>
              <a:rPr lang="en" sz="1800">
                <a:solidFill>
                  <a:schemeClr val="dk1"/>
                </a:solidFill>
              </a:rPr>
              <a:t>(Monte Carlo, LU, SOR, etc)</a:t>
            </a:r>
            <a:r>
              <a:rPr lang="en" sz="1800"/>
              <a: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30" title="Chart"/>
          <p:cNvPicPr preferRelativeResize="0"/>
          <p:nvPr/>
        </p:nvPicPr>
        <p:blipFill>
          <a:blip r:embed="rId3">
            <a:alphaModFix/>
          </a:blip>
          <a:stretch>
            <a:fillRect/>
          </a:stretch>
        </p:blipFill>
        <p:spPr>
          <a:xfrm>
            <a:off x="185575" y="1289600"/>
            <a:ext cx="4219449" cy="2609024"/>
          </a:xfrm>
          <a:prstGeom prst="rect">
            <a:avLst/>
          </a:prstGeom>
          <a:noFill/>
          <a:ln>
            <a:noFill/>
          </a:ln>
        </p:spPr>
      </p:pic>
      <p:pic>
        <p:nvPicPr>
          <p:cNvPr id="176" name="Google Shape;176;p30" title="Chart"/>
          <p:cNvPicPr preferRelativeResize="0"/>
          <p:nvPr/>
        </p:nvPicPr>
        <p:blipFill>
          <a:blip r:embed="rId4">
            <a:alphaModFix/>
          </a:blip>
          <a:stretch>
            <a:fillRect/>
          </a:stretch>
        </p:blipFill>
        <p:spPr>
          <a:xfrm>
            <a:off x="4469750" y="1372125"/>
            <a:ext cx="3962775" cy="2520700"/>
          </a:xfrm>
          <a:prstGeom prst="rect">
            <a:avLst/>
          </a:prstGeom>
          <a:noFill/>
          <a:ln>
            <a:noFill/>
          </a:ln>
        </p:spPr>
      </p:pic>
      <p:sp>
        <p:nvSpPr>
          <p:cNvPr id="177" name="Google Shape;177;p30"/>
          <p:cNvSpPr txBox="1"/>
          <p:nvPr/>
        </p:nvSpPr>
        <p:spPr>
          <a:xfrm>
            <a:off x="228050" y="569875"/>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Splash2 (FFT):-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graphicFrame>
        <p:nvGraphicFramePr>
          <p:cNvPr id="182" name="Google Shape;182;p31"/>
          <p:cNvGraphicFramePr/>
          <p:nvPr/>
        </p:nvGraphicFramePr>
        <p:xfrm>
          <a:off x="2056850" y="613675"/>
          <a:ext cx="3000000" cy="3000000"/>
        </p:xfrm>
        <a:graphic>
          <a:graphicData uri="http://schemas.openxmlformats.org/drawingml/2006/table">
            <a:tbl>
              <a:tblPr>
                <a:noFill/>
                <a:tableStyleId>{DF4E47D1-CEBF-4B1D-9DE6-334B0E4A8707}</a:tableStyleId>
              </a:tblPr>
              <a:tblGrid>
                <a:gridCol w="2490175"/>
                <a:gridCol w="1518950"/>
                <a:gridCol w="1175250"/>
              </a:tblGrid>
              <a:tr h="359575">
                <a:tc>
                  <a:txBody>
                    <a:bodyPr/>
                    <a:lstStyle/>
                    <a:p>
                      <a:pPr indent="0" lvl="0" marL="0" rtl="0" algn="l">
                        <a:spcBef>
                          <a:spcPts val="0"/>
                        </a:spcBef>
                        <a:spcAft>
                          <a:spcPts val="0"/>
                        </a:spcAft>
                        <a:buNone/>
                      </a:pPr>
                      <a:r>
                        <a:rPr lang="en" sz="1200"/>
                        <a:t>Number of Physical Int Registers</a:t>
                      </a:r>
                      <a:endParaRPr sz="1200"/>
                    </a:p>
                  </a:txBody>
                  <a:tcPr marT="91425" marB="91425" marR="91425" marL="91425"/>
                </a:tc>
                <a:tc>
                  <a:txBody>
                    <a:bodyPr/>
                    <a:lstStyle/>
                    <a:p>
                      <a:pPr indent="0" lvl="0" marL="0" rtl="0" algn="l">
                        <a:spcBef>
                          <a:spcPts val="0"/>
                        </a:spcBef>
                        <a:spcAft>
                          <a:spcPts val="0"/>
                        </a:spcAft>
                        <a:buNone/>
                      </a:pPr>
                      <a:r>
                        <a:rPr lang="en" sz="1200"/>
                        <a:t>Total CPU Cycles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Avg. IPC</a:t>
                      </a:r>
                      <a:endParaRPr sz="1200"/>
                    </a:p>
                  </a:txBody>
                  <a:tcPr marT="91425" marB="91425" marR="91425" marL="91425"/>
                </a:tc>
              </a:tr>
              <a:tr h="285025">
                <a:tc>
                  <a:txBody>
                    <a:bodyPr/>
                    <a:lstStyle/>
                    <a:p>
                      <a:pPr indent="0" lvl="0" marL="0" rtl="0" algn="l">
                        <a:spcBef>
                          <a:spcPts val="0"/>
                        </a:spcBef>
                        <a:spcAft>
                          <a:spcPts val="0"/>
                        </a:spcAft>
                        <a:buNone/>
                      </a:pPr>
                      <a:r>
                        <a:rPr lang="en" sz="1200"/>
                        <a:t>64</a:t>
                      </a:r>
                      <a:endParaRPr sz="1200"/>
                    </a:p>
                  </a:txBody>
                  <a:tcPr marT="91425" marB="91425" marR="91425" marL="91425"/>
                </a:tc>
                <a:tc>
                  <a:txBody>
                    <a:bodyPr/>
                    <a:lstStyle/>
                    <a:p>
                      <a:pPr indent="0" lvl="0" marL="0" rtl="0" algn="l">
                        <a:spcBef>
                          <a:spcPts val="0"/>
                        </a:spcBef>
                        <a:spcAft>
                          <a:spcPts val="0"/>
                        </a:spcAft>
                        <a:buNone/>
                      </a:pPr>
                      <a:r>
                        <a:rPr lang="en" sz="1200"/>
                        <a:t>9710254</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1.347429</a:t>
                      </a:r>
                      <a:endParaRPr sz="1200"/>
                    </a:p>
                  </a:txBody>
                  <a:tcPr marT="91425" marB="91425" marR="91425" marL="91425"/>
                </a:tc>
              </a:tr>
              <a:tr h="396850">
                <a:tc>
                  <a:txBody>
                    <a:bodyPr/>
                    <a:lstStyle/>
                    <a:p>
                      <a:pPr indent="0" lvl="0" marL="0" rtl="0" algn="l">
                        <a:spcBef>
                          <a:spcPts val="0"/>
                        </a:spcBef>
                        <a:spcAft>
                          <a:spcPts val="0"/>
                        </a:spcAft>
                        <a:buNone/>
                      </a:pPr>
                      <a:r>
                        <a:rPr lang="en" sz="1200">
                          <a:solidFill>
                            <a:schemeClr val="dk1"/>
                          </a:solidFill>
                        </a:rPr>
                        <a:t>128</a:t>
                      </a:r>
                      <a:endParaRPr sz="1200"/>
                    </a:p>
                  </a:txBody>
                  <a:tcPr marT="91425" marB="91425" marR="91425" marL="91425"/>
                </a:tc>
                <a:tc>
                  <a:txBody>
                    <a:bodyPr/>
                    <a:lstStyle/>
                    <a:p>
                      <a:pPr indent="0" lvl="0" marL="0" rtl="0" algn="l">
                        <a:spcBef>
                          <a:spcPts val="0"/>
                        </a:spcBef>
                        <a:spcAft>
                          <a:spcPts val="0"/>
                        </a:spcAft>
                        <a:buNone/>
                      </a:pPr>
                      <a:r>
                        <a:rPr lang="en" sz="1200"/>
                        <a:t>7500782</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1.744339</a:t>
                      </a:r>
                      <a:endParaRPr sz="1200">
                        <a:solidFill>
                          <a:srgbClr val="222222"/>
                        </a:solidFill>
                        <a:highlight>
                          <a:srgbClr val="FFFFFF"/>
                        </a:highlight>
                      </a:endParaRPr>
                    </a:p>
                  </a:txBody>
                  <a:tcPr marT="91425" marB="91425" marR="91425" marL="91425"/>
                </a:tc>
              </a:tr>
              <a:tr h="396850">
                <a:tc>
                  <a:txBody>
                    <a:bodyPr/>
                    <a:lstStyle/>
                    <a:p>
                      <a:pPr indent="0" lvl="0" marL="0" rtl="0" algn="l">
                        <a:spcBef>
                          <a:spcPts val="0"/>
                        </a:spcBef>
                        <a:spcAft>
                          <a:spcPts val="0"/>
                        </a:spcAft>
                        <a:buNone/>
                      </a:pPr>
                      <a:r>
                        <a:rPr lang="en" sz="1200"/>
                        <a:t>256</a:t>
                      </a:r>
                      <a:endParaRPr sz="1200"/>
                    </a:p>
                  </a:txBody>
                  <a:tcPr marT="91425" marB="91425" marR="91425" marL="91425"/>
                </a:tc>
                <a:tc>
                  <a:txBody>
                    <a:bodyPr/>
                    <a:lstStyle/>
                    <a:p>
                      <a:pPr indent="0" lvl="0" marL="0" rtl="0" algn="l">
                        <a:spcBef>
                          <a:spcPts val="0"/>
                        </a:spcBef>
                        <a:spcAft>
                          <a:spcPts val="0"/>
                        </a:spcAft>
                        <a:buNone/>
                      </a:pPr>
                      <a:r>
                        <a:rPr lang="en" sz="1200"/>
                        <a:t>7438230</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1.759003</a:t>
                      </a:r>
                      <a:endParaRPr sz="1200"/>
                    </a:p>
                  </a:txBody>
                  <a:tcPr marT="91425" marB="91425" marR="91425" marL="91425"/>
                </a:tc>
              </a:tr>
            </a:tbl>
          </a:graphicData>
        </a:graphic>
      </p:graphicFrame>
      <p:sp>
        <p:nvSpPr>
          <p:cNvPr id="183" name="Google Shape;183;p31"/>
          <p:cNvSpPr txBox="1"/>
          <p:nvPr/>
        </p:nvSpPr>
        <p:spPr>
          <a:xfrm>
            <a:off x="228050" y="188875"/>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SciMark</a:t>
            </a:r>
            <a:r>
              <a:rPr lang="en"/>
              <a:t> </a:t>
            </a:r>
            <a:r>
              <a:rPr lang="en">
                <a:solidFill>
                  <a:schemeClr val="dk1"/>
                </a:solidFill>
              </a:rPr>
              <a:t>(Monte Carlo, LU, SOR, etc)</a:t>
            </a:r>
            <a:r>
              <a:rPr lang="en"/>
              <a:t>:-</a:t>
            </a:r>
            <a:endParaRPr/>
          </a:p>
        </p:txBody>
      </p:sp>
      <p:sp>
        <p:nvSpPr>
          <p:cNvPr id="184" name="Google Shape;184;p31"/>
          <p:cNvSpPr txBox="1"/>
          <p:nvPr/>
        </p:nvSpPr>
        <p:spPr>
          <a:xfrm>
            <a:off x="228050" y="2627275"/>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Splash2 (FFT):-</a:t>
            </a:r>
            <a:endParaRPr/>
          </a:p>
        </p:txBody>
      </p:sp>
      <p:graphicFrame>
        <p:nvGraphicFramePr>
          <p:cNvPr id="185" name="Google Shape;185;p31"/>
          <p:cNvGraphicFramePr/>
          <p:nvPr/>
        </p:nvGraphicFramePr>
        <p:xfrm>
          <a:off x="2056850" y="3052075"/>
          <a:ext cx="3000000" cy="3000000"/>
        </p:xfrm>
        <a:graphic>
          <a:graphicData uri="http://schemas.openxmlformats.org/drawingml/2006/table">
            <a:tbl>
              <a:tblPr>
                <a:noFill/>
                <a:tableStyleId>{DF4E47D1-CEBF-4B1D-9DE6-334B0E4A8707}</a:tableStyleId>
              </a:tblPr>
              <a:tblGrid>
                <a:gridCol w="2490175"/>
                <a:gridCol w="1518950"/>
                <a:gridCol w="1175250"/>
              </a:tblGrid>
              <a:tr h="359575">
                <a:tc>
                  <a:txBody>
                    <a:bodyPr/>
                    <a:lstStyle/>
                    <a:p>
                      <a:pPr indent="0" lvl="0" marL="0" rtl="0" algn="l">
                        <a:spcBef>
                          <a:spcPts val="0"/>
                        </a:spcBef>
                        <a:spcAft>
                          <a:spcPts val="0"/>
                        </a:spcAft>
                        <a:buNone/>
                      </a:pPr>
                      <a:r>
                        <a:rPr lang="en" sz="1200"/>
                        <a:t>Number of Physical Int Registers</a:t>
                      </a:r>
                      <a:endParaRPr sz="1200"/>
                    </a:p>
                  </a:txBody>
                  <a:tcPr marT="91425" marB="91425" marR="91425" marL="91425"/>
                </a:tc>
                <a:tc>
                  <a:txBody>
                    <a:bodyPr/>
                    <a:lstStyle/>
                    <a:p>
                      <a:pPr indent="0" lvl="0" marL="0" rtl="0" algn="l">
                        <a:spcBef>
                          <a:spcPts val="0"/>
                        </a:spcBef>
                        <a:spcAft>
                          <a:spcPts val="0"/>
                        </a:spcAft>
                        <a:buNone/>
                      </a:pPr>
                      <a:r>
                        <a:rPr lang="en" sz="1200"/>
                        <a:t>Total CPU Cycles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Avg. IPC</a:t>
                      </a:r>
                      <a:endParaRPr sz="1200"/>
                    </a:p>
                  </a:txBody>
                  <a:tcPr marT="91425" marB="91425" marR="91425" marL="91425"/>
                </a:tc>
              </a:tr>
              <a:tr h="285025">
                <a:tc>
                  <a:txBody>
                    <a:bodyPr/>
                    <a:lstStyle/>
                    <a:p>
                      <a:pPr indent="0" lvl="0" marL="0" rtl="0" algn="l">
                        <a:spcBef>
                          <a:spcPts val="0"/>
                        </a:spcBef>
                        <a:spcAft>
                          <a:spcPts val="0"/>
                        </a:spcAft>
                        <a:buNone/>
                      </a:pPr>
                      <a:r>
                        <a:rPr lang="en" sz="1200"/>
                        <a:t>64</a:t>
                      </a:r>
                      <a:endParaRPr sz="1200"/>
                    </a:p>
                  </a:txBody>
                  <a:tcPr marT="91425" marB="91425" marR="91425" marL="91425"/>
                </a:tc>
                <a:tc>
                  <a:txBody>
                    <a:bodyPr/>
                    <a:lstStyle/>
                    <a:p>
                      <a:pPr indent="0" lvl="0" marL="0" rtl="0" algn="l">
                        <a:spcBef>
                          <a:spcPts val="0"/>
                        </a:spcBef>
                        <a:spcAft>
                          <a:spcPts val="0"/>
                        </a:spcAft>
                        <a:buNone/>
                      </a:pPr>
                      <a:r>
                        <a:rPr lang="en" sz="1200"/>
                        <a:t>1205510</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0.791711 </a:t>
                      </a:r>
                      <a:endParaRPr sz="1200"/>
                    </a:p>
                  </a:txBody>
                  <a:tcPr marT="91425" marB="91425" marR="91425" marL="91425"/>
                </a:tc>
              </a:tr>
              <a:tr h="396850">
                <a:tc>
                  <a:txBody>
                    <a:bodyPr/>
                    <a:lstStyle/>
                    <a:p>
                      <a:pPr indent="0" lvl="0" marL="0" rtl="0" algn="l">
                        <a:spcBef>
                          <a:spcPts val="0"/>
                        </a:spcBef>
                        <a:spcAft>
                          <a:spcPts val="0"/>
                        </a:spcAft>
                        <a:buNone/>
                      </a:pPr>
                      <a:r>
                        <a:rPr lang="en" sz="1200">
                          <a:solidFill>
                            <a:schemeClr val="dk1"/>
                          </a:solidFill>
                        </a:rPr>
                        <a:t>128</a:t>
                      </a:r>
                      <a:endParaRPr sz="1200"/>
                    </a:p>
                  </a:txBody>
                  <a:tcPr marT="91425" marB="91425" marR="91425" marL="91425"/>
                </a:tc>
                <a:tc>
                  <a:txBody>
                    <a:bodyPr/>
                    <a:lstStyle/>
                    <a:p>
                      <a:pPr indent="0" lvl="0" marL="0" rtl="0" algn="l">
                        <a:spcBef>
                          <a:spcPts val="0"/>
                        </a:spcBef>
                        <a:spcAft>
                          <a:spcPts val="0"/>
                        </a:spcAft>
                        <a:buNone/>
                      </a:pPr>
                      <a:r>
                        <a:rPr lang="en" sz="1200"/>
                        <a:t>1038216</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0.919331</a:t>
                      </a:r>
                      <a:endParaRPr sz="1200">
                        <a:solidFill>
                          <a:srgbClr val="222222"/>
                        </a:solidFill>
                        <a:highlight>
                          <a:srgbClr val="FFFFFF"/>
                        </a:highlight>
                      </a:endParaRPr>
                    </a:p>
                  </a:txBody>
                  <a:tcPr marT="91425" marB="91425" marR="91425" marL="91425"/>
                </a:tc>
              </a:tr>
              <a:tr h="396850">
                <a:tc>
                  <a:txBody>
                    <a:bodyPr/>
                    <a:lstStyle/>
                    <a:p>
                      <a:pPr indent="0" lvl="0" marL="0" rtl="0" algn="l">
                        <a:spcBef>
                          <a:spcPts val="0"/>
                        </a:spcBef>
                        <a:spcAft>
                          <a:spcPts val="0"/>
                        </a:spcAft>
                        <a:buNone/>
                      </a:pPr>
                      <a:r>
                        <a:rPr lang="en" sz="1200"/>
                        <a:t>256</a:t>
                      </a:r>
                      <a:endParaRPr sz="1200"/>
                    </a:p>
                  </a:txBody>
                  <a:tcPr marT="91425" marB="91425" marR="91425" marL="91425"/>
                </a:tc>
                <a:tc>
                  <a:txBody>
                    <a:bodyPr/>
                    <a:lstStyle/>
                    <a:p>
                      <a:pPr indent="0" lvl="0" marL="0" rtl="0" algn="l">
                        <a:spcBef>
                          <a:spcPts val="0"/>
                        </a:spcBef>
                        <a:spcAft>
                          <a:spcPts val="0"/>
                        </a:spcAft>
                        <a:buNone/>
                      </a:pPr>
                      <a:r>
                        <a:rPr lang="en" sz="1200"/>
                        <a:t>1026640</a:t>
                      </a:r>
                      <a:endParaRPr sz="1200"/>
                    </a:p>
                  </a:txBody>
                  <a:tcPr marT="91425" marB="91425" marR="91425" marL="91425"/>
                </a:tc>
                <a:tc>
                  <a:txBody>
                    <a:bodyPr/>
                    <a:lstStyle/>
                    <a:p>
                      <a:pPr indent="0" lvl="0" marL="0" rtl="0" algn="l">
                        <a:spcBef>
                          <a:spcPts val="0"/>
                        </a:spcBef>
                        <a:spcAft>
                          <a:spcPts val="0"/>
                        </a:spcAft>
                        <a:buNone/>
                      </a:pPr>
                      <a:r>
                        <a:rPr lang="en" sz="1200">
                          <a:solidFill>
                            <a:srgbClr val="222222"/>
                          </a:solidFill>
                          <a:highlight>
                            <a:srgbClr val="FFFFFF"/>
                          </a:highlight>
                        </a:rPr>
                        <a:t>0.929697</a:t>
                      </a:r>
                      <a:endParaRPr sz="12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use Gem5 to simulate X86 processor in</a:t>
            </a:r>
            <a:r>
              <a:rPr lang="en"/>
              <a:t> System Call Emulation Mode(SE) </a:t>
            </a:r>
            <a:r>
              <a:rPr lang="en"/>
              <a:t>and conduct the following 3 experiments:-</a:t>
            </a:r>
            <a:endParaRPr/>
          </a:p>
          <a:p>
            <a:pPr indent="-342900" lvl="0" marL="457200" rtl="0" algn="l">
              <a:spcBef>
                <a:spcPts val="1600"/>
              </a:spcBef>
              <a:spcAft>
                <a:spcPts val="0"/>
              </a:spcAft>
              <a:buSzPts val="1800"/>
              <a:buChar char="●"/>
            </a:pPr>
            <a:r>
              <a:rPr lang="en"/>
              <a:t>Observe how IPC, No. of CPU </a:t>
            </a:r>
            <a:r>
              <a:rPr lang="en"/>
              <a:t>cycles</a:t>
            </a:r>
            <a:r>
              <a:rPr lang="en"/>
              <a:t>, L</a:t>
            </a:r>
            <a:r>
              <a:rPr lang="en"/>
              <a:t>1 cache</a:t>
            </a:r>
            <a:r>
              <a:rPr lang="en"/>
              <a:t> miss rate and miss latency change as we vary the size of L1 cache keeping everything else constant.</a:t>
            </a:r>
            <a:endParaRPr/>
          </a:p>
          <a:p>
            <a:pPr indent="-342900" lvl="0" marL="457200" rtl="0" algn="l">
              <a:spcBef>
                <a:spcPts val="0"/>
              </a:spcBef>
              <a:spcAft>
                <a:spcPts val="0"/>
              </a:spcAft>
              <a:buSzPts val="1800"/>
              <a:buChar char="●"/>
            </a:pPr>
            <a:r>
              <a:rPr lang="en"/>
              <a:t>Observe how IPC and No. of CPU cycles change as we vary the number of physical int register keeping everything else constant.</a:t>
            </a:r>
            <a:endParaRPr/>
          </a:p>
          <a:p>
            <a:pPr indent="-342900" lvl="0" marL="457200" rtl="0" algn="l">
              <a:spcBef>
                <a:spcPts val="0"/>
              </a:spcBef>
              <a:spcAft>
                <a:spcPts val="0"/>
              </a:spcAft>
              <a:buSzPts val="1800"/>
              <a:buChar char="●"/>
            </a:pPr>
            <a:r>
              <a:rPr lang="en"/>
              <a:t>Observe how No. of CPU cycles, No. of L1 Miss and AVG. Miss latency changes as we vary L1 cache associativity keeping everything else constant.</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Observations:-</a:t>
            </a:r>
            <a:endParaRPr/>
          </a:p>
          <a:p>
            <a:pPr indent="0" lvl="0" marL="0" rtl="0" algn="l">
              <a:spcBef>
                <a:spcPts val="0"/>
              </a:spcBef>
              <a:spcAft>
                <a:spcPts val="0"/>
              </a:spcAft>
              <a:buNone/>
            </a:pPr>
            <a:r>
              <a:t/>
            </a:r>
            <a:endParaRPr/>
          </a:p>
        </p:txBody>
      </p:sp>
      <p:graphicFrame>
        <p:nvGraphicFramePr>
          <p:cNvPr id="191" name="Google Shape;191;p32"/>
          <p:cNvGraphicFramePr/>
          <p:nvPr/>
        </p:nvGraphicFramePr>
        <p:xfrm>
          <a:off x="412050" y="636725"/>
          <a:ext cx="3000000" cy="3000000"/>
        </p:xfrm>
        <a:graphic>
          <a:graphicData uri="http://schemas.openxmlformats.org/drawingml/2006/table">
            <a:tbl>
              <a:tblPr>
                <a:noFill/>
                <a:tableStyleId>{DF4E47D1-CEBF-4B1D-9DE6-334B0E4A8707}</a:tableStyleId>
              </a:tblPr>
              <a:tblGrid>
                <a:gridCol w="2390650"/>
                <a:gridCol w="2152075"/>
                <a:gridCol w="3717525"/>
              </a:tblGrid>
              <a:tr h="381000">
                <a:tc>
                  <a:txBody>
                    <a:bodyPr/>
                    <a:lstStyle/>
                    <a:p>
                      <a:pPr indent="0" lvl="0" marL="0" rtl="0" algn="l">
                        <a:spcBef>
                          <a:spcPts val="0"/>
                        </a:spcBef>
                        <a:spcAft>
                          <a:spcPts val="0"/>
                        </a:spcAft>
                        <a:buNone/>
                      </a:pPr>
                      <a:r>
                        <a:rPr lang="en" sz="1300"/>
                        <a:t>Parameter Under Observation</a:t>
                      </a:r>
                      <a:endParaRPr sz="1300"/>
                    </a:p>
                  </a:txBody>
                  <a:tcPr marT="91425" marB="91425" marR="91425" marL="91425"/>
                </a:tc>
                <a:tc>
                  <a:txBody>
                    <a:bodyPr/>
                    <a:lstStyle/>
                    <a:p>
                      <a:pPr indent="0" lvl="0" marL="0" rtl="0" algn="ctr">
                        <a:spcBef>
                          <a:spcPts val="0"/>
                        </a:spcBef>
                        <a:spcAft>
                          <a:spcPts val="0"/>
                        </a:spcAft>
                        <a:buNone/>
                      </a:pPr>
                      <a:r>
                        <a:rPr lang="en"/>
                        <a:t>Observed Change</a:t>
                      </a:r>
                      <a:endParaRPr/>
                    </a:p>
                    <a:p>
                      <a:pPr indent="0" lvl="0" marL="0" rtl="0" algn="ctr">
                        <a:spcBef>
                          <a:spcPts val="0"/>
                        </a:spcBef>
                        <a:spcAft>
                          <a:spcPts val="0"/>
                        </a:spcAft>
                        <a:buNone/>
                      </a:pPr>
                      <a:r>
                        <a:rPr lang="en"/>
                        <a:t>(with increase in number of physical Registers)</a:t>
                      </a:r>
                      <a:endParaRPr/>
                    </a:p>
                  </a:txBody>
                  <a:tcPr marT="91425" marB="91425" marR="91425" marL="91425"/>
                </a:tc>
                <a:tc>
                  <a:txBody>
                    <a:bodyPr/>
                    <a:lstStyle/>
                    <a:p>
                      <a:pPr indent="0" lvl="0" marL="0" rtl="0" algn="ctr">
                        <a:spcBef>
                          <a:spcPts val="0"/>
                        </a:spcBef>
                        <a:spcAft>
                          <a:spcPts val="0"/>
                        </a:spcAft>
                        <a:buNone/>
                      </a:pPr>
                      <a:r>
                        <a:rPr lang="en"/>
                        <a:t>Possible Reasons</a:t>
                      </a:r>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Total CPU Cycles</a:t>
                      </a:r>
                      <a:endParaRPr/>
                    </a:p>
                  </a:txBody>
                  <a:tcPr marT="91425" marB="91425" marR="91425" marL="91425"/>
                </a:tc>
                <a:tc>
                  <a:txBody>
                    <a:bodyPr/>
                    <a:lstStyle/>
                    <a:p>
                      <a:pPr indent="0" lvl="0" marL="0" rtl="0" algn="ctr">
                        <a:spcBef>
                          <a:spcPts val="0"/>
                        </a:spcBef>
                        <a:spcAft>
                          <a:spcPts val="0"/>
                        </a:spcAft>
                        <a:buNone/>
                      </a:pPr>
                      <a:r>
                        <a:rPr lang="en"/>
                        <a:t>Decrease</a:t>
                      </a:r>
                      <a:r>
                        <a:rPr lang="en" sz="1800"/>
                        <a:t> </a:t>
                      </a:r>
                      <a:endParaRPr/>
                    </a:p>
                  </a:txBody>
                  <a:tcPr marT="91425" marB="91425" marR="91425" marL="91425"/>
                </a:tc>
                <a:tc>
                  <a:txBody>
                    <a:bodyPr/>
                    <a:lstStyle/>
                    <a:p>
                      <a:pPr indent="0" lvl="0" marL="0" rtl="0" algn="l">
                        <a:spcBef>
                          <a:spcPts val="0"/>
                        </a:spcBef>
                        <a:spcAft>
                          <a:spcPts val="0"/>
                        </a:spcAft>
                        <a:buNone/>
                      </a:pPr>
                      <a:r>
                        <a:rPr lang="en" sz="1200"/>
                        <a:t>As the number of integer registers increases, the number of writes to cache, and writes to main memory to free register space is lower. Hence there are lower number of execution cycles. </a:t>
                      </a:r>
                      <a:endParaRPr sz="1200"/>
                    </a:p>
                  </a:txBody>
                  <a:tcPr marT="91425" marB="91425" marR="91425" marL="91425"/>
                </a:tc>
              </a:tr>
              <a:tr h="381000">
                <a:tc>
                  <a:txBody>
                    <a:bodyPr/>
                    <a:lstStyle/>
                    <a:p>
                      <a:pPr indent="0" lvl="0" marL="0" rtl="0" algn="l">
                        <a:spcBef>
                          <a:spcPts val="0"/>
                        </a:spcBef>
                        <a:spcAft>
                          <a:spcPts val="0"/>
                        </a:spcAft>
                        <a:buNone/>
                      </a:pPr>
                      <a:r>
                        <a:rPr lang="en"/>
                        <a:t>Average IPC</a:t>
                      </a:r>
                      <a:endParaRPr/>
                    </a:p>
                  </a:txBody>
                  <a:tcPr marT="91425" marB="91425" marR="91425" marL="91425"/>
                </a:tc>
                <a:tc>
                  <a:txBody>
                    <a:bodyPr/>
                    <a:lstStyle/>
                    <a:p>
                      <a:pPr indent="0" lvl="0" marL="0" rtl="0" algn="ctr">
                        <a:spcBef>
                          <a:spcPts val="0"/>
                        </a:spcBef>
                        <a:spcAft>
                          <a:spcPts val="0"/>
                        </a:spcAft>
                        <a:buNone/>
                      </a:pPr>
                      <a:r>
                        <a:rPr lang="en"/>
                        <a:t>Increase</a:t>
                      </a:r>
                      <a:endParaRPr/>
                    </a:p>
                  </a:txBody>
                  <a:tcPr marT="91425" marB="91425" marR="91425" marL="91425"/>
                </a:tc>
                <a:tc>
                  <a:txBody>
                    <a:bodyPr/>
                    <a:lstStyle/>
                    <a:p>
                      <a:pPr indent="0" lvl="0" marL="0" rtl="0" algn="l">
                        <a:spcBef>
                          <a:spcPts val="0"/>
                        </a:spcBef>
                        <a:spcAft>
                          <a:spcPts val="0"/>
                        </a:spcAft>
                        <a:buNone/>
                      </a:pPr>
                      <a:r>
                        <a:rPr lang="en" sz="1200"/>
                        <a:t>As the number of integer registers increases, more data can be maintained in registers causing less long writes and reads to cache and main memory. This increases the IPC. </a:t>
                      </a:r>
                      <a:endParaRPr sz="1200"/>
                    </a:p>
                  </a:txBody>
                  <a:tcPr marT="91425" marB="91425" marR="91425" marL="91425"/>
                </a:tc>
              </a:tr>
            </a:tbl>
          </a:graphicData>
        </a:graphic>
      </p:graphicFrame>
      <p:sp>
        <p:nvSpPr>
          <p:cNvPr id="192" name="Google Shape;192;p32"/>
          <p:cNvSpPr txBox="1"/>
          <p:nvPr>
            <p:ph type="title"/>
          </p:nvPr>
        </p:nvSpPr>
        <p:spPr>
          <a:xfrm>
            <a:off x="358075" y="3507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Interesting</a:t>
            </a:r>
            <a:r>
              <a:rPr lang="en" sz="2000"/>
              <a:t> Observation:-</a:t>
            </a:r>
            <a:endParaRPr sz="2000"/>
          </a:p>
          <a:p>
            <a:pPr indent="0" lvl="0" marL="0" rtl="0" algn="l">
              <a:spcBef>
                <a:spcPts val="0"/>
              </a:spcBef>
              <a:spcAft>
                <a:spcPts val="0"/>
              </a:spcAft>
              <a:buNone/>
            </a:pPr>
            <a:r>
              <a:t/>
            </a:r>
            <a:endParaRPr sz="2000"/>
          </a:p>
        </p:txBody>
      </p:sp>
      <p:sp>
        <p:nvSpPr>
          <p:cNvPr id="193" name="Google Shape;193;p32"/>
          <p:cNvSpPr txBox="1"/>
          <p:nvPr/>
        </p:nvSpPr>
        <p:spPr>
          <a:xfrm>
            <a:off x="377675" y="3869625"/>
            <a:ext cx="80292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we increase the number of Physical Integer Register, the effect of increase diminishes. This is mainly due to the process of register renaming. Hence increasing the number of registers beyond a particular number doesn’t give any significant advantage.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nvSpPr>
        <p:spPr>
          <a:xfrm>
            <a:off x="3019000" y="2504650"/>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3"/>
          <p:cNvSpPr txBox="1"/>
          <p:nvPr>
            <p:ph type="title"/>
          </p:nvPr>
        </p:nvSpPr>
        <p:spPr>
          <a:xfrm>
            <a:off x="2562900" y="2092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Experiment 3</a:t>
            </a:r>
            <a:endParaRPr sz="4800"/>
          </a:p>
          <a:p>
            <a:pPr indent="0" lvl="0" marL="0" rtl="0" algn="l">
              <a:spcBef>
                <a:spcPts val="0"/>
              </a:spcBef>
              <a:spcAft>
                <a:spcPts val="0"/>
              </a:spcAft>
              <a:buNone/>
            </a:pPr>
            <a:r>
              <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4" title="Chart"/>
          <p:cNvPicPr preferRelativeResize="0"/>
          <p:nvPr/>
        </p:nvPicPr>
        <p:blipFill>
          <a:blip r:embed="rId3">
            <a:alphaModFix/>
          </a:blip>
          <a:stretch>
            <a:fillRect/>
          </a:stretch>
        </p:blipFill>
        <p:spPr>
          <a:xfrm>
            <a:off x="402525" y="939250"/>
            <a:ext cx="2977725" cy="1841225"/>
          </a:xfrm>
          <a:prstGeom prst="rect">
            <a:avLst/>
          </a:prstGeom>
          <a:noFill/>
          <a:ln>
            <a:noFill/>
          </a:ln>
        </p:spPr>
      </p:pic>
      <p:pic>
        <p:nvPicPr>
          <p:cNvPr id="205" name="Google Shape;205;p34" title="Chart"/>
          <p:cNvPicPr preferRelativeResize="0"/>
          <p:nvPr/>
        </p:nvPicPr>
        <p:blipFill>
          <a:blip r:embed="rId4">
            <a:alphaModFix/>
          </a:blip>
          <a:stretch>
            <a:fillRect/>
          </a:stretch>
        </p:blipFill>
        <p:spPr>
          <a:xfrm>
            <a:off x="402525" y="3088050"/>
            <a:ext cx="2977713" cy="1841225"/>
          </a:xfrm>
          <a:prstGeom prst="rect">
            <a:avLst/>
          </a:prstGeom>
          <a:noFill/>
          <a:ln>
            <a:noFill/>
          </a:ln>
        </p:spPr>
      </p:pic>
      <p:pic>
        <p:nvPicPr>
          <p:cNvPr id="206" name="Google Shape;206;p34" title="Chart"/>
          <p:cNvPicPr preferRelativeResize="0"/>
          <p:nvPr/>
        </p:nvPicPr>
        <p:blipFill>
          <a:blip r:embed="rId5">
            <a:alphaModFix/>
          </a:blip>
          <a:stretch>
            <a:fillRect/>
          </a:stretch>
        </p:blipFill>
        <p:spPr>
          <a:xfrm>
            <a:off x="3372950" y="1004000"/>
            <a:ext cx="2768274" cy="1711725"/>
          </a:xfrm>
          <a:prstGeom prst="rect">
            <a:avLst/>
          </a:prstGeom>
          <a:noFill/>
          <a:ln>
            <a:noFill/>
          </a:ln>
        </p:spPr>
      </p:pic>
      <p:pic>
        <p:nvPicPr>
          <p:cNvPr id="207" name="Google Shape;207;p34" title="Chart"/>
          <p:cNvPicPr preferRelativeResize="0"/>
          <p:nvPr/>
        </p:nvPicPr>
        <p:blipFill>
          <a:blip r:embed="rId6">
            <a:alphaModFix/>
          </a:blip>
          <a:stretch>
            <a:fillRect/>
          </a:stretch>
        </p:blipFill>
        <p:spPr>
          <a:xfrm>
            <a:off x="3434100" y="3240450"/>
            <a:ext cx="2768274" cy="1711725"/>
          </a:xfrm>
          <a:prstGeom prst="rect">
            <a:avLst/>
          </a:prstGeom>
          <a:noFill/>
          <a:ln>
            <a:noFill/>
          </a:ln>
        </p:spPr>
      </p:pic>
      <p:pic>
        <p:nvPicPr>
          <p:cNvPr id="208" name="Google Shape;208;p34" title="Chart"/>
          <p:cNvPicPr preferRelativeResize="0"/>
          <p:nvPr/>
        </p:nvPicPr>
        <p:blipFill>
          <a:blip r:embed="rId7">
            <a:alphaModFix/>
          </a:blip>
          <a:stretch>
            <a:fillRect/>
          </a:stretch>
        </p:blipFill>
        <p:spPr>
          <a:xfrm>
            <a:off x="6354775" y="1031075"/>
            <a:ext cx="2680725" cy="1657574"/>
          </a:xfrm>
          <a:prstGeom prst="rect">
            <a:avLst/>
          </a:prstGeom>
          <a:noFill/>
          <a:ln>
            <a:noFill/>
          </a:ln>
        </p:spPr>
      </p:pic>
      <p:pic>
        <p:nvPicPr>
          <p:cNvPr id="209" name="Google Shape;209;p34" title="Chart"/>
          <p:cNvPicPr preferRelativeResize="0"/>
          <p:nvPr/>
        </p:nvPicPr>
        <p:blipFill>
          <a:blip r:embed="rId8">
            <a:alphaModFix/>
          </a:blip>
          <a:stretch>
            <a:fillRect/>
          </a:stretch>
        </p:blipFill>
        <p:spPr>
          <a:xfrm>
            <a:off x="6250414" y="3239525"/>
            <a:ext cx="2889450" cy="1786625"/>
          </a:xfrm>
          <a:prstGeom prst="rect">
            <a:avLst/>
          </a:prstGeom>
          <a:noFill/>
          <a:ln>
            <a:noFill/>
          </a:ln>
        </p:spPr>
      </p:pic>
      <p:sp>
        <p:nvSpPr>
          <p:cNvPr id="210" name="Google Shape;210;p34"/>
          <p:cNvSpPr txBox="1"/>
          <p:nvPr/>
        </p:nvSpPr>
        <p:spPr>
          <a:xfrm>
            <a:off x="369675" y="609650"/>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MiBench (BitCount):-</a:t>
            </a:r>
            <a:endParaRPr/>
          </a:p>
        </p:txBody>
      </p:sp>
      <p:sp>
        <p:nvSpPr>
          <p:cNvPr id="211" name="Google Shape;211;p34"/>
          <p:cNvSpPr txBox="1"/>
          <p:nvPr/>
        </p:nvSpPr>
        <p:spPr>
          <a:xfrm>
            <a:off x="369675" y="2761475"/>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Splash2 (FFT):-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graphicFrame>
        <p:nvGraphicFramePr>
          <p:cNvPr id="216" name="Google Shape;216;p35"/>
          <p:cNvGraphicFramePr/>
          <p:nvPr/>
        </p:nvGraphicFramePr>
        <p:xfrm>
          <a:off x="380450" y="613675"/>
          <a:ext cx="3000000" cy="3000000"/>
        </p:xfrm>
        <a:graphic>
          <a:graphicData uri="http://schemas.openxmlformats.org/drawingml/2006/table">
            <a:tbl>
              <a:tblPr>
                <a:noFill/>
                <a:tableStyleId>{DF4E47D1-CEBF-4B1D-9DE6-334B0E4A8707}</a:tableStyleId>
              </a:tblPr>
              <a:tblGrid>
                <a:gridCol w="2638475"/>
                <a:gridCol w="1644350"/>
                <a:gridCol w="1252925"/>
                <a:gridCol w="2550075"/>
              </a:tblGrid>
              <a:tr h="357200">
                <a:tc>
                  <a:txBody>
                    <a:bodyPr/>
                    <a:lstStyle/>
                    <a:p>
                      <a:pPr indent="0" lvl="0" marL="0" rtl="0" algn="l">
                        <a:spcBef>
                          <a:spcPts val="0"/>
                        </a:spcBef>
                        <a:spcAft>
                          <a:spcPts val="0"/>
                        </a:spcAft>
                        <a:buNone/>
                      </a:pPr>
                      <a:r>
                        <a:rPr lang="en" sz="1200">
                          <a:solidFill>
                            <a:schemeClr val="dk1"/>
                          </a:solidFill>
                        </a:rPr>
                        <a:t>Associativity of Cache</a:t>
                      </a:r>
                      <a:endParaRPr sz="1200"/>
                    </a:p>
                  </a:txBody>
                  <a:tcPr marT="91425" marB="91425" marR="91425" marL="91425"/>
                </a:tc>
                <a:tc>
                  <a:txBody>
                    <a:bodyPr/>
                    <a:lstStyle/>
                    <a:p>
                      <a:pPr indent="0" lvl="0" marL="0" rtl="0" algn="l">
                        <a:spcBef>
                          <a:spcPts val="0"/>
                        </a:spcBef>
                        <a:spcAft>
                          <a:spcPts val="0"/>
                        </a:spcAft>
                        <a:buNone/>
                      </a:pPr>
                      <a:r>
                        <a:rPr lang="en" sz="1200"/>
                        <a:t>Total CPU Cycles</a:t>
                      </a:r>
                      <a:endParaRPr sz="1200"/>
                    </a:p>
                  </a:txBody>
                  <a:tcPr marT="91425" marB="91425" marR="91425" marL="91425"/>
                </a:tc>
                <a:tc>
                  <a:txBody>
                    <a:bodyPr/>
                    <a:lstStyle/>
                    <a:p>
                      <a:pPr indent="0" lvl="0" marL="0" rtl="0" algn="l">
                        <a:spcBef>
                          <a:spcPts val="0"/>
                        </a:spcBef>
                        <a:spcAft>
                          <a:spcPts val="0"/>
                        </a:spcAft>
                        <a:buNone/>
                      </a:pPr>
                      <a:r>
                        <a:rPr lang="en" sz="1200"/>
                        <a:t>Total L1 Miss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Average Overall</a:t>
                      </a:r>
                      <a:r>
                        <a:rPr lang="en" sz="1200">
                          <a:solidFill>
                            <a:schemeClr val="dk1"/>
                          </a:solidFill>
                        </a:rPr>
                        <a:t> L1i miss latency</a:t>
                      </a:r>
                      <a:endParaRPr sz="1200">
                        <a:solidFill>
                          <a:schemeClr val="dk1"/>
                        </a:solidFill>
                      </a:endParaRPr>
                    </a:p>
                    <a:p>
                      <a:pPr indent="0" lvl="0" marL="0" rtl="0" algn="l">
                        <a:spcBef>
                          <a:spcPts val="0"/>
                        </a:spcBef>
                        <a:spcAft>
                          <a:spcPts val="0"/>
                        </a:spcAft>
                        <a:buNone/>
                      </a:pPr>
                      <a:r>
                        <a:rPr lang="en"/>
                        <a:t>(Per Miss)</a:t>
                      </a:r>
                      <a:endParaRPr/>
                    </a:p>
                  </a:txBody>
                  <a:tcPr marT="91425" marB="91425" marR="91425" marL="91425"/>
                </a:tc>
              </a:tr>
              <a:tr h="285025">
                <a:tc>
                  <a:txBody>
                    <a:bodyPr/>
                    <a:lstStyle/>
                    <a:p>
                      <a:pPr indent="0" lvl="0" marL="0" rtl="0" algn="l">
                        <a:spcBef>
                          <a:spcPts val="0"/>
                        </a:spcBef>
                        <a:spcAft>
                          <a:spcPts val="0"/>
                        </a:spcAft>
                        <a:buNone/>
                      </a:pPr>
                      <a:r>
                        <a:rPr lang="en" sz="1200"/>
                        <a:t>1 Way</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105173137</a:t>
                      </a:r>
                      <a:endParaRPr sz="1200"/>
                    </a:p>
                  </a:txBody>
                  <a:tcPr marT="91425" marB="91425" marR="91425" marL="91425"/>
                </a:tc>
                <a:tc>
                  <a:txBody>
                    <a:bodyPr/>
                    <a:lstStyle/>
                    <a:p>
                      <a:pPr indent="0" lvl="0" marL="0" rtl="0" algn="l">
                        <a:spcBef>
                          <a:spcPts val="0"/>
                        </a:spcBef>
                        <a:spcAft>
                          <a:spcPts val="0"/>
                        </a:spcAft>
                        <a:buNone/>
                      </a:pPr>
                      <a:r>
                        <a:rPr lang="en" sz="1200"/>
                        <a:t>1290</a:t>
                      </a:r>
                      <a:endParaRPr sz="1200"/>
                    </a:p>
                  </a:txBody>
                  <a:tcPr marT="91425" marB="91425" marR="91425" marL="91425"/>
                </a:tc>
                <a:tc>
                  <a:txBody>
                    <a:bodyPr/>
                    <a:lstStyle/>
                    <a:p>
                      <a:pPr indent="0" lvl="0" marL="0" rtl="0" algn="l">
                        <a:spcBef>
                          <a:spcPts val="0"/>
                        </a:spcBef>
                        <a:spcAft>
                          <a:spcPts val="0"/>
                        </a:spcAft>
                        <a:buNone/>
                      </a:pPr>
                      <a:r>
                        <a:rPr lang="en" sz="1200"/>
                        <a:t>53467.124632</a:t>
                      </a:r>
                      <a:endParaRPr sz="1200"/>
                    </a:p>
                  </a:txBody>
                  <a:tcPr marT="91425" marB="91425" marR="91425" marL="91425"/>
                </a:tc>
              </a:tr>
              <a:tr h="396850">
                <a:tc>
                  <a:txBody>
                    <a:bodyPr/>
                    <a:lstStyle/>
                    <a:p>
                      <a:pPr indent="0" lvl="0" marL="0" rtl="0" algn="l">
                        <a:spcBef>
                          <a:spcPts val="0"/>
                        </a:spcBef>
                        <a:spcAft>
                          <a:spcPts val="0"/>
                        </a:spcAft>
                        <a:buNone/>
                      </a:pPr>
                      <a:r>
                        <a:rPr lang="en" sz="1200">
                          <a:solidFill>
                            <a:schemeClr val="dk1"/>
                          </a:solidFill>
                        </a:rPr>
                        <a:t>4 Way</a:t>
                      </a:r>
                      <a:endParaRPr sz="1200"/>
                    </a:p>
                  </a:txBody>
                  <a:tcPr marT="91425" marB="91425" marR="91425" marL="91425"/>
                </a:tc>
                <a:tc>
                  <a:txBody>
                    <a:bodyPr/>
                    <a:lstStyle/>
                    <a:p>
                      <a:pPr indent="0" lvl="0" marL="0" rtl="0" algn="l">
                        <a:spcBef>
                          <a:spcPts val="0"/>
                        </a:spcBef>
                        <a:spcAft>
                          <a:spcPts val="0"/>
                        </a:spcAft>
                        <a:buNone/>
                      </a:pPr>
                      <a:r>
                        <a:rPr lang="en" sz="1200"/>
                        <a:t>105165451</a:t>
                      </a:r>
                      <a:endParaRPr sz="1200"/>
                    </a:p>
                  </a:txBody>
                  <a:tcPr marT="91425" marB="91425" marR="91425" marL="91425"/>
                </a:tc>
                <a:tc>
                  <a:txBody>
                    <a:bodyPr/>
                    <a:lstStyle/>
                    <a:p>
                      <a:pPr indent="0" lvl="0" marL="0" rtl="0" algn="l">
                        <a:spcBef>
                          <a:spcPts val="0"/>
                        </a:spcBef>
                        <a:spcAft>
                          <a:spcPts val="0"/>
                        </a:spcAft>
                        <a:buNone/>
                      </a:pPr>
                      <a:r>
                        <a:rPr lang="en" sz="1200"/>
                        <a:t>964</a:t>
                      </a:r>
                      <a:endParaRPr sz="1200"/>
                    </a:p>
                  </a:txBody>
                  <a:tcPr marT="91425" marB="91425" marR="91425" marL="91425"/>
                </a:tc>
                <a:tc>
                  <a:txBody>
                    <a:bodyPr/>
                    <a:lstStyle/>
                    <a:p>
                      <a:pPr indent="0" lvl="0" marL="0" rtl="0" algn="l">
                        <a:spcBef>
                          <a:spcPts val="0"/>
                        </a:spcBef>
                        <a:spcAft>
                          <a:spcPts val="0"/>
                        </a:spcAft>
                        <a:buNone/>
                      </a:pPr>
                      <a:r>
                        <a:rPr lang="en" sz="1200"/>
                        <a:t>72038.239538</a:t>
                      </a:r>
                      <a:endParaRPr sz="1200"/>
                    </a:p>
                  </a:txBody>
                  <a:tcPr marT="91425" marB="91425" marR="91425" marL="91425"/>
                </a:tc>
              </a:tr>
              <a:tr h="396850">
                <a:tc>
                  <a:txBody>
                    <a:bodyPr/>
                    <a:lstStyle/>
                    <a:p>
                      <a:pPr indent="0" lvl="0" marL="0" rtl="0" algn="l">
                        <a:spcBef>
                          <a:spcPts val="0"/>
                        </a:spcBef>
                        <a:spcAft>
                          <a:spcPts val="0"/>
                        </a:spcAft>
                        <a:buNone/>
                      </a:pPr>
                      <a:r>
                        <a:rPr lang="en" sz="1200"/>
                        <a:t>8 Way</a:t>
                      </a:r>
                      <a:endParaRPr sz="1200"/>
                    </a:p>
                  </a:txBody>
                  <a:tcPr marT="91425" marB="91425" marR="91425" marL="91425"/>
                </a:tc>
                <a:tc>
                  <a:txBody>
                    <a:bodyPr/>
                    <a:lstStyle/>
                    <a:p>
                      <a:pPr indent="0" lvl="0" marL="0" rtl="0" algn="l">
                        <a:spcBef>
                          <a:spcPts val="0"/>
                        </a:spcBef>
                        <a:spcAft>
                          <a:spcPts val="0"/>
                        </a:spcAft>
                        <a:buNone/>
                      </a:pPr>
                      <a:r>
                        <a:rPr lang="en" sz="1200"/>
                        <a:t>105164259</a:t>
                      </a:r>
                      <a:endParaRPr sz="1200"/>
                    </a:p>
                  </a:txBody>
                  <a:tcPr marT="91425" marB="91425" marR="91425" marL="91425"/>
                </a:tc>
                <a:tc>
                  <a:txBody>
                    <a:bodyPr/>
                    <a:lstStyle/>
                    <a:p>
                      <a:pPr indent="0" lvl="0" marL="0" rtl="0" algn="l">
                        <a:spcBef>
                          <a:spcPts val="0"/>
                        </a:spcBef>
                        <a:spcAft>
                          <a:spcPts val="0"/>
                        </a:spcAft>
                        <a:buNone/>
                      </a:pPr>
                      <a:r>
                        <a:rPr lang="en" sz="1200"/>
                        <a:t>903</a:t>
                      </a:r>
                      <a:endParaRPr sz="1200"/>
                    </a:p>
                  </a:txBody>
                  <a:tcPr marT="91425" marB="91425" marR="91425" marL="91425"/>
                </a:tc>
                <a:tc>
                  <a:txBody>
                    <a:bodyPr/>
                    <a:lstStyle/>
                    <a:p>
                      <a:pPr indent="0" lvl="0" marL="0" rtl="0" algn="l">
                        <a:spcBef>
                          <a:spcPts val="0"/>
                        </a:spcBef>
                        <a:spcAft>
                          <a:spcPts val="0"/>
                        </a:spcAft>
                        <a:buNone/>
                      </a:pPr>
                      <a:r>
                        <a:rPr lang="en" sz="1200"/>
                        <a:t>77915.348101</a:t>
                      </a:r>
                      <a:endParaRPr sz="1200"/>
                    </a:p>
                  </a:txBody>
                  <a:tcPr marT="91425" marB="91425" marR="91425" marL="91425"/>
                </a:tc>
              </a:tr>
            </a:tbl>
          </a:graphicData>
        </a:graphic>
      </p:graphicFrame>
      <p:sp>
        <p:nvSpPr>
          <p:cNvPr id="217" name="Google Shape;217;p35"/>
          <p:cNvSpPr txBox="1"/>
          <p:nvPr/>
        </p:nvSpPr>
        <p:spPr>
          <a:xfrm>
            <a:off x="228050" y="112675"/>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MiBench (BitCount):-</a:t>
            </a:r>
            <a:endParaRPr/>
          </a:p>
        </p:txBody>
      </p:sp>
      <p:graphicFrame>
        <p:nvGraphicFramePr>
          <p:cNvPr id="218" name="Google Shape;218;p35"/>
          <p:cNvGraphicFramePr/>
          <p:nvPr/>
        </p:nvGraphicFramePr>
        <p:xfrm>
          <a:off x="380450" y="3052075"/>
          <a:ext cx="3000000" cy="3000000"/>
        </p:xfrm>
        <a:graphic>
          <a:graphicData uri="http://schemas.openxmlformats.org/drawingml/2006/table">
            <a:tbl>
              <a:tblPr>
                <a:noFill/>
                <a:tableStyleId>{DF4E47D1-CEBF-4B1D-9DE6-334B0E4A8707}</a:tableStyleId>
              </a:tblPr>
              <a:tblGrid>
                <a:gridCol w="2670050"/>
                <a:gridCol w="1612775"/>
                <a:gridCol w="1252925"/>
                <a:gridCol w="2550075"/>
              </a:tblGrid>
              <a:tr h="359575">
                <a:tc>
                  <a:txBody>
                    <a:bodyPr/>
                    <a:lstStyle/>
                    <a:p>
                      <a:pPr indent="0" lvl="0" marL="0" rtl="0" algn="l">
                        <a:spcBef>
                          <a:spcPts val="0"/>
                        </a:spcBef>
                        <a:spcAft>
                          <a:spcPts val="0"/>
                        </a:spcAft>
                        <a:buNone/>
                      </a:pPr>
                      <a:r>
                        <a:rPr lang="en" sz="1200"/>
                        <a:t>L1 </a:t>
                      </a:r>
                      <a:r>
                        <a:rPr lang="en" sz="1200">
                          <a:solidFill>
                            <a:schemeClr val="dk1"/>
                          </a:solidFill>
                        </a:rPr>
                        <a:t>Associativity of Cache</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Total CPU Cycles</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Total L1 Miss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Average Overall L1i miss latency</a:t>
                      </a:r>
                      <a:endParaRPr sz="1200">
                        <a:solidFill>
                          <a:schemeClr val="dk1"/>
                        </a:solidFill>
                      </a:endParaRPr>
                    </a:p>
                    <a:p>
                      <a:pPr indent="0" lvl="0" marL="0" rtl="0" algn="l">
                        <a:spcBef>
                          <a:spcPts val="0"/>
                        </a:spcBef>
                        <a:spcAft>
                          <a:spcPts val="0"/>
                        </a:spcAft>
                        <a:buNone/>
                      </a:pPr>
                      <a:r>
                        <a:rPr lang="en">
                          <a:solidFill>
                            <a:schemeClr val="dk1"/>
                          </a:solidFill>
                        </a:rPr>
                        <a:t>(Per Miss)</a:t>
                      </a:r>
                      <a:endParaRPr sz="1200">
                        <a:solidFill>
                          <a:schemeClr val="dk1"/>
                        </a:solidFill>
                      </a:endParaRPr>
                    </a:p>
                  </a:txBody>
                  <a:tcPr marT="91425" marB="91425" marR="91425" marL="91425"/>
                </a:tc>
              </a:tr>
              <a:tr h="285025">
                <a:tc>
                  <a:txBody>
                    <a:bodyPr/>
                    <a:lstStyle/>
                    <a:p>
                      <a:pPr indent="0" lvl="0" marL="0" rtl="0" algn="l">
                        <a:spcBef>
                          <a:spcPts val="0"/>
                        </a:spcBef>
                        <a:spcAft>
                          <a:spcPts val="0"/>
                        </a:spcAft>
                        <a:buNone/>
                      </a:pPr>
                      <a:r>
                        <a:rPr lang="en" sz="1200"/>
                        <a:t>1 Way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4151259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7492</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61206.954436</a:t>
                      </a:r>
                      <a:endParaRPr sz="1200"/>
                    </a:p>
                  </a:txBody>
                  <a:tcPr marT="91425" marB="91425" marR="91425" marL="91425"/>
                </a:tc>
              </a:tr>
              <a:tr h="396850">
                <a:tc>
                  <a:txBody>
                    <a:bodyPr/>
                    <a:lstStyle/>
                    <a:p>
                      <a:pPr indent="0" lvl="0" marL="0" rtl="0" algn="l">
                        <a:spcBef>
                          <a:spcPts val="0"/>
                        </a:spcBef>
                        <a:spcAft>
                          <a:spcPts val="0"/>
                        </a:spcAft>
                        <a:buNone/>
                      </a:pPr>
                      <a:r>
                        <a:rPr lang="en" sz="1200">
                          <a:solidFill>
                            <a:schemeClr val="dk1"/>
                          </a:solidFill>
                        </a:rPr>
                        <a:t>4 Way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4120601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6292</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75264.017252</a:t>
                      </a:r>
                      <a:endParaRPr sz="1200"/>
                    </a:p>
                  </a:txBody>
                  <a:tcPr marT="91425" marB="91425" marR="91425" marL="91425"/>
                </a:tc>
              </a:tr>
              <a:tr h="396850">
                <a:tc>
                  <a:txBody>
                    <a:bodyPr/>
                    <a:lstStyle/>
                    <a:p>
                      <a:pPr indent="0" lvl="0" marL="0" rtl="0" algn="l">
                        <a:spcBef>
                          <a:spcPts val="0"/>
                        </a:spcBef>
                        <a:spcAft>
                          <a:spcPts val="0"/>
                        </a:spcAft>
                        <a:buNone/>
                      </a:pPr>
                      <a:r>
                        <a:rPr lang="en" sz="1200"/>
                        <a:t>8 Way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4116413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6112</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77258.349086</a:t>
                      </a:r>
                      <a:endParaRPr sz="1200"/>
                    </a:p>
                  </a:txBody>
                  <a:tcPr marT="91425" marB="91425" marR="91425" marL="91425"/>
                </a:tc>
              </a:tr>
            </a:tbl>
          </a:graphicData>
        </a:graphic>
      </p:graphicFrame>
      <p:sp>
        <p:nvSpPr>
          <p:cNvPr id="219" name="Google Shape;219;p35"/>
          <p:cNvSpPr txBox="1"/>
          <p:nvPr/>
        </p:nvSpPr>
        <p:spPr>
          <a:xfrm>
            <a:off x="228050" y="2627275"/>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Splash2 (FFT):-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graphicFrame>
        <p:nvGraphicFramePr>
          <p:cNvPr id="224" name="Google Shape;224;p36"/>
          <p:cNvGraphicFramePr/>
          <p:nvPr/>
        </p:nvGraphicFramePr>
        <p:xfrm>
          <a:off x="1033813" y="926050"/>
          <a:ext cx="3000000" cy="3000000"/>
        </p:xfrm>
        <a:graphic>
          <a:graphicData uri="http://schemas.openxmlformats.org/drawingml/2006/table">
            <a:tbl>
              <a:tblPr>
                <a:noFill/>
                <a:tableStyleId>{DF4E47D1-CEBF-4B1D-9DE6-334B0E4A8707}</a:tableStyleId>
              </a:tblPr>
              <a:tblGrid>
                <a:gridCol w="2379350"/>
                <a:gridCol w="1659150"/>
                <a:gridCol w="1298750"/>
                <a:gridCol w="1850300"/>
              </a:tblGrid>
              <a:tr h="359575">
                <a:tc>
                  <a:txBody>
                    <a:bodyPr/>
                    <a:lstStyle/>
                    <a:p>
                      <a:pPr indent="0" lvl="0" marL="0" rtl="0" algn="l">
                        <a:spcBef>
                          <a:spcPts val="0"/>
                        </a:spcBef>
                        <a:spcAft>
                          <a:spcPts val="0"/>
                        </a:spcAft>
                        <a:buNone/>
                      </a:pPr>
                      <a:r>
                        <a:rPr lang="en" sz="1200"/>
                        <a:t>Associativity of Cache</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Total CPU Cycles</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Total L1 Miss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Overall L1i miss latency</a:t>
                      </a:r>
                      <a:endParaRPr sz="1200">
                        <a:solidFill>
                          <a:schemeClr val="dk1"/>
                        </a:solidFill>
                      </a:endParaRPr>
                    </a:p>
                    <a:p>
                      <a:pPr indent="0" lvl="0" marL="0" rtl="0" algn="l">
                        <a:spcBef>
                          <a:spcPts val="0"/>
                        </a:spcBef>
                        <a:spcAft>
                          <a:spcPts val="0"/>
                        </a:spcAft>
                        <a:buNone/>
                      </a:pPr>
                      <a:r>
                        <a:rPr lang="en" sz="1200">
                          <a:solidFill>
                            <a:schemeClr val="dk1"/>
                          </a:solidFill>
                        </a:rPr>
                        <a:t>(Per Miss)</a:t>
                      </a:r>
                      <a:endParaRPr sz="1200">
                        <a:solidFill>
                          <a:schemeClr val="dk1"/>
                        </a:solidFill>
                      </a:endParaRPr>
                    </a:p>
                  </a:txBody>
                  <a:tcPr marT="91425" marB="91425" marR="91425" marL="91425"/>
                </a:tc>
              </a:tr>
              <a:tr h="285025">
                <a:tc>
                  <a:txBody>
                    <a:bodyPr/>
                    <a:lstStyle/>
                    <a:p>
                      <a:pPr indent="0" lvl="0" marL="0" rtl="0" algn="l">
                        <a:spcBef>
                          <a:spcPts val="0"/>
                        </a:spcBef>
                        <a:spcAft>
                          <a:spcPts val="0"/>
                        </a:spcAft>
                        <a:buNone/>
                      </a:pPr>
                      <a:r>
                        <a:rPr lang="en" sz="1200"/>
                        <a:t>1 Way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2082291049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2893644</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70336.683417</a:t>
                      </a:r>
                      <a:endParaRPr sz="1200"/>
                    </a:p>
                  </a:txBody>
                  <a:tcPr marT="91425" marB="91425" marR="91425" marL="91425"/>
                </a:tc>
              </a:tr>
              <a:tr h="396850">
                <a:tc>
                  <a:txBody>
                    <a:bodyPr/>
                    <a:lstStyle/>
                    <a:p>
                      <a:pPr indent="0" lvl="0" marL="0" rtl="0" algn="l">
                        <a:spcBef>
                          <a:spcPts val="0"/>
                        </a:spcBef>
                        <a:spcAft>
                          <a:spcPts val="0"/>
                        </a:spcAft>
                        <a:buNone/>
                      </a:pPr>
                      <a:r>
                        <a:rPr lang="en" sz="1200">
                          <a:solidFill>
                            <a:schemeClr val="dk1"/>
                          </a:solidFill>
                        </a:rPr>
                        <a:t>4 Way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2067816051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2349446</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80786.422200 </a:t>
                      </a:r>
                      <a:endParaRPr sz="1200"/>
                    </a:p>
                  </a:txBody>
                  <a:tcPr marT="91425" marB="91425" marR="91425" marL="91425"/>
                </a:tc>
              </a:tr>
              <a:tr h="396850">
                <a:tc>
                  <a:txBody>
                    <a:bodyPr/>
                    <a:lstStyle/>
                    <a:p>
                      <a:pPr indent="0" lvl="0" marL="0" rtl="0" algn="l">
                        <a:spcBef>
                          <a:spcPts val="0"/>
                        </a:spcBef>
                        <a:spcAft>
                          <a:spcPts val="0"/>
                        </a:spcAft>
                        <a:buNone/>
                      </a:pPr>
                      <a:r>
                        <a:rPr lang="en" sz="1200"/>
                        <a:t>8 Way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2066593677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2299558</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80648.851149</a:t>
                      </a:r>
                      <a:endParaRPr sz="1200"/>
                    </a:p>
                  </a:txBody>
                  <a:tcPr marT="91425" marB="91425" marR="91425" marL="91425"/>
                </a:tc>
              </a:tr>
            </a:tbl>
          </a:graphicData>
        </a:graphic>
      </p:graphicFrame>
      <p:sp>
        <p:nvSpPr>
          <p:cNvPr id="225" name="Google Shape;225;p36"/>
          <p:cNvSpPr txBox="1"/>
          <p:nvPr/>
        </p:nvSpPr>
        <p:spPr>
          <a:xfrm>
            <a:off x="348013" y="425050"/>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SPEC CPU2000 (bzip2):-</a:t>
            </a:r>
            <a:endParaRPr/>
          </a:p>
        </p:txBody>
      </p:sp>
      <p:pic>
        <p:nvPicPr>
          <p:cNvPr id="226" name="Google Shape;226;p36" title="Chart"/>
          <p:cNvPicPr preferRelativeResize="0"/>
          <p:nvPr/>
        </p:nvPicPr>
        <p:blipFill>
          <a:blip r:embed="rId3">
            <a:alphaModFix/>
          </a:blip>
          <a:stretch>
            <a:fillRect/>
          </a:stretch>
        </p:blipFill>
        <p:spPr>
          <a:xfrm>
            <a:off x="584750" y="2973950"/>
            <a:ext cx="2792076" cy="1726424"/>
          </a:xfrm>
          <a:prstGeom prst="rect">
            <a:avLst/>
          </a:prstGeom>
          <a:noFill/>
          <a:ln>
            <a:noFill/>
          </a:ln>
        </p:spPr>
      </p:pic>
      <p:pic>
        <p:nvPicPr>
          <p:cNvPr id="227" name="Google Shape;227;p36" title="Chart"/>
          <p:cNvPicPr preferRelativeResize="0"/>
          <p:nvPr/>
        </p:nvPicPr>
        <p:blipFill>
          <a:blip r:embed="rId4">
            <a:alphaModFix/>
          </a:blip>
          <a:stretch>
            <a:fillRect/>
          </a:stretch>
        </p:blipFill>
        <p:spPr>
          <a:xfrm>
            <a:off x="3348375" y="2949775"/>
            <a:ext cx="2870301" cy="1774799"/>
          </a:xfrm>
          <a:prstGeom prst="rect">
            <a:avLst/>
          </a:prstGeom>
          <a:noFill/>
          <a:ln>
            <a:noFill/>
          </a:ln>
        </p:spPr>
      </p:pic>
      <p:pic>
        <p:nvPicPr>
          <p:cNvPr id="228" name="Google Shape;228;p36" title="Chart"/>
          <p:cNvPicPr preferRelativeResize="0"/>
          <p:nvPr/>
        </p:nvPicPr>
        <p:blipFill>
          <a:blip r:embed="rId5">
            <a:alphaModFix/>
          </a:blip>
          <a:stretch>
            <a:fillRect/>
          </a:stretch>
        </p:blipFill>
        <p:spPr>
          <a:xfrm>
            <a:off x="6194970" y="3004125"/>
            <a:ext cx="2743254" cy="16962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Observations:-</a:t>
            </a:r>
            <a:endParaRPr/>
          </a:p>
          <a:p>
            <a:pPr indent="0" lvl="0" marL="0" rtl="0" algn="l">
              <a:spcBef>
                <a:spcPts val="0"/>
              </a:spcBef>
              <a:spcAft>
                <a:spcPts val="0"/>
              </a:spcAft>
              <a:buNone/>
            </a:pPr>
            <a:r>
              <a:t/>
            </a:r>
            <a:endParaRPr/>
          </a:p>
        </p:txBody>
      </p:sp>
      <p:graphicFrame>
        <p:nvGraphicFramePr>
          <p:cNvPr id="234" name="Google Shape;234;p37"/>
          <p:cNvGraphicFramePr/>
          <p:nvPr/>
        </p:nvGraphicFramePr>
        <p:xfrm>
          <a:off x="412050" y="636725"/>
          <a:ext cx="3000000" cy="3000000"/>
        </p:xfrm>
        <a:graphic>
          <a:graphicData uri="http://schemas.openxmlformats.org/drawingml/2006/table">
            <a:tbl>
              <a:tblPr>
                <a:noFill/>
                <a:tableStyleId>{DF4E47D1-CEBF-4B1D-9DE6-334B0E4A8707}</a:tableStyleId>
              </a:tblPr>
              <a:tblGrid>
                <a:gridCol w="2502475"/>
                <a:gridCol w="2040250"/>
                <a:gridCol w="3717525"/>
              </a:tblGrid>
              <a:tr h="381000">
                <a:tc>
                  <a:txBody>
                    <a:bodyPr/>
                    <a:lstStyle/>
                    <a:p>
                      <a:pPr indent="0" lvl="0" marL="0" rtl="0" algn="l">
                        <a:spcBef>
                          <a:spcPts val="0"/>
                        </a:spcBef>
                        <a:spcAft>
                          <a:spcPts val="0"/>
                        </a:spcAft>
                        <a:buNone/>
                      </a:pPr>
                      <a:r>
                        <a:rPr lang="en" sz="1300"/>
                        <a:t>Parameter Under Observation</a:t>
                      </a:r>
                      <a:endParaRPr sz="1300"/>
                    </a:p>
                  </a:txBody>
                  <a:tcPr marT="91425" marB="91425" marR="91425" marL="91425"/>
                </a:tc>
                <a:tc>
                  <a:txBody>
                    <a:bodyPr/>
                    <a:lstStyle/>
                    <a:p>
                      <a:pPr indent="0" lvl="0" marL="0" rtl="0" algn="ctr">
                        <a:spcBef>
                          <a:spcPts val="0"/>
                        </a:spcBef>
                        <a:spcAft>
                          <a:spcPts val="0"/>
                        </a:spcAft>
                        <a:buNone/>
                      </a:pPr>
                      <a:r>
                        <a:rPr lang="en"/>
                        <a:t>Observed Change</a:t>
                      </a:r>
                      <a:endParaRPr/>
                    </a:p>
                    <a:p>
                      <a:pPr indent="0" lvl="0" marL="0" rtl="0" algn="ctr">
                        <a:spcBef>
                          <a:spcPts val="0"/>
                        </a:spcBef>
                        <a:spcAft>
                          <a:spcPts val="0"/>
                        </a:spcAft>
                        <a:buNone/>
                      </a:pPr>
                      <a:r>
                        <a:rPr lang="en"/>
                        <a:t>(with increase in L1 cache Associativity)</a:t>
                      </a:r>
                      <a:endParaRPr/>
                    </a:p>
                  </a:txBody>
                  <a:tcPr marT="91425" marB="91425" marR="91425" marL="91425"/>
                </a:tc>
                <a:tc>
                  <a:txBody>
                    <a:bodyPr/>
                    <a:lstStyle/>
                    <a:p>
                      <a:pPr indent="0" lvl="0" marL="0" rtl="0" algn="ctr">
                        <a:spcBef>
                          <a:spcPts val="0"/>
                        </a:spcBef>
                        <a:spcAft>
                          <a:spcPts val="0"/>
                        </a:spcAft>
                        <a:buNone/>
                      </a:pPr>
                      <a:r>
                        <a:rPr lang="en"/>
                        <a:t>Possible Reasons</a:t>
                      </a:r>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rPr>
                        <a:t>Total CPU Cycles</a:t>
                      </a:r>
                      <a:endParaRPr/>
                    </a:p>
                  </a:txBody>
                  <a:tcPr marT="91425" marB="91425" marR="91425" marL="91425"/>
                </a:tc>
                <a:tc>
                  <a:txBody>
                    <a:bodyPr/>
                    <a:lstStyle/>
                    <a:p>
                      <a:pPr indent="0" lvl="0" marL="0" rtl="0" algn="ctr">
                        <a:spcBef>
                          <a:spcPts val="0"/>
                        </a:spcBef>
                        <a:spcAft>
                          <a:spcPts val="0"/>
                        </a:spcAft>
                        <a:buNone/>
                      </a:pPr>
                      <a:r>
                        <a:rPr lang="en"/>
                        <a:t>Decrease</a:t>
                      </a:r>
                      <a:r>
                        <a:rPr lang="en" sz="1800"/>
                        <a:t> </a:t>
                      </a:r>
                      <a:endParaRPr/>
                    </a:p>
                  </a:txBody>
                  <a:tcPr marT="91425" marB="91425" marR="91425" marL="91425"/>
                </a:tc>
                <a:tc>
                  <a:txBody>
                    <a:bodyPr/>
                    <a:lstStyle/>
                    <a:p>
                      <a:pPr indent="0" lvl="0" marL="0" rtl="0" algn="l">
                        <a:spcBef>
                          <a:spcPts val="0"/>
                        </a:spcBef>
                        <a:spcAft>
                          <a:spcPts val="0"/>
                        </a:spcAft>
                        <a:buNone/>
                      </a:pPr>
                      <a:r>
                        <a:rPr lang="en" sz="1200"/>
                        <a:t>As associativity of L1 cache increases, </a:t>
                      </a:r>
                      <a:r>
                        <a:rPr lang="en" sz="1200">
                          <a:solidFill>
                            <a:schemeClr val="dk1"/>
                          </a:solidFill>
                        </a:rPr>
                        <a:t>number of conflicts decreases and </a:t>
                      </a:r>
                      <a:r>
                        <a:rPr lang="en" sz="1200"/>
                        <a:t>the probability that the data will be found in L1 cache also increases and since extra cycles need not be spent accessing L2 Cache or main memory the number of total execution cycles decreases.</a:t>
                      </a:r>
                      <a:endParaRPr sz="1200"/>
                    </a:p>
                  </a:txBody>
                  <a:tcPr marT="91425" marB="91425" marR="91425" marL="91425"/>
                </a:tc>
              </a:tr>
              <a:tr h="381000">
                <a:tc>
                  <a:txBody>
                    <a:bodyPr/>
                    <a:lstStyle/>
                    <a:p>
                      <a:pPr indent="0" lvl="0" marL="0" rtl="0" algn="l">
                        <a:spcBef>
                          <a:spcPts val="0"/>
                        </a:spcBef>
                        <a:spcAft>
                          <a:spcPts val="0"/>
                        </a:spcAft>
                        <a:buNone/>
                      </a:pPr>
                      <a:r>
                        <a:rPr lang="en"/>
                        <a:t>L1(inst. + data) Miss Rate</a:t>
                      </a:r>
                      <a:endParaRPr/>
                    </a:p>
                  </a:txBody>
                  <a:tcPr marT="91425" marB="91425" marR="91425" marL="91425"/>
                </a:tc>
                <a:tc>
                  <a:txBody>
                    <a:bodyPr/>
                    <a:lstStyle/>
                    <a:p>
                      <a:pPr indent="0" lvl="0" marL="0" rtl="0" algn="ctr">
                        <a:spcBef>
                          <a:spcPts val="0"/>
                        </a:spcBef>
                        <a:spcAft>
                          <a:spcPts val="0"/>
                        </a:spcAft>
                        <a:buNone/>
                      </a:pPr>
                      <a:r>
                        <a:rPr lang="en"/>
                        <a:t>Decrease</a:t>
                      </a:r>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As associativity of L1 cache increases, number of conflicts decreases and the probability that the data will be found in L1 cache also increases</a:t>
                      </a:r>
                      <a:r>
                        <a:rPr lang="en" sz="1200">
                          <a:solidFill>
                            <a:schemeClr val="dk1"/>
                          </a:solidFill>
                        </a:rPr>
                        <a:t>, hence chances of miss decreases.</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Average Overall </a:t>
                      </a:r>
                      <a:r>
                        <a:rPr lang="en">
                          <a:solidFill>
                            <a:schemeClr val="dk1"/>
                          </a:solidFill>
                        </a:rPr>
                        <a:t>L1i miss latency</a:t>
                      </a:r>
                      <a:endParaRPr>
                        <a:solidFill>
                          <a:schemeClr val="dk1"/>
                        </a:solidFill>
                      </a:endParaRPr>
                    </a:p>
                    <a:p>
                      <a:pPr indent="0" lvl="0" marL="0" rtl="0" algn="l">
                        <a:spcBef>
                          <a:spcPts val="0"/>
                        </a:spcBef>
                        <a:spcAft>
                          <a:spcPts val="0"/>
                        </a:spcAft>
                        <a:buNone/>
                      </a:pPr>
                      <a:r>
                        <a:rPr lang="en">
                          <a:solidFill>
                            <a:schemeClr val="dk1"/>
                          </a:solidFill>
                        </a:rPr>
                        <a:t>(Cycle/Miss)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Increase</a:t>
                      </a:r>
                      <a:endParaRPr/>
                    </a:p>
                  </a:txBody>
                  <a:tcPr marT="91425" marB="91425" marR="91425" marL="91425"/>
                </a:tc>
                <a:tc>
                  <a:txBody>
                    <a:bodyPr/>
                    <a:lstStyle/>
                    <a:p>
                      <a:pPr indent="0" lvl="0" marL="0" rtl="0" algn="l">
                        <a:spcBef>
                          <a:spcPts val="0"/>
                        </a:spcBef>
                        <a:spcAft>
                          <a:spcPts val="0"/>
                        </a:spcAft>
                        <a:buNone/>
                      </a:pPr>
                      <a:r>
                        <a:rPr lang="en" sz="1200"/>
                        <a:t>set associative caches are usually slower and somewhat more expensive to build because of the output multiplexer and additional </a:t>
                      </a:r>
                      <a:r>
                        <a:rPr lang="en" sz="1200">
                          <a:uFill>
                            <a:noFill/>
                          </a:uFill>
                          <a:hlinkClick r:id="rId3"/>
                        </a:rPr>
                        <a:t>comparators</a:t>
                      </a:r>
                      <a:r>
                        <a:rPr lang="en" sz="1200"/>
                        <a:t> which adds some overhead cycles.</a:t>
                      </a:r>
                      <a:endParaRPr sz="12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57575" y="736325"/>
            <a:ext cx="8520600" cy="572700"/>
          </a:xfrm>
          <a:prstGeom prst="rect">
            <a:avLst/>
          </a:prstGeom>
        </p:spPr>
        <p:txBody>
          <a:bodyPr anchorCtr="0" anchor="t" bIns="91425" lIns="91425" spcFirstLastPara="1" rIns="91425" wrap="square" tIns="91425">
            <a:noAutofit/>
          </a:bodyPr>
          <a:lstStyle/>
          <a:p>
            <a:pPr indent="-914400" lvl="0" marL="457200" rtl="0" algn="l">
              <a:lnSpc>
                <a:spcPct val="115000"/>
              </a:lnSpc>
              <a:spcBef>
                <a:spcPts val="0"/>
              </a:spcBef>
              <a:spcAft>
                <a:spcPts val="0"/>
              </a:spcAft>
              <a:buClr>
                <a:schemeClr val="dk1"/>
              </a:buClr>
              <a:buSzPts val="1100"/>
              <a:buFont typeface="Arial"/>
              <a:buNone/>
            </a:pPr>
            <a:r>
              <a:rPr b="1" lang="en" sz="2400"/>
              <a:t>Observation on Benchmarks(workloads):-</a:t>
            </a:r>
            <a:endParaRPr sz="2400"/>
          </a:p>
        </p:txBody>
      </p:sp>
      <p:sp>
        <p:nvSpPr>
          <p:cNvPr id="240" name="Google Shape;240;p38"/>
          <p:cNvSpPr txBox="1"/>
          <p:nvPr>
            <p:ph idx="1" type="body"/>
          </p:nvPr>
        </p:nvSpPr>
        <p:spPr>
          <a:xfrm>
            <a:off x="495575" y="1025750"/>
            <a:ext cx="8520600" cy="3416400"/>
          </a:xfrm>
          <a:prstGeom prst="rect">
            <a:avLst/>
          </a:prstGeom>
        </p:spPr>
        <p:txBody>
          <a:bodyPr anchorCtr="0" anchor="t" bIns="91425" lIns="91425" spcFirstLastPara="1" rIns="91425" wrap="square" tIns="91425">
            <a:noAutofit/>
          </a:bodyPr>
          <a:lstStyle/>
          <a:p>
            <a:pPr indent="-914400" lvl="0" marL="457200" rtl="0" algn="l">
              <a:spcBef>
                <a:spcPts val="0"/>
              </a:spcBef>
              <a:spcAft>
                <a:spcPts val="0"/>
              </a:spcAft>
              <a:buClr>
                <a:schemeClr val="dk1"/>
              </a:buClr>
              <a:buSzPts val="1100"/>
              <a:buFont typeface="Arial"/>
              <a:buNone/>
            </a:pPr>
            <a:r>
              <a:t/>
            </a:r>
            <a:endParaRPr b="1" sz="1400">
              <a:solidFill>
                <a:schemeClr val="dk1"/>
              </a:solidFill>
            </a:endParaRPr>
          </a:p>
          <a:p>
            <a:pPr indent="0" lvl="0" marL="0" rtl="0" algn="l">
              <a:spcBef>
                <a:spcPts val="0"/>
              </a:spcBef>
              <a:spcAft>
                <a:spcPts val="0"/>
              </a:spcAft>
              <a:buClr>
                <a:schemeClr val="dk1"/>
              </a:buClr>
              <a:buSzPts val="1100"/>
              <a:buFont typeface="Arial"/>
              <a:buNone/>
            </a:pPr>
            <a:r>
              <a:t/>
            </a:r>
            <a:endParaRPr b="1" sz="1400">
              <a:solidFill>
                <a:schemeClr val="dk1"/>
              </a:solidFill>
            </a:endParaRPr>
          </a:p>
          <a:p>
            <a:pPr indent="-317500" lvl="0" marL="114300" rtl="0" algn="l">
              <a:spcBef>
                <a:spcPts val="0"/>
              </a:spcBef>
              <a:spcAft>
                <a:spcPts val="0"/>
              </a:spcAft>
              <a:buClr>
                <a:schemeClr val="dk1"/>
              </a:buClr>
              <a:buSzPts val="1400"/>
              <a:buChar char="●"/>
            </a:pPr>
            <a:r>
              <a:rPr lang="en" sz="1400">
                <a:solidFill>
                  <a:schemeClr val="dk1"/>
                </a:solidFill>
              </a:rPr>
              <a:t>The average number of cycles required to run a SPEC CPU2000 and MiBech are significantly large as compared to </a:t>
            </a:r>
            <a:r>
              <a:rPr lang="en" sz="1400">
                <a:solidFill>
                  <a:schemeClr val="dk1"/>
                </a:solidFill>
              </a:rPr>
              <a:t>Splash2.0</a:t>
            </a:r>
            <a:r>
              <a:rPr lang="en" sz="1400">
                <a:solidFill>
                  <a:schemeClr val="dk1"/>
                </a:solidFill>
              </a:rPr>
              <a:t> and SciMark2.0. This shows that MiBench and SPEC CPU2000 are heavier to process.</a:t>
            </a:r>
            <a:endParaRPr sz="1400">
              <a:solidFill>
                <a:schemeClr val="dk1"/>
              </a:solidFill>
            </a:endParaRPr>
          </a:p>
          <a:p>
            <a:pPr indent="-317500" lvl="0" marL="114300" rtl="0" algn="l">
              <a:spcBef>
                <a:spcPts val="0"/>
              </a:spcBef>
              <a:spcAft>
                <a:spcPts val="0"/>
              </a:spcAft>
              <a:buClr>
                <a:schemeClr val="dk1"/>
              </a:buClr>
              <a:buSzPts val="1400"/>
              <a:buChar char="●"/>
            </a:pPr>
            <a:r>
              <a:rPr lang="en" sz="1400">
                <a:solidFill>
                  <a:schemeClr val="dk1"/>
                </a:solidFill>
              </a:rPr>
              <a:t>The L1 Cache miss shows drastic decrease when the cache size was increased in case of SPEC CPU2000 and SciMark2.0. This shows that these two benchmarks were more dependent on L1 cache size.</a:t>
            </a:r>
            <a:endParaRPr sz="1400">
              <a:solidFill>
                <a:schemeClr val="dk1"/>
              </a:solidFill>
            </a:endParaRPr>
          </a:p>
          <a:p>
            <a:pPr indent="-317500" lvl="0" marL="114300" rtl="0" algn="l">
              <a:spcBef>
                <a:spcPts val="0"/>
              </a:spcBef>
              <a:spcAft>
                <a:spcPts val="0"/>
              </a:spcAft>
              <a:buClr>
                <a:schemeClr val="dk1"/>
              </a:buClr>
              <a:buSzPts val="1400"/>
              <a:buChar char="●"/>
            </a:pPr>
            <a:r>
              <a:rPr lang="en" sz="1400">
                <a:solidFill>
                  <a:schemeClr val="dk1"/>
                </a:solidFill>
              </a:rPr>
              <a:t>SciMark2.0 shows a more drastic decrease in number of CPU cycles as compared to Splash2.0 benchmark. This shows that SciMark2.0 is more sensitive to number of Physical Integer Registers.</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Benchmarks</a:t>
            </a:r>
            <a:endParaRPr/>
          </a:p>
        </p:txBody>
      </p:sp>
      <p:sp>
        <p:nvSpPr>
          <p:cNvPr id="246" name="Google Shape;24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2" marL="1371600" rtl="0" algn="l">
              <a:spcBef>
                <a:spcPts val="0"/>
              </a:spcBef>
              <a:spcAft>
                <a:spcPts val="0"/>
              </a:spcAft>
              <a:buClr>
                <a:schemeClr val="dk1"/>
              </a:buClr>
              <a:buSzPts val="1400"/>
              <a:buChar char="■"/>
            </a:pPr>
            <a:r>
              <a:rPr lang="en" u="sng">
                <a:solidFill>
                  <a:srgbClr val="1155CC"/>
                </a:solidFill>
                <a:hlinkClick r:id="rId3"/>
              </a:rPr>
              <a:t>http://euler.slu.edu/~fritts/mediabench/ </a:t>
            </a:r>
            <a:endParaRPr>
              <a:solidFill>
                <a:schemeClr val="dk1"/>
              </a:solidFill>
            </a:endParaRPr>
          </a:p>
          <a:p>
            <a:pPr indent="-317500" lvl="2" marL="1371600" rtl="0" algn="l">
              <a:spcBef>
                <a:spcPts val="0"/>
              </a:spcBef>
              <a:spcAft>
                <a:spcPts val="0"/>
              </a:spcAft>
              <a:buClr>
                <a:schemeClr val="dk1"/>
              </a:buClr>
              <a:buSzPts val="1400"/>
              <a:buChar char="■"/>
            </a:pPr>
            <a:r>
              <a:rPr lang="en" u="sng">
                <a:solidFill>
                  <a:srgbClr val="1155CC"/>
                </a:solidFill>
                <a:hlinkClick r:id="rId4"/>
              </a:rPr>
              <a:t>http://groups.csail.mit.edu/cag/streamit/shtml/benchmarks.shtml</a:t>
            </a:r>
            <a:r>
              <a:rPr lang="en">
                <a:solidFill>
                  <a:schemeClr val="dk1"/>
                </a:solidFill>
              </a:rPr>
              <a:t> </a:t>
            </a:r>
            <a:endParaRPr>
              <a:solidFill>
                <a:schemeClr val="dk1"/>
              </a:solidFill>
            </a:endParaRPr>
          </a:p>
          <a:p>
            <a:pPr indent="-317500" lvl="2" marL="1371600" rtl="0" algn="l">
              <a:spcBef>
                <a:spcPts val="0"/>
              </a:spcBef>
              <a:spcAft>
                <a:spcPts val="0"/>
              </a:spcAft>
              <a:buClr>
                <a:schemeClr val="dk1"/>
              </a:buClr>
              <a:buSzPts val="1400"/>
              <a:buChar char="■"/>
            </a:pPr>
            <a:r>
              <a:rPr lang="en" u="sng">
                <a:solidFill>
                  <a:srgbClr val="1155CC"/>
                </a:solidFill>
                <a:hlinkClick r:id="rId5"/>
              </a:rPr>
              <a:t>http://axbench.org/</a:t>
            </a:r>
            <a:endParaRPr>
              <a:solidFill>
                <a:schemeClr val="dk1"/>
              </a:solidFill>
            </a:endParaRPr>
          </a:p>
          <a:p>
            <a:pPr indent="-317500" lvl="2" marL="1371600" rtl="0" algn="l">
              <a:spcBef>
                <a:spcPts val="0"/>
              </a:spcBef>
              <a:spcAft>
                <a:spcPts val="0"/>
              </a:spcAft>
              <a:buClr>
                <a:schemeClr val="dk1"/>
              </a:buClr>
              <a:buSzPts val="1400"/>
              <a:buChar char="■"/>
            </a:pPr>
            <a:r>
              <a:rPr lang="en" u="sng">
                <a:solidFill>
                  <a:srgbClr val="1155CC"/>
                </a:solidFill>
                <a:hlinkClick r:id="rId6"/>
              </a:rPr>
              <a:t>https://asc.llnl.gov/CORAL-benchmarks/</a:t>
            </a:r>
            <a:endParaRPr>
              <a:solidFill>
                <a:schemeClr val="dk1"/>
              </a:solidFill>
            </a:endParaRPr>
          </a:p>
          <a:p>
            <a:pPr indent="-317500" lvl="2" marL="1371600" rtl="0" algn="l">
              <a:spcBef>
                <a:spcPts val="0"/>
              </a:spcBef>
              <a:spcAft>
                <a:spcPts val="0"/>
              </a:spcAft>
              <a:buClr>
                <a:schemeClr val="dk1"/>
              </a:buClr>
              <a:buSzPts val="1400"/>
              <a:buChar char="■"/>
            </a:pPr>
            <a:r>
              <a:rPr lang="en" u="sng">
                <a:solidFill>
                  <a:srgbClr val="1155CC"/>
                </a:solidFill>
                <a:hlinkClick r:id="rId7"/>
              </a:rPr>
              <a:t>http://math.nist.gov/scimark2/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Conclusion</a:t>
            </a:r>
            <a:endParaRPr/>
          </a:p>
        </p:txBody>
      </p:sp>
      <p:sp>
        <p:nvSpPr>
          <p:cNvPr id="252" name="Google Shape;252;p40"/>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The </a:t>
            </a:r>
            <a:r>
              <a:rPr lang="en"/>
              <a:t>Gem5 simulator is a modular platform for computer system architecture research. In the above experiments we have built an X86 system architecture and simulated it’s performance after making changes to various of it’s key parameters. This helps us to study how the CPU performance is affected by these key parameters and also helps us to find the optimal value of these parameters, which in turn will help us to design highly optimised CPU architectures.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1439225" y="19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Steps to install gem5</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6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 </a:t>
            </a:r>
            <a:r>
              <a:rPr b="1" lang="en"/>
              <a:t>Without Docker</a:t>
            </a:r>
            <a:endParaRPr b="1"/>
          </a:p>
        </p:txBody>
      </p:sp>
      <p:sp>
        <p:nvSpPr>
          <p:cNvPr id="72" name="Google Shape;72;p16"/>
          <p:cNvSpPr txBox="1"/>
          <p:nvPr>
            <p:ph idx="1" type="body"/>
          </p:nvPr>
        </p:nvSpPr>
        <p:spPr>
          <a:xfrm>
            <a:off x="311700" y="7341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Char char="●"/>
            </a:pPr>
            <a:r>
              <a:rPr b="1" lang="en" sz="1200">
                <a:solidFill>
                  <a:srgbClr val="24292E"/>
                </a:solidFill>
                <a:highlight>
                  <a:srgbClr val="FFFFFF"/>
                </a:highlight>
              </a:rPr>
              <a:t>Setup scons</a:t>
            </a:r>
            <a:endParaRPr b="1"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Download from </a:t>
            </a:r>
            <a:r>
              <a:rPr lang="en" sz="1200">
                <a:solidFill>
                  <a:srgbClr val="0366D6"/>
                </a:solidFill>
                <a:highlight>
                  <a:srgbClr val="FFFFFF"/>
                </a:highlight>
                <a:uFill>
                  <a:noFill/>
                </a:uFill>
                <a:hlinkClick r:id="rId3"/>
              </a:rPr>
              <a:t>here</a:t>
            </a:r>
            <a:endParaRPr sz="1200">
              <a:solidFill>
                <a:srgbClr val="0366D6"/>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cd scons-3.1.0 in my case</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python setup.py install</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b="1" lang="en" sz="1200">
                <a:solidFill>
                  <a:srgbClr val="24292E"/>
                </a:solidFill>
                <a:highlight>
                  <a:srgbClr val="FFFFFF"/>
                </a:highlight>
              </a:rPr>
              <a:t>Install zlib</a:t>
            </a:r>
            <a:endParaRPr b="1"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apt-get install zlib1g-dev</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b="1" lang="en" sz="1200">
                <a:solidFill>
                  <a:srgbClr val="24292E"/>
                </a:solidFill>
                <a:highlight>
                  <a:srgbClr val="FFFFFF"/>
                </a:highlight>
              </a:rPr>
              <a:t>Install Boost, issues faced on some machine</a:t>
            </a:r>
            <a:endParaRPr b="1"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apt-get install libboost-all-dev</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b="1" lang="en" sz="1200">
                <a:solidFill>
                  <a:srgbClr val="24292E"/>
                </a:solidFill>
                <a:highlight>
                  <a:srgbClr val="FFFFFF"/>
                </a:highlight>
              </a:rPr>
              <a:t>Installing m4 Macro Processor on Ubuntu Linux</a:t>
            </a:r>
            <a:endParaRPr b="1"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wget ftp://ftp.gnu.org/gnu/m4/m4-latest.tar.gz</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tar -xvzf m4-latest.tar.gz</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cd m4-1.4.17 in my case</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./configure</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make</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make install</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Good to Delete m4-latest.tar.gz</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b="1" lang="en" sz="1200">
                <a:solidFill>
                  <a:srgbClr val="24292E"/>
                </a:solidFill>
                <a:highlight>
                  <a:srgbClr val="FFFFFF"/>
                </a:highlight>
              </a:rPr>
              <a:t>git clone</a:t>
            </a:r>
            <a:r>
              <a:rPr lang="en" sz="1200">
                <a:solidFill>
                  <a:srgbClr val="24292E"/>
                </a:solidFill>
                <a:highlight>
                  <a:srgbClr val="FFFFFF"/>
                </a:highlight>
              </a:rPr>
              <a:t> </a:t>
            </a:r>
            <a:r>
              <a:rPr lang="en" sz="1200">
                <a:solidFill>
                  <a:srgbClr val="0366D6"/>
                </a:solidFill>
                <a:highlight>
                  <a:srgbClr val="FFFFFF"/>
                </a:highlight>
                <a:uFill>
                  <a:noFill/>
                </a:uFill>
                <a:hlinkClick r:id="rId4"/>
              </a:rPr>
              <a:t>http://www.github.com/gem5</a:t>
            </a:r>
            <a:endParaRPr sz="1200">
              <a:solidFill>
                <a:srgbClr val="0366D6"/>
              </a:solidFill>
              <a:highlight>
                <a:srgbClr val="FFFFFF"/>
              </a:highlight>
            </a:endParaRPr>
          </a:p>
          <a:p>
            <a:pPr indent="-304800" lvl="0" marL="457200" rtl="0" algn="l">
              <a:spcBef>
                <a:spcPts val="0"/>
              </a:spcBef>
              <a:spcAft>
                <a:spcPts val="0"/>
              </a:spcAft>
              <a:buClr>
                <a:srgbClr val="24292E"/>
              </a:buClr>
              <a:buSzPts val="1200"/>
              <a:buChar char="●"/>
            </a:pPr>
            <a:r>
              <a:rPr b="1" lang="en" sz="1200">
                <a:solidFill>
                  <a:srgbClr val="24292E"/>
                </a:solidFill>
                <a:highlight>
                  <a:srgbClr val="FFFFFF"/>
                </a:highlight>
              </a:rPr>
              <a:t>cd gem5</a:t>
            </a:r>
            <a:endParaRPr b="1"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b="1" lang="en" sz="1200">
                <a:solidFill>
                  <a:srgbClr val="24292E"/>
                </a:solidFill>
                <a:highlight>
                  <a:srgbClr val="FFFFFF"/>
                </a:highlight>
              </a:rPr>
              <a:t>scons build/X86/gem5.op</a:t>
            </a:r>
            <a:r>
              <a:rPr lang="en" sz="1200">
                <a:solidFill>
                  <a:srgbClr val="24292E"/>
                </a:solidFill>
                <a:highlight>
                  <a:srgbClr val="FFFFFF"/>
                </a:highlight>
              </a:rPr>
              <a:t>t</a:t>
            </a:r>
            <a:endParaRPr sz="120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 </a:t>
            </a:r>
            <a:r>
              <a:rPr b="1" lang="en"/>
              <a:t>Using Docker</a:t>
            </a:r>
            <a:endParaRPr b="1"/>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Download and install docker on your system.</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Download the docker image from </a:t>
            </a:r>
            <a:r>
              <a:rPr lang="en" sz="1100" u="sng">
                <a:solidFill>
                  <a:schemeClr val="hlink"/>
                </a:solidFill>
                <a:hlinkClick r:id="rId3"/>
              </a:rPr>
              <a:t>https://github.com/harshkasyap/Gem5</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b="1" lang="en" sz="1200">
                <a:solidFill>
                  <a:srgbClr val="24292E"/>
                </a:solidFill>
                <a:highlight>
                  <a:srgbClr val="FFFFFF"/>
                </a:highlight>
              </a:rPr>
              <a:t>Just Run this command</a:t>
            </a:r>
            <a:endParaRPr b="1"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docker run --name gem5 -it gem5/gem5 /bin/bash</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scons build/X86/gem5.opt</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b="1" lang="en" sz="1200">
                <a:solidFill>
                  <a:srgbClr val="24292E"/>
                </a:solidFill>
                <a:highlight>
                  <a:srgbClr val="FFFFFF"/>
                </a:highlight>
              </a:rPr>
              <a:t>Commands of docker:-</a:t>
            </a:r>
            <a:endParaRPr b="1"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docker stop gem5</a:t>
            </a:r>
            <a:endParaRPr sz="1200">
              <a:solidFill>
                <a:srgbClr val="24292E"/>
              </a:solidFill>
              <a:highlight>
                <a:srgbClr val="FFFFFF"/>
              </a:highlight>
            </a:endParaRPr>
          </a:p>
          <a:p>
            <a:pPr indent="-304800" lvl="1" marL="914400" rtl="0" algn="l">
              <a:spcBef>
                <a:spcPts val="0"/>
              </a:spcBef>
              <a:spcAft>
                <a:spcPts val="0"/>
              </a:spcAft>
              <a:buClr>
                <a:srgbClr val="24292E"/>
              </a:buClr>
              <a:buSzPts val="1200"/>
              <a:buChar char="○"/>
            </a:pPr>
            <a:r>
              <a:rPr lang="en" sz="1200">
                <a:solidFill>
                  <a:srgbClr val="24292E"/>
                </a:solidFill>
                <a:highlight>
                  <a:srgbClr val="FFFFFF"/>
                </a:highlight>
              </a:rPr>
              <a:t>docker start gem5</a:t>
            </a:r>
            <a:endParaRPr sz="120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Various Benchmarks Used:-</a:t>
            </a:r>
            <a:endParaRPr b="1" sz="3600"/>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highlight>
                  <a:srgbClr val="FFFFFF"/>
                </a:highlight>
              </a:rPr>
              <a:t>SPEC CPU2000 (Bzip2)</a:t>
            </a:r>
            <a:endParaRPr sz="2000">
              <a:highlight>
                <a:srgbClr val="FFFFFF"/>
              </a:highlight>
            </a:endParaRPr>
          </a:p>
          <a:p>
            <a:pPr indent="-355600" lvl="0" marL="457200" rtl="0" algn="l">
              <a:spcBef>
                <a:spcPts val="0"/>
              </a:spcBef>
              <a:spcAft>
                <a:spcPts val="0"/>
              </a:spcAft>
              <a:buSzPts val="2000"/>
              <a:buChar char="●"/>
            </a:pPr>
            <a:r>
              <a:rPr lang="en" sz="2000">
                <a:highlight>
                  <a:srgbClr val="FFFFFF"/>
                </a:highlight>
              </a:rPr>
              <a:t>MiBench (BitCount)</a:t>
            </a:r>
            <a:endParaRPr sz="2000">
              <a:highlight>
                <a:srgbClr val="FFFFFF"/>
              </a:highlight>
            </a:endParaRPr>
          </a:p>
          <a:p>
            <a:pPr indent="-355600" lvl="0" marL="457200" rtl="0" algn="l">
              <a:spcBef>
                <a:spcPts val="0"/>
              </a:spcBef>
              <a:spcAft>
                <a:spcPts val="0"/>
              </a:spcAft>
              <a:buSzPts val="2000"/>
              <a:buChar char="●"/>
            </a:pPr>
            <a:r>
              <a:rPr lang="en" sz="2000">
                <a:highlight>
                  <a:srgbClr val="FFFFFF"/>
                </a:highlight>
              </a:rPr>
              <a:t>SciMark2.0 (Monte Carlo, LU, SOR, SparseMat_Mul)</a:t>
            </a:r>
            <a:endParaRPr sz="2000">
              <a:highlight>
                <a:srgbClr val="FFFFFF"/>
              </a:highlight>
            </a:endParaRPr>
          </a:p>
          <a:p>
            <a:pPr indent="-355600" lvl="0" marL="457200" rtl="0" algn="l">
              <a:spcBef>
                <a:spcPts val="0"/>
              </a:spcBef>
              <a:spcAft>
                <a:spcPts val="0"/>
              </a:spcAft>
              <a:buSzPts val="2000"/>
              <a:buChar char="●"/>
            </a:pPr>
            <a:r>
              <a:rPr lang="en" sz="2000">
                <a:highlight>
                  <a:srgbClr val="FFFFFF"/>
                </a:highlight>
              </a:rPr>
              <a:t>Splash2 (FFT)</a:t>
            </a:r>
            <a:endParaRPr sz="20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2562900" y="2092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Experiment 1</a:t>
            </a:r>
            <a:endParaRPr sz="4800"/>
          </a:p>
          <a:p>
            <a:pPr indent="0" lvl="0" marL="0" rtl="0" algn="l">
              <a:spcBef>
                <a:spcPts val="0"/>
              </a:spcBef>
              <a:spcAft>
                <a:spcPts val="0"/>
              </a:spcAft>
              <a:buNone/>
            </a:pPr>
            <a:r>
              <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MiBench (BitCount):-</a:t>
            </a:r>
            <a:endParaRPr sz="1400"/>
          </a:p>
          <a:p>
            <a:pPr indent="0" lvl="0" marL="0" rtl="0" algn="l">
              <a:spcBef>
                <a:spcPts val="0"/>
              </a:spcBef>
              <a:spcAft>
                <a:spcPts val="0"/>
              </a:spcAft>
              <a:buNone/>
            </a:pPr>
            <a:r>
              <a:t/>
            </a:r>
            <a:endParaRPr/>
          </a:p>
        </p:txBody>
      </p:sp>
      <p:pic>
        <p:nvPicPr>
          <p:cNvPr id="95" name="Google Shape;95;p20" title="Chart"/>
          <p:cNvPicPr preferRelativeResize="0"/>
          <p:nvPr/>
        </p:nvPicPr>
        <p:blipFill>
          <a:blip r:embed="rId3">
            <a:alphaModFix/>
          </a:blip>
          <a:stretch>
            <a:fillRect/>
          </a:stretch>
        </p:blipFill>
        <p:spPr>
          <a:xfrm>
            <a:off x="530650" y="802025"/>
            <a:ext cx="3487251" cy="1978474"/>
          </a:xfrm>
          <a:prstGeom prst="rect">
            <a:avLst/>
          </a:prstGeom>
          <a:noFill/>
          <a:ln>
            <a:noFill/>
          </a:ln>
        </p:spPr>
      </p:pic>
      <p:pic>
        <p:nvPicPr>
          <p:cNvPr id="96" name="Google Shape;96;p20" title="Chart"/>
          <p:cNvPicPr preferRelativeResize="0"/>
          <p:nvPr/>
        </p:nvPicPr>
        <p:blipFill rotWithShape="1">
          <a:blip r:embed="rId4">
            <a:alphaModFix/>
          </a:blip>
          <a:srcRect b="-1853" l="0" r="0" t="0"/>
          <a:stretch/>
        </p:blipFill>
        <p:spPr>
          <a:xfrm>
            <a:off x="597575" y="2893025"/>
            <a:ext cx="3420324" cy="2015250"/>
          </a:xfrm>
          <a:prstGeom prst="rect">
            <a:avLst/>
          </a:prstGeom>
          <a:noFill/>
          <a:ln>
            <a:noFill/>
          </a:ln>
        </p:spPr>
      </p:pic>
      <p:pic>
        <p:nvPicPr>
          <p:cNvPr id="97" name="Google Shape;97;p20" title="Chart"/>
          <p:cNvPicPr preferRelativeResize="0"/>
          <p:nvPr/>
        </p:nvPicPr>
        <p:blipFill rotWithShape="1">
          <a:blip r:embed="rId5">
            <a:alphaModFix/>
          </a:blip>
          <a:srcRect b="1826" l="0" r="1826" t="0"/>
          <a:stretch/>
        </p:blipFill>
        <p:spPr>
          <a:xfrm>
            <a:off x="5143874" y="802025"/>
            <a:ext cx="3199674" cy="1978463"/>
          </a:xfrm>
          <a:prstGeom prst="rect">
            <a:avLst/>
          </a:prstGeom>
          <a:noFill/>
          <a:ln>
            <a:noFill/>
          </a:ln>
        </p:spPr>
      </p:pic>
      <p:pic>
        <p:nvPicPr>
          <p:cNvPr id="98" name="Google Shape;98;p20" title="Chart"/>
          <p:cNvPicPr preferRelativeResize="0"/>
          <p:nvPr/>
        </p:nvPicPr>
        <p:blipFill>
          <a:blip r:embed="rId6">
            <a:alphaModFix/>
          </a:blip>
          <a:stretch>
            <a:fillRect/>
          </a:stretch>
        </p:blipFill>
        <p:spPr>
          <a:xfrm>
            <a:off x="5218576" y="2893025"/>
            <a:ext cx="3259149" cy="201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Splash2 (FFT):-</a:t>
            </a:r>
            <a:endParaRPr sz="1400"/>
          </a:p>
          <a:p>
            <a:pPr indent="0" lvl="0" marL="0" rtl="0" algn="l">
              <a:spcBef>
                <a:spcPts val="0"/>
              </a:spcBef>
              <a:spcAft>
                <a:spcPts val="0"/>
              </a:spcAft>
              <a:buNone/>
            </a:pPr>
            <a:r>
              <a:t/>
            </a:r>
            <a:endParaRPr/>
          </a:p>
        </p:txBody>
      </p:sp>
      <p:pic>
        <p:nvPicPr>
          <p:cNvPr id="104" name="Google Shape;104;p21" title="Chart"/>
          <p:cNvPicPr preferRelativeResize="0"/>
          <p:nvPr/>
        </p:nvPicPr>
        <p:blipFill>
          <a:blip r:embed="rId3">
            <a:alphaModFix/>
          </a:blip>
          <a:stretch>
            <a:fillRect/>
          </a:stretch>
        </p:blipFill>
        <p:spPr>
          <a:xfrm>
            <a:off x="653750" y="797625"/>
            <a:ext cx="3378000" cy="2088750"/>
          </a:xfrm>
          <a:prstGeom prst="rect">
            <a:avLst/>
          </a:prstGeom>
          <a:noFill/>
          <a:ln>
            <a:noFill/>
          </a:ln>
        </p:spPr>
      </p:pic>
      <p:pic>
        <p:nvPicPr>
          <p:cNvPr id="105" name="Google Shape;105;p21" title="Chart"/>
          <p:cNvPicPr preferRelativeResize="0"/>
          <p:nvPr/>
        </p:nvPicPr>
        <p:blipFill>
          <a:blip r:embed="rId4">
            <a:alphaModFix/>
          </a:blip>
          <a:stretch>
            <a:fillRect/>
          </a:stretch>
        </p:blipFill>
        <p:spPr>
          <a:xfrm>
            <a:off x="653752" y="2924425"/>
            <a:ext cx="3327351" cy="2057397"/>
          </a:xfrm>
          <a:prstGeom prst="rect">
            <a:avLst/>
          </a:prstGeom>
          <a:noFill/>
          <a:ln>
            <a:noFill/>
          </a:ln>
        </p:spPr>
      </p:pic>
      <p:pic>
        <p:nvPicPr>
          <p:cNvPr id="106" name="Google Shape;106;p21" title="Chart"/>
          <p:cNvPicPr preferRelativeResize="0"/>
          <p:nvPr/>
        </p:nvPicPr>
        <p:blipFill>
          <a:blip r:embed="rId5">
            <a:alphaModFix/>
          </a:blip>
          <a:stretch>
            <a:fillRect/>
          </a:stretch>
        </p:blipFill>
        <p:spPr>
          <a:xfrm>
            <a:off x="5224900" y="924963"/>
            <a:ext cx="3217875" cy="1989701"/>
          </a:xfrm>
          <a:prstGeom prst="rect">
            <a:avLst/>
          </a:prstGeom>
          <a:noFill/>
          <a:ln>
            <a:noFill/>
          </a:ln>
        </p:spPr>
      </p:pic>
      <p:pic>
        <p:nvPicPr>
          <p:cNvPr id="107" name="Google Shape;107;p21" title="Chart"/>
          <p:cNvPicPr preferRelativeResize="0"/>
          <p:nvPr/>
        </p:nvPicPr>
        <p:blipFill>
          <a:blip r:embed="rId6">
            <a:alphaModFix/>
          </a:blip>
          <a:stretch>
            <a:fillRect/>
          </a:stretch>
        </p:blipFill>
        <p:spPr>
          <a:xfrm>
            <a:off x="5224900" y="2924425"/>
            <a:ext cx="3327351" cy="2057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