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c25082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c25082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eae671c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eae671c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eae671c2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eae671c2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ae671c2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ae671c2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ae671c2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ae671c2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dc250820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dc250820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e978f73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e978f7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978f731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978f731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e978f731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e978f731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e978f7310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e978f7310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c25082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c25082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e978f731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e978f731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c71665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dc71665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e978f731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e978f731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dc250820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dc25082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c25082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c25082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dc25082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dc25082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c25082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c25082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dc25082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dc25082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c250820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dc25082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dc25082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dc25082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dc25082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dc25082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risrohan/credit-score-classification?select=train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32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Credit Score Classification Using Machine Learning</a:t>
            </a:r>
            <a:endParaRPr b="1" sz="4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82650" y="2785425"/>
            <a:ext cx="2978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By: Vatsal Sivaratri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CorrelationAttributeEval: </a:t>
            </a:r>
            <a:r>
              <a:rPr lang="en"/>
              <a:t>Method evaluates correlation between individual attributes and the class label (Pearson’s Correlation Coefficient). Attributes with high </a:t>
            </a:r>
            <a:r>
              <a:rPr lang="en"/>
              <a:t>correlation</a:t>
            </a:r>
            <a:r>
              <a:rPr lang="en"/>
              <a:t> to the class are selected (cutoff=0.10)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ReliefAttributeEval: </a:t>
            </a:r>
            <a:r>
              <a:rPr lang="en"/>
              <a:t>Algorithm estimate feature importance based on how well feature can distinguish between instances that are near each other (cutoff=0.02)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ClassifierAttributeEval: </a:t>
            </a:r>
            <a:r>
              <a:rPr lang="en"/>
              <a:t>Ranks features based on how well they contribute to classifier performance (I used RandomForest). Features like Annual_Income and Outstanding_Debt got prioritized here.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CfsSubsetEval: </a:t>
            </a:r>
            <a:r>
              <a:rPr lang="en"/>
              <a:t>Selects group of features that work well together. Identified attributes like Num_Bank_Accounts adn Credit_Mix being most relevant for predicting credit scores.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Individually Selected Features:</a:t>
            </a:r>
            <a:r>
              <a:rPr lang="en"/>
              <a:t> </a:t>
            </a:r>
            <a:r>
              <a:rPr lang="en"/>
              <a:t>'Annual_Income','Monthly_Inhand_Salary','Num_of_Loan', 'Outstanding_Debt','Credit_Utilization_Ratio','Credit_History_Age', 'Num_Credit_Card','Num_of_Delayed_Payment','Interest_Rate','Total_EMI_per_month'</a:t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Selection Techniques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CorrelationAttributeEval</a:t>
            </a:r>
            <a:endParaRPr b="1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0.18151   12 Changed_Credit_Limit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0.17729   11 Num_of_Delayed_Payment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0.17391   18 Payment_of_Min_Amount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0.16813    6 Num_Bank_Accounts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0.13492   14 Credit_Mix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0.11204    8 Interest_Rate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0.10648    7 Num_Credit_Card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ReliefAttributeEval</a:t>
            </a:r>
            <a:endParaRPr b="1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0.024477    2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-0.021545   18 Payment_of_Min_Amount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-0.023212   14 Credit_Mix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-0.032999   21 Payment_Behaviour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-0.060802    1 Month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ClassifierAttributeEval</a:t>
            </a:r>
            <a:endParaRPr b="1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Features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0.1879941    4 Annual_Income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0.1812442   15 Outstanding_Debt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0.1583674   19 Total_EMI_per_month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0.1448428    5 Monthly_Inhand_Salary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-0.1479401   20 Amount_invested_monthly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-0.1575615   22 Monthly_Balance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-0.1602462   16 Credit_Utilization_Ratio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CfsSubsetEval</a:t>
            </a:r>
            <a:endParaRPr b="1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Features: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Num_Bank_Accounts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Num_of_Delayed_Payment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Changed_Credit_Limit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Credit_Mix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Payment_of_Min_Amount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Models Evaluated: </a:t>
            </a:r>
            <a:r>
              <a:rPr lang="en"/>
              <a:t>Decision Tree, Random Forest, Logistic Regression, Naive Bayes,Support Vector Machines (SVM). Evaluated using Accuracy, True Positive Rates (TPR), False Positive Rates (FPR), and ROC-AUCs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181900" y="2278800"/>
            <a:ext cx="9043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"Decision Tree": DecisionTreeClassifier(),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"Random Forest": RandomForestClassifier(),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"Logistic Regression": LogisticRegression(max_iter=1000),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"Naive Bayes": GaussianNB(),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"SVM": SVC(probability=True)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model_name, model in models.items():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model.fit(X_train, y_train)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y_pred = model.predict(X_test)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Tree Classifier</a:t>
            </a:r>
            <a:endParaRPr b="1"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0803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Decision Trees </a:t>
            </a:r>
            <a:r>
              <a:rPr lang="en"/>
              <a:t>splits data into branches based on feature values to classify data  points </a:t>
            </a:r>
            <a:r>
              <a:rPr lang="en"/>
              <a:t>with</a:t>
            </a:r>
            <a:r>
              <a:rPr lang="en"/>
              <a:t> a sequence of actions. Structured with a root node, decision nodes, and leaf nodes.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45" y="2196775"/>
            <a:ext cx="2828700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389550" y="2066975"/>
            <a:ext cx="5464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Tree begins with root node and splits data at each node based on feature that minimizes impurity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At each node, the algorithm selects the split that yields the purest possible branches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Strengths: </a:t>
            </a:r>
            <a:r>
              <a:rPr lang="en" sz="1800">
                <a:solidFill>
                  <a:schemeClr val="dk2"/>
                </a:solidFill>
              </a:rPr>
              <a:t>Interpretable and easy to visualize, can handle both numerical and categorical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Weaknesses: </a:t>
            </a:r>
            <a:r>
              <a:rPr lang="en" sz="1800">
                <a:solidFill>
                  <a:schemeClr val="dk2"/>
                </a:solidFill>
              </a:rPr>
              <a:t>Prone to overfitting, and sensitive to small changes in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r>
              <a:rPr b="1" lang="en"/>
              <a:t> Classifier</a:t>
            </a:r>
            <a:endParaRPr b="1"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0803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Random</a:t>
            </a:r>
            <a:r>
              <a:rPr b="1" lang="en"/>
              <a:t> Forests</a:t>
            </a:r>
            <a:r>
              <a:rPr b="1" lang="en"/>
              <a:t> </a:t>
            </a:r>
            <a:r>
              <a:rPr lang="en"/>
              <a:t>combine multiple decision trees on random data subsets and combine their results for a more generalized output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389550" y="1807350"/>
            <a:ext cx="5464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Each tree is trained on a random sample of the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Random feature selection occurs for each split point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Predictions from all trees are averaged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Strengths</a:t>
            </a:r>
            <a:r>
              <a:rPr b="1"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</a:rPr>
              <a:t>Reduces overfitting by averaging multiple models, and works well with high</a:t>
            </a:r>
            <a:r>
              <a:rPr lang="en" sz="1800">
                <a:solidFill>
                  <a:schemeClr val="dk2"/>
                </a:solidFill>
              </a:rPr>
              <a:t>-dimensional data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Weaknesses: </a:t>
            </a:r>
            <a:r>
              <a:rPr lang="en" sz="1800">
                <a:solidFill>
                  <a:schemeClr val="dk2"/>
                </a:solidFill>
              </a:rPr>
              <a:t>Computationally intensive, low interpretability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50" y="2571750"/>
            <a:ext cx="2985450" cy="223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0803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Logistic Regression</a:t>
            </a:r>
            <a:r>
              <a:rPr b="1" lang="en"/>
              <a:t> </a:t>
            </a:r>
            <a:r>
              <a:rPr lang="en"/>
              <a:t>is a linear model for classification, usually effective in binary cases. It </a:t>
            </a:r>
            <a:r>
              <a:rPr lang="en"/>
              <a:t>estimate</a:t>
            </a:r>
            <a:r>
              <a:rPr lang="en"/>
              <a:t> the probability of each class </a:t>
            </a:r>
            <a:r>
              <a:rPr lang="en"/>
              <a:t>with a sigmoid function.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389550" y="1807350"/>
            <a:ext cx="5464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Fits a linear equation to predict the probability of a data point belonging to a class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Uses sigmoid to transform predictions into probabilities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Strengths</a:t>
            </a:r>
            <a:r>
              <a:rPr b="1" lang="en" sz="1800">
                <a:solidFill>
                  <a:schemeClr val="dk2"/>
                </a:solidFill>
              </a:rPr>
              <a:t>: </a:t>
            </a:r>
            <a:r>
              <a:rPr lang="en" sz="1800">
                <a:solidFill>
                  <a:schemeClr val="dk2"/>
                </a:solidFill>
              </a:rPr>
              <a:t>Simple and effective for linearly </a:t>
            </a:r>
            <a:r>
              <a:rPr lang="en" sz="1800">
                <a:solidFill>
                  <a:schemeClr val="dk2"/>
                </a:solidFill>
              </a:rPr>
              <a:t>separable</a:t>
            </a:r>
            <a:r>
              <a:rPr lang="en" sz="1800">
                <a:solidFill>
                  <a:schemeClr val="dk2"/>
                </a:solidFill>
              </a:rPr>
              <a:t>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Weaknesses: </a:t>
            </a:r>
            <a:r>
              <a:rPr lang="en" sz="1800">
                <a:solidFill>
                  <a:schemeClr val="dk2"/>
                </a:solidFill>
              </a:rPr>
              <a:t>Can’t model nonlinear relationships and sensitive to </a:t>
            </a:r>
            <a:r>
              <a:rPr lang="en" sz="1800">
                <a:solidFill>
                  <a:schemeClr val="dk2"/>
                </a:solidFill>
              </a:rPr>
              <a:t>collinearity</a:t>
            </a:r>
            <a:r>
              <a:rPr lang="en" sz="1800">
                <a:solidFill>
                  <a:schemeClr val="dk2"/>
                </a:solidFill>
              </a:rPr>
              <a:t> and outliers.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571" y="2874750"/>
            <a:ext cx="3410880" cy="18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0803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Naive Bayes</a:t>
            </a:r>
            <a:r>
              <a:rPr b="1" lang="en"/>
              <a:t> </a:t>
            </a:r>
            <a:r>
              <a:rPr lang="en"/>
              <a:t>is </a:t>
            </a:r>
            <a:r>
              <a:rPr lang="en"/>
              <a:t>based</a:t>
            </a:r>
            <a:r>
              <a:rPr lang="en"/>
              <a:t> on </a:t>
            </a:r>
            <a:r>
              <a:rPr b="1" lang="en"/>
              <a:t>Bayes’</a:t>
            </a:r>
            <a:r>
              <a:rPr b="1" lang="en"/>
              <a:t> theorem, </a:t>
            </a:r>
            <a:r>
              <a:rPr lang="en"/>
              <a:t>and assumes all features are independent given the class label.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389550" y="1807350"/>
            <a:ext cx="5464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Calculates probability of each class based on each feature independently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Assumes independence between features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Predictions are based on the class with the highest probability.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Strengths: </a:t>
            </a:r>
            <a:r>
              <a:rPr lang="en" sz="1800">
                <a:solidFill>
                  <a:schemeClr val="dk2"/>
                </a:solidFill>
              </a:rPr>
              <a:t>Fast and efficient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Weaknesses: </a:t>
            </a:r>
            <a:r>
              <a:rPr lang="en" sz="1800">
                <a:solidFill>
                  <a:schemeClr val="dk2"/>
                </a:solidFill>
              </a:rPr>
              <a:t>Independence assumption can limit accuracy by a LOT.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950" y="2298025"/>
            <a:ext cx="2985451" cy="239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 and Motivation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Develop a predictive, robust model(s) for classifying individuals' credit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Motivation: </a:t>
            </a:r>
            <a:r>
              <a:rPr lang="en"/>
              <a:t>There is a growing need for transparency and accuracy in evaluating trustworthiness of Credit Card users. A strong relationship between banks and their customers is necessary for a productive economy. The hope is to use past data on credit card holders to predict the likelihood of a good credit score in new customers,  by considering a variety of attributes.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Vector Machine (SVM)</a:t>
            </a:r>
            <a:endParaRPr b="1"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080375"/>
            <a:ext cx="85206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Support Vector Machine (SVM)</a:t>
            </a:r>
            <a:r>
              <a:rPr b="1" lang="en"/>
              <a:t> </a:t>
            </a:r>
            <a:r>
              <a:rPr lang="en"/>
              <a:t>finds a hyperplane that best </a:t>
            </a:r>
            <a:r>
              <a:rPr lang="en"/>
              <a:t>separates</a:t>
            </a:r>
            <a:r>
              <a:rPr lang="en"/>
              <a:t> classes by maximizing margin between classes’ boundary points.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389550" y="1807350"/>
            <a:ext cx="54642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For linearly </a:t>
            </a:r>
            <a:r>
              <a:rPr lang="en" sz="1800">
                <a:solidFill>
                  <a:schemeClr val="dk2"/>
                </a:solidFill>
              </a:rPr>
              <a:t>separable data SVM finds a linear boundary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For non-linear data, SVM uses kernels to project data into higher dimensions.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Strengths: </a:t>
            </a:r>
            <a:r>
              <a:rPr lang="en" sz="1800">
                <a:solidFill>
                  <a:schemeClr val="dk2"/>
                </a:solidFill>
              </a:rPr>
              <a:t>Effective in high dimensional spaces.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Flexible with various kernel functions; allows for both linear and non-linear </a:t>
            </a:r>
            <a:r>
              <a:rPr lang="en" sz="1800">
                <a:solidFill>
                  <a:schemeClr val="dk2"/>
                </a:solidFill>
              </a:rPr>
              <a:t>classification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Weaknesses: </a:t>
            </a:r>
            <a:r>
              <a:rPr lang="en" sz="1800">
                <a:solidFill>
                  <a:schemeClr val="dk2"/>
                </a:solidFill>
              </a:rPr>
              <a:t>Computationally intensive with large datasets, less interpretable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750" y="1929863"/>
            <a:ext cx="3220975" cy="12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800" y="3213625"/>
            <a:ext cx="3430882" cy="192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0" y="99100"/>
            <a:ext cx="4045000" cy="2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375" y="99100"/>
            <a:ext cx="4045000" cy="2413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575" y="2605084"/>
            <a:ext cx="3899872" cy="2326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075" y="2571759"/>
            <a:ext cx="3519601" cy="232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Random Forest </a:t>
            </a:r>
            <a:r>
              <a:rPr lang="en"/>
              <a:t>performed best, likely due to the ensemble approach which reduced the variance and captured more complex relationships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Decision Tree </a:t>
            </a:r>
            <a:r>
              <a:rPr lang="en"/>
              <a:t>was decent, but it is prone to overfitting in tasks like these due to the high dimensionality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Logistic Regression </a:t>
            </a:r>
            <a:r>
              <a:rPr lang="en"/>
              <a:t>and </a:t>
            </a:r>
            <a:r>
              <a:rPr b="1" lang="en"/>
              <a:t>Naive Bayes </a:t>
            </a:r>
            <a:r>
              <a:rPr lang="en"/>
              <a:t>performed poorly due to underlying assumptions of linearity and feature independence, which clearly doesn’t hold for this dataset.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work can focus on hyperparameter tuning, further analyzing those non-linear features, and most importantly, introducing neural network models to significantly improve model performance and address class </a:t>
            </a:r>
            <a:r>
              <a:rPr lang="en"/>
              <a:t>imbalance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219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Source &amp; Description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 Card ScoreDataset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Key Details: </a:t>
            </a:r>
            <a:r>
              <a:rPr lang="en"/>
              <a:t>Training d</a:t>
            </a:r>
            <a:r>
              <a:rPr lang="en"/>
              <a:t>ataset consists of 100,000 instances and 27 features, including both numerical and categorical.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Features: </a:t>
            </a:r>
            <a:r>
              <a:rPr lang="en"/>
              <a:t>Age, Occupation, Annual_Income, Monthly_Inhand_Salary, Outstanding_Debt, Credit_Mix, etc.</a:t>
            </a:r>
            <a:r>
              <a:rPr b="1"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was already split into training and testing set, but additional preprocessing was required to clean and handle inconsistencies. Only training set was used as it had enough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 different classes of Credit_Score: Good, Poor, and Standard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 and Important Features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09775" y="1152475"/>
            <a:ext cx="52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Numerical Data:</a:t>
            </a:r>
            <a:r>
              <a:rPr lang="en"/>
              <a:t> Features like Annual_Income, </a:t>
            </a:r>
            <a:r>
              <a:rPr lang="en"/>
              <a:t>Outstanding_Debt, and Credit_Utilization_Ratio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Categorical Data: </a:t>
            </a:r>
            <a:r>
              <a:rPr lang="en"/>
              <a:t>Features like Occupation, Credit_Mix, and Payment_Behaviour.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of the features were annoyingly represented as objects, meaning they had to be converted later in Python for further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types of features were crucial in determining the preprocessing techniques.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925" y="1783949"/>
            <a:ext cx="3571149" cy="27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Issues Found in Data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1210175"/>
            <a:ext cx="47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Outliers: </a:t>
            </a:r>
            <a:r>
              <a:rPr lang="en"/>
              <a:t>values such as age had anomalies like negative or extremely large values (i.e. -500 and &gt;8900 for age)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are a part of any </a:t>
            </a:r>
            <a:r>
              <a:rPr lang="en"/>
              <a:t>legitimate</a:t>
            </a:r>
            <a:r>
              <a:rPr lang="en"/>
              <a:t> dataset, and represent a portion of people who chose not to answer </a:t>
            </a:r>
            <a:r>
              <a:rPr lang="en"/>
              <a:t>truthfully or were incorrectly recorded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Missing Data: </a:t>
            </a:r>
            <a:r>
              <a:rPr lang="en"/>
              <a:t>Several columns such as Monthly_Inhand_Salary had missing values that could skew the predictions if left unaddressed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Trailing underscores were found in several columns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50" y="187500"/>
            <a:ext cx="2770975" cy="2942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0" l="0" r="-6553" t="0"/>
          <a:stretch/>
        </p:blipFill>
        <p:spPr>
          <a:xfrm>
            <a:off x="4701900" y="3319150"/>
            <a:ext cx="46101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Outlier Detection and Handling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feature was analyzed manually for extreme or blatantly incorrect values with simple python functions like min() and max(). They were filtered out the Pandas Dataframe with simple logical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quantitative continuous variables, additional outliers were detected and removed using Interquartile Range (IQR) 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990200" y="1078650"/>
            <a:ext cx="4153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…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age = pd.to_numeric(data['Age'], errors='coerce')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wrong_ages = age[(age == -500) | (age&gt;995) | (age&lt;18)].index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data = data.drop(wrong_ages)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data['Age'] = pd.to_numeric(data['Age'], errors='coerce')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…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Q1 = data[feature].quantile(0.25) Q3 = data[feature].quantile(0.75) IQR = Q3 - Q1 data = data[~((data[feature] &lt; (Q1 - 1.5 * IQR)) | (data[feature] &gt; (Q3 + 1.5 * IQR)))]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Missing Data Handling</a:t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numerical columns, missing data was filled using the </a:t>
            </a:r>
            <a:r>
              <a:rPr b="1" lang="en"/>
              <a:t>mean. </a:t>
            </a:r>
            <a:r>
              <a:rPr lang="en"/>
              <a:t>For categorical columns, missing values were filled using the mode.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2157300"/>
            <a:ext cx="8659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mean_columns = ['Monthly_Inhand_Salary', 'Amount_invested_monthly', 'Monthly_Balance', 'Changed_Credit_Limit']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mode_columns = ['Num_of_Delayed_Payment', 'Num_Credit_Inquiries']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categorical_mode = ['Payment_Behaviour']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column in mean_columns: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data[column] = pd.to_numeric(data[column], errors='coerce')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data[column].fillna(data[column].mean(), inplace=True)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column in mode_columns: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data[column] = pd.to_numeric(data[column], errors='coerce')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data[column].fillna(data[column].mode()[0], inplace=True)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Encoding Categorical Variables</a:t>
            </a:r>
            <a:endParaRPr b="1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Label Encoding: </a:t>
            </a:r>
            <a:r>
              <a:rPr lang="en"/>
              <a:t>Categorical variables were converted into numerical format for models to use using Label Encoding.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418250" y="2121925"/>
            <a:ext cx="760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toEncode = ['Month', 'Occupation', 'Credit_Mix', 'Payment_Behaviour', 'Credit_Score']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label_encoder = LabelEncoder()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column in toEncode: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data[column] = label_encoder.fit_transform(data[column])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311700" y="3778725"/>
            <a:ext cx="87459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*The classes were also converted like this. Now, ‘Good’ is 0, ‘Poor’ is 1, and ‘Standard’ is 2.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Loan Columns: </a:t>
            </a:r>
            <a:r>
              <a:rPr lang="en"/>
              <a:t>The original dataset had a column for Type_of_Loan that combined multiple loan types (Auto Loan, Credit-Builder Loan, Debt Consolidation Loan, Home Equity Loan, Mortgage Loan, No Loan, Not Specified, Payday Loan, Personal Loan, Student Loan). This was split into multiple binary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620150" y="2643875"/>
            <a:ext cx="752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unique_loan_types = ['Auto Loan', 'Mortgage Loan', 'Personal Loan', ...]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loan_type in unique_loan_types: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cleaned_loan_type = loan_type.replace(' ', '_').lower()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data[cleaned_loan_type] = data['Type_of_Loan'].apply(lambda x: loan_type in x if isinstance(x, str) else 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20150" y="4124900"/>
            <a:ext cx="79758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Then </a:t>
            </a:r>
            <a:r>
              <a:rPr lang="en" sz="1800">
                <a:solidFill>
                  <a:schemeClr val="dk2"/>
                </a:solidFill>
              </a:rPr>
              <a:t>‘Auto Loan, Mortgage Loan’</a:t>
            </a:r>
            <a:r>
              <a:rPr b="1" lang="en" sz="1800">
                <a:solidFill>
                  <a:schemeClr val="dk2"/>
                </a:solidFill>
              </a:rPr>
              <a:t> =&gt; </a:t>
            </a:r>
            <a:r>
              <a:rPr lang="en" sz="1800">
                <a:solidFill>
                  <a:schemeClr val="dk2"/>
                </a:solidFill>
              </a:rPr>
              <a:t>{...,Auto Loan: 1, </a:t>
            </a:r>
            <a:r>
              <a:rPr lang="en" sz="1800">
                <a:solidFill>
                  <a:schemeClr val="dk2"/>
                </a:solidFill>
              </a:rPr>
              <a:t>Mortgage</a:t>
            </a:r>
            <a:r>
              <a:rPr lang="en" sz="1800">
                <a:solidFill>
                  <a:schemeClr val="dk2"/>
                </a:solidFill>
              </a:rPr>
              <a:t> Loan: 1….}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