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18B588-3D5E-4C69-A702-13C32269424B}">
  <a:tblStyle styleId="{E818B588-3D5E-4C69-A702-13C3226942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fcb5d98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fcb5d98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fcb5d98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fcb5d98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fcb5d980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fcb5d980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fcb5d98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fcb5d98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dc250820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dc250820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c25082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c25082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b7f744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b7f744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Vatsal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c25082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c25082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fcb5d9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fcb5d9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Vatsal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c250820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dc250820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Vatsal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fcb5d98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fcb5d9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fcb5d98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fcb5d98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Vatsal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fcb5d980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fcb5d98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Vatsal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mpetitions/playground-series-s4e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32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Flood Probability Regression with a Hybrid Ensemble w/ Uncertainty Quantification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82650" y="2830075"/>
            <a:ext cx="2978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By: Vatsal Sivaratri and Connor Friedman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100" y="1017725"/>
            <a:ext cx="61957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000" y="1098025"/>
            <a:ext cx="61319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00" y="1017725"/>
            <a:ext cx="60043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600" y="249850"/>
            <a:ext cx="4621525" cy="46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19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Thanks!</a:t>
            </a:r>
            <a:endParaRPr b="1" sz="3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and Motivation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4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r>
              <a:rPr lang="en"/>
              <a:t>Develop a predictive, robust model(s) for determining the likelihood of a flood (percent chance of an area to flood)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Motivation: </a:t>
            </a:r>
            <a:r>
              <a:rPr lang="en"/>
              <a:t>Flood frequency and severity has been rising due to climate change. Reliable systems that can predict these events in advance can help communities plan and mitigate disasters.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Uncertainty in Predictions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models make predictions, but how </a:t>
            </a:r>
            <a:r>
              <a:rPr b="1" lang="en"/>
              <a:t>confident </a:t>
            </a:r>
            <a:r>
              <a:rPr lang="en"/>
              <a:t>are they?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prediction of </a:t>
            </a:r>
            <a:r>
              <a:rPr b="1" lang="en"/>
              <a:t>80% flood risk </a:t>
            </a:r>
            <a:r>
              <a:rPr lang="en"/>
              <a:t>means something </a:t>
            </a:r>
            <a:r>
              <a:rPr lang="en"/>
              <a:t>entirely</a:t>
            </a:r>
            <a:r>
              <a:rPr lang="en"/>
              <a:t> different if the model is highly </a:t>
            </a:r>
            <a:r>
              <a:rPr lang="en"/>
              <a:t>confident vs. uncertain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Types of Uncertainty: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Aleatoric Uncertainty (Data Uncertainty): </a:t>
            </a:r>
            <a:r>
              <a:rPr lang="en"/>
              <a:t>Noise in the data; Inherent to the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Epistemic Uncertainty (Model Uncertainty): </a:t>
            </a:r>
            <a:r>
              <a:rPr lang="en"/>
              <a:t>How much the model doesn’t know due to a lack of training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Why does it matter?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High-confidence predictions -&gt; </a:t>
            </a:r>
            <a:r>
              <a:rPr lang="en"/>
              <a:t>Trust the model’s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High-uncertainty predictions -&gt; </a:t>
            </a:r>
            <a:r>
              <a:rPr lang="en"/>
              <a:t>Need more investigation, can’t take results for face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Proposed Approach: </a:t>
            </a:r>
            <a:r>
              <a:rPr lang="en"/>
              <a:t>Compute uncertainty estimates using </a:t>
            </a:r>
            <a:r>
              <a:rPr b="1" lang="en"/>
              <a:t>Monte Carlo Dropout</a:t>
            </a:r>
            <a:r>
              <a:rPr lang="en"/>
              <a:t> &amp; </a:t>
            </a:r>
            <a:r>
              <a:rPr b="1" lang="en"/>
              <a:t>Bootstrap Variance </a:t>
            </a:r>
            <a:r>
              <a:rPr lang="en"/>
              <a:t>in Ensemble Learning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Source &amp; Description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Source: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Kaggle Flood Dataset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Key Details: </a:t>
            </a:r>
            <a:r>
              <a:rPr lang="en" sz="1900"/>
              <a:t>D</a:t>
            </a:r>
            <a:r>
              <a:rPr lang="en" sz="1900"/>
              <a:t>ataset consists of 1.12m instances and 21 features, all numerical.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Key Features:</a:t>
            </a:r>
            <a:endParaRPr b="1"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Environmental Factors: </a:t>
            </a:r>
            <a:r>
              <a:rPr lang="en" sz="1500"/>
              <a:t>Monsoon</a:t>
            </a:r>
            <a:r>
              <a:rPr lang="en" sz="1500"/>
              <a:t> intensity, watershed count.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Geographic &amp; Infrastructure: </a:t>
            </a:r>
            <a:r>
              <a:rPr lang="en" sz="1500"/>
              <a:t>Drainage systems, river management.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Human Impact Factors: </a:t>
            </a:r>
            <a:r>
              <a:rPr lang="en" sz="1500"/>
              <a:t>Urbanization, deforestation.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Target Variable: </a:t>
            </a:r>
            <a:r>
              <a:rPr lang="en" sz="1900"/>
              <a:t>Flood Probability (Continuous values from 0 to 1)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Data Preprocessing: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Feature Scaling: Standardized using z-score normalization.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Outliers: Removed using IQR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Ensemble Learning: Deep Neural Network (DNN)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53853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Architecture:</a:t>
            </a:r>
            <a:endParaRPr b="1"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 sz="1700"/>
              <a:t>Input Layer: </a:t>
            </a:r>
            <a:r>
              <a:rPr lang="en" sz="1700"/>
              <a:t>21 features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700"/>
              <a:t>Hidden Layers: </a:t>
            </a:r>
            <a:r>
              <a:rPr lang="en" sz="1700"/>
              <a:t>2 Dense Layers (64-&gt;32 neurons)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700"/>
              <a:t>Activation: </a:t>
            </a:r>
            <a:r>
              <a:rPr lang="en" sz="1700"/>
              <a:t>ReLU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700"/>
              <a:t>Dropout Layers: </a:t>
            </a:r>
            <a:r>
              <a:rPr lang="en" sz="1700"/>
              <a:t>30% dropout to improve generalization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700"/>
              <a:t>Output Layer: </a:t>
            </a:r>
            <a:r>
              <a:rPr lang="en" sz="1700"/>
              <a:t>Single neuron (linear activation) -&gt; </a:t>
            </a:r>
            <a:r>
              <a:rPr b="1" lang="en" sz="1700"/>
              <a:t>Flood Probability (0-1)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Uncertainty Estimation: Monte Carlo Dropout:</a:t>
            </a:r>
            <a:endParaRPr b="1"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Run Model </a:t>
            </a:r>
            <a:r>
              <a:rPr b="1" lang="en" sz="1700"/>
              <a:t>T </a:t>
            </a:r>
            <a:r>
              <a:rPr lang="en" sz="1700"/>
              <a:t>times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Randomly drop neurons each run, giving slightly different outputs</a:t>
            </a:r>
            <a:endParaRPr sz="1700"/>
          </a:p>
        </p:txBody>
      </p:sp>
      <p:sp>
        <p:nvSpPr>
          <p:cNvPr id="80" name="Google Shape;80;p17"/>
          <p:cNvSpPr txBox="1"/>
          <p:nvPr/>
        </p:nvSpPr>
        <p:spPr>
          <a:xfrm>
            <a:off x="5832300" y="1254775"/>
            <a:ext cx="30000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Mean Prediction: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438" y="1724750"/>
            <a:ext cx="23717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300" y="3205225"/>
            <a:ext cx="3142200" cy="79238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076900" y="2715338"/>
            <a:ext cx="4067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Uncertainty (Variance)</a:t>
            </a:r>
            <a:r>
              <a:rPr b="1" lang="en" sz="1600">
                <a:solidFill>
                  <a:schemeClr val="dk2"/>
                </a:solidFill>
              </a:rPr>
              <a:t> Prediction: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If predictions </a:t>
            </a:r>
            <a:r>
              <a:rPr b="1" lang="en" sz="1600">
                <a:solidFill>
                  <a:schemeClr val="dk2"/>
                </a:solidFill>
              </a:rPr>
              <a:t>vary a lot</a:t>
            </a:r>
            <a:r>
              <a:rPr lang="en" sz="1600">
                <a:solidFill>
                  <a:schemeClr val="dk2"/>
                </a:solidFill>
              </a:rPr>
              <a:t>, uncertainty is </a:t>
            </a:r>
            <a:r>
              <a:rPr b="1" lang="en" sz="1600">
                <a:solidFill>
                  <a:schemeClr val="dk2"/>
                </a:solidFill>
              </a:rPr>
              <a:t>high</a:t>
            </a:r>
            <a:r>
              <a:rPr lang="en" sz="1600">
                <a:solidFill>
                  <a:schemeClr val="dk2"/>
                </a:solidFill>
              </a:rPr>
              <a:t>. If they are </a:t>
            </a:r>
            <a:r>
              <a:rPr b="1" lang="en" sz="1600">
                <a:solidFill>
                  <a:schemeClr val="dk2"/>
                </a:solidFill>
              </a:rPr>
              <a:t>stable, </a:t>
            </a:r>
            <a:r>
              <a:rPr lang="en" sz="1600">
                <a:solidFill>
                  <a:schemeClr val="dk2"/>
                </a:solidFill>
              </a:rPr>
              <a:t>uncertainty is </a:t>
            </a:r>
            <a:r>
              <a:rPr b="1" lang="en" sz="1600">
                <a:solidFill>
                  <a:schemeClr val="dk2"/>
                </a:solidFill>
              </a:rPr>
              <a:t>low.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7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Ensemble Learning: Gradient Boosting Machine (GBM)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GBM Works: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</a:t>
            </a:r>
            <a:r>
              <a:rPr b="1" lang="en"/>
              <a:t>decision trees </a:t>
            </a:r>
            <a:r>
              <a:rPr lang="en"/>
              <a:t>to repeatedly improve weak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tree focuses on correcting errors from the last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Outputs a </a:t>
            </a:r>
            <a:r>
              <a:rPr b="1" lang="en"/>
              <a:t>weighted sum of trees.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Uncertainty Estimation: Bootstrapped Variance: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multiple GBM models on different randomized subsets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predictions from all the models and compute: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900" y="4442900"/>
            <a:ext cx="4562475" cy="6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25" y="4455050"/>
            <a:ext cx="30099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101325" y="4054850"/>
            <a:ext cx="20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Mean 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457675" y="4054850"/>
            <a:ext cx="20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Variance</a:t>
            </a:r>
            <a:r>
              <a:rPr b="1" lang="en">
                <a:solidFill>
                  <a:schemeClr val="dk2"/>
                </a:solidFill>
              </a:rPr>
              <a:t>  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Ensemble Learning: Support Vector Regression </a:t>
            </a:r>
            <a:r>
              <a:rPr b="1" lang="en"/>
              <a:t>(SVR)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46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SVRs work: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Find the best hyperplane that fits the flood probability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Uses kernel trick to capture non-linearity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Uncertainty Estimation: </a:t>
            </a:r>
            <a:r>
              <a:rPr b="1" lang="en"/>
              <a:t>Bootstrap Sampling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Train multiple SVR models on different resampled datasets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variance across models as uncertainty estimate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17834" r="10828" t="0"/>
          <a:stretch/>
        </p:blipFill>
        <p:spPr>
          <a:xfrm>
            <a:off x="5067975" y="1376638"/>
            <a:ext cx="3764325" cy="296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Aggregation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Each model </a:t>
            </a:r>
            <a:r>
              <a:rPr b="1" lang="en"/>
              <a:t>provides</a:t>
            </a:r>
            <a:r>
              <a:rPr b="1" lang="en"/>
              <a:t> a </a:t>
            </a:r>
            <a:r>
              <a:rPr b="1" lang="en"/>
              <a:t>prediction</a:t>
            </a:r>
            <a:r>
              <a:rPr b="1" lang="en"/>
              <a:t> + uncertainty estimate.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Uncertainty-Weighted Averaging: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confident models </a:t>
            </a:r>
            <a:r>
              <a:rPr b="1" lang="en"/>
              <a:t>(lower variance) </a:t>
            </a:r>
            <a:r>
              <a:rPr lang="en"/>
              <a:t>contribute more: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prediction: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25" y="2571760"/>
            <a:ext cx="4830724" cy="4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25" y="3517700"/>
            <a:ext cx="2499550" cy="6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 Comparison</a:t>
            </a:r>
            <a:endParaRPr b="1"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1210300" y="13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{E818B588-3D5E-4C69-A702-13C32269424B}</a:tableStyleId>
              </a:tblPr>
              <a:tblGrid>
                <a:gridCol w="1680850"/>
                <a:gridCol w="1680850"/>
                <a:gridCol w="1680850"/>
                <a:gridCol w="1680850"/>
              </a:tblGrid>
              <a:tr h="37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MSE</a:t>
                      </a:r>
                      <a:endParaRPr b="1" sz="19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MAE</a:t>
                      </a:r>
                      <a:endParaRPr b="1" sz="19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R2 Score</a:t>
                      </a:r>
                      <a:endParaRPr b="1" sz="19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DNN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0.00040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0.01595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0.84504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GBM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0.00059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0.01987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0.77274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SVR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0.00085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0.02409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0.67283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BayesRidge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0.00040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0.01580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0.84434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DecisionTree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0.00250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0.03979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0.03739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LinearReg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0.00040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0.01580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0.84434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RandomForest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0.00094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0.02503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0.63808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Ensemble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0.00054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0.01877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0.79343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