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handoutMasterIdLst>
    <p:handoutMasterId r:id="rId21"/>
  </p:handoutMasterIdLst>
  <p:sldIdLst>
    <p:sldId id="296" r:id="rId4"/>
    <p:sldId id="265" r:id="rId6"/>
    <p:sldId id="260" r:id="rId7"/>
    <p:sldId id="257" r:id="rId8"/>
    <p:sldId id="262" r:id="rId9"/>
    <p:sldId id="264" r:id="rId10"/>
    <p:sldId id="259" r:id="rId11"/>
    <p:sldId id="263" r:id="rId12"/>
    <p:sldId id="299" r:id="rId13"/>
    <p:sldId id="300" r:id="rId14"/>
    <p:sldId id="314" r:id="rId15"/>
    <p:sldId id="301" r:id="rId16"/>
    <p:sldId id="266" r:id="rId17"/>
    <p:sldId id="302" r:id="rId18"/>
    <p:sldId id="274" r:id="rId19"/>
    <p:sldId id="275" r:id="rId2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40FF"/>
    <a:srgbClr val="000000"/>
    <a:srgbClr val="F63E0C"/>
    <a:srgbClr val="EF4C13"/>
    <a:srgbClr val="F6320C"/>
    <a:srgbClr val="F9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55" d="100"/>
          <a:sy n="55" d="100"/>
        </p:scale>
        <p:origin x="1338" y="528"/>
      </p:cViewPr>
      <p:guideLst>
        <p:guide orient="horz" pos="2362"/>
        <p:guide pos="3822"/>
      </p:guideLst>
    </p:cSldViewPr>
  </p:slideViewPr>
  <p:notesTextViewPr>
    <p:cViewPr>
      <p:scale>
        <a:sx n="1" d="1"/>
        <a:sy n="1" d="1"/>
      </p:scale>
      <p:origin x="0" y="0"/>
    </p:cViewPr>
  </p:notesTextViewPr>
  <p:sorterViewPr showFormatting="0">
    <p:cViewPr>
      <p:scale>
        <a:sx n="70" d="100"/>
        <a:sy n="70" d="100"/>
      </p:scale>
      <p:origin x="0" y="-9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512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12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1363d899a22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363d899a22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589088"/>
          </a:xfrm>
          <a:prstGeom prst="rect">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524000" y="1808163"/>
            <a:ext cx="9144000" cy="2387600"/>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524000" y="4364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矩形 6"/>
          <p:cNvSpPr/>
          <p:nvPr/>
        </p:nvSpPr>
        <p:spPr>
          <a:xfrm>
            <a:off x="0" y="0"/>
            <a:ext cx="12192000" cy="1011238"/>
          </a:xfrm>
          <a:prstGeom prst="rect">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0" y="6200775"/>
            <a:ext cx="12192000" cy="657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081" name="组合 13"/>
          <p:cNvGrpSpPr/>
          <p:nvPr userDrawn="1"/>
        </p:nvGrpSpPr>
        <p:grpSpPr>
          <a:xfrm>
            <a:off x="11628438" y="6427788"/>
            <a:ext cx="373062" cy="220662"/>
            <a:chOff x="6007100" y="4470981"/>
            <a:chExt cx="1185164" cy="700533"/>
          </a:xfrm>
          <a:solidFill>
            <a:srgbClr val="F94600"/>
          </a:solidFill>
        </p:grpSpPr>
        <p:sp>
          <p:nvSpPr>
            <p:cNvPr id="15" name="燕尾形 14"/>
            <p:cNvSpPr/>
            <p:nvPr/>
          </p:nvSpPr>
          <p:spPr>
            <a:xfrm>
              <a:off x="6007100"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燕尾形 15"/>
            <p:cNvSpPr/>
            <p:nvPr/>
          </p:nvSpPr>
          <p:spPr>
            <a:xfrm>
              <a:off x="6357366"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燕尾形 16"/>
            <p:cNvSpPr/>
            <p:nvPr/>
          </p:nvSpPr>
          <p:spPr>
            <a:xfrm>
              <a:off x="6707632"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8200" y="-13372"/>
            <a:ext cx="10515600" cy="1325563"/>
          </a:xfrm>
        </p:spPr>
        <p:txBody>
          <a:bodyPr>
            <a:normAutofit/>
          </a:bodyPr>
          <a:lstStyle>
            <a:lvl1pPr>
              <a:defRPr sz="36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7883300" y="0"/>
            <a:ext cx="4308800" cy="6858000"/>
          </a:xfrm>
          <a:prstGeom prst="rect">
            <a:avLst/>
          </a:prstGeom>
          <a:solidFill>
            <a:schemeClr val="tx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10" name="Google Shape;10;p2"/>
          <p:cNvSpPr txBox="1"/>
          <p:nvPr>
            <p:ph type="ctrTitle"/>
          </p:nvPr>
        </p:nvSpPr>
        <p:spPr>
          <a:xfrm>
            <a:off x="1652000" y="713333"/>
            <a:ext cx="5812000" cy="2103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6935"/>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p:txBody>
      </p:sp>
      <p:sp>
        <p:nvSpPr>
          <p:cNvPr id="11" name="Google Shape;11;p2"/>
          <p:cNvSpPr txBox="1"/>
          <p:nvPr>
            <p:ph type="subTitle" idx="1"/>
          </p:nvPr>
        </p:nvSpPr>
        <p:spPr>
          <a:xfrm>
            <a:off x="1652000" y="2700133"/>
            <a:ext cx="3794800" cy="95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5"/>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589088"/>
          </a:xfrm>
          <a:prstGeom prst="rect">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524000" y="1808163"/>
            <a:ext cx="9144000" cy="2387600"/>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524000" y="4364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矩形 6"/>
          <p:cNvSpPr/>
          <p:nvPr/>
        </p:nvSpPr>
        <p:spPr>
          <a:xfrm>
            <a:off x="0" y="0"/>
            <a:ext cx="12192000" cy="1011238"/>
          </a:xfrm>
          <a:prstGeom prst="rect">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0" y="6200775"/>
            <a:ext cx="12192000" cy="657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081" name="组合 13"/>
          <p:cNvGrpSpPr/>
          <p:nvPr userDrawn="1"/>
        </p:nvGrpSpPr>
        <p:grpSpPr>
          <a:xfrm>
            <a:off x="11688128" y="6418898"/>
            <a:ext cx="373062" cy="220662"/>
            <a:chOff x="6007100" y="4470981"/>
            <a:chExt cx="1185164" cy="700533"/>
          </a:xfrm>
          <a:solidFill>
            <a:srgbClr val="F94600"/>
          </a:solidFill>
        </p:grpSpPr>
        <p:sp>
          <p:nvSpPr>
            <p:cNvPr id="15" name="燕尾形 14"/>
            <p:cNvSpPr/>
            <p:nvPr/>
          </p:nvSpPr>
          <p:spPr>
            <a:xfrm>
              <a:off x="6007100"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燕尾形 15"/>
            <p:cNvSpPr/>
            <p:nvPr/>
          </p:nvSpPr>
          <p:spPr>
            <a:xfrm>
              <a:off x="6357366"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燕尾形 16"/>
            <p:cNvSpPr/>
            <p:nvPr/>
          </p:nvSpPr>
          <p:spPr>
            <a:xfrm>
              <a:off x="6707632" y="4470981"/>
              <a:ext cx="484632" cy="700533"/>
            </a:xfrm>
            <a:prstGeom prst="chevron">
              <a:avLst>
                <a:gd name="adj" fmla="val 6310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8200" y="-13372"/>
            <a:ext cx="10515600" cy="1325563"/>
          </a:xfrm>
        </p:spPr>
        <p:txBody>
          <a:bodyPr>
            <a:normAutofit/>
          </a:bodyPr>
          <a:lstStyle>
            <a:lvl1pPr>
              <a:defRPr sz="36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7883300" y="0"/>
            <a:ext cx="4308800" cy="6858000"/>
          </a:xfrm>
          <a:prstGeom prst="rect">
            <a:avLst/>
          </a:prstGeom>
          <a:solidFill>
            <a:schemeClr val="tx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10" name="Google Shape;10;p2"/>
          <p:cNvSpPr txBox="1"/>
          <p:nvPr>
            <p:ph type="ctrTitle"/>
          </p:nvPr>
        </p:nvSpPr>
        <p:spPr>
          <a:xfrm>
            <a:off x="1652000" y="713333"/>
            <a:ext cx="5812000" cy="2103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6935"/>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p:txBody>
      </p:sp>
      <p:sp>
        <p:nvSpPr>
          <p:cNvPr id="11" name="Google Shape;11;p2"/>
          <p:cNvSpPr txBox="1"/>
          <p:nvPr>
            <p:ph type="subTitle" idx="1"/>
          </p:nvPr>
        </p:nvSpPr>
        <p:spPr>
          <a:xfrm>
            <a:off x="1652000" y="2700133"/>
            <a:ext cx="3794800" cy="95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5"/>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www.jpmorganchase.com/institute/research/small-business/paycheck-protection-program-small-business-balances-revenues-and-expenses-weeks-after-loan-disbursement" TargetMode="External"/><Relationship Id="rId7" Type="http://schemas.openxmlformats.org/officeDocument/2006/relationships/hyperlink" Target="https://en.wikipedia.org/wiki/Paycheck_Protection_Program" TargetMode="External"/><Relationship Id="rId6" Type="http://schemas.openxmlformats.org/officeDocument/2006/relationships/hyperlink" Target="https://www.sba.gov/funding-programs/loans/covid-19-relief-options/paycheck-protection-program" TargetMode="External"/><Relationship Id="rId5" Type="http://schemas.openxmlformats.org/officeDocument/2006/relationships/hyperlink" Target="https://www.sba.gov/" TargetMode="External"/><Relationship Id="rId4" Type="http://schemas.openxmlformats.org/officeDocument/2006/relationships/hyperlink" Target="https://www.kaggle.com/datasets/nflovejoy/paycheck-protection-program-loan-data" TargetMode="External"/><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 name="Rectangles 1"/>
          <p:cNvSpPr/>
          <p:nvPr/>
        </p:nvSpPr>
        <p:spPr>
          <a:xfrm>
            <a:off x="7879080" y="-12065"/>
            <a:ext cx="4312920" cy="6889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0" name="Google Shape;230;p34"/>
          <p:cNvSpPr txBox="1"/>
          <p:nvPr>
            <p:ph type="ctrTitle"/>
          </p:nvPr>
        </p:nvSpPr>
        <p:spPr>
          <a:xfrm>
            <a:off x="1381125" y="854075"/>
            <a:ext cx="6498590" cy="1962785"/>
          </a:xfrm>
          <a:prstGeom prst="rect">
            <a:avLst/>
          </a:prstGeom>
          <a:noFill/>
        </p:spPr>
        <p:txBody>
          <a:bodyPr spcFirstLastPara="1" wrap="square" lIns="121900" tIns="121900" rIns="121900" bIns="121900" anchor="b" anchorCtr="0">
            <a:noAutofit/>
          </a:bodyPr>
          <a:lstStyle/>
          <a:p>
            <a:pPr marL="0" lvl="0" indent="0" algn="l" rtl="0">
              <a:spcBef>
                <a:spcPts val="0"/>
              </a:spcBef>
              <a:spcAft>
                <a:spcPts val="0"/>
              </a:spcAft>
              <a:buNone/>
            </a:pPr>
            <a:r>
              <a:rPr lang="en-US" sz="5400" b="1">
                <a:solidFill>
                  <a:srgbClr val="F94600"/>
                </a:solidFill>
                <a:latin typeface="Arial" panose="020B0604020202020204" pitchFamily="34" charset="0"/>
                <a:ea typeface="Aharoni"/>
                <a:cs typeface="Arial" panose="020B0604020202020204" pitchFamily="34" charset="0"/>
                <a:sym typeface="Aharoni"/>
              </a:rPr>
              <a:t>Loan</a:t>
            </a:r>
            <a:r>
              <a:rPr lang="en-IN" altLang="en-US" sz="5400" b="1">
                <a:solidFill>
                  <a:srgbClr val="F94600"/>
                </a:solidFill>
                <a:latin typeface="Arial" panose="020B0604020202020204" pitchFamily="34" charset="0"/>
                <a:ea typeface="Aharoni"/>
                <a:cs typeface="Arial" panose="020B0604020202020204" pitchFamily="34" charset="0"/>
                <a:sym typeface="Aharoni"/>
              </a:rPr>
              <a:t> </a:t>
            </a:r>
            <a:r>
              <a:rPr lang="en-US" sz="5400" b="1">
                <a:solidFill>
                  <a:srgbClr val="F94600"/>
                </a:solidFill>
                <a:latin typeface="Arial" panose="020B0604020202020204" pitchFamily="34" charset="0"/>
                <a:ea typeface="Aharoni"/>
                <a:cs typeface="Arial" panose="020B0604020202020204" pitchFamily="34" charset="0"/>
                <a:sym typeface="Aharoni"/>
              </a:rPr>
              <a:t>Approval</a:t>
            </a:r>
            <a:r>
              <a:rPr lang="en-IN" altLang="en-US" sz="5400" b="1">
                <a:solidFill>
                  <a:srgbClr val="F94600"/>
                </a:solidFill>
                <a:latin typeface="Arial" panose="020B0604020202020204" pitchFamily="34" charset="0"/>
                <a:ea typeface="Aharoni"/>
                <a:cs typeface="Arial" panose="020B0604020202020204" pitchFamily="34" charset="0"/>
                <a:sym typeface="Aharoni"/>
              </a:rPr>
              <a:t> </a:t>
            </a:r>
            <a:r>
              <a:rPr lang="en-US" sz="5400" b="1">
                <a:solidFill>
                  <a:srgbClr val="F94600"/>
                </a:solidFill>
                <a:latin typeface="Arial" panose="020B0604020202020204" pitchFamily="34" charset="0"/>
                <a:ea typeface="Aharoni"/>
                <a:cs typeface="Arial" panose="020B0604020202020204" pitchFamily="34" charset="0"/>
                <a:sym typeface="Aharoni"/>
              </a:rPr>
              <a:t>Amount</a:t>
            </a:r>
            <a:r>
              <a:rPr lang="en-IN" altLang="en-US" sz="5400" b="1">
                <a:solidFill>
                  <a:srgbClr val="F94600"/>
                </a:solidFill>
                <a:latin typeface="Arial" panose="020B0604020202020204" pitchFamily="34" charset="0"/>
                <a:ea typeface="Aharoni"/>
                <a:cs typeface="Arial" panose="020B0604020202020204" pitchFamily="34" charset="0"/>
                <a:sym typeface="Aharoni"/>
              </a:rPr>
              <a:t> </a:t>
            </a:r>
            <a:r>
              <a:rPr lang="en-US" sz="5400" b="1">
                <a:solidFill>
                  <a:srgbClr val="F94600"/>
                </a:solidFill>
                <a:latin typeface="Arial" panose="020B0604020202020204" pitchFamily="34" charset="0"/>
                <a:ea typeface="Aharoni"/>
                <a:cs typeface="Arial" panose="020B0604020202020204" pitchFamily="34" charset="0"/>
                <a:sym typeface="Aharoni"/>
              </a:rPr>
              <a:t>Prediction</a:t>
            </a:r>
            <a:endParaRPr lang="en-US" sz="5400" b="1">
              <a:solidFill>
                <a:srgbClr val="F94600"/>
              </a:solidFill>
              <a:latin typeface="Arial" panose="020B0604020202020204" pitchFamily="34" charset="0"/>
              <a:ea typeface="Aharoni"/>
              <a:cs typeface="Arial" panose="020B0604020202020204" pitchFamily="34" charset="0"/>
              <a:sym typeface="Aharoni"/>
            </a:endParaRPr>
          </a:p>
        </p:txBody>
      </p:sp>
      <p:pic>
        <p:nvPicPr>
          <p:cNvPr id="232" name="Google Shape;232;p34" descr="C:\Users\pc\OneDrive\Desktop\Final ppt\download (2).jpgdownload (2)"/>
          <p:cNvPicPr preferRelativeResize="0"/>
          <p:nvPr/>
        </p:nvPicPr>
        <p:blipFill rotWithShape="1">
          <a:blip r:embed="rId1"/>
          <a:srcRect/>
          <a:stretch>
            <a:fillRect/>
          </a:stretch>
        </p:blipFill>
        <p:spPr>
          <a:xfrm>
            <a:off x="6050280" y="3455670"/>
            <a:ext cx="2643505" cy="2587625"/>
          </a:xfrm>
          <a:prstGeom prst="round2SameRect">
            <a:avLst>
              <a:gd name="adj1" fmla="val 0"/>
              <a:gd name="adj2" fmla="val 50000"/>
            </a:avLst>
          </a:prstGeom>
          <a:noFill/>
          <a:ln>
            <a:noFill/>
          </a:ln>
        </p:spPr>
      </p:pic>
      <p:pic>
        <p:nvPicPr>
          <p:cNvPr id="233" name="Google Shape;233;p34" descr="C:\Users\pc\OneDrive\Desktop\Final ppt\Screenshot 2023-03-27 142827.pngScreenshot 2023-03-27 142827"/>
          <p:cNvPicPr preferRelativeResize="0"/>
          <p:nvPr/>
        </p:nvPicPr>
        <p:blipFill rotWithShape="1">
          <a:blip r:embed="rId2"/>
          <a:srcRect/>
          <a:stretch>
            <a:fillRect/>
          </a:stretch>
        </p:blipFill>
        <p:spPr>
          <a:xfrm>
            <a:off x="8693785" y="1236980"/>
            <a:ext cx="2752725" cy="2218690"/>
          </a:xfrm>
          <a:prstGeom prst="rect">
            <a:avLst/>
          </a:prstGeom>
          <a:noFill/>
          <a:ln>
            <a:noFill/>
          </a:ln>
        </p:spPr>
      </p:pic>
      <p:pic>
        <p:nvPicPr>
          <p:cNvPr id="234" name="Google Shape;234;p34" descr="C:\Users\pc\OneDrive\Desktop\Final ppt\images (1).jpgimages (1)"/>
          <p:cNvPicPr preferRelativeResize="0"/>
          <p:nvPr/>
        </p:nvPicPr>
        <p:blipFill rotWithShape="1">
          <a:blip r:embed="rId3"/>
          <a:srcRect/>
          <a:stretch>
            <a:fillRect/>
          </a:stretch>
        </p:blipFill>
        <p:spPr>
          <a:xfrm>
            <a:off x="8759190" y="3505835"/>
            <a:ext cx="2687320" cy="2538095"/>
          </a:xfrm>
          <a:prstGeom prst="ellipse">
            <a:avLst/>
          </a:prstGeom>
          <a:noFill/>
          <a:ln w="38100" cap="flat" cmpd="sng">
            <a:solidFill>
              <a:schemeClr val="dk2"/>
            </a:solidFill>
            <a:prstDash val="solid"/>
            <a:round/>
            <a:headEnd type="none" w="sm" len="sm"/>
            <a:tailEnd type="none" w="sm" len="sm"/>
          </a:ln>
        </p:spPr>
      </p:pic>
      <p:grpSp>
        <p:nvGrpSpPr>
          <p:cNvPr id="235" name="Google Shape;235;p34"/>
          <p:cNvGrpSpPr/>
          <p:nvPr/>
        </p:nvGrpSpPr>
        <p:grpSpPr>
          <a:xfrm>
            <a:off x="-141355" y="1236967"/>
            <a:ext cx="5098400" cy="5802333"/>
            <a:chOff x="-128400" y="927725"/>
            <a:chExt cx="3823800" cy="4351750"/>
          </a:xfrm>
          <a:solidFill>
            <a:schemeClr val="tx1"/>
          </a:solidFill>
        </p:grpSpPr>
        <p:sp>
          <p:nvSpPr>
            <p:cNvPr id="236" name="Google Shape;236;p34"/>
            <p:cNvSpPr/>
            <p:nvPr/>
          </p:nvSpPr>
          <p:spPr>
            <a:xfrm>
              <a:off x="-128400" y="43312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37" name="Google Shape;237;p34"/>
            <p:cNvSpPr/>
            <p:nvPr/>
          </p:nvSpPr>
          <p:spPr>
            <a:xfrm>
              <a:off x="453700" y="4331225"/>
              <a:ext cx="381000" cy="381000"/>
            </a:xfrm>
            <a:prstGeom prst="ellipse">
              <a:avLst/>
            </a:prstGeom>
            <a:solidFill>
              <a:srgbClr val="F63E0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38" name="Google Shape;238;p34"/>
            <p:cNvSpPr/>
            <p:nvPr/>
          </p:nvSpPr>
          <p:spPr>
            <a:xfrm>
              <a:off x="1036276" y="43312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39" name="Google Shape;239;p34"/>
            <p:cNvSpPr/>
            <p:nvPr/>
          </p:nvSpPr>
          <p:spPr>
            <a:xfrm>
              <a:off x="1617900" y="43312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0" name="Google Shape;240;p34"/>
            <p:cNvSpPr/>
            <p:nvPr/>
          </p:nvSpPr>
          <p:spPr>
            <a:xfrm>
              <a:off x="453700" y="3763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1" name="Google Shape;241;p34"/>
            <p:cNvSpPr/>
            <p:nvPr/>
          </p:nvSpPr>
          <p:spPr>
            <a:xfrm>
              <a:off x="453700" y="31967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2" name="Google Shape;242;p34"/>
            <p:cNvSpPr/>
            <p:nvPr/>
          </p:nvSpPr>
          <p:spPr>
            <a:xfrm>
              <a:off x="453700" y="48984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3" name="Google Shape;243;p34"/>
            <p:cNvSpPr/>
            <p:nvPr/>
          </p:nvSpPr>
          <p:spPr>
            <a:xfrm>
              <a:off x="1617900" y="3763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4" name="Google Shape;244;p34"/>
            <p:cNvSpPr/>
            <p:nvPr/>
          </p:nvSpPr>
          <p:spPr>
            <a:xfrm>
              <a:off x="1617900" y="48984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5" name="Google Shape;245;p34"/>
            <p:cNvSpPr/>
            <p:nvPr/>
          </p:nvSpPr>
          <p:spPr>
            <a:xfrm>
              <a:off x="2183400" y="3763975"/>
              <a:ext cx="381000" cy="381000"/>
            </a:xfrm>
            <a:prstGeom prst="ellipse">
              <a:avLst/>
            </a:prstGeom>
            <a:solidFill>
              <a:srgbClr val="F63E0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6" name="Google Shape;246;p34"/>
            <p:cNvSpPr/>
            <p:nvPr/>
          </p:nvSpPr>
          <p:spPr>
            <a:xfrm>
              <a:off x="2749376" y="3763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7" name="Google Shape;247;p34"/>
            <p:cNvSpPr/>
            <p:nvPr/>
          </p:nvSpPr>
          <p:spPr>
            <a:xfrm>
              <a:off x="453700" y="26294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8" name="Google Shape;248;p34"/>
            <p:cNvSpPr/>
            <p:nvPr/>
          </p:nvSpPr>
          <p:spPr>
            <a:xfrm>
              <a:off x="453700" y="2062225"/>
              <a:ext cx="381000" cy="381000"/>
            </a:xfrm>
            <a:prstGeom prst="ellipse">
              <a:avLst/>
            </a:prstGeom>
            <a:solidFill>
              <a:srgbClr val="F63E0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49" name="Google Shape;249;p34"/>
            <p:cNvSpPr/>
            <p:nvPr/>
          </p:nvSpPr>
          <p:spPr>
            <a:xfrm>
              <a:off x="453700" y="1494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50" name="Google Shape;250;p34"/>
            <p:cNvSpPr/>
            <p:nvPr/>
          </p:nvSpPr>
          <p:spPr>
            <a:xfrm>
              <a:off x="453700" y="9277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51" name="Google Shape;251;p34"/>
            <p:cNvSpPr/>
            <p:nvPr/>
          </p:nvSpPr>
          <p:spPr>
            <a:xfrm>
              <a:off x="1617900" y="31967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52" name="Google Shape;252;p34"/>
            <p:cNvSpPr/>
            <p:nvPr/>
          </p:nvSpPr>
          <p:spPr>
            <a:xfrm>
              <a:off x="3314400" y="376397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sp>
          <p:nvSpPr>
            <p:cNvPr id="253" name="Google Shape;253;p34"/>
            <p:cNvSpPr/>
            <p:nvPr/>
          </p:nvSpPr>
          <p:spPr>
            <a:xfrm>
              <a:off x="2748900" y="4331225"/>
              <a:ext cx="381000" cy="381000"/>
            </a:xfrm>
            <a:prstGeom prst="ellipse">
              <a:avLst/>
            </a:pr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
            </a:p>
          </p:txBody>
        </p:sp>
      </p:grpSp>
      <p:sp>
        <p:nvSpPr>
          <p:cNvPr id="4" name="Text Box 3"/>
          <p:cNvSpPr txBox="1"/>
          <p:nvPr/>
        </p:nvSpPr>
        <p:spPr>
          <a:xfrm>
            <a:off x="4573905" y="6294120"/>
            <a:ext cx="7618095" cy="583565"/>
          </a:xfrm>
          <a:prstGeom prst="rect">
            <a:avLst/>
          </a:prstGeom>
          <a:noFill/>
        </p:spPr>
        <p:txBody>
          <a:bodyPr wrap="none" rtlCol="0">
            <a:spAutoFit/>
          </a:bodyPr>
          <a:p>
            <a:r>
              <a:rPr lang="en-IN" altLang="en-US" sz="3200" b="1">
                <a:solidFill>
                  <a:srgbClr val="F94600"/>
                </a:solidFill>
              </a:rPr>
              <a:t>CAPSTONE FINAL PRESENTATION GROUP - 1 </a:t>
            </a:r>
            <a:endParaRPr lang="en-IN" altLang="en-US" sz="3200" b="1">
              <a:solidFill>
                <a:srgbClr val="F94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3335"/>
            <a:ext cx="11353800" cy="1325880"/>
          </a:xfrm>
        </p:spPr>
        <p:txBody>
          <a:bodyPr/>
          <a:p>
            <a:r>
              <a:rPr lang="en-IN" altLang="en-US" b="1">
                <a:latin typeface="Calibri Light" panose="020F0302020204030204" pitchFamily="34" charset="0"/>
                <a:cs typeface="Calibri Light" panose="020F0302020204030204" pitchFamily="34" charset="0"/>
              </a:rPr>
              <a:t>EXPLORATORY DATA ANALYSIS</a:t>
            </a:r>
            <a:endParaRPr lang="en-IN" altLang="en-US" b="1">
              <a:latin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1"/>
          <a:stretch>
            <a:fillRect/>
          </a:stretch>
        </p:blipFill>
        <p:spPr>
          <a:xfrm>
            <a:off x="0" y="991235"/>
            <a:ext cx="8575675" cy="5866765"/>
          </a:xfrm>
          <a:prstGeom prst="rect">
            <a:avLst/>
          </a:prstGeom>
        </p:spPr>
      </p:pic>
      <p:sp>
        <p:nvSpPr>
          <p:cNvPr id="6" name="Text Box 5"/>
          <p:cNvSpPr txBox="1"/>
          <p:nvPr/>
        </p:nvSpPr>
        <p:spPr>
          <a:xfrm>
            <a:off x="9461500" y="1444625"/>
            <a:ext cx="2238375" cy="3969385"/>
          </a:xfrm>
          <a:prstGeom prst="rect">
            <a:avLst/>
          </a:prstGeom>
          <a:noFill/>
        </p:spPr>
        <p:txBody>
          <a:bodyPr wrap="square" rtlCol="0">
            <a:spAutoFit/>
          </a:bodyPr>
          <a:p>
            <a:r>
              <a:rPr lang="en-IN" altLang="en-US" b="1">
                <a:solidFill>
                  <a:schemeClr val="tx1"/>
                </a:solidFill>
                <a:latin typeface="Calibri Light" panose="020F0302020204030204" pitchFamily="34" charset="0"/>
                <a:cs typeface="Calibri Light" panose="020F0302020204030204" pitchFamily="34" charset="0"/>
              </a:rPr>
              <a:t>Most of the Predictors are highly correlated to each other, but also highly related to the Target variable. The Forgiveness amount, Payroll proceeds columns might directly explain the Target variable. The data has high multicollinearity as well.</a:t>
            </a:r>
            <a:endParaRPr lang="en-IN" altLang="en-US" b="1">
              <a:solidFill>
                <a:schemeClr val="tx1"/>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 name="Group 29"/>
          <p:cNvGrpSpPr/>
          <p:nvPr/>
        </p:nvGrpSpPr>
        <p:grpSpPr>
          <a:xfrm>
            <a:off x="45085" y="1009015"/>
            <a:ext cx="2350135" cy="869315"/>
            <a:chOff x="71" y="1589"/>
            <a:chExt cx="3701" cy="1369"/>
          </a:xfrm>
        </p:grpSpPr>
        <p:sp>
          <p:nvSpPr>
            <p:cNvPr id="3" name="椭圆 2"/>
            <p:cNvSpPr/>
            <p:nvPr/>
          </p:nvSpPr>
          <p:spPr>
            <a:xfrm>
              <a:off x="71" y="1589"/>
              <a:ext cx="995" cy="948"/>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 name="椭圆 4"/>
            <p:cNvSpPr/>
            <p:nvPr/>
          </p:nvSpPr>
          <p:spPr>
            <a:xfrm>
              <a:off x="1880" y="1589"/>
              <a:ext cx="995" cy="948"/>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6" name="椭圆 5"/>
            <p:cNvSpPr/>
            <p:nvPr/>
          </p:nvSpPr>
          <p:spPr>
            <a:xfrm>
              <a:off x="2778" y="2010"/>
              <a:ext cx="995" cy="948"/>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椭圆 6"/>
            <p:cNvSpPr/>
            <p:nvPr/>
          </p:nvSpPr>
          <p:spPr>
            <a:xfrm>
              <a:off x="971" y="1995"/>
              <a:ext cx="995" cy="948"/>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3" name="Freeform 77"/>
            <p:cNvSpPr>
              <a:spLocks noEditPoints="1"/>
            </p:cNvSpPr>
            <p:nvPr/>
          </p:nvSpPr>
          <p:spPr bwMode="auto">
            <a:xfrm>
              <a:off x="256" y="1739"/>
              <a:ext cx="626" cy="605"/>
            </a:xfrm>
            <a:custGeom>
              <a:avLst/>
              <a:gdLst>
                <a:gd name="T0" fmla="*/ 139 w 217"/>
                <a:gd name="T1" fmla="*/ 105 h 219"/>
                <a:gd name="T2" fmla="*/ 134 w 217"/>
                <a:gd name="T3" fmla="*/ 93 h 219"/>
                <a:gd name="T4" fmla="*/ 134 w 217"/>
                <a:gd name="T5" fmla="*/ 42 h 219"/>
                <a:gd name="T6" fmla="*/ 139 w 217"/>
                <a:gd name="T7" fmla="*/ 35 h 219"/>
                <a:gd name="T8" fmla="*/ 141 w 217"/>
                <a:gd name="T9" fmla="*/ 35 h 219"/>
                <a:gd name="T10" fmla="*/ 141 w 217"/>
                <a:gd name="T11" fmla="*/ 12 h 219"/>
                <a:gd name="T12" fmla="*/ 139 w 217"/>
                <a:gd name="T13" fmla="*/ 12 h 219"/>
                <a:gd name="T14" fmla="*/ 139 w 217"/>
                <a:gd name="T15" fmla="*/ 12 h 219"/>
                <a:gd name="T16" fmla="*/ 108 w 217"/>
                <a:gd name="T17" fmla="*/ 0 h 219"/>
                <a:gd name="T18" fmla="*/ 77 w 217"/>
                <a:gd name="T19" fmla="*/ 12 h 219"/>
                <a:gd name="T20" fmla="*/ 77 w 217"/>
                <a:gd name="T21" fmla="*/ 12 h 219"/>
                <a:gd name="T22" fmla="*/ 77 w 217"/>
                <a:gd name="T23" fmla="*/ 12 h 219"/>
                <a:gd name="T24" fmla="*/ 77 w 217"/>
                <a:gd name="T25" fmla="*/ 35 h 219"/>
                <a:gd name="T26" fmla="*/ 77 w 217"/>
                <a:gd name="T27" fmla="*/ 35 h 219"/>
                <a:gd name="T28" fmla="*/ 86 w 217"/>
                <a:gd name="T29" fmla="*/ 42 h 219"/>
                <a:gd name="T30" fmla="*/ 86 w 217"/>
                <a:gd name="T31" fmla="*/ 93 h 219"/>
                <a:gd name="T32" fmla="*/ 79 w 217"/>
                <a:gd name="T33" fmla="*/ 105 h 219"/>
                <a:gd name="T34" fmla="*/ 30 w 217"/>
                <a:gd name="T35" fmla="*/ 200 h 219"/>
                <a:gd name="T36" fmla="*/ 109 w 217"/>
                <a:gd name="T37" fmla="*/ 218 h 219"/>
                <a:gd name="T38" fmla="*/ 188 w 217"/>
                <a:gd name="T39" fmla="*/ 200 h 219"/>
                <a:gd name="T40" fmla="*/ 139 w 217"/>
                <a:gd name="T41" fmla="*/ 105 h 219"/>
                <a:gd name="T42" fmla="*/ 137 w 217"/>
                <a:gd name="T43" fmla="*/ 201 h 219"/>
                <a:gd name="T44" fmla="*/ 172 w 217"/>
                <a:gd name="T45" fmla="*/ 177 h 219"/>
                <a:gd name="T46" fmla="*/ 142 w 217"/>
                <a:gd name="T47" fmla="*/ 126 h 219"/>
                <a:gd name="T48" fmla="*/ 183 w 217"/>
                <a:gd name="T49" fmla="*/ 179 h 219"/>
                <a:gd name="T50" fmla="*/ 137 w 217"/>
                <a:gd name="T51" fmla="*/ 20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1" y="35"/>
                    <a:pt x="141" y="35"/>
                    <a:pt x="141" y="35"/>
                  </a:cubicBezTo>
                  <a:cubicBezTo>
                    <a:pt x="141" y="12"/>
                    <a:pt x="141" y="12"/>
                    <a:pt x="141" y="12"/>
                  </a:cubicBezTo>
                  <a:cubicBezTo>
                    <a:pt x="139" y="12"/>
                    <a:pt x="139" y="12"/>
                    <a:pt x="139" y="12"/>
                  </a:cubicBezTo>
                  <a:cubicBezTo>
                    <a:pt x="139" y="12"/>
                    <a:pt x="139" y="12"/>
                    <a:pt x="139" y="12"/>
                  </a:cubicBezTo>
                  <a:cubicBezTo>
                    <a:pt x="139" y="5"/>
                    <a:pt x="126" y="0"/>
                    <a:pt x="108" y="0"/>
                  </a:cubicBezTo>
                  <a:cubicBezTo>
                    <a:pt x="91" y="0"/>
                    <a:pt x="77" y="5"/>
                    <a:pt x="77" y="12"/>
                  </a:cubicBezTo>
                  <a:cubicBezTo>
                    <a:pt x="77" y="12"/>
                    <a:pt x="77" y="12"/>
                    <a:pt x="77" y="12"/>
                  </a:cubicBezTo>
                  <a:cubicBezTo>
                    <a:pt x="77" y="12"/>
                    <a:pt x="77" y="12"/>
                    <a:pt x="77" y="12"/>
                  </a:cubicBezTo>
                  <a:cubicBezTo>
                    <a:pt x="77" y="35"/>
                    <a:pt x="77" y="35"/>
                    <a:pt x="77" y="35"/>
                  </a:cubicBezTo>
                  <a:cubicBezTo>
                    <a:pt x="77" y="35"/>
                    <a:pt x="77" y="35"/>
                    <a:pt x="77" y="35"/>
                  </a:cubicBezTo>
                  <a:cubicBezTo>
                    <a:pt x="78" y="38"/>
                    <a:pt x="80" y="40"/>
                    <a:pt x="86" y="42"/>
                  </a:cubicBezTo>
                  <a:cubicBezTo>
                    <a:pt x="86" y="53"/>
                    <a:pt x="86" y="85"/>
                    <a:pt x="86" y="93"/>
                  </a:cubicBezTo>
                  <a:cubicBezTo>
                    <a:pt x="86" y="103"/>
                    <a:pt x="79" y="105"/>
                    <a:pt x="79" y="105"/>
                  </a:cubicBezTo>
                  <a:cubicBezTo>
                    <a:pt x="68" y="112"/>
                    <a:pt x="0" y="180"/>
                    <a:pt x="30" y="200"/>
                  </a:cubicBezTo>
                  <a:cubicBezTo>
                    <a:pt x="56" y="219"/>
                    <a:pt x="100" y="218"/>
                    <a:pt x="109" y="218"/>
                  </a:cubicBezTo>
                  <a:cubicBezTo>
                    <a:pt x="118" y="218"/>
                    <a:pt x="161" y="219"/>
                    <a:pt x="188" y="200"/>
                  </a:cubicBezTo>
                  <a:cubicBezTo>
                    <a:pt x="217" y="180"/>
                    <a:pt x="151" y="112"/>
                    <a:pt x="139" y="105"/>
                  </a:cubicBezTo>
                  <a:close/>
                  <a:moveTo>
                    <a:pt x="137" y="201"/>
                  </a:moveTo>
                  <a:cubicBezTo>
                    <a:pt x="137" y="201"/>
                    <a:pt x="171" y="195"/>
                    <a:pt x="172" y="177"/>
                  </a:cubicBezTo>
                  <a:cubicBezTo>
                    <a:pt x="174" y="159"/>
                    <a:pt x="142" y="126"/>
                    <a:pt x="142" y="126"/>
                  </a:cubicBezTo>
                  <a:cubicBezTo>
                    <a:pt x="142" y="126"/>
                    <a:pt x="183" y="158"/>
                    <a:pt x="183" y="179"/>
                  </a:cubicBezTo>
                  <a:cubicBezTo>
                    <a:pt x="183" y="201"/>
                    <a:pt x="137" y="201"/>
                    <a:pt x="137" y="20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nvGrpSpPr>
            <p:cNvPr id="19468" name="组合 13"/>
            <p:cNvGrpSpPr/>
            <p:nvPr/>
          </p:nvGrpSpPr>
          <p:grpSpPr>
            <a:xfrm rot="0">
              <a:off x="1323" y="2174"/>
              <a:ext cx="315" cy="585"/>
              <a:chOff x="4230688" y="1919288"/>
              <a:chExt cx="198437" cy="385763"/>
            </a:xfrm>
            <a:solidFill>
              <a:srgbClr val="F63E0C"/>
            </a:solidFill>
          </p:grpSpPr>
          <p:sp>
            <p:nvSpPr>
              <p:cNvPr id="15" name="Freeform 91"/>
              <p:cNvSpPr/>
              <p:nvPr/>
            </p:nvSpPr>
            <p:spPr bwMode="auto">
              <a:xfrm>
                <a:off x="4235450" y="1974851"/>
                <a:ext cx="69850" cy="296863"/>
              </a:xfrm>
              <a:custGeom>
                <a:avLst/>
                <a:gdLst>
                  <a:gd name="T0" fmla="*/ 44 w 44"/>
                  <a:gd name="T1" fmla="*/ 150 h 187"/>
                  <a:gd name="T2" fmla="*/ 30 w 44"/>
                  <a:gd name="T3" fmla="*/ 187 h 187"/>
                  <a:gd name="T4" fmla="*/ 13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3" y="187"/>
                    </a:lnTo>
                    <a:lnTo>
                      <a:pt x="0" y="150"/>
                    </a:lnTo>
                    <a:lnTo>
                      <a:pt x="0" y="0"/>
                    </a:lnTo>
                    <a:lnTo>
                      <a:pt x="44" y="0"/>
                    </a:lnTo>
                    <a:lnTo>
                      <a:pt x="44" y="1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6" name="Freeform 92"/>
              <p:cNvSpPr/>
              <p:nvPr/>
            </p:nvSpPr>
            <p:spPr bwMode="auto">
              <a:xfrm>
                <a:off x="4235450" y="1919288"/>
                <a:ext cx="69850" cy="85725"/>
              </a:xfrm>
              <a:custGeom>
                <a:avLst/>
                <a:gdLst>
                  <a:gd name="T0" fmla="*/ 44 w 44"/>
                  <a:gd name="T1" fmla="*/ 32 h 54"/>
                  <a:gd name="T2" fmla="*/ 22 w 44"/>
                  <a:gd name="T3" fmla="*/ 54 h 54"/>
                  <a:gd name="T4" fmla="*/ 21 w 44"/>
                  <a:gd name="T5" fmla="*/ 54 h 54"/>
                  <a:gd name="T6" fmla="*/ 0 w 44"/>
                  <a:gd name="T7" fmla="*/ 32 h 54"/>
                  <a:gd name="T8" fmla="*/ 0 w 44"/>
                  <a:gd name="T9" fmla="*/ 12 h 54"/>
                  <a:gd name="T10" fmla="*/ 21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1" y="54"/>
                      <a:pt x="21" y="54"/>
                      <a:pt x="21" y="54"/>
                    </a:cubicBezTo>
                    <a:cubicBezTo>
                      <a:pt x="9" y="54"/>
                      <a:pt x="0" y="44"/>
                      <a:pt x="0" y="32"/>
                    </a:cubicBezTo>
                    <a:cubicBezTo>
                      <a:pt x="0" y="12"/>
                      <a:pt x="0" y="12"/>
                      <a:pt x="0" y="12"/>
                    </a:cubicBezTo>
                    <a:cubicBezTo>
                      <a:pt x="0" y="0"/>
                      <a:pt x="9" y="3"/>
                      <a:pt x="21" y="3"/>
                    </a:cubicBezTo>
                    <a:cubicBezTo>
                      <a:pt x="22" y="3"/>
                      <a:pt x="22" y="3"/>
                      <a:pt x="22" y="3"/>
                    </a:cubicBezTo>
                    <a:cubicBezTo>
                      <a:pt x="34" y="3"/>
                      <a:pt x="44" y="0"/>
                      <a:pt x="44" y="12"/>
                    </a:cubicBezTo>
                    <a:lnTo>
                      <a:pt x="4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7" name="Rectangle 93"/>
              <p:cNvSpPr>
                <a:spLocks noChangeArrowheads="1"/>
              </p:cNvSpPr>
              <p:nvPr/>
            </p:nvSpPr>
            <p:spPr bwMode="auto">
              <a:xfrm>
                <a:off x="4230688" y="1954213"/>
                <a:ext cx="77787" cy="7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8" name="Freeform 94"/>
              <p:cNvSpPr/>
              <p:nvPr/>
            </p:nvSpPr>
            <p:spPr bwMode="auto">
              <a:xfrm>
                <a:off x="4256088"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9" name="Freeform 103"/>
              <p:cNvSpPr/>
              <p:nvPr/>
            </p:nvSpPr>
            <p:spPr bwMode="auto">
              <a:xfrm>
                <a:off x="4340225" y="1974851"/>
                <a:ext cx="69850" cy="296863"/>
              </a:xfrm>
              <a:custGeom>
                <a:avLst/>
                <a:gdLst>
                  <a:gd name="T0" fmla="*/ 44 w 44"/>
                  <a:gd name="T1" fmla="*/ 150 h 187"/>
                  <a:gd name="T2" fmla="*/ 30 w 44"/>
                  <a:gd name="T3" fmla="*/ 187 h 187"/>
                  <a:gd name="T4" fmla="*/ 14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4" y="187"/>
                    </a:lnTo>
                    <a:lnTo>
                      <a:pt x="0" y="150"/>
                    </a:lnTo>
                    <a:lnTo>
                      <a:pt x="0" y="0"/>
                    </a:lnTo>
                    <a:lnTo>
                      <a:pt x="44" y="0"/>
                    </a:lnTo>
                    <a:lnTo>
                      <a:pt x="44" y="1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0" name="Freeform 104"/>
              <p:cNvSpPr/>
              <p:nvPr/>
            </p:nvSpPr>
            <p:spPr bwMode="auto">
              <a:xfrm>
                <a:off x="4340225" y="1919288"/>
                <a:ext cx="69850" cy="85725"/>
              </a:xfrm>
              <a:custGeom>
                <a:avLst/>
                <a:gdLst>
                  <a:gd name="T0" fmla="*/ 44 w 44"/>
                  <a:gd name="T1" fmla="*/ 32 h 54"/>
                  <a:gd name="T2" fmla="*/ 22 w 44"/>
                  <a:gd name="T3" fmla="*/ 54 h 54"/>
                  <a:gd name="T4" fmla="*/ 22 w 44"/>
                  <a:gd name="T5" fmla="*/ 54 h 54"/>
                  <a:gd name="T6" fmla="*/ 0 w 44"/>
                  <a:gd name="T7" fmla="*/ 32 h 54"/>
                  <a:gd name="T8" fmla="*/ 0 w 44"/>
                  <a:gd name="T9" fmla="*/ 12 h 54"/>
                  <a:gd name="T10" fmla="*/ 22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2" y="54"/>
                      <a:pt x="22" y="54"/>
                      <a:pt x="22" y="54"/>
                    </a:cubicBezTo>
                    <a:cubicBezTo>
                      <a:pt x="9" y="54"/>
                      <a:pt x="0" y="44"/>
                      <a:pt x="0" y="32"/>
                    </a:cubicBezTo>
                    <a:cubicBezTo>
                      <a:pt x="0" y="12"/>
                      <a:pt x="0" y="12"/>
                      <a:pt x="0" y="12"/>
                    </a:cubicBezTo>
                    <a:cubicBezTo>
                      <a:pt x="0" y="0"/>
                      <a:pt x="9" y="3"/>
                      <a:pt x="22" y="3"/>
                    </a:cubicBezTo>
                    <a:cubicBezTo>
                      <a:pt x="22" y="3"/>
                      <a:pt x="22" y="3"/>
                      <a:pt x="22" y="3"/>
                    </a:cubicBezTo>
                    <a:cubicBezTo>
                      <a:pt x="34" y="3"/>
                      <a:pt x="44" y="0"/>
                      <a:pt x="44" y="12"/>
                    </a:cubicBezTo>
                    <a:lnTo>
                      <a:pt x="4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1" name="Rectangle 105"/>
              <p:cNvSpPr>
                <a:spLocks noChangeArrowheads="1"/>
              </p:cNvSpPr>
              <p:nvPr/>
            </p:nvSpPr>
            <p:spPr bwMode="auto">
              <a:xfrm>
                <a:off x="4335463" y="1954213"/>
                <a:ext cx="77787" cy="7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2" name="Freeform 106"/>
              <p:cNvSpPr/>
              <p:nvPr/>
            </p:nvSpPr>
            <p:spPr bwMode="auto">
              <a:xfrm>
                <a:off x="4360863"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3" name="Freeform 107"/>
              <p:cNvSpPr/>
              <p:nvPr/>
            </p:nvSpPr>
            <p:spPr bwMode="auto">
              <a:xfrm>
                <a:off x="4405313" y="1968501"/>
                <a:ext cx="23812" cy="150813"/>
              </a:xfrm>
              <a:custGeom>
                <a:avLst/>
                <a:gdLst>
                  <a:gd name="T0" fmla="*/ 0 w 15"/>
                  <a:gd name="T1" fmla="*/ 0 h 94"/>
                  <a:gd name="T2" fmla="*/ 13 w 15"/>
                  <a:gd name="T3" fmla="*/ 11 h 94"/>
                  <a:gd name="T4" fmla="*/ 14 w 15"/>
                  <a:gd name="T5" fmla="*/ 89 h 94"/>
                  <a:gd name="T6" fmla="*/ 9 w 15"/>
                  <a:gd name="T7" fmla="*/ 94 h 94"/>
                  <a:gd name="T8" fmla="*/ 9 w 15"/>
                  <a:gd name="T9" fmla="*/ 33 h 94"/>
                  <a:gd name="T10" fmla="*/ 4 w 15"/>
                  <a:gd name="T11" fmla="*/ 26 h 94"/>
                  <a:gd name="T12" fmla="*/ 0 w 15"/>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5" h="94">
                    <a:moveTo>
                      <a:pt x="0" y="0"/>
                    </a:moveTo>
                    <a:cubicBezTo>
                      <a:pt x="0" y="0"/>
                      <a:pt x="12" y="6"/>
                      <a:pt x="13" y="11"/>
                    </a:cubicBezTo>
                    <a:cubicBezTo>
                      <a:pt x="14" y="15"/>
                      <a:pt x="14" y="89"/>
                      <a:pt x="14" y="89"/>
                    </a:cubicBezTo>
                    <a:cubicBezTo>
                      <a:pt x="14" y="89"/>
                      <a:pt x="15" y="94"/>
                      <a:pt x="9" y="94"/>
                    </a:cubicBezTo>
                    <a:cubicBezTo>
                      <a:pt x="9" y="33"/>
                      <a:pt x="9" y="33"/>
                      <a:pt x="9" y="33"/>
                    </a:cubicBezTo>
                    <a:cubicBezTo>
                      <a:pt x="4" y="26"/>
                      <a:pt x="4" y="26"/>
                      <a:pt x="4" y="26"/>
                    </a:cubicBezTo>
                    <a:cubicBezTo>
                      <a:pt x="0" y="0"/>
                      <a:pt x="0" y="0"/>
                      <a:pt x="0"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78" name="组合 23"/>
            <p:cNvGrpSpPr/>
            <p:nvPr/>
          </p:nvGrpSpPr>
          <p:grpSpPr>
            <a:xfrm rot="0">
              <a:off x="2185" y="1732"/>
              <a:ext cx="435" cy="616"/>
              <a:chOff x="5057775" y="2416176"/>
              <a:chExt cx="274637" cy="407988"/>
            </a:xfrm>
            <a:solidFill>
              <a:srgbClr val="F63E0C"/>
            </a:solidFill>
          </p:grpSpPr>
          <p:sp>
            <p:nvSpPr>
              <p:cNvPr id="25" name="Oval 114"/>
              <p:cNvSpPr>
                <a:spLocks noChangeArrowheads="1"/>
              </p:cNvSpPr>
              <p:nvPr/>
            </p:nvSpPr>
            <p:spPr bwMode="auto">
              <a:xfrm>
                <a:off x="5153025" y="2451101"/>
                <a:ext cx="92075" cy="936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6" name="Freeform 115"/>
              <p:cNvSpPr/>
              <p:nvPr/>
            </p:nvSpPr>
            <p:spPr bwMode="auto">
              <a:xfrm>
                <a:off x="5184775" y="2520951"/>
                <a:ext cx="147637" cy="303213"/>
              </a:xfrm>
              <a:custGeom>
                <a:avLst/>
                <a:gdLst>
                  <a:gd name="T0" fmla="*/ 0 w 92"/>
                  <a:gd name="T1" fmla="*/ 5 h 191"/>
                  <a:gd name="T2" fmla="*/ 61 w 92"/>
                  <a:gd name="T3" fmla="*/ 165 h 191"/>
                  <a:gd name="T4" fmla="*/ 89 w 92"/>
                  <a:gd name="T5" fmla="*/ 191 h 191"/>
                  <a:gd name="T6" fmla="*/ 20 w 92"/>
                  <a:gd name="T7" fmla="*/ 0 h 191"/>
                  <a:gd name="T8" fmla="*/ 0 w 92"/>
                  <a:gd name="T9" fmla="*/ 5 h 191"/>
                </a:gdLst>
                <a:ahLst/>
                <a:cxnLst>
                  <a:cxn ang="0">
                    <a:pos x="T0" y="T1"/>
                  </a:cxn>
                  <a:cxn ang="0">
                    <a:pos x="T2" y="T3"/>
                  </a:cxn>
                  <a:cxn ang="0">
                    <a:pos x="T4" y="T5"/>
                  </a:cxn>
                  <a:cxn ang="0">
                    <a:pos x="T6" y="T7"/>
                  </a:cxn>
                  <a:cxn ang="0">
                    <a:pos x="T8" y="T9"/>
                  </a:cxn>
                </a:cxnLst>
                <a:rect l="0" t="0" r="r" b="b"/>
                <a:pathLst>
                  <a:path w="92" h="191">
                    <a:moveTo>
                      <a:pt x="0" y="5"/>
                    </a:moveTo>
                    <a:cubicBezTo>
                      <a:pt x="0" y="6"/>
                      <a:pt x="61" y="165"/>
                      <a:pt x="61" y="165"/>
                    </a:cubicBezTo>
                    <a:cubicBezTo>
                      <a:pt x="61" y="165"/>
                      <a:pt x="86" y="191"/>
                      <a:pt x="89" y="191"/>
                    </a:cubicBezTo>
                    <a:cubicBezTo>
                      <a:pt x="92" y="191"/>
                      <a:pt x="20" y="0"/>
                      <a:pt x="20" y="0"/>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7" name="Freeform 116"/>
              <p:cNvSpPr/>
              <p:nvPr/>
            </p:nvSpPr>
            <p:spPr bwMode="auto">
              <a:xfrm>
                <a:off x="5057775" y="2520951"/>
                <a:ext cx="155575" cy="298450"/>
              </a:xfrm>
              <a:custGeom>
                <a:avLst/>
                <a:gdLst>
                  <a:gd name="T0" fmla="*/ 97 w 98"/>
                  <a:gd name="T1" fmla="*/ 9 h 188"/>
                  <a:gd name="T2" fmla="*/ 26 w 98"/>
                  <a:gd name="T3" fmla="*/ 162 h 188"/>
                  <a:gd name="T4" fmla="*/ 0 w 98"/>
                  <a:gd name="T5" fmla="*/ 188 h 188"/>
                  <a:gd name="T6" fmla="*/ 7 w 98"/>
                  <a:gd name="T7" fmla="*/ 153 h 188"/>
                  <a:gd name="T8" fmla="*/ 76 w 98"/>
                  <a:gd name="T9" fmla="*/ 0 h 188"/>
                  <a:gd name="T10" fmla="*/ 98 w 98"/>
                  <a:gd name="T11" fmla="*/ 7 h 188"/>
                  <a:gd name="T12" fmla="*/ 97 w 98"/>
                  <a:gd name="T13" fmla="*/ 9 h 188"/>
                </a:gdLst>
                <a:ahLst/>
                <a:cxnLst>
                  <a:cxn ang="0">
                    <a:pos x="T0" y="T1"/>
                  </a:cxn>
                  <a:cxn ang="0">
                    <a:pos x="T2" y="T3"/>
                  </a:cxn>
                  <a:cxn ang="0">
                    <a:pos x="T4" y="T5"/>
                  </a:cxn>
                  <a:cxn ang="0">
                    <a:pos x="T6" y="T7"/>
                  </a:cxn>
                  <a:cxn ang="0">
                    <a:pos x="T8" y="T9"/>
                  </a:cxn>
                  <a:cxn ang="0">
                    <a:pos x="T10" y="T11"/>
                  </a:cxn>
                  <a:cxn ang="0">
                    <a:pos x="T12" y="T13"/>
                  </a:cxn>
                </a:cxnLst>
                <a:rect l="0" t="0" r="r" b="b"/>
                <a:pathLst>
                  <a:path w="98" h="188">
                    <a:moveTo>
                      <a:pt x="97" y="9"/>
                    </a:moveTo>
                    <a:lnTo>
                      <a:pt x="26" y="162"/>
                    </a:lnTo>
                    <a:lnTo>
                      <a:pt x="0" y="188"/>
                    </a:lnTo>
                    <a:lnTo>
                      <a:pt x="7" y="153"/>
                    </a:lnTo>
                    <a:lnTo>
                      <a:pt x="76" y="0"/>
                    </a:lnTo>
                    <a:lnTo>
                      <a:pt x="98" y="7"/>
                    </a:lnTo>
                    <a:lnTo>
                      <a:pt x="97"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8" name="Freeform 117"/>
              <p:cNvSpPr/>
              <p:nvPr/>
            </p:nvSpPr>
            <p:spPr bwMode="auto">
              <a:xfrm>
                <a:off x="5057775" y="2520951"/>
                <a:ext cx="155575" cy="298450"/>
              </a:xfrm>
              <a:custGeom>
                <a:avLst/>
                <a:gdLst>
                  <a:gd name="T0" fmla="*/ 97 w 98"/>
                  <a:gd name="T1" fmla="*/ 9 h 188"/>
                  <a:gd name="T2" fmla="*/ 26 w 98"/>
                  <a:gd name="T3" fmla="*/ 162 h 188"/>
                  <a:gd name="T4" fmla="*/ 0 w 98"/>
                  <a:gd name="T5" fmla="*/ 188 h 188"/>
                  <a:gd name="T6" fmla="*/ 7 w 98"/>
                  <a:gd name="T7" fmla="*/ 153 h 188"/>
                  <a:gd name="T8" fmla="*/ 76 w 98"/>
                  <a:gd name="T9" fmla="*/ 0 h 188"/>
                  <a:gd name="T10" fmla="*/ 98 w 98"/>
                  <a:gd name="T11" fmla="*/ 7 h 188"/>
                </a:gdLst>
                <a:ahLst/>
                <a:cxnLst>
                  <a:cxn ang="0">
                    <a:pos x="T0" y="T1"/>
                  </a:cxn>
                  <a:cxn ang="0">
                    <a:pos x="T2" y="T3"/>
                  </a:cxn>
                  <a:cxn ang="0">
                    <a:pos x="T4" y="T5"/>
                  </a:cxn>
                  <a:cxn ang="0">
                    <a:pos x="T6" y="T7"/>
                  </a:cxn>
                  <a:cxn ang="0">
                    <a:pos x="T8" y="T9"/>
                  </a:cxn>
                  <a:cxn ang="0">
                    <a:pos x="T10" y="T11"/>
                  </a:cxn>
                </a:cxnLst>
                <a:rect l="0" t="0" r="r" b="b"/>
                <a:pathLst>
                  <a:path w="98" h="188">
                    <a:moveTo>
                      <a:pt x="97" y="9"/>
                    </a:moveTo>
                    <a:lnTo>
                      <a:pt x="26" y="162"/>
                    </a:lnTo>
                    <a:lnTo>
                      <a:pt x="0" y="188"/>
                    </a:lnTo>
                    <a:lnTo>
                      <a:pt x="7" y="153"/>
                    </a:lnTo>
                    <a:lnTo>
                      <a:pt x="76" y="0"/>
                    </a:lnTo>
                    <a:lnTo>
                      <a:pt x="98" y="7"/>
                    </a:lnTo>
                  </a:path>
                </a:pathLst>
              </a:cu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9" name="Freeform 118"/>
              <p:cNvSpPr/>
              <p:nvPr/>
            </p:nvSpPr>
            <p:spPr bwMode="auto">
              <a:xfrm>
                <a:off x="5194300" y="2416176"/>
                <a:ext cx="20637" cy="50800"/>
              </a:xfrm>
              <a:custGeom>
                <a:avLst/>
                <a:gdLst>
                  <a:gd name="T0" fmla="*/ 13 w 13"/>
                  <a:gd name="T1" fmla="*/ 27 h 32"/>
                  <a:gd name="T2" fmla="*/ 8 w 13"/>
                  <a:gd name="T3" fmla="*/ 32 h 32"/>
                  <a:gd name="T4" fmla="*/ 6 w 13"/>
                  <a:gd name="T5" fmla="*/ 32 h 32"/>
                  <a:gd name="T6" fmla="*/ 0 w 13"/>
                  <a:gd name="T7" fmla="*/ 27 h 32"/>
                  <a:gd name="T8" fmla="*/ 0 w 13"/>
                  <a:gd name="T9" fmla="*/ 6 h 32"/>
                  <a:gd name="T10" fmla="*/ 6 w 13"/>
                  <a:gd name="T11" fmla="*/ 0 h 32"/>
                  <a:gd name="T12" fmla="*/ 8 w 13"/>
                  <a:gd name="T13" fmla="*/ 0 h 32"/>
                  <a:gd name="T14" fmla="*/ 13 w 13"/>
                  <a:gd name="T15" fmla="*/ 6 h 32"/>
                  <a:gd name="T16" fmla="*/ 13 w 13"/>
                  <a:gd name="T17"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2">
                    <a:moveTo>
                      <a:pt x="13" y="27"/>
                    </a:moveTo>
                    <a:cubicBezTo>
                      <a:pt x="13" y="30"/>
                      <a:pt x="11" y="32"/>
                      <a:pt x="8" y="32"/>
                    </a:cubicBezTo>
                    <a:cubicBezTo>
                      <a:pt x="6" y="32"/>
                      <a:pt x="6" y="32"/>
                      <a:pt x="6" y="32"/>
                    </a:cubicBezTo>
                    <a:cubicBezTo>
                      <a:pt x="3" y="32"/>
                      <a:pt x="0" y="30"/>
                      <a:pt x="0" y="27"/>
                    </a:cubicBezTo>
                    <a:cubicBezTo>
                      <a:pt x="0" y="6"/>
                      <a:pt x="0" y="6"/>
                      <a:pt x="0" y="6"/>
                    </a:cubicBezTo>
                    <a:cubicBezTo>
                      <a:pt x="0" y="3"/>
                      <a:pt x="3" y="0"/>
                      <a:pt x="6" y="0"/>
                    </a:cubicBezTo>
                    <a:cubicBezTo>
                      <a:pt x="8" y="0"/>
                      <a:pt x="8" y="0"/>
                      <a:pt x="8" y="0"/>
                    </a:cubicBezTo>
                    <a:cubicBezTo>
                      <a:pt x="11" y="0"/>
                      <a:pt x="13" y="3"/>
                      <a:pt x="13" y="6"/>
                    </a:cubicBezTo>
                    <a:lnTo>
                      <a:pt x="1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84" name="组合 29"/>
            <p:cNvGrpSpPr/>
            <p:nvPr/>
          </p:nvGrpSpPr>
          <p:grpSpPr>
            <a:xfrm rot="0">
              <a:off x="2946" y="2189"/>
              <a:ext cx="659" cy="561"/>
              <a:chOff x="8716962" y="2763801"/>
              <a:chExt cx="666750" cy="595313"/>
            </a:xfrm>
            <a:solidFill>
              <a:srgbClr val="F63E0C"/>
            </a:solidFill>
          </p:grpSpPr>
          <p:sp>
            <p:nvSpPr>
              <p:cNvPr id="31" name="Freeform 83"/>
              <p:cNvSpPr>
                <a:spLocks noEditPoints="1"/>
              </p:cNvSpPr>
              <p:nvPr/>
            </p:nvSpPr>
            <p:spPr bwMode="auto">
              <a:xfrm>
                <a:off x="8753475" y="2763801"/>
                <a:ext cx="593725" cy="595313"/>
              </a:xfrm>
              <a:custGeom>
                <a:avLst/>
                <a:gdLst>
                  <a:gd name="T0" fmla="*/ 187 w 373"/>
                  <a:gd name="T1" fmla="*/ 0 h 374"/>
                  <a:gd name="T2" fmla="*/ 0 w 373"/>
                  <a:gd name="T3" fmla="*/ 187 h 374"/>
                  <a:gd name="T4" fmla="*/ 187 w 373"/>
                  <a:gd name="T5" fmla="*/ 374 h 374"/>
                  <a:gd name="T6" fmla="*/ 373 w 373"/>
                  <a:gd name="T7" fmla="*/ 187 h 374"/>
                  <a:gd name="T8" fmla="*/ 187 w 373"/>
                  <a:gd name="T9" fmla="*/ 0 h 374"/>
                  <a:gd name="T10" fmla="*/ 187 w 373"/>
                  <a:gd name="T11" fmla="*/ 365 h 374"/>
                  <a:gd name="T12" fmla="*/ 8 w 373"/>
                  <a:gd name="T13" fmla="*/ 187 h 374"/>
                  <a:gd name="T14" fmla="*/ 187 w 373"/>
                  <a:gd name="T15" fmla="*/ 9 h 374"/>
                  <a:gd name="T16" fmla="*/ 365 w 373"/>
                  <a:gd name="T17" fmla="*/ 187 h 374"/>
                  <a:gd name="T18" fmla="*/ 187 w 373"/>
                  <a:gd name="T19" fmla="*/ 36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3" h="374">
                    <a:moveTo>
                      <a:pt x="187" y="0"/>
                    </a:moveTo>
                    <a:cubicBezTo>
                      <a:pt x="83" y="0"/>
                      <a:pt x="0" y="84"/>
                      <a:pt x="0" y="187"/>
                    </a:cubicBezTo>
                    <a:cubicBezTo>
                      <a:pt x="0" y="290"/>
                      <a:pt x="83" y="374"/>
                      <a:pt x="187" y="374"/>
                    </a:cubicBezTo>
                    <a:cubicBezTo>
                      <a:pt x="290" y="374"/>
                      <a:pt x="373" y="290"/>
                      <a:pt x="373" y="187"/>
                    </a:cubicBezTo>
                    <a:cubicBezTo>
                      <a:pt x="373" y="84"/>
                      <a:pt x="290" y="0"/>
                      <a:pt x="187" y="0"/>
                    </a:cubicBezTo>
                    <a:close/>
                    <a:moveTo>
                      <a:pt x="187" y="365"/>
                    </a:moveTo>
                    <a:cubicBezTo>
                      <a:pt x="88" y="365"/>
                      <a:pt x="8" y="286"/>
                      <a:pt x="8" y="187"/>
                    </a:cubicBezTo>
                    <a:cubicBezTo>
                      <a:pt x="8" y="89"/>
                      <a:pt x="88" y="9"/>
                      <a:pt x="187" y="9"/>
                    </a:cubicBezTo>
                    <a:cubicBezTo>
                      <a:pt x="285" y="9"/>
                      <a:pt x="365" y="89"/>
                      <a:pt x="365" y="187"/>
                    </a:cubicBezTo>
                    <a:cubicBezTo>
                      <a:pt x="365" y="286"/>
                      <a:pt x="285" y="365"/>
                      <a:pt x="187" y="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2" name="Freeform 84"/>
              <p:cNvSpPr/>
              <p:nvPr/>
            </p:nvSpPr>
            <p:spPr bwMode="auto">
              <a:xfrm>
                <a:off x="8716962" y="2768563"/>
                <a:ext cx="666750" cy="585788"/>
              </a:xfrm>
              <a:custGeom>
                <a:avLst/>
                <a:gdLst>
                  <a:gd name="T0" fmla="*/ 121 w 419"/>
                  <a:gd name="T1" fmla="*/ 29 h 368"/>
                  <a:gd name="T2" fmla="*/ 113 w 419"/>
                  <a:gd name="T3" fmla="*/ 43 h 368"/>
                  <a:gd name="T4" fmla="*/ 105 w 419"/>
                  <a:gd name="T5" fmla="*/ 54 h 368"/>
                  <a:gd name="T6" fmla="*/ 99 w 419"/>
                  <a:gd name="T7" fmla="*/ 48 h 368"/>
                  <a:gd name="T8" fmla="*/ 96 w 419"/>
                  <a:gd name="T9" fmla="*/ 61 h 368"/>
                  <a:gd name="T10" fmla="*/ 78 w 419"/>
                  <a:gd name="T11" fmla="*/ 64 h 368"/>
                  <a:gd name="T12" fmla="*/ 66 w 419"/>
                  <a:gd name="T13" fmla="*/ 76 h 368"/>
                  <a:gd name="T14" fmla="*/ 50 w 419"/>
                  <a:gd name="T15" fmla="*/ 99 h 368"/>
                  <a:gd name="T16" fmla="*/ 40 w 419"/>
                  <a:gd name="T17" fmla="*/ 114 h 368"/>
                  <a:gd name="T18" fmla="*/ 49 w 419"/>
                  <a:gd name="T19" fmla="*/ 124 h 368"/>
                  <a:gd name="T20" fmla="*/ 50 w 419"/>
                  <a:gd name="T21" fmla="*/ 130 h 368"/>
                  <a:gd name="T22" fmla="*/ 41 w 419"/>
                  <a:gd name="T23" fmla="*/ 122 h 368"/>
                  <a:gd name="T24" fmla="*/ 34 w 419"/>
                  <a:gd name="T25" fmla="*/ 112 h 368"/>
                  <a:gd name="T26" fmla="*/ 30 w 419"/>
                  <a:gd name="T27" fmla="*/ 127 h 368"/>
                  <a:gd name="T28" fmla="*/ 32 w 419"/>
                  <a:gd name="T29" fmla="*/ 154 h 368"/>
                  <a:gd name="T30" fmla="*/ 44 w 419"/>
                  <a:gd name="T31" fmla="*/ 148 h 368"/>
                  <a:gd name="T32" fmla="*/ 59 w 419"/>
                  <a:gd name="T33" fmla="*/ 164 h 368"/>
                  <a:gd name="T34" fmla="*/ 76 w 419"/>
                  <a:gd name="T35" fmla="*/ 181 h 368"/>
                  <a:gd name="T36" fmla="*/ 92 w 419"/>
                  <a:gd name="T37" fmla="*/ 195 h 368"/>
                  <a:gd name="T38" fmla="*/ 113 w 419"/>
                  <a:gd name="T39" fmla="*/ 216 h 368"/>
                  <a:gd name="T40" fmla="*/ 106 w 419"/>
                  <a:gd name="T41" fmla="*/ 249 h 368"/>
                  <a:gd name="T42" fmla="*/ 90 w 419"/>
                  <a:gd name="T43" fmla="*/ 286 h 368"/>
                  <a:gd name="T44" fmla="*/ 95 w 419"/>
                  <a:gd name="T45" fmla="*/ 313 h 368"/>
                  <a:gd name="T46" fmla="*/ 85 w 419"/>
                  <a:gd name="T47" fmla="*/ 315 h 368"/>
                  <a:gd name="T48" fmla="*/ 59 w 419"/>
                  <a:gd name="T49" fmla="*/ 273 h 368"/>
                  <a:gd name="T50" fmla="*/ 30 w 419"/>
                  <a:gd name="T51" fmla="*/ 208 h 368"/>
                  <a:gd name="T52" fmla="*/ 21 w 419"/>
                  <a:gd name="T53" fmla="*/ 161 h 368"/>
                  <a:gd name="T54" fmla="*/ 135 w 419"/>
                  <a:gd name="T55" fmla="*/ 338 h 368"/>
                  <a:gd name="T56" fmla="*/ 165 w 419"/>
                  <a:gd name="T57" fmla="*/ 333 h 368"/>
                  <a:gd name="T58" fmla="*/ 203 w 419"/>
                  <a:gd name="T59" fmla="*/ 329 h 368"/>
                  <a:gd name="T60" fmla="*/ 200 w 419"/>
                  <a:gd name="T61" fmla="*/ 345 h 368"/>
                  <a:gd name="T62" fmla="*/ 222 w 419"/>
                  <a:gd name="T63" fmla="*/ 343 h 368"/>
                  <a:gd name="T64" fmla="*/ 255 w 419"/>
                  <a:gd name="T65" fmla="*/ 339 h 368"/>
                  <a:gd name="T66" fmla="*/ 252 w 419"/>
                  <a:gd name="T67" fmla="*/ 6 h 368"/>
                  <a:gd name="T68" fmla="*/ 362 w 419"/>
                  <a:gd name="T69" fmla="*/ 119 h 368"/>
                  <a:gd name="T70" fmla="*/ 347 w 419"/>
                  <a:gd name="T71" fmla="*/ 108 h 368"/>
                  <a:gd name="T72" fmla="*/ 333 w 419"/>
                  <a:gd name="T73" fmla="*/ 138 h 368"/>
                  <a:gd name="T74" fmla="*/ 313 w 419"/>
                  <a:gd name="T75" fmla="*/ 110 h 368"/>
                  <a:gd name="T76" fmla="*/ 321 w 419"/>
                  <a:gd name="T77" fmla="*/ 138 h 368"/>
                  <a:gd name="T78" fmla="*/ 342 w 419"/>
                  <a:gd name="T79" fmla="*/ 146 h 368"/>
                  <a:gd name="T80" fmla="*/ 333 w 419"/>
                  <a:gd name="T81" fmla="*/ 185 h 368"/>
                  <a:gd name="T82" fmla="*/ 323 w 419"/>
                  <a:gd name="T83" fmla="*/ 226 h 368"/>
                  <a:gd name="T84" fmla="*/ 310 w 419"/>
                  <a:gd name="T85" fmla="*/ 253 h 368"/>
                  <a:gd name="T86" fmla="*/ 271 w 419"/>
                  <a:gd name="T87" fmla="*/ 285 h 368"/>
                  <a:gd name="T88" fmla="*/ 260 w 419"/>
                  <a:gd name="T89" fmla="*/ 257 h 368"/>
                  <a:gd name="T90" fmla="*/ 262 w 419"/>
                  <a:gd name="T91" fmla="*/ 223 h 368"/>
                  <a:gd name="T92" fmla="*/ 248 w 419"/>
                  <a:gd name="T93" fmla="*/ 187 h 368"/>
                  <a:gd name="T94" fmla="*/ 230 w 419"/>
                  <a:gd name="T95" fmla="*/ 166 h 368"/>
                  <a:gd name="T96" fmla="*/ 182 w 419"/>
                  <a:gd name="T97" fmla="*/ 167 h 368"/>
                  <a:gd name="T98" fmla="*/ 164 w 419"/>
                  <a:gd name="T99" fmla="*/ 142 h 368"/>
                  <a:gd name="T100" fmla="*/ 184 w 419"/>
                  <a:gd name="T101" fmla="*/ 92 h 368"/>
                  <a:gd name="T102" fmla="*/ 219 w 419"/>
                  <a:gd name="T103" fmla="*/ 77 h 368"/>
                  <a:gd name="T104" fmla="*/ 240 w 419"/>
                  <a:gd name="T105" fmla="*/ 87 h 368"/>
                  <a:gd name="T106" fmla="*/ 269 w 419"/>
                  <a:gd name="T107" fmla="*/ 87 h 368"/>
                  <a:gd name="T108" fmla="*/ 298 w 419"/>
                  <a:gd name="T109" fmla="*/ 82 h 368"/>
                  <a:gd name="T110" fmla="*/ 271 w 419"/>
                  <a:gd name="T111" fmla="*/ 69 h 368"/>
                  <a:gd name="T112" fmla="*/ 269 w 419"/>
                  <a:gd name="T113" fmla="*/ 60 h 368"/>
                  <a:gd name="T114" fmla="*/ 234 w 419"/>
                  <a:gd name="T115" fmla="*/ 61 h 368"/>
                  <a:gd name="T116" fmla="*/ 204 w 419"/>
                  <a:gd name="T117" fmla="*/ 69 h 368"/>
                  <a:gd name="T118" fmla="*/ 198 w 419"/>
                  <a:gd name="T119" fmla="*/ 39 h 368"/>
                  <a:gd name="T120" fmla="*/ 176 w 419"/>
                  <a:gd name="T121" fmla="*/ 21 h 368"/>
                  <a:gd name="T122" fmla="*/ 200 w 419"/>
                  <a:gd name="T123" fmla="*/ 6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9" h="368">
                    <a:moveTo>
                      <a:pt x="170" y="2"/>
                    </a:moveTo>
                    <a:cubicBezTo>
                      <a:pt x="170" y="2"/>
                      <a:pt x="107" y="10"/>
                      <a:pt x="64" y="59"/>
                    </a:cubicBezTo>
                    <a:cubicBezTo>
                      <a:pt x="64" y="59"/>
                      <a:pt x="97" y="25"/>
                      <a:pt x="117" y="25"/>
                    </a:cubicBezTo>
                    <a:cubicBezTo>
                      <a:pt x="122" y="27"/>
                      <a:pt x="122" y="27"/>
                      <a:pt x="122" y="27"/>
                    </a:cubicBezTo>
                    <a:cubicBezTo>
                      <a:pt x="122" y="27"/>
                      <a:pt x="121" y="29"/>
                      <a:pt x="121" y="29"/>
                    </a:cubicBezTo>
                    <a:cubicBezTo>
                      <a:pt x="120" y="30"/>
                      <a:pt x="117" y="33"/>
                      <a:pt x="117" y="34"/>
                    </a:cubicBezTo>
                    <a:cubicBezTo>
                      <a:pt x="117" y="35"/>
                      <a:pt x="118" y="38"/>
                      <a:pt x="118" y="38"/>
                    </a:cubicBezTo>
                    <a:cubicBezTo>
                      <a:pt x="116" y="40"/>
                      <a:pt x="116" y="40"/>
                      <a:pt x="116" y="40"/>
                    </a:cubicBezTo>
                    <a:cubicBezTo>
                      <a:pt x="116" y="40"/>
                      <a:pt x="115" y="40"/>
                      <a:pt x="114" y="41"/>
                    </a:cubicBezTo>
                    <a:cubicBezTo>
                      <a:pt x="114" y="42"/>
                      <a:pt x="113" y="42"/>
                      <a:pt x="113" y="43"/>
                    </a:cubicBezTo>
                    <a:cubicBezTo>
                      <a:pt x="113" y="45"/>
                      <a:pt x="113" y="47"/>
                      <a:pt x="113" y="47"/>
                    </a:cubicBezTo>
                    <a:cubicBezTo>
                      <a:pt x="114" y="51"/>
                      <a:pt x="114" y="51"/>
                      <a:pt x="114" y="51"/>
                    </a:cubicBezTo>
                    <a:cubicBezTo>
                      <a:pt x="112" y="53"/>
                      <a:pt x="112" y="53"/>
                      <a:pt x="112" y="53"/>
                    </a:cubicBezTo>
                    <a:cubicBezTo>
                      <a:pt x="110" y="54"/>
                      <a:pt x="110" y="54"/>
                      <a:pt x="110" y="54"/>
                    </a:cubicBezTo>
                    <a:cubicBezTo>
                      <a:pt x="110" y="54"/>
                      <a:pt x="106" y="55"/>
                      <a:pt x="105" y="54"/>
                    </a:cubicBezTo>
                    <a:cubicBezTo>
                      <a:pt x="104" y="54"/>
                      <a:pt x="103" y="51"/>
                      <a:pt x="103" y="51"/>
                    </a:cubicBezTo>
                    <a:cubicBezTo>
                      <a:pt x="107" y="49"/>
                      <a:pt x="107" y="49"/>
                      <a:pt x="107" y="49"/>
                    </a:cubicBezTo>
                    <a:cubicBezTo>
                      <a:pt x="107" y="49"/>
                      <a:pt x="108" y="48"/>
                      <a:pt x="106" y="48"/>
                    </a:cubicBezTo>
                    <a:cubicBezTo>
                      <a:pt x="105" y="47"/>
                      <a:pt x="106" y="45"/>
                      <a:pt x="104" y="45"/>
                    </a:cubicBezTo>
                    <a:cubicBezTo>
                      <a:pt x="102" y="46"/>
                      <a:pt x="99" y="48"/>
                      <a:pt x="99" y="48"/>
                    </a:cubicBezTo>
                    <a:cubicBezTo>
                      <a:pt x="96" y="50"/>
                      <a:pt x="96" y="50"/>
                      <a:pt x="96" y="50"/>
                    </a:cubicBezTo>
                    <a:cubicBezTo>
                      <a:pt x="96" y="50"/>
                      <a:pt x="94" y="54"/>
                      <a:pt x="95" y="54"/>
                    </a:cubicBezTo>
                    <a:cubicBezTo>
                      <a:pt x="95" y="54"/>
                      <a:pt x="97" y="55"/>
                      <a:pt x="97" y="55"/>
                    </a:cubicBezTo>
                    <a:cubicBezTo>
                      <a:pt x="97" y="55"/>
                      <a:pt x="97" y="56"/>
                      <a:pt x="97" y="57"/>
                    </a:cubicBezTo>
                    <a:cubicBezTo>
                      <a:pt x="97" y="58"/>
                      <a:pt x="96" y="61"/>
                      <a:pt x="96" y="61"/>
                    </a:cubicBezTo>
                    <a:cubicBezTo>
                      <a:pt x="96" y="61"/>
                      <a:pt x="96" y="62"/>
                      <a:pt x="94" y="61"/>
                    </a:cubicBezTo>
                    <a:cubicBezTo>
                      <a:pt x="91" y="61"/>
                      <a:pt x="90" y="60"/>
                      <a:pt x="88" y="60"/>
                    </a:cubicBezTo>
                    <a:cubicBezTo>
                      <a:pt x="87" y="60"/>
                      <a:pt x="86" y="59"/>
                      <a:pt x="84" y="59"/>
                    </a:cubicBezTo>
                    <a:cubicBezTo>
                      <a:pt x="83" y="60"/>
                      <a:pt x="83" y="60"/>
                      <a:pt x="82" y="61"/>
                    </a:cubicBezTo>
                    <a:cubicBezTo>
                      <a:pt x="82" y="61"/>
                      <a:pt x="78" y="64"/>
                      <a:pt x="78" y="64"/>
                    </a:cubicBezTo>
                    <a:cubicBezTo>
                      <a:pt x="78" y="64"/>
                      <a:pt x="76" y="65"/>
                      <a:pt x="76" y="66"/>
                    </a:cubicBezTo>
                    <a:cubicBezTo>
                      <a:pt x="76" y="66"/>
                      <a:pt x="75" y="70"/>
                      <a:pt x="75" y="70"/>
                    </a:cubicBezTo>
                    <a:cubicBezTo>
                      <a:pt x="75" y="70"/>
                      <a:pt x="74" y="71"/>
                      <a:pt x="71" y="72"/>
                    </a:cubicBezTo>
                    <a:cubicBezTo>
                      <a:pt x="68" y="72"/>
                      <a:pt x="67" y="73"/>
                      <a:pt x="67" y="73"/>
                    </a:cubicBezTo>
                    <a:cubicBezTo>
                      <a:pt x="66" y="76"/>
                      <a:pt x="66" y="76"/>
                      <a:pt x="66" y="76"/>
                    </a:cubicBezTo>
                    <a:cubicBezTo>
                      <a:pt x="66" y="76"/>
                      <a:pt x="64" y="78"/>
                      <a:pt x="62" y="80"/>
                    </a:cubicBezTo>
                    <a:cubicBezTo>
                      <a:pt x="61" y="82"/>
                      <a:pt x="56" y="85"/>
                      <a:pt x="56" y="85"/>
                    </a:cubicBezTo>
                    <a:cubicBezTo>
                      <a:pt x="55" y="85"/>
                      <a:pt x="53" y="87"/>
                      <a:pt x="53" y="89"/>
                    </a:cubicBezTo>
                    <a:cubicBezTo>
                      <a:pt x="52" y="91"/>
                      <a:pt x="52" y="93"/>
                      <a:pt x="51" y="94"/>
                    </a:cubicBezTo>
                    <a:cubicBezTo>
                      <a:pt x="51" y="95"/>
                      <a:pt x="50" y="97"/>
                      <a:pt x="50" y="99"/>
                    </a:cubicBezTo>
                    <a:cubicBezTo>
                      <a:pt x="50" y="101"/>
                      <a:pt x="48" y="103"/>
                      <a:pt x="48" y="104"/>
                    </a:cubicBezTo>
                    <a:cubicBezTo>
                      <a:pt x="47" y="104"/>
                      <a:pt x="45" y="106"/>
                      <a:pt x="45" y="106"/>
                    </a:cubicBezTo>
                    <a:cubicBezTo>
                      <a:pt x="44" y="106"/>
                      <a:pt x="40" y="107"/>
                      <a:pt x="39" y="108"/>
                    </a:cubicBezTo>
                    <a:cubicBezTo>
                      <a:pt x="38" y="109"/>
                      <a:pt x="37" y="111"/>
                      <a:pt x="37" y="112"/>
                    </a:cubicBezTo>
                    <a:cubicBezTo>
                      <a:pt x="37" y="112"/>
                      <a:pt x="39" y="114"/>
                      <a:pt x="40" y="114"/>
                    </a:cubicBezTo>
                    <a:cubicBezTo>
                      <a:pt x="40" y="114"/>
                      <a:pt x="42" y="115"/>
                      <a:pt x="42" y="115"/>
                    </a:cubicBezTo>
                    <a:cubicBezTo>
                      <a:pt x="42" y="115"/>
                      <a:pt x="42" y="118"/>
                      <a:pt x="42" y="119"/>
                    </a:cubicBezTo>
                    <a:cubicBezTo>
                      <a:pt x="42" y="119"/>
                      <a:pt x="41" y="122"/>
                      <a:pt x="42" y="122"/>
                    </a:cubicBezTo>
                    <a:cubicBezTo>
                      <a:pt x="44" y="122"/>
                      <a:pt x="46" y="123"/>
                      <a:pt x="46" y="123"/>
                    </a:cubicBezTo>
                    <a:cubicBezTo>
                      <a:pt x="49" y="124"/>
                      <a:pt x="49" y="124"/>
                      <a:pt x="49" y="124"/>
                    </a:cubicBezTo>
                    <a:cubicBezTo>
                      <a:pt x="52" y="126"/>
                      <a:pt x="52" y="126"/>
                      <a:pt x="52" y="126"/>
                    </a:cubicBezTo>
                    <a:cubicBezTo>
                      <a:pt x="54" y="127"/>
                      <a:pt x="54" y="127"/>
                      <a:pt x="54" y="127"/>
                    </a:cubicBezTo>
                    <a:cubicBezTo>
                      <a:pt x="54" y="127"/>
                      <a:pt x="53" y="129"/>
                      <a:pt x="53" y="130"/>
                    </a:cubicBezTo>
                    <a:cubicBezTo>
                      <a:pt x="53" y="130"/>
                      <a:pt x="52" y="132"/>
                      <a:pt x="51" y="131"/>
                    </a:cubicBezTo>
                    <a:cubicBezTo>
                      <a:pt x="50" y="131"/>
                      <a:pt x="51" y="131"/>
                      <a:pt x="50" y="130"/>
                    </a:cubicBezTo>
                    <a:cubicBezTo>
                      <a:pt x="49" y="128"/>
                      <a:pt x="50" y="128"/>
                      <a:pt x="48" y="127"/>
                    </a:cubicBezTo>
                    <a:cubicBezTo>
                      <a:pt x="47" y="127"/>
                      <a:pt x="45" y="128"/>
                      <a:pt x="44" y="128"/>
                    </a:cubicBezTo>
                    <a:cubicBezTo>
                      <a:pt x="44" y="127"/>
                      <a:pt x="43" y="127"/>
                      <a:pt x="42" y="126"/>
                    </a:cubicBezTo>
                    <a:cubicBezTo>
                      <a:pt x="41" y="125"/>
                      <a:pt x="40" y="127"/>
                      <a:pt x="41" y="125"/>
                    </a:cubicBezTo>
                    <a:cubicBezTo>
                      <a:pt x="41" y="123"/>
                      <a:pt x="42" y="122"/>
                      <a:pt x="41" y="122"/>
                    </a:cubicBezTo>
                    <a:cubicBezTo>
                      <a:pt x="41" y="121"/>
                      <a:pt x="39" y="119"/>
                      <a:pt x="39" y="119"/>
                    </a:cubicBezTo>
                    <a:cubicBezTo>
                      <a:pt x="38" y="119"/>
                      <a:pt x="39" y="121"/>
                      <a:pt x="38" y="119"/>
                    </a:cubicBezTo>
                    <a:cubicBezTo>
                      <a:pt x="36" y="117"/>
                      <a:pt x="36" y="116"/>
                      <a:pt x="35" y="117"/>
                    </a:cubicBezTo>
                    <a:cubicBezTo>
                      <a:pt x="34" y="117"/>
                      <a:pt x="33" y="117"/>
                      <a:pt x="33" y="116"/>
                    </a:cubicBezTo>
                    <a:cubicBezTo>
                      <a:pt x="33" y="115"/>
                      <a:pt x="34" y="113"/>
                      <a:pt x="34" y="112"/>
                    </a:cubicBezTo>
                    <a:cubicBezTo>
                      <a:pt x="34" y="111"/>
                      <a:pt x="35" y="109"/>
                      <a:pt x="35" y="108"/>
                    </a:cubicBezTo>
                    <a:cubicBezTo>
                      <a:pt x="35" y="107"/>
                      <a:pt x="36" y="102"/>
                      <a:pt x="36" y="102"/>
                    </a:cubicBezTo>
                    <a:cubicBezTo>
                      <a:pt x="36" y="102"/>
                      <a:pt x="30" y="113"/>
                      <a:pt x="28" y="122"/>
                    </a:cubicBezTo>
                    <a:cubicBezTo>
                      <a:pt x="28" y="122"/>
                      <a:pt x="30" y="122"/>
                      <a:pt x="30" y="123"/>
                    </a:cubicBezTo>
                    <a:cubicBezTo>
                      <a:pt x="30" y="124"/>
                      <a:pt x="31" y="126"/>
                      <a:pt x="30" y="127"/>
                    </a:cubicBezTo>
                    <a:cubicBezTo>
                      <a:pt x="30" y="129"/>
                      <a:pt x="30" y="128"/>
                      <a:pt x="30" y="133"/>
                    </a:cubicBezTo>
                    <a:cubicBezTo>
                      <a:pt x="30" y="138"/>
                      <a:pt x="31" y="139"/>
                      <a:pt x="31" y="140"/>
                    </a:cubicBezTo>
                    <a:cubicBezTo>
                      <a:pt x="30" y="142"/>
                      <a:pt x="29" y="144"/>
                      <a:pt x="29" y="145"/>
                    </a:cubicBezTo>
                    <a:cubicBezTo>
                      <a:pt x="29" y="147"/>
                      <a:pt x="30" y="151"/>
                      <a:pt x="31" y="152"/>
                    </a:cubicBezTo>
                    <a:cubicBezTo>
                      <a:pt x="31" y="153"/>
                      <a:pt x="31" y="153"/>
                      <a:pt x="32" y="154"/>
                    </a:cubicBezTo>
                    <a:cubicBezTo>
                      <a:pt x="33" y="155"/>
                      <a:pt x="31" y="158"/>
                      <a:pt x="33" y="155"/>
                    </a:cubicBezTo>
                    <a:cubicBezTo>
                      <a:pt x="35" y="152"/>
                      <a:pt x="36" y="150"/>
                      <a:pt x="36" y="150"/>
                    </a:cubicBezTo>
                    <a:cubicBezTo>
                      <a:pt x="38" y="148"/>
                      <a:pt x="38" y="148"/>
                      <a:pt x="38" y="148"/>
                    </a:cubicBezTo>
                    <a:cubicBezTo>
                      <a:pt x="38" y="148"/>
                      <a:pt x="38" y="146"/>
                      <a:pt x="40" y="147"/>
                    </a:cubicBezTo>
                    <a:cubicBezTo>
                      <a:pt x="43" y="147"/>
                      <a:pt x="44" y="147"/>
                      <a:pt x="44" y="148"/>
                    </a:cubicBezTo>
                    <a:cubicBezTo>
                      <a:pt x="45" y="149"/>
                      <a:pt x="43" y="152"/>
                      <a:pt x="45" y="152"/>
                    </a:cubicBezTo>
                    <a:cubicBezTo>
                      <a:pt x="46" y="152"/>
                      <a:pt x="50" y="150"/>
                      <a:pt x="52" y="151"/>
                    </a:cubicBezTo>
                    <a:cubicBezTo>
                      <a:pt x="53" y="151"/>
                      <a:pt x="54" y="151"/>
                      <a:pt x="55" y="153"/>
                    </a:cubicBezTo>
                    <a:cubicBezTo>
                      <a:pt x="55" y="155"/>
                      <a:pt x="56" y="158"/>
                      <a:pt x="57" y="159"/>
                    </a:cubicBezTo>
                    <a:cubicBezTo>
                      <a:pt x="58" y="159"/>
                      <a:pt x="58" y="162"/>
                      <a:pt x="59" y="164"/>
                    </a:cubicBezTo>
                    <a:cubicBezTo>
                      <a:pt x="59" y="165"/>
                      <a:pt x="63" y="166"/>
                      <a:pt x="64" y="166"/>
                    </a:cubicBezTo>
                    <a:cubicBezTo>
                      <a:pt x="65" y="166"/>
                      <a:pt x="69" y="167"/>
                      <a:pt x="70" y="168"/>
                    </a:cubicBezTo>
                    <a:cubicBezTo>
                      <a:pt x="71" y="168"/>
                      <a:pt x="70" y="170"/>
                      <a:pt x="72" y="171"/>
                    </a:cubicBezTo>
                    <a:cubicBezTo>
                      <a:pt x="75" y="171"/>
                      <a:pt x="75" y="176"/>
                      <a:pt x="75" y="176"/>
                    </a:cubicBezTo>
                    <a:cubicBezTo>
                      <a:pt x="75" y="176"/>
                      <a:pt x="76" y="180"/>
                      <a:pt x="76" y="181"/>
                    </a:cubicBezTo>
                    <a:cubicBezTo>
                      <a:pt x="75" y="182"/>
                      <a:pt x="75" y="184"/>
                      <a:pt x="77" y="184"/>
                    </a:cubicBezTo>
                    <a:cubicBezTo>
                      <a:pt x="78" y="185"/>
                      <a:pt x="82" y="185"/>
                      <a:pt x="82" y="185"/>
                    </a:cubicBezTo>
                    <a:cubicBezTo>
                      <a:pt x="82" y="185"/>
                      <a:pt x="80" y="188"/>
                      <a:pt x="83" y="189"/>
                    </a:cubicBezTo>
                    <a:cubicBezTo>
                      <a:pt x="86" y="190"/>
                      <a:pt x="89" y="191"/>
                      <a:pt x="90" y="192"/>
                    </a:cubicBezTo>
                    <a:cubicBezTo>
                      <a:pt x="91" y="193"/>
                      <a:pt x="88" y="195"/>
                      <a:pt x="92" y="195"/>
                    </a:cubicBezTo>
                    <a:cubicBezTo>
                      <a:pt x="96" y="195"/>
                      <a:pt x="99" y="194"/>
                      <a:pt x="101" y="195"/>
                    </a:cubicBezTo>
                    <a:cubicBezTo>
                      <a:pt x="102" y="197"/>
                      <a:pt x="101" y="199"/>
                      <a:pt x="106" y="201"/>
                    </a:cubicBezTo>
                    <a:cubicBezTo>
                      <a:pt x="110" y="204"/>
                      <a:pt x="112" y="205"/>
                      <a:pt x="113" y="205"/>
                    </a:cubicBezTo>
                    <a:cubicBezTo>
                      <a:pt x="114" y="206"/>
                      <a:pt x="116" y="206"/>
                      <a:pt x="116" y="209"/>
                    </a:cubicBezTo>
                    <a:cubicBezTo>
                      <a:pt x="115" y="213"/>
                      <a:pt x="114" y="215"/>
                      <a:pt x="113" y="216"/>
                    </a:cubicBezTo>
                    <a:cubicBezTo>
                      <a:pt x="111" y="218"/>
                      <a:pt x="109" y="222"/>
                      <a:pt x="108" y="224"/>
                    </a:cubicBezTo>
                    <a:cubicBezTo>
                      <a:pt x="106" y="225"/>
                      <a:pt x="105" y="228"/>
                      <a:pt x="106" y="230"/>
                    </a:cubicBezTo>
                    <a:cubicBezTo>
                      <a:pt x="108" y="232"/>
                      <a:pt x="109" y="235"/>
                      <a:pt x="109" y="236"/>
                    </a:cubicBezTo>
                    <a:cubicBezTo>
                      <a:pt x="109" y="238"/>
                      <a:pt x="110" y="242"/>
                      <a:pt x="109" y="244"/>
                    </a:cubicBezTo>
                    <a:cubicBezTo>
                      <a:pt x="108" y="245"/>
                      <a:pt x="106" y="249"/>
                      <a:pt x="106" y="249"/>
                    </a:cubicBezTo>
                    <a:cubicBezTo>
                      <a:pt x="106" y="249"/>
                      <a:pt x="109" y="251"/>
                      <a:pt x="107" y="253"/>
                    </a:cubicBezTo>
                    <a:cubicBezTo>
                      <a:pt x="105" y="256"/>
                      <a:pt x="101" y="258"/>
                      <a:pt x="100" y="259"/>
                    </a:cubicBezTo>
                    <a:cubicBezTo>
                      <a:pt x="98" y="259"/>
                      <a:pt x="94" y="263"/>
                      <a:pt x="94" y="263"/>
                    </a:cubicBezTo>
                    <a:cubicBezTo>
                      <a:pt x="94" y="263"/>
                      <a:pt x="95" y="270"/>
                      <a:pt x="94" y="271"/>
                    </a:cubicBezTo>
                    <a:cubicBezTo>
                      <a:pt x="94" y="273"/>
                      <a:pt x="88" y="284"/>
                      <a:pt x="90" y="286"/>
                    </a:cubicBezTo>
                    <a:cubicBezTo>
                      <a:pt x="92" y="289"/>
                      <a:pt x="92" y="292"/>
                      <a:pt x="92" y="294"/>
                    </a:cubicBezTo>
                    <a:cubicBezTo>
                      <a:pt x="91" y="295"/>
                      <a:pt x="90" y="295"/>
                      <a:pt x="90" y="296"/>
                    </a:cubicBezTo>
                    <a:cubicBezTo>
                      <a:pt x="89" y="298"/>
                      <a:pt x="85" y="297"/>
                      <a:pt x="88" y="301"/>
                    </a:cubicBezTo>
                    <a:cubicBezTo>
                      <a:pt x="90" y="305"/>
                      <a:pt x="92" y="306"/>
                      <a:pt x="93" y="308"/>
                    </a:cubicBezTo>
                    <a:cubicBezTo>
                      <a:pt x="94" y="310"/>
                      <a:pt x="94" y="311"/>
                      <a:pt x="95" y="313"/>
                    </a:cubicBezTo>
                    <a:cubicBezTo>
                      <a:pt x="97" y="316"/>
                      <a:pt x="98" y="318"/>
                      <a:pt x="100" y="320"/>
                    </a:cubicBezTo>
                    <a:cubicBezTo>
                      <a:pt x="102" y="321"/>
                      <a:pt x="104" y="322"/>
                      <a:pt x="104" y="324"/>
                    </a:cubicBezTo>
                    <a:cubicBezTo>
                      <a:pt x="104" y="326"/>
                      <a:pt x="108" y="331"/>
                      <a:pt x="103" y="328"/>
                    </a:cubicBezTo>
                    <a:cubicBezTo>
                      <a:pt x="98" y="324"/>
                      <a:pt x="103" y="327"/>
                      <a:pt x="96" y="322"/>
                    </a:cubicBezTo>
                    <a:cubicBezTo>
                      <a:pt x="90" y="316"/>
                      <a:pt x="88" y="319"/>
                      <a:pt x="85" y="315"/>
                    </a:cubicBezTo>
                    <a:cubicBezTo>
                      <a:pt x="82" y="312"/>
                      <a:pt x="86" y="324"/>
                      <a:pt x="81" y="310"/>
                    </a:cubicBezTo>
                    <a:cubicBezTo>
                      <a:pt x="76" y="295"/>
                      <a:pt x="74" y="297"/>
                      <a:pt x="73" y="294"/>
                    </a:cubicBezTo>
                    <a:cubicBezTo>
                      <a:pt x="71" y="291"/>
                      <a:pt x="72" y="294"/>
                      <a:pt x="68" y="287"/>
                    </a:cubicBezTo>
                    <a:cubicBezTo>
                      <a:pt x="64" y="280"/>
                      <a:pt x="68" y="285"/>
                      <a:pt x="64" y="280"/>
                    </a:cubicBezTo>
                    <a:cubicBezTo>
                      <a:pt x="61" y="275"/>
                      <a:pt x="61" y="282"/>
                      <a:pt x="59" y="273"/>
                    </a:cubicBezTo>
                    <a:cubicBezTo>
                      <a:pt x="57" y="265"/>
                      <a:pt x="57" y="271"/>
                      <a:pt x="55" y="261"/>
                    </a:cubicBezTo>
                    <a:cubicBezTo>
                      <a:pt x="52" y="252"/>
                      <a:pt x="56" y="251"/>
                      <a:pt x="51" y="247"/>
                    </a:cubicBezTo>
                    <a:cubicBezTo>
                      <a:pt x="46" y="242"/>
                      <a:pt x="46" y="245"/>
                      <a:pt x="45" y="241"/>
                    </a:cubicBezTo>
                    <a:cubicBezTo>
                      <a:pt x="43" y="238"/>
                      <a:pt x="45" y="241"/>
                      <a:pt x="41" y="233"/>
                    </a:cubicBezTo>
                    <a:cubicBezTo>
                      <a:pt x="36" y="225"/>
                      <a:pt x="30" y="222"/>
                      <a:pt x="30" y="208"/>
                    </a:cubicBezTo>
                    <a:cubicBezTo>
                      <a:pt x="30" y="195"/>
                      <a:pt x="30" y="192"/>
                      <a:pt x="30" y="192"/>
                    </a:cubicBezTo>
                    <a:cubicBezTo>
                      <a:pt x="30" y="192"/>
                      <a:pt x="24" y="187"/>
                      <a:pt x="26" y="179"/>
                    </a:cubicBezTo>
                    <a:cubicBezTo>
                      <a:pt x="28" y="171"/>
                      <a:pt x="29" y="174"/>
                      <a:pt x="28" y="171"/>
                    </a:cubicBezTo>
                    <a:cubicBezTo>
                      <a:pt x="27" y="168"/>
                      <a:pt x="27" y="169"/>
                      <a:pt x="24" y="166"/>
                    </a:cubicBezTo>
                    <a:cubicBezTo>
                      <a:pt x="22" y="163"/>
                      <a:pt x="22" y="163"/>
                      <a:pt x="21" y="161"/>
                    </a:cubicBezTo>
                    <a:cubicBezTo>
                      <a:pt x="21" y="159"/>
                      <a:pt x="20" y="155"/>
                      <a:pt x="20" y="155"/>
                    </a:cubicBezTo>
                    <a:cubicBezTo>
                      <a:pt x="18" y="156"/>
                      <a:pt x="18" y="156"/>
                      <a:pt x="18" y="156"/>
                    </a:cubicBezTo>
                    <a:cubicBezTo>
                      <a:pt x="18" y="156"/>
                      <a:pt x="0" y="336"/>
                      <a:pt x="179" y="363"/>
                    </a:cubicBezTo>
                    <a:cubicBezTo>
                      <a:pt x="179" y="363"/>
                      <a:pt x="138" y="354"/>
                      <a:pt x="134" y="346"/>
                    </a:cubicBezTo>
                    <a:cubicBezTo>
                      <a:pt x="134" y="346"/>
                      <a:pt x="134" y="338"/>
                      <a:pt x="135" y="338"/>
                    </a:cubicBezTo>
                    <a:cubicBezTo>
                      <a:pt x="137" y="338"/>
                      <a:pt x="140" y="339"/>
                      <a:pt x="142" y="337"/>
                    </a:cubicBezTo>
                    <a:cubicBezTo>
                      <a:pt x="145" y="335"/>
                      <a:pt x="148" y="333"/>
                      <a:pt x="148" y="333"/>
                    </a:cubicBezTo>
                    <a:cubicBezTo>
                      <a:pt x="148" y="336"/>
                      <a:pt x="148" y="336"/>
                      <a:pt x="148" y="336"/>
                    </a:cubicBezTo>
                    <a:cubicBezTo>
                      <a:pt x="148" y="336"/>
                      <a:pt x="146" y="336"/>
                      <a:pt x="154" y="335"/>
                    </a:cubicBezTo>
                    <a:cubicBezTo>
                      <a:pt x="162" y="334"/>
                      <a:pt x="162" y="335"/>
                      <a:pt x="165" y="333"/>
                    </a:cubicBezTo>
                    <a:cubicBezTo>
                      <a:pt x="168" y="332"/>
                      <a:pt x="171" y="326"/>
                      <a:pt x="173" y="330"/>
                    </a:cubicBezTo>
                    <a:cubicBezTo>
                      <a:pt x="175" y="333"/>
                      <a:pt x="171" y="332"/>
                      <a:pt x="175" y="333"/>
                    </a:cubicBezTo>
                    <a:cubicBezTo>
                      <a:pt x="179" y="335"/>
                      <a:pt x="186" y="333"/>
                      <a:pt x="186" y="333"/>
                    </a:cubicBezTo>
                    <a:cubicBezTo>
                      <a:pt x="186" y="333"/>
                      <a:pt x="198" y="333"/>
                      <a:pt x="200" y="332"/>
                    </a:cubicBezTo>
                    <a:cubicBezTo>
                      <a:pt x="201" y="331"/>
                      <a:pt x="201" y="329"/>
                      <a:pt x="203" y="329"/>
                    </a:cubicBezTo>
                    <a:cubicBezTo>
                      <a:pt x="205" y="330"/>
                      <a:pt x="206" y="333"/>
                      <a:pt x="206" y="333"/>
                    </a:cubicBezTo>
                    <a:cubicBezTo>
                      <a:pt x="200" y="337"/>
                      <a:pt x="200" y="337"/>
                      <a:pt x="200" y="337"/>
                    </a:cubicBezTo>
                    <a:cubicBezTo>
                      <a:pt x="193" y="342"/>
                      <a:pt x="193" y="342"/>
                      <a:pt x="193" y="342"/>
                    </a:cubicBezTo>
                    <a:cubicBezTo>
                      <a:pt x="193" y="342"/>
                      <a:pt x="190" y="342"/>
                      <a:pt x="193" y="344"/>
                    </a:cubicBezTo>
                    <a:cubicBezTo>
                      <a:pt x="195" y="345"/>
                      <a:pt x="197" y="345"/>
                      <a:pt x="200" y="345"/>
                    </a:cubicBezTo>
                    <a:cubicBezTo>
                      <a:pt x="203" y="345"/>
                      <a:pt x="210" y="351"/>
                      <a:pt x="212" y="348"/>
                    </a:cubicBezTo>
                    <a:cubicBezTo>
                      <a:pt x="213" y="344"/>
                      <a:pt x="214" y="344"/>
                      <a:pt x="215" y="342"/>
                    </a:cubicBezTo>
                    <a:cubicBezTo>
                      <a:pt x="216" y="339"/>
                      <a:pt x="216" y="337"/>
                      <a:pt x="219" y="337"/>
                    </a:cubicBezTo>
                    <a:cubicBezTo>
                      <a:pt x="222" y="337"/>
                      <a:pt x="225" y="338"/>
                      <a:pt x="225" y="338"/>
                    </a:cubicBezTo>
                    <a:cubicBezTo>
                      <a:pt x="222" y="343"/>
                      <a:pt x="222" y="343"/>
                      <a:pt x="222" y="343"/>
                    </a:cubicBezTo>
                    <a:cubicBezTo>
                      <a:pt x="222" y="343"/>
                      <a:pt x="227" y="343"/>
                      <a:pt x="229" y="343"/>
                    </a:cubicBezTo>
                    <a:cubicBezTo>
                      <a:pt x="232" y="343"/>
                      <a:pt x="232" y="346"/>
                      <a:pt x="235" y="343"/>
                    </a:cubicBezTo>
                    <a:cubicBezTo>
                      <a:pt x="238" y="340"/>
                      <a:pt x="238" y="340"/>
                      <a:pt x="241" y="340"/>
                    </a:cubicBezTo>
                    <a:cubicBezTo>
                      <a:pt x="244" y="339"/>
                      <a:pt x="249" y="338"/>
                      <a:pt x="250" y="339"/>
                    </a:cubicBezTo>
                    <a:cubicBezTo>
                      <a:pt x="251" y="339"/>
                      <a:pt x="254" y="339"/>
                      <a:pt x="255" y="339"/>
                    </a:cubicBezTo>
                    <a:cubicBezTo>
                      <a:pt x="256" y="339"/>
                      <a:pt x="263" y="344"/>
                      <a:pt x="264" y="343"/>
                    </a:cubicBezTo>
                    <a:cubicBezTo>
                      <a:pt x="265" y="342"/>
                      <a:pt x="273" y="343"/>
                      <a:pt x="273" y="343"/>
                    </a:cubicBezTo>
                    <a:cubicBezTo>
                      <a:pt x="273" y="343"/>
                      <a:pt x="252" y="362"/>
                      <a:pt x="208" y="363"/>
                    </a:cubicBezTo>
                    <a:cubicBezTo>
                      <a:pt x="208" y="363"/>
                      <a:pt x="307" y="368"/>
                      <a:pt x="363" y="271"/>
                    </a:cubicBezTo>
                    <a:cubicBezTo>
                      <a:pt x="419" y="174"/>
                      <a:pt x="380" y="49"/>
                      <a:pt x="252" y="6"/>
                    </a:cubicBezTo>
                    <a:cubicBezTo>
                      <a:pt x="252" y="6"/>
                      <a:pt x="348" y="41"/>
                      <a:pt x="373" y="133"/>
                    </a:cubicBezTo>
                    <a:cubicBezTo>
                      <a:pt x="372" y="134"/>
                      <a:pt x="372" y="134"/>
                      <a:pt x="372" y="134"/>
                    </a:cubicBezTo>
                    <a:cubicBezTo>
                      <a:pt x="370" y="132"/>
                      <a:pt x="370" y="133"/>
                      <a:pt x="368" y="129"/>
                    </a:cubicBezTo>
                    <a:cubicBezTo>
                      <a:pt x="366" y="125"/>
                      <a:pt x="367" y="125"/>
                      <a:pt x="366" y="122"/>
                    </a:cubicBezTo>
                    <a:cubicBezTo>
                      <a:pt x="364" y="119"/>
                      <a:pt x="364" y="122"/>
                      <a:pt x="362" y="119"/>
                    </a:cubicBezTo>
                    <a:cubicBezTo>
                      <a:pt x="360" y="116"/>
                      <a:pt x="360" y="116"/>
                      <a:pt x="358" y="114"/>
                    </a:cubicBezTo>
                    <a:cubicBezTo>
                      <a:pt x="356" y="113"/>
                      <a:pt x="354" y="107"/>
                      <a:pt x="353" y="105"/>
                    </a:cubicBezTo>
                    <a:cubicBezTo>
                      <a:pt x="352" y="104"/>
                      <a:pt x="348" y="103"/>
                      <a:pt x="346" y="103"/>
                    </a:cubicBezTo>
                    <a:cubicBezTo>
                      <a:pt x="345" y="102"/>
                      <a:pt x="345" y="100"/>
                      <a:pt x="345" y="102"/>
                    </a:cubicBezTo>
                    <a:cubicBezTo>
                      <a:pt x="344" y="104"/>
                      <a:pt x="347" y="108"/>
                      <a:pt x="347" y="108"/>
                    </a:cubicBezTo>
                    <a:cubicBezTo>
                      <a:pt x="347" y="115"/>
                      <a:pt x="347" y="115"/>
                      <a:pt x="347" y="115"/>
                    </a:cubicBezTo>
                    <a:cubicBezTo>
                      <a:pt x="347" y="115"/>
                      <a:pt x="350" y="121"/>
                      <a:pt x="350" y="123"/>
                    </a:cubicBezTo>
                    <a:cubicBezTo>
                      <a:pt x="350" y="125"/>
                      <a:pt x="348" y="129"/>
                      <a:pt x="348" y="129"/>
                    </a:cubicBezTo>
                    <a:cubicBezTo>
                      <a:pt x="348" y="129"/>
                      <a:pt x="347" y="134"/>
                      <a:pt x="345" y="135"/>
                    </a:cubicBezTo>
                    <a:cubicBezTo>
                      <a:pt x="343" y="136"/>
                      <a:pt x="333" y="138"/>
                      <a:pt x="333" y="138"/>
                    </a:cubicBezTo>
                    <a:cubicBezTo>
                      <a:pt x="333" y="138"/>
                      <a:pt x="330" y="134"/>
                      <a:pt x="329" y="131"/>
                    </a:cubicBezTo>
                    <a:cubicBezTo>
                      <a:pt x="327" y="128"/>
                      <a:pt x="322" y="128"/>
                      <a:pt x="321" y="126"/>
                    </a:cubicBezTo>
                    <a:cubicBezTo>
                      <a:pt x="320" y="125"/>
                      <a:pt x="322" y="122"/>
                      <a:pt x="319" y="119"/>
                    </a:cubicBezTo>
                    <a:cubicBezTo>
                      <a:pt x="317" y="116"/>
                      <a:pt x="319" y="116"/>
                      <a:pt x="316" y="113"/>
                    </a:cubicBezTo>
                    <a:cubicBezTo>
                      <a:pt x="313" y="110"/>
                      <a:pt x="313" y="110"/>
                      <a:pt x="313" y="110"/>
                    </a:cubicBezTo>
                    <a:cubicBezTo>
                      <a:pt x="313" y="110"/>
                      <a:pt x="305" y="108"/>
                      <a:pt x="307" y="112"/>
                    </a:cubicBezTo>
                    <a:cubicBezTo>
                      <a:pt x="310" y="116"/>
                      <a:pt x="307" y="121"/>
                      <a:pt x="309" y="122"/>
                    </a:cubicBezTo>
                    <a:cubicBezTo>
                      <a:pt x="311" y="122"/>
                      <a:pt x="313" y="120"/>
                      <a:pt x="314" y="124"/>
                    </a:cubicBezTo>
                    <a:cubicBezTo>
                      <a:pt x="316" y="128"/>
                      <a:pt x="316" y="130"/>
                      <a:pt x="318" y="131"/>
                    </a:cubicBezTo>
                    <a:cubicBezTo>
                      <a:pt x="319" y="132"/>
                      <a:pt x="319" y="138"/>
                      <a:pt x="321" y="138"/>
                    </a:cubicBezTo>
                    <a:cubicBezTo>
                      <a:pt x="323" y="139"/>
                      <a:pt x="327" y="138"/>
                      <a:pt x="327" y="140"/>
                    </a:cubicBezTo>
                    <a:cubicBezTo>
                      <a:pt x="327" y="143"/>
                      <a:pt x="324" y="146"/>
                      <a:pt x="327" y="146"/>
                    </a:cubicBezTo>
                    <a:cubicBezTo>
                      <a:pt x="330" y="147"/>
                      <a:pt x="330" y="149"/>
                      <a:pt x="332" y="148"/>
                    </a:cubicBezTo>
                    <a:cubicBezTo>
                      <a:pt x="334" y="148"/>
                      <a:pt x="333" y="149"/>
                      <a:pt x="336" y="147"/>
                    </a:cubicBezTo>
                    <a:cubicBezTo>
                      <a:pt x="339" y="146"/>
                      <a:pt x="342" y="146"/>
                      <a:pt x="342" y="146"/>
                    </a:cubicBezTo>
                    <a:cubicBezTo>
                      <a:pt x="342" y="146"/>
                      <a:pt x="346" y="149"/>
                      <a:pt x="346" y="150"/>
                    </a:cubicBezTo>
                    <a:cubicBezTo>
                      <a:pt x="346" y="152"/>
                      <a:pt x="345" y="159"/>
                      <a:pt x="345" y="159"/>
                    </a:cubicBezTo>
                    <a:cubicBezTo>
                      <a:pt x="341" y="166"/>
                      <a:pt x="341" y="166"/>
                      <a:pt x="341" y="166"/>
                    </a:cubicBezTo>
                    <a:cubicBezTo>
                      <a:pt x="341" y="166"/>
                      <a:pt x="342" y="179"/>
                      <a:pt x="339" y="179"/>
                    </a:cubicBezTo>
                    <a:cubicBezTo>
                      <a:pt x="337" y="179"/>
                      <a:pt x="335" y="185"/>
                      <a:pt x="333" y="185"/>
                    </a:cubicBezTo>
                    <a:cubicBezTo>
                      <a:pt x="332" y="186"/>
                      <a:pt x="332" y="195"/>
                      <a:pt x="332" y="195"/>
                    </a:cubicBezTo>
                    <a:cubicBezTo>
                      <a:pt x="328" y="199"/>
                      <a:pt x="328" y="199"/>
                      <a:pt x="328" y="199"/>
                    </a:cubicBezTo>
                    <a:cubicBezTo>
                      <a:pt x="328" y="199"/>
                      <a:pt x="327" y="206"/>
                      <a:pt x="328" y="208"/>
                    </a:cubicBezTo>
                    <a:cubicBezTo>
                      <a:pt x="328" y="209"/>
                      <a:pt x="329" y="216"/>
                      <a:pt x="328" y="220"/>
                    </a:cubicBezTo>
                    <a:cubicBezTo>
                      <a:pt x="327" y="223"/>
                      <a:pt x="323" y="226"/>
                      <a:pt x="323" y="226"/>
                    </a:cubicBezTo>
                    <a:cubicBezTo>
                      <a:pt x="323" y="226"/>
                      <a:pt x="329" y="232"/>
                      <a:pt x="326" y="233"/>
                    </a:cubicBezTo>
                    <a:cubicBezTo>
                      <a:pt x="322" y="234"/>
                      <a:pt x="319" y="239"/>
                      <a:pt x="318" y="241"/>
                    </a:cubicBezTo>
                    <a:cubicBezTo>
                      <a:pt x="317" y="242"/>
                      <a:pt x="318" y="244"/>
                      <a:pt x="316" y="245"/>
                    </a:cubicBezTo>
                    <a:cubicBezTo>
                      <a:pt x="313" y="245"/>
                      <a:pt x="310" y="246"/>
                      <a:pt x="310" y="247"/>
                    </a:cubicBezTo>
                    <a:cubicBezTo>
                      <a:pt x="310" y="248"/>
                      <a:pt x="310" y="253"/>
                      <a:pt x="310" y="253"/>
                    </a:cubicBezTo>
                    <a:cubicBezTo>
                      <a:pt x="303" y="263"/>
                      <a:pt x="303" y="263"/>
                      <a:pt x="303" y="263"/>
                    </a:cubicBezTo>
                    <a:cubicBezTo>
                      <a:pt x="295" y="270"/>
                      <a:pt x="295" y="270"/>
                      <a:pt x="295" y="270"/>
                    </a:cubicBezTo>
                    <a:cubicBezTo>
                      <a:pt x="295" y="270"/>
                      <a:pt x="295" y="275"/>
                      <a:pt x="293" y="275"/>
                    </a:cubicBezTo>
                    <a:cubicBezTo>
                      <a:pt x="290" y="276"/>
                      <a:pt x="282" y="279"/>
                      <a:pt x="280" y="280"/>
                    </a:cubicBezTo>
                    <a:cubicBezTo>
                      <a:pt x="279" y="282"/>
                      <a:pt x="273" y="285"/>
                      <a:pt x="271" y="285"/>
                    </a:cubicBezTo>
                    <a:cubicBezTo>
                      <a:pt x="268" y="285"/>
                      <a:pt x="272" y="291"/>
                      <a:pt x="268" y="285"/>
                    </a:cubicBezTo>
                    <a:cubicBezTo>
                      <a:pt x="265" y="279"/>
                      <a:pt x="268" y="282"/>
                      <a:pt x="265" y="276"/>
                    </a:cubicBezTo>
                    <a:cubicBezTo>
                      <a:pt x="262" y="269"/>
                      <a:pt x="262" y="274"/>
                      <a:pt x="262" y="269"/>
                    </a:cubicBezTo>
                    <a:cubicBezTo>
                      <a:pt x="262" y="264"/>
                      <a:pt x="262" y="268"/>
                      <a:pt x="262" y="264"/>
                    </a:cubicBezTo>
                    <a:cubicBezTo>
                      <a:pt x="261" y="259"/>
                      <a:pt x="263" y="262"/>
                      <a:pt x="260" y="257"/>
                    </a:cubicBezTo>
                    <a:cubicBezTo>
                      <a:pt x="258" y="251"/>
                      <a:pt x="258" y="253"/>
                      <a:pt x="255" y="250"/>
                    </a:cubicBezTo>
                    <a:cubicBezTo>
                      <a:pt x="251" y="246"/>
                      <a:pt x="249" y="250"/>
                      <a:pt x="251" y="244"/>
                    </a:cubicBezTo>
                    <a:cubicBezTo>
                      <a:pt x="253" y="238"/>
                      <a:pt x="252" y="244"/>
                      <a:pt x="253" y="238"/>
                    </a:cubicBezTo>
                    <a:cubicBezTo>
                      <a:pt x="254" y="233"/>
                      <a:pt x="253" y="232"/>
                      <a:pt x="256" y="229"/>
                    </a:cubicBezTo>
                    <a:cubicBezTo>
                      <a:pt x="259" y="227"/>
                      <a:pt x="262" y="226"/>
                      <a:pt x="262" y="223"/>
                    </a:cubicBezTo>
                    <a:cubicBezTo>
                      <a:pt x="262" y="220"/>
                      <a:pt x="262" y="218"/>
                      <a:pt x="261" y="216"/>
                    </a:cubicBezTo>
                    <a:cubicBezTo>
                      <a:pt x="260" y="214"/>
                      <a:pt x="256" y="211"/>
                      <a:pt x="256" y="209"/>
                    </a:cubicBezTo>
                    <a:cubicBezTo>
                      <a:pt x="256" y="208"/>
                      <a:pt x="256" y="209"/>
                      <a:pt x="253" y="205"/>
                    </a:cubicBezTo>
                    <a:cubicBezTo>
                      <a:pt x="250" y="201"/>
                      <a:pt x="249" y="199"/>
                      <a:pt x="249" y="199"/>
                    </a:cubicBezTo>
                    <a:cubicBezTo>
                      <a:pt x="249" y="199"/>
                      <a:pt x="248" y="190"/>
                      <a:pt x="248" y="187"/>
                    </a:cubicBezTo>
                    <a:cubicBezTo>
                      <a:pt x="248" y="183"/>
                      <a:pt x="247" y="189"/>
                      <a:pt x="248" y="183"/>
                    </a:cubicBezTo>
                    <a:cubicBezTo>
                      <a:pt x="249" y="178"/>
                      <a:pt x="250" y="174"/>
                      <a:pt x="250" y="174"/>
                    </a:cubicBezTo>
                    <a:cubicBezTo>
                      <a:pt x="250" y="174"/>
                      <a:pt x="243" y="170"/>
                      <a:pt x="241" y="170"/>
                    </a:cubicBezTo>
                    <a:cubicBezTo>
                      <a:pt x="238" y="171"/>
                      <a:pt x="238" y="175"/>
                      <a:pt x="235" y="172"/>
                    </a:cubicBezTo>
                    <a:cubicBezTo>
                      <a:pt x="231" y="169"/>
                      <a:pt x="232" y="167"/>
                      <a:pt x="230" y="166"/>
                    </a:cubicBezTo>
                    <a:cubicBezTo>
                      <a:pt x="229" y="165"/>
                      <a:pt x="226" y="164"/>
                      <a:pt x="224" y="166"/>
                    </a:cubicBezTo>
                    <a:cubicBezTo>
                      <a:pt x="222" y="168"/>
                      <a:pt x="218" y="168"/>
                      <a:pt x="214" y="170"/>
                    </a:cubicBezTo>
                    <a:cubicBezTo>
                      <a:pt x="210" y="171"/>
                      <a:pt x="209" y="171"/>
                      <a:pt x="203" y="171"/>
                    </a:cubicBezTo>
                    <a:cubicBezTo>
                      <a:pt x="198" y="171"/>
                      <a:pt x="192" y="173"/>
                      <a:pt x="188" y="170"/>
                    </a:cubicBezTo>
                    <a:cubicBezTo>
                      <a:pt x="185" y="168"/>
                      <a:pt x="184" y="171"/>
                      <a:pt x="182" y="167"/>
                    </a:cubicBezTo>
                    <a:cubicBezTo>
                      <a:pt x="181" y="163"/>
                      <a:pt x="182" y="163"/>
                      <a:pt x="179" y="161"/>
                    </a:cubicBezTo>
                    <a:cubicBezTo>
                      <a:pt x="175" y="159"/>
                      <a:pt x="174" y="161"/>
                      <a:pt x="173" y="157"/>
                    </a:cubicBezTo>
                    <a:cubicBezTo>
                      <a:pt x="173" y="153"/>
                      <a:pt x="175" y="154"/>
                      <a:pt x="172" y="150"/>
                    </a:cubicBezTo>
                    <a:cubicBezTo>
                      <a:pt x="169" y="147"/>
                      <a:pt x="174" y="152"/>
                      <a:pt x="169" y="147"/>
                    </a:cubicBezTo>
                    <a:cubicBezTo>
                      <a:pt x="164" y="142"/>
                      <a:pt x="163" y="146"/>
                      <a:pt x="164" y="142"/>
                    </a:cubicBezTo>
                    <a:cubicBezTo>
                      <a:pt x="166" y="137"/>
                      <a:pt x="167" y="140"/>
                      <a:pt x="167" y="135"/>
                    </a:cubicBezTo>
                    <a:cubicBezTo>
                      <a:pt x="167" y="130"/>
                      <a:pt x="175" y="137"/>
                      <a:pt x="170" y="127"/>
                    </a:cubicBezTo>
                    <a:cubicBezTo>
                      <a:pt x="166" y="116"/>
                      <a:pt x="165" y="119"/>
                      <a:pt x="169" y="111"/>
                    </a:cubicBezTo>
                    <a:cubicBezTo>
                      <a:pt x="173" y="103"/>
                      <a:pt x="179" y="101"/>
                      <a:pt x="180" y="99"/>
                    </a:cubicBezTo>
                    <a:cubicBezTo>
                      <a:pt x="181" y="97"/>
                      <a:pt x="182" y="93"/>
                      <a:pt x="184" y="92"/>
                    </a:cubicBezTo>
                    <a:cubicBezTo>
                      <a:pt x="186" y="90"/>
                      <a:pt x="185" y="89"/>
                      <a:pt x="188" y="90"/>
                    </a:cubicBezTo>
                    <a:cubicBezTo>
                      <a:pt x="192" y="90"/>
                      <a:pt x="197" y="88"/>
                      <a:pt x="199" y="86"/>
                    </a:cubicBezTo>
                    <a:cubicBezTo>
                      <a:pt x="202" y="83"/>
                      <a:pt x="205" y="79"/>
                      <a:pt x="207" y="79"/>
                    </a:cubicBezTo>
                    <a:cubicBezTo>
                      <a:pt x="209" y="78"/>
                      <a:pt x="208" y="79"/>
                      <a:pt x="212" y="78"/>
                    </a:cubicBezTo>
                    <a:cubicBezTo>
                      <a:pt x="215" y="78"/>
                      <a:pt x="216" y="77"/>
                      <a:pt x="219" y="77"/>
                    </a:cubicBezTo>
                    <a:cubicBezTo>
                      <a:pt x="221" y="77"/>
                      <a:pt x="216" y="78"/>
                      <a:pt x="223" y="77"/>
                    </a:cubicBezTo>
                    <a:cubicBezTo>
                      <a:pt x="231" y="75"/>
                      <a:pt x="229" y="75"/>
                      <a:pt x="231" y="75"/>
                    </a:cubicBezTo>
                    <a:cubicBezTo>
                      <a:pt x="232" y="75"/>
                      <a:pt x="232" y="76"/>
                      <a:pt x="235" y="76"/>
                    </a:cubicBezTo>
                    <a:cubicBezTo>
                      <a:pt x="238" y="77"/>
                      <a:pt x="237" y="70"/>
                      <a:pt x="238" y="77"/>
                    </a:cubicBezTo>
                    <a:cubicBezTo>
                      <a:pt x="238" y="83"/>
                      <a:pt x="235" y="86"/>
                      <a:pt x="240" y="87"/>
                    </a:cubicBezTo>
                    <a:cubicBezTo>
                      <a:pt x="245" y="87"/>
                      <a:pt x="240" y="87"/>
                      <a:pt x="245" y="87"/>
                    </a:cubicBezTo>
                    <a:cubicBezTo>
                      <a:pt x="250" y="87"/>
                      <a:pt x="249" y="88"/>
                      <a:pt x="252" y="89"/>
                    </a:cubicBezTo>
                    <a:cubicBezTo>
                      <a:pt x="254" y="90"/>
                      <a:pt x="256" y="92"/>
                      <a:pt x="259" y="92"/>
                    </a:cubicBezTo>
                    <a:cubicBezTo>
                      <a:pt x="263" y="92"/>
                      <a:pt x="258" y="98"/>
                      <a:pt x="263" y="92"/>
                    </a:cubicBezTo>
                    <a:cubicBezTo>
                      <a:pt x="269" y="87"/>
                      <a:pt x="259" y="86"/>
                      <a:pt x="269" y="87"/>
                    </a:cubicBezTo>
                    <a:cubicBezTo>
                      <a:pt x="279" y="87"/>
                      <a:pt x="280" y="90"/>
                      <a:pt x="282" y="89"/>
                    </a:cubicBezTo>
                    <a:cubicBezTo>
                      <a:pt x="283" y="88"/>
                      <a:pt x="284" y="90"/>
                      <a:pt x="288" y="87"/>
                    </a:cubicBezTo>
                    <a:cubicBezTo>
                      <a:pt x="292" y="85"/>
                      <a:pt x="293" y="85"/>
                      <a:pt x="295" y="86"/>
                    </a:cubicBezTo>
                    <a:cubicBezTo>
                      <a:pt x="296" y="87"/>
                      <a:pt x="296" y="91"/>
                      <a:pt x="298" y="87"/>
                    </a:cubicBezTo>
                    <a:cubicBezTo>
                      <a:pt x="300" y="83"/>
                      <a:pt x="303" y="84"/>
                      <a:pt x="298" y="82"/>
                    </a:cubicBezTo>
                    <a:cubicBezTo>
                      <a:pt x="293" y="79"/>
                      <a:pt x="291" y="82"/>
                      <a:pt x="290" y="79"/>
                    </a:cubicBezTo>
                    <a:cubicBezTo>
                      <a:pt x="289" y="75"/>
                      <a:pt x="295" y="76"/>
                      <a:pt x="289" y="75"/>
                    </a:cubicBezTo>
                    <a:cubicBezTo>
                      <a:pt x="284" y="75"/>
                      <a:pt x="285" y="75"/>
                      <a:pt x="281" y="73"/>
                    </a:cubicBezTo>
                    <a:cubicBezTo>
                      <a:pt x="277" y="72"/>
                      <a:pt x="274" y="77"/>
                      <a:pt x="272" y="73"/>
                    </a:cubicBezTo>
                    <a:cubicBezTo>
                      <a:pt x="271" y="69"/>
                      <a:pt x="264" y="76"/>
                      <a:pt x="271" y="69"/>
                    </a:cubicBezTo>
                    <a:cubicBezTo>
                      <a:pt x="278" y="63"/>
                      <a:pt x="275" y="60"/>
                      <a:pt x="280" y="62"/>
                    </a:cubicBezTo>
                    <a:cubicBezTo>
                      <a:pt x="285" y="63"/>
                      <a:pt x="283" y="67"/>
                      <a:pt x="286" y="65"/>
                    </a:cubicBezTo>
                    <a:cubicBezTo>
                      <a:pt x="289" y="62"/>
                      <a:pt x="295" y="60"/>
                      <a:pt x="289" y="57"/>
                    </a:cubicBezTo>
                    <a:cubicBezTo>
                      <a:pt x="284" y="53"/>
                      <a:pt x="288" y="54"/>
                      <a:pt x="282" y="52"/>
                    </a:cubicBezTo>
                    <a:cubicBezTo>
                      <a:pt x="277" y="49"/>
                      <a:pt x="271" y="62"/>
                      <a:pt x="269" y="60"/>
                    </a:cubicBezTo>
                    <a:cubicBezTo>
                      <a:pt x="266" y="58"/>
                      <a:pt x="265" y="57"/>
                      <a:pt x="263" y="58"/>
                    </a:cubicBezTo>
                    <a:cubicBezTo>
                      <a:pt x="262" y="59"/>
                      <a:pt x="262" y="63"/>
                      <a:pt x="261" y="67"/>
                    </a:cubicBezTo>
                    <a:cubicBezTo>
                      <a:pt x="261" y="70"/>
                      <a:pt x="264" y="71"/>
                      <a:pt x="259" y="69"/>
                    </a:cubicBezTo>
                    <a:cubicBezTo>
                      <a:pt x="253" y="66"/>
                      <a:pt x="265" y="67"/>
                      <a:pt x="252" y="63"/>
                    </a:cubicBezTo>
                    <a:cubicBezTo>
                      <a:pt x="240" y="58"/>
                      <a:pt x="235" y="59"/>
                      <a:pt x="234" y="61"/>
                    </a:cubicBezTo>
                    <a:cubicBezTo>
                      <a:pt x="232" y="63"/>
                      <a:pt x="229" y="62"/>
                      <a:pt x="228" y="63"/>
                    </a:cubicBezTo>
                    <a:cubicBezTo>
                      <a:pt x="227" y="65"/>
                      <a:pt x="232" y="68"/>
                      <a:pt x="227" y="65"/>
                    </a:cubicBezTo>
                    <a:cubicBezTo>
                      <a:pt x="222" y="62"/>
                      <a:pt x="217" y="66"/>
                      <a:pt x="217" y="66"/>
                    </a:cubicBezTo>
                    <a:cubicBezTo>
                      <a:pt x="217" y="66"/>
                      <a:pt x="215" y="66"/>
                      <a:pt x="213" y="67"/>
                    </a:cubicBezTo>
                    <a:cubicBezTo>
                      <a:pt x="211" y="69"/>
                      <a:pt x="206" y="70"/>
                      <a:pt x="204" y="69"/>
                    </a:cubicBezTo>
                    <a:cubicBezTo>
                      <a:pt x="201" y="69"/>
                      <a:pt x="196" y="70"/>
                      <a:pt x="200" y="64"/>
                    </a:cubicBezTo>
                    <a:cubicBezTo>
                      <a:pt x="205" y="58"/>
                      <a:pt x="202" y="62"/>
                      <a:pt x="209" y="59"/>
                    </a:cubicBezTo>
                    <a:cubicBezTo>
                      <a:pt x="216" y="56"/>
                      <a:pt x="227" y="55"/>
                      <a:pt x="218" y="53"/>
                    </a:cubicBezTo>
                    <a:cubicBezTo>
                      <a:pt x="208" y="51"/>
                      <a:pt x="223" y="51"/>
                      <a:pt x="210" y="45"/>
                    </a:cubicBezTo>
                    <a:cubicBezTo>
                      <a:pt x="198" y="39"/>
                      <a:pt x="197" y="47"/>
                      <a:pt x="198" y="39"/>
                    </a:cubicBezTo>
                    <a:cubicBezTo>
                      <a:pt x="198" y="31"/>
                      <a:pt x="197" y="30"/>
                      <a:pt x="194" y="31"/>
                    </a:cubicBezTo>
                    <a:cubicBezTo>
                      <a:pt x="192" y="31"/>
                      <a:pt x="184" y="33"/>
                      <a:pt x="181" y="33"/>
                    </a:cubicBezTo>
                    <a:cubicBezTo>
                      <a:pt x="178" y="34"/>
                      <a:pt x="182" y="36"/>
                      <a:pt x="176" y="33"/>
                    </a:cubicBezTo>
                    <a:cubicBezTo>
                      <a:pt x="170" y="30"/>
                      <a:pt x="168" y="35"/>
                      <a:pt x="170" y="30"/>
                    </a:cubicBezTo>
                    <a:cubicBezTo>
                      <a:pt x="173" y="24"/>
                      <a:pt x="173" y="24"/>
                      <a:pt x="176" y="21"/>
                    </a:cubicBezTo>
                    <a:cubicBezTo>
                      <a:pt x="180" y="18"/>
                      <a:pt x="179" y="6"/>
                      <a:pt x="188" y="11"/>
                    </a:cubicBezTo>
                    <a:cubicBezTo>
                      <a:pt x="196" y="15"/>
                      <a:pt x="193" y="14"/>
                      <a:pt x="200" y="14"/>
                    </a:cubicBezTo>
                    <a:cubicBezTo>
                      <a:pt x="206" y="15"/>
                      <a:pt x="209" y="13"/>
                      <a:pt x="209" y="12"/>
                    </a:cubicBezTo>
                    <a:cubicBezTo>
                      <a:pt x="209" y="11"/>
                      <a:pt x="202" y="7"/>
                      <a:pt x="202" y="7"/>
                    </a:cubicBezTo>
                    <a:cubicBezTo>
                      <a:pt x="202" y="7"/>
                      <a:pt x="199" y="8"/>
                      <a:pt x="200" y="6"/>
                    </a:cubicBezTo>
                    <a:cubicBezTo>
                      <a:pt x="201" y="5"/>
                      <a:pt x="203" y="3"/>
                      <a:pt x="203" y="3"/>
                    </a:cubicBezTo>
                    <a:cubicBezTo>
                      <a:pt x="200" y="0"/>
                      <a:pt x="200" y="0"/>
                      <a:pt x="200" y="0"/>
                    </a:cubicBezTo>
                    <a:cubicBezTo>
                      <a:pt x="200" y="0"/>
                      <a:pt x="176" y="0"/>
                      <a:pt x="17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sp>
        <p:nvSpPr>
          <p:cNvPr id="4" name="标题 3"/>
          <p:cNvSpPr>
            <a:spLocks noGrp="1"/>
          </p:cNvSpPr>
          <p:nvPr>
            <p:ph type="title"/>
          </p:nvPr>
        </p:nvSpPr>
        <p:spPr>
          <a:xfrm>
            <a:off x="45085" y="190500"/>
            <a:ext cx="11353800" cy="817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FEATURE ENGINEERING</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grpSp>
        <p:nvGrpSpPr>
          <p:cNvPr id="24" name="Group 23"/>
          <p:cNvGrpSpPr/>
          <p:nvPr/>
        </p:nvGrpSpPr>
        <p:grpSpPr>
          <a:xfrm>
            <a:off x="9842500" y="5198745"/>
            <a:ext cx="2348230" cy="1030605"/>
            <a:chOff x="11438" y="6690"/>
            <a:chExt cx="7760" cy="3120"/>
          </a:xfrm>
        </p:grpSpPr>
        <p:grpSp>
          <p:nvGrpSpPr>
            <p:cNvPr id="19462" name="组合 7"/>
            <p:cNvGrpSpPr/>
            <p:nvPr/>
          </p:nvGrpSpPr>
          <p:grpSpPr>
            <a:xfrm flipH="1">
              <a:off x="11438" y="6690"/>
              <a:ext cx="7761" cy="3120"/>
              <a:chOff x="4761548" y="3345044"/>
              <a:chExt cx="4928235" cy="1981200"/>
            </a:xfrm>
          </p:grpSpPr>
          <p:sp>
            <p:nvSpPr>
              <p:cNvPr id="9" name="椭圆 8"/>
              <p:cNvSpPr/>
              <p:nvPr/>
            </p:nvSpPr>
            <p:spPr>
              <a:xfrm>
                <a:off x="4761548" y="399274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0" name="椭圆 9"/>
              <p:cNvSpPr/>
              <p:nvPr/>
            </p:nvSpPr>
            <p:spPr>
              <a:xfrm>
                <a:off x="7185978" y="397877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椭圆 10"/>
              <p:cNvSpPr/>
              <p:nvPr/>
            </p:nvSpPr>
            <p:spPr>
              <a:xfrm>
                <a:off x="8356283" y="334504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2" name="椭圆 11"/>
              <p:cNvSpPr/>
              <p:nvPr/>
            </p:nvSpPr>
            <p:spPr>
              <a:xfrm>
                <a:off x="5962333" y="3423784"/>
                <a:ext cx="1334135"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87" name="组合 32"/>
            <p:cNvGrpSpPr/>
            <p:nvPr/>
          </p:nvGrpSpPr>
          <p:grpSpPr>
            <a:xfrm>
              <a:off x="13980" y="8213"/>
              <a:ext cx="700" cy="935"/>
              <a:chOff x="4486275" y="5214938"/>
              <a:chExt cx="377826" cy="503238"/>
            </a:xfrm>
            <a:solidFill>
              <a:schemeClr val="bg1">
                <a:lumMod val="50000"/>
              </a:schemeClr>
            </a:solidFill>
          </p:grpSpPr>
          <p:sp>
            <p:nvSpPr>
              <p:cNvPr id="34" name="Line 7"/>
              <p:cNvSpPr>
                <a:spLocks noChangeShapeType="1"/>
              </p:cNvSpPr>
              <p:nvPr/>
            </p:nvSpPr>
            <p:spPr bwMode="auto">
              <a:xfrm>
                <a:off x="4770438" y="5214938"/>
                <a:ext cx="0" cy="936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5" name="Line 8"/>
              <p:cNvSpPr>
                <a:spLocks noChangeShapeType="1"/>
              </p:cNvSpPr>
              <p:nvPr/>
            </p:nvSpPr>
            <p:spPr bwMode="auto">
              <a:xfrm flipH="1">
                <a:off x="4770438" y="5308600"/>
                <a:ext cx="9366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6" name="Freeform 9"/>
              <p:cNvSpPr/>
              <p:nvPr/>
            </p:nvSpPr>
            <p:spPr bwMode="auto">
              <a:xfrm>
                <a:off x="4486275" y="5214938"/>
                <a:ext cx="377825" cy="503238"/>
              </a:xfrm>
              <a:custGeom>
                <a:avLst/>
                <a:gdLst>
                  <a:gd name="T0" fmla="*/ 179 w 238"/>
                  <a:gd name="T1" fmla="*/ 0 h 317"/>
                  <a:gd name="T2" fmla="*/ 0 w 238"/>
                  <a:gd name="T3" fmla="*/ 0 h 317"/>
                  <a:gd name="T4" fmla="*/ 0 w 238"/>
                  <a:gd name="T5" fmla="*/ 317 h 317"/>
                  <a:gd name="T6" fmla="*/ 238 w 238"/>
                  <a:gd name="T7" fmla="*/ 317 h 317"/>
                  <a:gd name="T8" fmla="*/ 238 w 238"/>
                  <a:gd name="T9" fmla="*/ 59 h 317"/>
                  <a:gd name="T10" fmla="*/ 179 w 238"/>
                  <a:gd name="T11" fmla="*/ 0 h 317"/>
                </a:gdLst>
                <a:ahLst/>
                <a:cxnLst>
                  <a:cxn ang="0">
                    <a:pos x="T0" y="T1"/>
                  </a:cxn>
                  <a:cxn ang="0">
                    <a:pos x="T2" y="T3"/>
                  </a:cxn>
                  <a:cxn ang="0">
                    <a:pos x="T4" y="T5"/>
                  </a:cxn>
                  <a:cxn ang="0">
                    <a:pos x="T6" y="T7"/>
                  </a:cxn>
                  <a:cxn ang="0">
                    <a:pos x="T8" y="T9"/>
                  </a:cxn>
                  <a:cxn ang="0">
                    <a:pos x="T10" y="T11"/>
                  </a:cxn>
                </a:cxnLst>
                <a:rect l="0" t="0" r="r" b="b"/>
                <a:pathLst>
                  <a:path w="238" h="317">
                    <a:moveTo>
                      <a:pt x="179" y="0"/>
                    </a:moveTo>
                    <a:lnTo>
                      <a:pt x="0" y="0"/>
                    </a:lnTo>
                    <a:lnTo>
                      <a:pt x="0" y="317"/>
                    </a:lnTo>
                    <a:lnTo>
                      <a:pt x="238" y="317"/>
                    </a:lnTo>
                    <a:lnTo>
                      <a:pt x="238" y="59"/>
                    </a:lnTo>
                    <a:lnTo>
                      <a:pt x="179" y="0"/>
                    </a:lnTo>
                    <a:close/>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7" name="Line 10"/>
              <p:cNvSpPr>
                <a:spLocks noChangeShapeType="1"/>
              </p:cNvSpPr>
              <p:nvPr/>
            </p:nvSpPr>
            <p:spPr bwMode="auto">
              <a:xfrm>
                <a:off x="4581525" y="5372100"/>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8" name="Line 11"/>
              <p:cNvSpPr>
                <a:spLocks noChangeShapeType="1"/>
              </p:cNvSpPr>
              <p:nvPr/>
            </p:nvSpPr>
            <p:spPr bwMode="auto">
              <a:xfrm>
                <a:off x="4581525" y="5434013"/>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9" name="Line 12"/>
              <p:cNvSpPr>
                <a:spLocks noChangeShapeType="1"/>
              </p:cNvSpPr>
              <p:nvPr/>
            </p:nvSpPr>
            <p:spPr bwMode="auto">
              <a:xfrm>
                <a:off x="4581525" y="5497513"/>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94" name="组合 39"/>
            <p:cNvGrpSpPr/>
            <p:nvPr/>
          </p:nvGrpSpPr>
          <p:grpSpPr>
            <a:xfrm>
              <a:off x="12182" y="7022"/>
              <a:ext cx="612" cy="1297"/>
              <a:chOff x="4541838" y="4130675"/>
              <a:chExt cx="263525" cy="558800"/>
            </a:xfrm>
            <a:solidFill>
              <a:schemeClr val="bg1">
                <a:lumMod val="50000"/>
              </a:schemeClr>
            </a:solidFill>
          </p:grpSpPr>
          <p:sp>
            <p:nvSpPr>
              <p:cNvPr id="41" name="Freeform 24"/>
              <p:cNvSpPr/>
              <p:nvPr/>
            </p:nvSpPr>
            <p:spPr bwMode="auto">
              <a:xfrm>
                <a:off x="4541838" y="4181475"/>
                <a:ext cx="263525" cy="492125"/>
              </a:xfrm>
              <a:custGeom>
                <a:avLst/>
                <a:gdLst>
                  <a:gd name="T0" fmla="*/ 241 w 302"/>
                  <a:gd name="T1" fmla="*/ 243 h 563"/>
                  <a:gd name="T2" fmla="*/ 37 w 302"/>
                  <a:gd name="T3" fmla="*/ 548 h 563"/>
                  <a:gd name="T4" fmla="*/ 108 w 302"/>
                  <a:gd name="T5" fmla="*/ 188 h 563"/>
                  <a:gd name="T6" fmla="*/ 257 w 302"/>
                  <a:gd name="T7" fmla="*/ 16 h 563"/>
                  <a:gd name="T8" fmla="*/ 241 w 302"/>
                  <a:gd name="T9" fmla="*/ 243 h 563"/>
                </a:gdLst>
                <a:ahLst/>
                <a:cxnLst>
                  <a:cxn ang="0">
                    <a:pos x="T0" y="T1"/>
                  </a:cxn>
                  <a:cxn ang="0">
                    <a:pos x="T2" y="T3"/>
                  </a:cxn>
                  <a:cxn ang="0">
                    <a:pos x="T4" y="T5"/>
                  </a:cxn>
                  <a:cxn ang="0">
                    <a:pos x="T6" y="T7"/>
                  </a:cxn>
                  <a:cxn ang="0">
                    <a:pos x="T8" y="T9"/>
                  </a:cxn>
                </a:cxnLst>
                <a:rect l="0" t="0" r="r" b="b"/>
                <a:pathLst>
                  <a:path w="302" h="563">
                    <a:moveTo>
                      <a:pt x="241" y="243"/>
                    </a:moveTo>
                    <a:cubicBezTo>
                      <a:pt x="180" y="390"/>
                      <a:pt x="74" y="563"/>
                      <a:pt x="37" y="548"/>
                    </a:cubicBezTo>
                    <a:cubicBezTo>
                      <a:pt x="0" y="532"/>
                      <a:pt x="47" y="335"/>
                      <a:pt x="108" y="188"/>
                    </a:cubicBezTo>
                    <a:cubicBezTo>
                      <a:pt x="169" y="41"/>
                      <a:pt x="221" y="0"/>
                      <a:pt x="257" y="16"/>
                    </a:cubicBezTo>
                    <a:cubicBezTo>
                      <a:pt x="294" y="31"/>
                      <a:pt x="302" y="96"/>
                      <a:pt x="241" y="243"/>
                    </a:cubicBezTo>
                    <a:close/>
                  </a:path>
                </a:pathLst>
              </a:custGeom>
              <a:solidFill>
                <a:schemeClr val="bg1"/>
              </a:solid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2" name="Line 25"/>
              <p:cNvSpPr>
                <a:spLocks noChangeShapeType="1"/>
              </p:cNvSpPr>
              <p:nvPr/>
            </p:nvSpPr>
            <p:spPr bwMode="auto">
              <a:xfrm flipH="1">
                <a:off x="4560888" y="4660900"/>
                <a:ext cx="12700" cy="28575"/>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3" name="Freeform 26"/>
              <p:cNvSpPr/>
              <p:nvPr/>
            </p:nvSpPr>
            <p:spPr bwMode="auto">
              <a:xfrm>
                <a:off x="4729163" y="4130675"/>
                <a:ext cx="76200" cy="92075"/>
              </a:xfrm>
              <a:custGeom>
                <a:avLst/>
                <a:gdLst>
                  <a:gd name="T0" fmla="*/ 8 w 87"/>
                  <a:gd name="T1" fmla="*/ 61 h 107"/>
                  <a:gd name="T2" fmla="*/ 41 w 87"/>
                  <a:gd name="T3" fmla="*/ 75 h 107"/>
                  <a:gd name="T4" fmla="*/ 75 w 87"/>
                  <a:gd name="T5" fmla="*/ 88 h 107"/>
                  <a:gd name="T6" fmla="*/ 69 w 87"/>
                  <a:gd name="T7" fmla="*/ 8 h 107"/>
                  <a:gd name="T8" fmla="*/ 8 w 87"/>
                  <a:gd name="T9" fmla="*/ 61 h 107"/>
                </a:gdLst>
                <a:ahLst/>
                <a:cxnLst>
                  <a:cxn ang="0">
                    <a:pos x="T0" y="T1"/>
                  </a:cxn>
                  <a:cxn ang="0">
                    <a:pos x="T2" y="T3"/>
                  </a:cxn>
                  <a:cxn ang="0">
                    <a:pos x="T4" y="T5"/>
                  </a:cxn>
                  <a:cxn ang="0">
                    <a:pos x="T6" y="T7"/>
                  </a:cxn>
                  <a:cxn ang="0">
                    <a:pos x="T8" y="T9"/>
                  </a:cxn>
                </a:cxnLst>
                <a:rect l="0" t="0" r="r" b="b"/>
                <a:pathLst>
                  <a:path w="87" h="107">
                    <a:moveTo>
                      <a:pt x="8" y="61"/>
                    </a:moveTo>
                    <a:cubicBezTo>
                      <a:pt x="0" y="79"/>
                      <a:pt x="23" y="67"/>
                      <a:pt x="41" y="75"/>
                    </a:cubicBezTo>
                    <a:cubicBezTo>
                      <a:pt x="60" y="82"/>
                      <a:pt x="67" y="107"/>
                      <a:pt x="75" y="88"/>
                    </a:cubicBezTo>
                    <a:cubicBezTo>
                      <a:pt x="82" y="70"/>
                      <a:pt x="87" y="16"/>
                      <a:pt x="69" y="8"/>
                    </a:cubicBezTo>
                    <a:cubicBezTo>
                      <a:pt x="51" y="0"/>
                      <a:pt x="16" y="42"/>
                      <a:pt x="8" y="61"/>
                    </a:cubicBezTo>
                    <a:close/>
                  </a:path>
                </a:pathLst>
              </a:custGeom>
              <a:grpFill/>
              <a:ln w="11113"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98" name="组合 43"/>
            <p:cNvGrpSpPr/>
            <p:nvPr/>
          </p:nvGrpSpPr>
          <p:grpSpPr>
            <a:xfrm>
              <a:off x="15765" y="7433"/>
              <a:ext cx="985" cy="743"/>
              <a:chOff x="3386138" y="4240213"/>
              <a:chExt cx="503238" cy="377825"/>
            </a:xfrm>
            <a:solidFill>
              <a:schemeClr val="bg1">
                <a:lumMod val="50000"/>
              </a:schemeClr>
            </a:solidFill>
          </p:grpSpPr>
          <p:sp>
            <p:nvSpPr>
              <p:cNvPr id="45" name="Freeform 28"/>
              <p:cNvSpPr/>
              <p:nvPr/>
            </p:nvSpPr>
            <p:spPr bwMode="auto">
              <a:xfrm>
                <a:off x="3386138" y="4240213"/>
                <a:ext cx="503238" cy="377825"/>
              </a:xfrm>
              <a:custGeom>
                <a:avLst/>
                <a:gdLst>
                  <a:gd name="T0" fmla="*/ 576 w 576"/>
                  <a:gd name="T1" fmla="*/ 57 h 432"/>
                  <a:gd name="T2" fmla="*/ 519 w 576"/>
                  <a:gd name="T3" fmla="*/ 0 h 432"/>
                  <a:gd name="T4" fmla="*/ 57 w 576"/>
                  <a:gd name="T5" fmla="*/ 0 h 432"/>
                  <a:gd name="T6" fmla="*/ 0 w 576"/>
                  <a:gd name="T7" fmla="*/ 57 h 432"/>
                  <a:gd name="T8" fmla="*/ 0 w 576"/>
                  <a:gd name="T9" fmla="*/ 375 h 432"/>
                  <a:gd name="T10" fmla="*/ 57 w 576"/>
                  <a:gd name="T11" fmla="*/ 432 h 432"/>
                  <a:gd name="T12" fmla="*/ 519 w 576"/>
                  <a:gd name="T13" fmla="*/ 432 h 432"/>
                  <a:gd name="T14" fmla="*/ 576 w 576"/>
                  <a:gd name="T15" fmla="*/ 375 h 432"/>
                  <a:gd name="T16" fmla="*/ 576 w 576"/>
                  <a:gd name="T17" fmla="*/ 5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432">
                    <a:moveTo>
                      <a:pt x="576" y="57"/>
                    </a:moveTo>
                    <a:cubicBezTo>
                      <a:pt x="576" y="26"/>
                      <a:pt x="550" y="0"/>
                      <a:pt x="519" y="0"/>
                    </a:cubicBezTo>
                    <a:cubicBezTo>
                      <a:pt x="57" y="0"/>
                      <a:pt x="57" y="0"/>
                      <a:pt x="57" y="0"/>
                    </a:cubicBezTo>
                    <a:cubicBezTo>
                      <a:pt x="26" y="0"/>
                      <a:pt x="0" y="26"/>
                      <a:pt x="0" y="57"/>
                    </a:cubicBezTo>
                    <a:cubicBezTo>
                      <a:pt x="0" y="375"/>
                      <a:pt x="0" y="375"/>
                      <a:pt x="0" y="375"/>
                    </a:cubicBezTo>
                    <a:cubicBezTo>
                      <a:pt x="0" y="406"/>
                      <a:pt x="26" y="432"/>
                      <a:pt x="57" y="432"/>
                    </a:cubicBezTo>
                    <a:cubicBezTo>
                      <a:pt x="519" y="432"/>
                      <a:pt x="519" y="432"/>
                      <a:pt x="519" y="432"/>
                    </a:cubicBezTo>
                    <a:cubicBezTo>
                      <a:pt x="550" y="432"/>
                      <a:pt x="576" y="406"/>
                      <a:pt x="576" y="375"/>
                    </a:cubicBezTo>
                    <a:lnTo>
                      <a:pt x="576" y="57"/>
                    </a:lnTo>
                    <a:close/>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6" name="Line 29"/>
              <p:cNvSpPr>
                <a:spLocks noChangeShapeType="1"/>
              </p:cNvSpPr>
              <p:nvPr/>
            </p:nvSpPr>
            <p:spPr bwMode="auto">
              <a:xfrm>
                <a:off x="3700463" y="4429125"/>
                <a:ext cx="157163" cy="1571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7" name="Line 30"/>
              <p:cNvSpPr>
                <a:spLocks noChangeShapeType="1"/>
              </p:cNvSpPr>
              <p:nvPr/>
            </p:nvSpPr>
            <p:spPr bwMode="auto">
              <a:xfrm flipV="1">
                <a:off x="3417888" y="4429125"/>
                <a:ext cx="157163" cy="1571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8" name="Freeform 31"/>
              <p:cNvSpPr/>
              <p:nvPr/>
            </p:nvSpPr>
            <p:spPr bwMode="auto">
              <a:xfrm>
                <a:off x="3417888" y="4271963"/>
                <a:ext cx="439738" cy="219075"/>
              </a:xfrm>
              <a:custGeom>
                <a:avLst/>
                <a:gdLst>
                  <a:gd name="T0" fmla="*/ 277 w 277"/>
                  <a:gd name="T1" fmla="*/ 1 h 138"/>
                  <a:gd name="T2" fmla="*/ 139 w 277"/>
                  <a:gd name="T3" fmla="*/ 138 h 138"/>
                  <a:gd name="T4" fmla="*/ 0 w 277"/>
                  <a:gd name="T5" fmla="*/ 0 h 138"/>
                </a:gdLst>
                <a:ahLst/>
                <a:cxnLst>
                  <a:cxn ang="0">
                    <a:pos x="T0" y="T1"/>
                  </a:cxn>
                  <a:cxn ang="0">
                    <a:pos x="T2" y="T3"/>
                  </a:cxn>
                  <a:cxn ang="0">
                    <a:pos x="T4" y="T5"/>
                  </a:cxn>
                </a:cxnLst>
                <a:rect l="0" t="0" r="r" b="b"/>
                <a:pathLst>
                  <a:path w="277" h="138">
                    <a:moveTo>
                      <a:pt x="277" y="1"/>
                    </a:moveTo>
                    <a:lnTo>
                      <a:pt x="139" y="138"/>
                    </a:lnTo>
                    <a:lnTo>
                      <a:pt x="0" y="0"/>
                    </a:lnTo>
                  </a:path>
                </a:pathLst>
              </a:custGeom>
              <a:solidFill>
                <a:schemeClr val="bg1">
                  <a:lumMod val="65000"/>
                </a:schemeClr>
              </a:solid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503" name="组合 48"/>
            <p:cNvGrpSpPr/>
            <p:nvPr/>
          </p:nvGrpSpPr>
          <p:grpSpPr>
            <a:xfrm>
              <a:off x="17912" y="8031"/>
              <a:ext cx="475" cy="1303"/>
              <a:chOff x="1473200" y="4184650"/>
              <a:chExt cx="180975" cy="495300"/>
            </a:xfrm>
            <a:solidFill>
              <a:schemeClr val="bg1">
                <a:lumMod val="50000"/>
              </a:schemeClr>
            </a:solidFill>
          </p:grpSpPr>
          <p:sp>
            <p:nvSpPr>
              <p:cNvPr id="50" name="Freeform 38"/>
              <p:cNvSpPr/>
              <p:nvPr/>
            </p:nvSpPr>
            <p:spPr bwMode="auto">
              <a:xfrm>
                <a:off x="1473200" y="4184650"/>
                <a:ext cx="180975" cy="495300"/>
              </a:xfrm>
              <a:custGeom>
                <a:avLst/>
                <a:gdLst>
                  <a:gd name="T0" fmla="*/ 173 w 208"/>
                  <a:gd name="T1" fmla="*/ 72 h 568"/>
                  <a:gd name="T2" fmla="*/ 173 w 208"/>
                  <a:gd name="T3" fmla="*/ 385 h 568"/>
                  <a:gd name="T4" fmla="*/ 208 w 208"/>
                  <a:gd name="T5" fmla="*/ 464 h 568"/>
                  <a:gd name="T6" fmla="*/ 104 w 208"/>
                  <a:gd name="T7" fmla="*/ 568 h 568"/>
                  <a:gd name="T8" fmla="*/ 0 w 208"/>
                  <a:gd name="T9" fmla="*/ 464 h 568"/>
                  <a:gd name="T10" fmla="*/ 35 w 208"/>
                  <a:gd name="T11" fmla="*/ 385 h 568"/>
                  <a:gd name="T12" fmla="*/ 35 w 208"/>
                  <a:gd name="T13" fmla="*/ 72 h 568"/>
                  <a:gd name="T14" fmla="*/ 102 w 208"/>
                  <a:gd name="T15" fmla="*/ 0 h 568"/>
                  <a:gd name="T16" fmla="*/ 173 w 208"/>
                  <a:gd name="T17" fmla="*/ 72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568">
                    <a:moveTo>
                      <a:pt x="173" y="72"/>
                    </a:moveTo>
                    <a:cubicBezTo>
                      <a:pt x="173" y="385"/>
                      <a:pt x="173" y="385"/>
                      <a:pt x="173" y="385"/>
                    </a:cubicBezTo>
                    <a:cubicBezTo>
                      <a:pt x="195" y="405"/>
                      <a:pt x="208" y="432"/>
                      <a:pt x="208" y="464"/>
                    </a:cubicBezTo>
                    <a:cubicBezTo>
                      <a:pt x="208" y="521"/>
                      <a:pt x="162" y="568"/>
                      <a:pt x="104" y="568"/>
                    </a:cubicBezTo>
                    <a:cubicBezTo>
                      <a:pt x="46" y="568"/>
                      <a:pt x="0" y="521"/>
                      <a:pt x="0" y="464"/>
                    </a:cubicBezTo>
                    <a:cubicBezTo>
                      <a:pt x="0" y="432"/>
                      <a:pt x="13" y="405"/>
                      <a:pt x="35" y="385"/>
                    </a:cubicBezTo>
                    <a:cubicBezTo>
                      <a:pt x="35" y="72"/>
                      <a:pt x="35" y="72"/>
                      <a:pt x="35" y="72"/>
                    </a:cubicBezTo>
                    <a:cubicBezTo>
                      <a:pt x="35" y="35"/>
                      <a:pt x="64" y="0"/>
                      <a:pt x="102" y="0"/>
                    </a:cubicBezTo>
                    <a:cubicBezTo>
                      <a:pt x="140" y="0"/>
                      <a:pt x="173" y="35"/>
                      <a:pt x="173" y="72"/>
                    </a:cubicBezTo>
                    <a:close/>
                  </a:path>
                </a:pathLst>
              </a:custGeom>
              <a:grpFill/>
              <a:ln w="11113"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1" name="Oval 39"/>
              <p:cNvSpPr>
                <a:spLocks noChangeArrowheads="1"/>
              </p:cNvSpPr>
              <p:nvPr/>
            </p:nvSpPr>
            <p:spPr bwMode="auto">
              <a:xfrm>
                <a:off x="1509713" y="4535488"/>
                <a:ext cx="107950"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2" name="Line 40"/>
              <p:cNvSpPr>
                <a:spLocks noChangeShapeType="1"/>
              </p:cNvSpPr>
              <p:nvPr/>
            </p:nvSpPr>
            <p:spPr bwMode="auto">
              <a:xfrm flipV="1">
                <a:off x="1563688" y="4408488"/>
                <a:ext cx="0" cy="180975"/>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3" name="Line 41"/>
              <p:cNvSpPr>
                <a:spLocks noChangeShapeType="1"/>
              </p:cNvSpPr>
              <p:nvPr/>
            </p:nvSpPr>
            <p:spPr bwMode="auto">
              <a:xfrm>
                <a:off x="1503363" y="4271963"/>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4" name="Line 42"/>
              <p:cNvSpPr>
                <a:spLocks noChangeShapeType="1"/>
              </p:cNvSpPr>
              <p:nvPr/>
            </p:nvSpPr>
            <p:spPr bwMode="auto">
              <a:xfrm>
                <a:off x="1503363" y="4303713"/>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5" name="Line 43"/>
              <p:cNvSpPr>
                <a:spLocks noChangeShapeType="1"/>
              </p:cNvSpPr>
              <p:nvPr/>
            </p:nvSpPr>
            <p:spPr bwMode="auto">
              <a:xfrm>
                <a:off x="1503363" y="4333875"/>
                <a:ext cx="28575"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6" name="Line 44"/>
              <p:cNvSpPr>
                <a:spLocks noChangeShapeType="1"/>
              </p:cNvSpPr>
              <p:nvPr/>
            </p:nvSpPr>
            <p:spPr bwMode="auto">
              <a:xfrm>
                <a:off x="1503363" y="436562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7" name="Line 45"/>
              <p:cNvSpPr>
                <a:spLocks noChangeShapeType="1"/>
              </p:cNvSpPr>
              <p:nvPr/>
            </p:nvSpPr>
            <p:spPr bwMode="auto">
              <a:xfrm>
                <a:off x="1503363" y="439737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8" name="Line 46"/>
              <p:cNvSpPr>
                <a:spLocks noChangeShapeType="1"/>
              </p:cNvSpPr>
              <p:nvPr/>
            </p:nvSpPr>
            <p:spPr bwMode="auto">
              <a:xfrm>
                <a:off x="1503363" y="4429125"/>
                <a:ext cx="28575"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9" name="Line 47"/>
              <p:cNvSpPr>
                <a:spLocks noChangeShapeType="1"/>
              </p:cNvSpPr>
              <p:nvPr/>
            </p:nvSpPr>
            <p:spPr bwMode="auto">
              <a:xfrm>
                <a:off x="1503363" y="446087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sp>
        <p:nvSpPr>
          <p:cNvPr id="2" name="矩形 60"/>
          <p:cNvSpPr/>
          <p:nvPr/>
        </p:nvSpPr>
        <p:spPr>
          <a:xfrm>
            <a:off x="4960620" y="1231900"/>
            <a:ext cx="6896100" cy="2030095"/>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Binning of Categorical columns: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States were binned into Regions according to US Information.</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cities were binned based on the number of loans borrowed in that city.</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business Types were binned into three categories of Corporations, Non-Profit Organizations and others.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8" name="矩形 59"/>
          <p:cNvSpPr/>
          <p:nvPr/>
        </p:nvSpPr>
        <p:spPr>
          <a:xfrm>
            <a:off x="436880" y="3821430"/>
            <a:ext cx="6635115" cy="2030095"/>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Deriving New Features: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There were 3 new features Business Sector, Business Sub Sector and Business Industry group were derived from the NAICS Code of the businesses.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Date, Month, Year were extracted from the Loan Approval Date and Loan Status Date, difference between these was also derived.</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33" name="Picture 32" descr="1"/>
          <p:cNvPicPr>
            <a:picLocks noChangeAspect="1"/>
          </p:cNvPicPr>
          <p:nvPr/>
        </p:nvPicPr>
        <p:blipFill>
          <a:blip r:embed="rId1"/>
          <a:srcRect r="4049"/>
          <a:stretch>
            <a:fillRect/>
          </a:stretch>
        </p:blipFill>
        <p:spPr>
          <a:xfrm>
            <a:off x="1341755" y="1996440"/>
            <a:ext cx="3581400" cy="1416050"/>
          </a:xfrm>
          <a:prstGeom prst="rect">
            <a:avLst/>
          </a:prstGeom>
          <a:solidFill>
            <a:schemeClr val="accent1">
              <a:lumMod val="60000"/>
              <a:lumOff val="40000"/>
            </a:schemeClr>
          </a:solidFill>
          <a:ln w="12700" cmpd="sng">
            <a:solidFill>
              <a:schemeClr val="accent1">
                <a:shade val="50000"/>
              </a:schemeClr>
            </a:solidFill>
            <a:prstDash val="solid"/>
          </a:ln>
          <a:effectLst>
            <a:outerShdw blurRad="647700" dist="266700" dir="2700000" algn="tl" rotWithShape="0">
              <a:prstClr val="black">
                <a:alpha val="40000"/>
              </a:prstClr>
            </a:outerShdw>
          </a:effectLst>
        </p:spPr>
      </p:pic>
      <p:pic>
        <p:nvPicPr>
          <p:cNvPr id="40" name="Picture 39" descr="2"/>
          <p:cNvPicPr>
            <a:picLocks noChangeAspect="1"/>
          </p:cNvPicPr>
          <p:nvPr/>
        </p:nvPicPr>
        <p:blipFill>
          <a:blip r:embed="rId2"/>
          <a:srcRect t="-1101"/>
          <a:stretch>
            <a:fillRect/>
          </a:stretch>
        </p:blipFill>
        <p:spPr>
          <a:xfrm>
            <a:off x="7327900" y="3653790"/>
            <a:ext cx="3935730" cy="1398905"/>
          </a:xfrm>
          <a:prstGeom prst="rect">
            <a:avLst/>
          </a:prstGeom>
          <a:solidFill>
            <a:schemeClr val="accent1">
              <a:lumMod val="60000"/>
              <a:lumOff val="40000"/>
            </a:schemeClr>
          </a:solidFill>
          <a:ln w="12700" cmpd="sng">
            <a:solidFill>
              <a:schemeClr val="accent1">
                <a:shade val="50000"/>
              </a:schemeClr>
            </a:solidFill>
            <a:prstDash val="solid"/>
          </a:ln>
          <a:effectLst>
            <a:outerShdw blurRad="393700" dist="190500" dir="5400000" sx="105000" sy="105000" algn="ctr" rotWithShape="0">
              <a:schemeClr val="bg1">
                <a:lumMod val="50000"/>
                <a:alpha val="100000"/>
              </a:scheme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FEATURE ENGINEERING</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grpSp>
        <p:nvGrpSpPr>
          <p:cNvPr id="8" name="Group 7"/>
          <p:cNvGrpSpPr/>
          <p:nvPr/>
        </p:nvGrpSpPr>
        <p:grpSpPr>
          <a:xfrm>
            <a:off x="0" y="1009015"/>
            <a:ext cx="2910840" cy="1018540"/>
            <a:chOff x="0" y="1589"/>
            <a:chExt cx="7812" cy="3030"/>
          </a:xfrm>
        </p:grpSpPr>
        <p:sp>
          <p:nvSpPr>
            <p:cNvPr id="3" name="椭圆 2"/>
            <p:cNvSpPr/>
            <p:nvPr/>
          </p:nvSpPr>
          <p:spPr>
            <a:xfrm>
              <a:off x="0" y="1589"/>
              <a:ext cx="2100" cy="21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nvGrpSpPr>
            <p:cNvPr id="2" name="Group 1"/>
            <p:cNvGrpSpPr/>
            <p:nvPr/>
          </p:nvGrpSpPr>
          <p:grpSpPr>
            <a:xfrm>
              <a:off x="390" y="1589"/>
              <a:ext cx="7422" cy="3031"/>
              <a:chOff x="390" y="1589"/>
              <a:chExt cx="7422" cy="3031"/>
            </a:xfrm>
          </p:grpSpPr>
          <p:sp>
            <p:nvSpPr>
              <p:cNvPr id="5" name="椭圆 4"/>
              <p:cNvSpPr/>
              <p:nvPr/>
            </p:nvSpPr>
            <p:spPr>
              <a:xfrm>
                <a:off x="3818" y="1589"/>
                <a:ext cx="2100" cy="21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6" name="椭圆 5"/>
              <p:cNvSpPr/>
              <p:nvPr/>
            </p:nvSpPr>
            <p:spPr>
              <a:xfrm>
                <a:off x="5712" y="2520"/>
                <a:ext cx="2100" cy="21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椭圆 6"/>
              <p:cNvSpPr/>
              <p:nvPr/>
            </p:nvSpPr>
            <p:spPr>
              <a:xfrm>
                <a:off x="1900" y="2488"/>
                <a:ext cx="2100" cy="21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3" name="Freeform 77"/>
              <p:cNvSpPr>
                <a:spLocks noEditPoints="1"/>
              </p:cNvSpPr>
              <p:nvPr/>
            </p:nvSpPr>
            <p:spPr bwMode="auto">
              <a:xfrm>
                <a:off x="390" y="1920"/>
                <a:ext cx="1320" cy="1340"/>
              </a:xfrm>
              <a:custGeom>
                <a:avLst/>
                <a:gdLst>
                  <a:gd name="T0" fmla="*/ 139 w 217"/>
                  <a:gd name="T1" fmla="*/ 105 h 219"/>
                  <a:gd name="T2" fmla="*/ 134 w 217"/>
                  <a:gd name="T3" fmla="*/ 93 h 219"/>
                  <a:gd name="T4" fmla="*/ 134 w 217"/>
                  <a:gd name="T5" fmla="*/ 42 h 219"/>
                  <a:gd name="T6" fmla="*/ 139 w 217"/>
                  <a:gd name="T7" fmla="*/ 35 h 219"/>
                  <a:gd name="T8" fmla="*/ 141 w 217"/>
                  <a:gd name="T9" fmla="*/ 35 h 219"/>
                  <a:gd name="T10" fmla="*/ 141 w 217"/>
                  <a:gd name="T11" fmla="*/ 12 h 219"/>
                  <a:gd name="T12" fmla="*/ 139 w 217"/>
                  <a:gd name="T13" fmla="*/ 12 h 219"/>
                  <a:gd name="T14" fmla="*/ 139 w 217"/>
                  <a:gd name="T15" fmla="*/ 12 h 219"/>
                  <a:gd name="T16" fmla="*/ 108 w 217"/>
                  <a:gd name="T17" fmla="*/ 0 h 219"/>
                  <a:gd name="T18" fmla="*/ 77 w 217"/>
                  <a:gd name="T19" fmla="*/ 12 h 219"/>
                  <a:gd name="T20" fmla="*/ 77 w 217"/>
                  <a:gd name="T21" fmla="*/ 12 h 219"/>
                  <a:gd name="T22" fmla="*/ 77 w 217"/>
                  <a:gd name="T23" fmla="*/ 12 h 219"/>
                  <a:gd name="T24" fmla="*/ 77 w 217"/>
                  <a:gd name="T25" fmla="*/ 35 h 219"/>
                  <a:gd name="T26" fmla="*/ 77 w 217"/>
                  <a:gd name="T27" fmla="*/ 35 h 219"/>
                  <a:gd name="T28" fmla="*/ 86 w 217"/>
                  <a:gd name="T29" fmla="*/ 42 h 219"/>
                  <a:gd name="T30" fmla="*/ 86 w 217"/>
                  <a:gd name="T31" fmla="*/ 93 h 219"/>
                  <a:gd name="T32" fmla="*/ 79 w 217"/>
                  <a:gd name="T33" fmla="*/ 105 h 219"/>
                  <a:gd name="T34" fmla="*/ 30 w 217"/>
                  <a:gd name="T35" fmla="*/ 200 h 219"/>
                  <a:gd name="T36" fmla="*/ 109 w 217"/>
                  <a:gd name="T37" fmla="*/ 218 h 219"/>
                  <a:gd name="T38" fmla="*/ 188 w 217"/>
                  <a:gd name="T39" fmla="*/ 200 h 219"/>
                  <a:gd name="T40" fmla="*/ 139 w 217"/>
                  <a:gd name="T41" fmla="*/ 105 h 219"/>
                  <a:gd name="T42" fmla="*/ 137 w 217"/>
                  <a:gd name="T43" fmla="*/ 201 h 219"/>
                  <a:gd name="T44" fmla="*/ 172 w 217"/>
                  <a:gd name="T45" fmla="*/ 177 h 219"/>
                  <a:gd name="T46" fmla="*/ 142 w 217"/>
                  <a:gd name="T47" fmla="*/ 126 h 219"/>
                  <a:gd name="T48" fmla="*/ 183 w 217"/>
                  <a:gd name="T49" fmla="*/ 179 h 219"/>
                  <a:gd name="T50" fmla="*/ 137 w 217"/>
                  <a:gd name="T51" fmla="*/ 20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7" h="219">
                    <a:moveTo>
                      <a:pt x="139" y="105"/>
                    </a:moveTo>
                    <a:cubicBezTo>
                      <a:pt x="139" y="105"/>
                      <a:pt x="134" y="103"/>
                      <a:pt x="134" y="93"/>
                    </a:cubicBezTo>
                    <a:cubicBezTo>
                      <a:pt x="134" y="84"/>
                      <a:pt x="134" y="52"/>
                      <a:pt x="134" y="42"/>
                    </a:cubicBezTo>
                    <a:cubicBezTo>
                      <a:pt x="137" y="40"/>
                      <a:pt x="139" y="37"/>
                      <a:pt x="139" y="35"/>
                    </a:cubicBezTo>
                    <a:cubicBezTo>
                      <a:pt x="141" y="35"/>
                      <a:pt x="141" y="35"/>
                      <a:pt x="141" y="35"/>
                    </a:cubicBezTo>
                    <a:cubicBezTo>
                      <a:pt x="141" y="12"/>
                      <a:pt x="141" y="12"/>
                      <a:pt x="141" y="12"/>
                    </a:cubicBezTo>
                    <a:cubicBezTo>
                      <a:pt x="139" y="12"/>
                      <a:pt x="139" y="12"/>
                      <a:pt x="139" y="12"/>
                    </a:cubicBezTo>
                    <a:cubicBezTo>
                      <a:pt x="139" y="12"/>
                      <a:pt x="139" y="12"/>
                      <a:pt x="139" y="12"/>
                    </a:cubicBezTo>
                    <a:cubicBezTo>
                      <a:pt x="139" y="5"/>
                      <a:pt x="126" y="0"/>
                      <a:pt x="108" y="0"/>
                    </a:cubicBezTo>
                    <a:cubicBezTo>
                      <a:pt x="91" y="0"/>
                      <a:pt x="77" y="5"/>
                      <a:pt x="77" y="12"/>
                    </a:cubicBezTo>
                    <a:cubicBezTo>
                      <a:pt x="77" y="12"/>
                      <a:pt x="77" y="12"/>
                      <a:pt x="77" y="12"/>
                    </a:cubicBezTo>
                    <a:cubicBezTo>
                      <a:pt x="77" y="12"/>
                      <a:pt x="77" y="12"/>
                      <a:pt x="77" y="12"/>
                    </a:cubicBezTo>
                    <a:cubicBezTo>
                      <a:pt x="77" y="35"/>
                      <a:pt x="77" y="35"/>
                      <a:pt x="77" y="35"/>
                    </a:cubicBezTo>
                    <a:cubicBezTo>
                      <a:pt x="77" y="35"/>
                      <a:pt x="77" y="35"/>
                      <a:pt x="77" y="35"/>
                    </a:cubicBezTo>
                    <a:cubicBezTo>
                      <a:pt x="78" y="38"/>
                      <a:pt x="80" y="40"/>
                      <a:pt x="86" y="42"/>
                    </a:cubicBezTo>
                    <a:cubicBezTo>
                      <a:pt x="86" y="53"/>
                      <a:pt x="86" y="85"/>
                      <a:pt x="86" y="93"/>
                    </a:cubicBezTo>
                    <a:cubicBezTo>
                      <a:pt x="86" y="103"/>
                      <a:pt x="79" y="105"/>
                      <a:pt x="79" y="105"/>
                    </a:cubicBezTo>
                    <a:cubicBezTo>
                      <a:pt x="68" y="112"/>
                      <a:pt x="0" y="180"/>
                      <a:pt x="30" y="200"/>
                    </a:cubicBezTo>
                    <a:cubicBezTo>
                      <a:pt x="56" y="219"/>
                      <a:pt x="100" y="218"/>
                      <a:pt x="109" y="218"/>
                    </a:cubicBezTo>
                    <a:cubicBezTo>
                      <a:pt x="118" y="218"/>
                      <a:pt x="161" y="219"/>
                      <a:pt x="188" y="200"/>
                    </a:cubicBezTo>
                    <a:cubicBezTo>
                      <a:pt x="217" y="180"/>
                      <a:pt x="151" y="112"/>
                      <a:pt x="139" y="105"/>
                    </a:cubicBezTo>
                    <a:close/>
                    <a:moveTo>
                      <a:pt x="137" y="201"/>
                    </a:moveTo>
                    <a:cubicBezTo>
                      <a:pt x="137" y="201"/>
                      <a:pt x="171" y="195"/>
                      <a:pt x="172" y="177"/>
                    </a:cubicBezTo>
                    <a:cubicBezTo>
                      <a:pt x="174" y="159"/>
                      <a:pt x="142" y="126"/>
                      <a:pt x="142" y="126"/>
                    </a:cubicBezTo>
                    <a:cubicBezTo>
                      <a:pt x="142" y="126"/>
                      <a:pt x="183" y="158"/>
                      <a:pt x="183" y="179"/>
                    </a:cubicBezTo>
                    <a:cubicBezTo>
                      <a:pt x="183" y="201"/>
                      <a:pt x="137" y="201"/>
                      <a:pt x="137" y="20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nvGrpSpPr>
              <p:cNvPr id="19468" name="组合 13"/>
              <p:cNvGrpSpPr/>
              <p:nvPr/>
            </p:nvGrpSpPr>
            <p:grpSpPr>
              <a:xfrm>
                <a:off x="2643" y="2885"/>
                <a:ext cx="692" cy="1295"/>
                <a:chOff x="4230688" y="1919288"/>
                <a:chExt cx="206574" cy="385763"/>
              </a:xfrm>
              <a:solidFill>
                <a:schemeClr val="bg1">
                  <a:lumMod val="50000"/>
                </a:schemeClr>
              </a:solidFill>
            </p:grpSpPr>
            <p:sp>
              <p:nvSpPr>
                <p:cNvPr id="15" name="Freeform 91"/>
                <p:cNvSpPr/>
                <p:nvPr/>
              </p:nvSpPr>
              <p:spPr bwMode="auto">
                <a:xfrm>
                  <a:off x="4235450" y="1974851"/>
                  <a:ext cx="69850" cy="296863"/>
                </a:xfrm>
                <a:custGeom>
                  <a:avLst/>
                  <a:gdLst>
                    <a:gd name="T0" fmla="*/ 44 w 44"/>
                    <a:gd name="T1" fmla="*/ 150 h 187"/>
                    <a:gd name="T2" fmla="*/ 30 w 44"/>
                    <a:gd name="T3" fmla="*/ 187 h 187"/>
                    <a:gd name="T4" fmla="*/ 13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3" y="187"/>
                      </a:lnTo>
                      <a:lnTo>
                        <a:pt x="0" y="150"/>
                      </a:lnTo>
                      <a:lnTo>
                        <a:pt x="0" y="0"/>
                      </a:lnTo>
                      <a:lnTo>
                        <a:pt x="44" y="0"/>
                      </a:lnTo>
                      <a:lnTo>
                        <a:pt x="44" y="1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6" name="Freeform 92"/>
                <p:cNvSpPr/>
                <p:nvPr/>
              </p:nvSpPr>
              <p:spPr bwMode="auto">
                <a:xfrm>
                  <a:off x="4235450" y="1919288"/>
                  <a:ext cx="69850" cy="85725"/>
                </a:xfrm>
                <a:custGeom>
                  <a:avLst/>
                  <a:gdLst>
                    <a:gd name="T0" fmla="*/ 44 w 44"/>
                    <a:gd name="T1" fmla="*/ 32 h 54"/>
                    <a:gd name="T2" fmla="*/ 22 w 44"/>
                    <a:gd name="T3" fmla="*/ 54 h 54"/>
                    <a:gd name="T4" fmla="*/ 21 w 44"/>
                    <a:gd name="T5" fmla="*/ 54 h 54"/>
                    <a:gd name="T6" fmla="*/ 0 w 44"/>
                    <a:gd name="T7" fmla="*/ 32 h 54"/>
                    <a:gd name="T8" fmla="*/ 0 w 44"/>
                    <a:gd name="T9" fmla="*/ 12 h 54"/>
                    <a:gd name="T10" fmla="*/ 21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1" y="54"/>
                        <a:pt x="21" y="54"/>
                        <a:pt x="21" y="54"/>
                      </a:cubicBezTo>
                      <a:cubicBezTo>
                        <a:pt x="9" y="54"/>
                        <a:pt x="0" y="44"/>
                        <a:pt x="0" y="32"/>
                      </a:cubicBezTo>
                      <a:cubicBezTo>
                        <a:pt x="0" y="12"/>
                        <a:pt x="0" y="12"/>
                        <a:pt x="0" y="12"/>
                      </a:cubicBezTo>
                      <a:cubicBezTo>
                        <a:pt x="0" y="0"/>
                        <a:pt x="9" y="3"/>
                        <a:pt x="21" y="3"/>
                      </a:cubicBezTo>
                      <a:cubicBezTo>
                        <a:pt x="22" y="3"/>
                        <a:pt x="22" y="3"/>
                        <a:pt x="22" y="3"/>
                      </a:cubicBezTo>
                      <a:cubicBezTo>
                        <a:pt x="34" y="3"/>
                        <a:pt x="44" y="0"/>
                        <a:pt x="44" y="12"/>
                      </a:cubicBezTo>
                      <a:lnTo>
                        <a:pt x="4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7" name="Rectangle 93"/>
                <p:cNvSpPr>
                  <a:spLocks noChangeArrowheads="1"/>
                </p:cNvSpPr>
                <p:nvPr/>
              </p:nvSpPr>
              <p:spPr bwMode="auto">
                <a:xfrm>
                  <a:off x="4230688" y="1954213"/>
                  <a:ext cx="77787" cy="7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8" name="Freeform 94"/>
                <p:cNvSpPr/>
                <p:nvPr/>
              </p:nvSpPr>
              <p:spPr bwMode="auto">
                <a:xfrm>
                  <a:off x="4256088"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9" name="Freeform 103"/>
                <p:cNvSpPr/>
                <p:nvPr/>
              </p:nvSpPr>
              <p:spPr bwMode="auto">
                <a:xfrm>
                  <a:off x="4340225" y="1974851"/>
                  <a:ext cx="69850" cy="296863"/>
                </a:xfrm>
                <a:custGeom>
                  <a:avLst/>
                  <a:gdLst>
                    <a:gd name="T0" fmla="*/ 44 w 44"/>
                    <a:gd name="T1" fmla="*/ 150 h 187"/>
                    <a:gd name="T2" fmla="*/ 30 w 44"/>
                    <a:gd name="T3" fmla="*/ 187 h 187"/>
                    <a:gd name="T4" fmla="*/ 14 w 44"/>
                    <a:gd name="T5" fmla="*/ 187 h 187"/>
                    <a:gd name="T6" fmla="*/ 0 w 44"/>
                    <a:gd name="T7" fmla="*/ 150 h 187"/>
                    <a:gd name="T8" fmla="*/ 0 w 44"/>
                    <a:gd name="T9" fmla="*/ 0 h 187"/>
                    <a:gd name="T10" fmla="*/ 44 w 44"/>
                    <a:gd name="T11" fmla="*/ 0 h 187"/>
                    <a:gd name="T12" fmla="*/ 44 w 44"/>
                    <a:gd name="T13" fmla="*/ 150 h 187"/>
                  </a:gdLst>
                  <a:ahLst/>
                  <a:cxnLst>
                    <a:cxn ang="0">
                      <a:pos x="T0" y="T1"/>
                    </a:cxn>
                    <a:cxn ang="0">
                      <a:pos x="T2" y="T3"/>
                    </a:cxn>
                    <a:cxn ang="0">
                      <a:pos x="T4" y="T5"/>
                    </a:cxn>
                    <a:cxn ang="0">
                      <a:pos x="T6" y="T7"/>
                    </a:cxn>
                    <a:cxn ang="0">
                      <a:pos x="T8" y="T9"/>
                    </a:cxn>
                    <a:cxn ang="0">
                      <a:pos x="T10" y="T11"/>
                    </a:cxn>
                    <a:cxn ang="0">
                      <a:pos x="T12" y="T13"/>
                    </a:cxn>
                  </a:cxnLst>
                  <a:rect l="0" t="0" r="r" b="b"/>
                  <a:pathLst>
                    <a:path w="44" h="187">
                      <a:moveTo>
                        <a:pt x="44" y="150"/>
                      </a:moveTo>
                      <a:lnTo>
                        <a:pt x="30" y="187"/>
                      </a:lnTo>
                      <a:lnTo>
                        <a:pt x="14" y="187"/>
                      </a:lnTo>
                      <a:lnTo>
                        <a:pt x="0" y="150"/>
                      </a:lnTo>
                      <a:lnTo>
                        <a:pt x="0" y="0"/>
                      </a:lnTo>
                      <a:lnTo>
                        <a:pt x="44" y="0"/>
                      </a:lnTo>
                      <a:lnTo>
                        <a:pt x="44" y="1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0" name="Freeform 104"/>
                <p:cNvSpPr/>
                <p:nvPr/>
              </p:nvSpPr>
              <p:spPr bwMode="auto">
                <a:xfrm>
                  <a:off x="4340225" y="1919288"/>
                  <a:ext cx="69850" cy="85725"/>
                </a:xfrm>
                <a:custGeom>
                  <a:avLst/>
                  <a:gdLst>
                    <a:gd name="T0" fmla="*/ 44 w 44"/>
                    <a:gd name="T1" fmla="*/ 32 h 54"/>
                    <a:gd name="T2" fmla="*/ 22 w 44"/>
                    <a:gd name="T3" fmla="*/ 54 h 54"/>
                    <a:gd name="T4" fmla="*/ 22 w 44"/>
                    <a:gd name="T5" fmla="*/ 54 h 54"/>
                    <a:gd name="T6" fmla="*/ 0 w 44"/>
                    <a:gd name="T7" fmla="*/ 32 h 54"/>
                    <a:gd name="T8" fmla="*/ 0 w 44"/>
                    <a:gd name="T9" fmla="*/ 12 h 54"/>
                    <a:gd name="T10" fmla="*/ 22 w 44"/>
                    <a:gd name="T11" fmla="*/ 3 h 54"/>
                    <a:gd name="T12" fmla="*/ 22 w 44"/>
                    <a:gd name="T13" fmla="*/ 3 h 54"/>
                    <a:gd name="T14" fmla="*/ 44 w 44"/>
                    <a:gd name="T15" fmla="*/ 12 h 54"/>
                    <a:gd name="T16" fmla="*/ 44 w 44"/>
                    <a:gd name="T17"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54">
                      <a:moveTo>
                        <a:pt x="44" y="32"/>
                      </a:moveTo>
                      <a:cubicBezTo>
                        <a:pt x="44" y="44"/>
                        <a:pt x="34" y="54"/>
                        <a:pt x="22" y="54"/>
                      </a:cubicBezTo>
                      <a:cubicBezTo>
                        <a:pt x="22" y="54"/>
                        <a:pt x="22" y="54"/>
                        <a:pt x="22" y="54"/>
                      </a:cubicBezTo>
                      <a:cubicBezTo>
                        <a:pt x="9" y="54"/>
                        <a:pt x="0" y="44"/>
                        <a:pt x="0" y="32"/>
                      </a:cubicBezTo>
                      <a:cubicBezTo>
                        <a:pt x="0" y="12"/>
                        <a:pt x="0" y="12"/>
                        <a:pt x="0" y="12"/>
                      </a:cubicBezTo>
                      <a:cubicBezTo>
                        <a:pt x="0" y="0"/>
                        <a:pt x="9" y="3"/>
                        <a:pt x="22" y="3"/>
                      </a:cubicBezTo>
                      <a:cubicBezTo>
                        <a:pt x="22" y="3"/>
                        <a:pt x="22" y="3"/>
                        <a:pt x="22" y="3"/>
                      </a:cubicBezTo>
                      <a:cubicBezTo>
                        <a:pt x="34" y="3"/>
                        <a:pt x="44" y="0"/>
                        <a:pt x="44" y="12"/>
                      </a:cubicBezTo>
                      <a:lnTo>
                        <a:pt x="44" y="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1" name="Rectangle 105"/>
                <p:cNvSpPr>
                  <a:spLocks noChangeArrowheads="1"/>
                </p:cNvSpPr>
                <p:nvPr/>
              </p:nvSpPr>
              <p:spPr bwMode="auto">
                <a:xfrm>
                  <a:off x="4335463" y="1954213"/>
                  <a:ext cx="77787" cy="7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2" name="Freeform 106"/>
                <p:cNvSpPr/>
                <p:nvPr/>
              </p:nvSpPr>
              <p:spPr bwMode="auto">
                <a:xfrm>
                  <a:off x="4360863" y="2262188"/>
                  <a:ext cx="26987" cy="42863"/>
                </a:xfrm>
                <a:custGeom>
                  <a:avLst/>
                  <a:gdLst>
                    <a:gd name="T0" fmla="*/ 0 w 17"/>
                    <a:gd name="T1" fmla="*/ 5 h 27"/>
                    <a:gd name="T2" fmla="*/ 6 w 17"/>
                    <a:gd name="T3" fmla="*/ 21 h 27"/>
                    <a:gd name="T4" fmla="*/ 17 w 17"/>
                    <a:gd name="T5" fmla="*/ 6 h 27"/>
                    <a:gd name="T6" fmla="*/ 0 w 17"/>
                    <a:gd name="T7" fmla="*/ 5 h 27"/>
                  </a:gdLst>
                  <a:ahLst/>
                  <a:cxnLst>
                    <a:cxn ang="0">
                      <a:pos x="T0" y="T1"/>
                    </a:cxn>
                    <a:cxn ang="0">
                      <a:pos x="T2" y="T3"/>
                    </a:cxn>
                    <a:cxn ang="0">
                      <a:pos x="T4" y="T5"/>
                    </a:cxn>
                    <a:cxn ang="0">
                      <a:pos x="T6" y="T7"/>
                    </a:cxn>
                  </a:cxnLst>
                  <a:rect l="0" t="0" r="r" b="b"/>
                  <a:pathLst>
                    <a:path w="17" h="27">
                      <a:moveTo>
                        <a:pt x="0" y="5"/>
                      </a:moveTo>
                      <a:cubicBezTo>
                        <a:pt x="0" y="5"/>
                        <a:pt x="4" y="17"/>
                        <a:pt x="6" y="21"/>
                      </a:cubicBezTo>
                      <a:cubicBezTo>
                        <a:pt x="8" y="24"/>
                        <a:pt x="10" y="27"/>
                        <a:pt x="17" y="6"/>
                      </a:cubicBezTo>
                      <a:cubicBezTo>
                        <a:pt x="17" y="6"/>
                        <a:pt x="10" y="0"/>
                        <a:pt x="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3" name="Freeform 107"/>
                <p:cNvSpPr/>
                <p:nvPr/>
              </p:nvSpPr>
              <p:spPr bwMode="auto">
                <a:xfrm>
                  <a:off x="4413450" y="1974691"/>
                  <a:ext cx="23812" cy="150813"/>
                </a:xfrm>
                <a:custGeom>
                  <a:avLst/>
                  <a:gdLst>
                    <a:gd name="T0" fmla="*/ 0 w 15"/>
                    <a:gd name="T1" fmla="*/ 0 h 94"/>
                    <a:gd name="T2" fmla="*/ 13 w 15"/>
                    <a:gd name="T3" fmla="*/ 11 h 94"/>
                    <a:gd name="T4" fmla="*/ 14 w 15"/>
                    <a:gd name="T5" fmla="*/ 89 h 94"/>
                    <a:gd name="T6" fmla="*/ 9 w 15"/>
                    <a:gd name="T7" fmla="*/ 94 h 94"/>
                    <a:gd name="T8" fmla="*/ 9 w 15"/>
                    <a:gd name="T9" fmla="*/ 33 h 94"/>
                    <a:gd name="T10" fmla="*/ 4 w 15"/>
                    <a:gd name="T11" fmla="*/ 26 h 94"/>
                    <a:gd name="T12" fmla="*/ 0 w 15"/>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5" h="94">
                      <a:moveTo>
                        <a:pt x="0" y="0"/>
                      </a:moveTo>
                      <a:cubicBezTo>
                        <a:pt x="0" y="0"/>
                        <a:pt x="12" y="6"/>
                        <a:pt x="13" y="11"/>
                      </a:cubicBezTo>
                      <a:cubicBezTo>
                        <a:pt x="14" y="15"/>
                        <a:pt x="14" y="89"/>
                        <a:pt x="14" y="89"/>
                      </a:cubicBezTo>
                      <a:cubicBezTo>
                        <a:pt x="14" y="89"/>
                        <a:pt x="15" y="94"/>
                        <a:pt x="9" y="94"/>
                      </a:cubicBezTo>
                      <a:cubicBezTo>
                        <a:pt x="9" y="33"/>
                        <a:pt x="9" y="33"/>
                        <a:pt x="9" y="33"/>
                      </a:cubicBezTo>
                      <a:cubicBezTo>
                        <a:pt x="4" y="26"/>
                        <a:pt x="4" y="26"/>
                        <a:pt x="4" y="26"/>
                      </a:cubicBezTo>
                      <a:cubicBezTo>
                        <a:pt x="0" y="0"/>
                        <a:pt x="0" y="0"/>
                        <a:pt x="0"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78" name="组合 23"/>
              <p:cNvGrpSpPr/>
              <p:nvPr/>
            </p:nvGrpSpPr>
            <p:grpSpPr>
              <a:xfrm>
                <a:off x="4460" y="1905"/>
                <a:ext cx="917" cy="1363"/>
                <a:chOff x="5057775" y="2416176"/>
                <a:chExt cx="274637" cy="407988"/>
              </a:xfrm>
              <a:solidFill>
                <a:schemeClr val="bg1">
                  <a:lumMod val="50000"/>
                </a:schemeClr>
              </a:solidFill>
            </p:grpSpPr>
            <p:sp>
              <p:nvSpPr>
                <p:cNvPr id="25" name="Oval 114"/>
                <p:cNvSpPr>
                  <a:spLocks noChangeArrowheads="1"/>
                </p:cNvSpPr>
                <p:nvPr/>
              </p:nvSpPr>
              <p:spPr bwMode="auto">
                <a:xfrm>
                  <a:off x="5153025" y="2451101"/>
                  <a:ext cx="92075" cy="936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6" name="Freeform 115"/>
                <p:cNvSpPr/>
                <p:nvPr/>
              </p:nvSpPr>
              <p:spPr bwMode="auto">
                <a:xfrm>
                  <a:off x="5184775" y="2520951"/>
                  <a:ext cx="147637" cy="303213"/>
                </a:xfrm>
                <a:custGeom>
                  <a:avLst/>
                  <a:gdLst>
                    <a:gd name="T0" fmla="*/ 0 w 92"/>
                    <a:gd name="T1" fmla="*/ 5 h 191"/>
                    <a:gd name="T2" fmla="*/ 61 w 92"/>
                    <a:gd name="T3" fmla="*/ 165 h 191"/>
                    <a:gd name="T4" fmla="*/ 89 w 92"/>
                    <a:gd name="T5" fmla="*/ 191 h 191"/>
                    <a:gd name="T6" fmla="*/ 20 w 92"/>
                    <a:gd name="T7" fmla="*/ 0 h 191"/>
                    <a:gd name="T8" fmla="*/ 0 w 92"/>
                    <a:gd name="T9" fmla="*/ 5 h 191"/>
                  </a:gdLst>
                  <a:ahLst/>
                  <a:cxnLst>
                    <a:cxn ang="0">
                      <a:pos x="T0" y="T1"/>
                    </a:cxn>
                    <a:cxn ang="0">
                      <a:pos x="T2" y="T3"/>
                    </a:cxn>
                    <a:cxn ang="0">
                      <a:pos x="T4" y="T5"/>
                    </a:cxn>
                    <a:cxn ang="0">
                      <a:pos x="T6" y="T7"/>
                    </a:cxn>
                    <a:cxn ang="0">
                      <a:pos x="T8" y="T9"/>
                    </a:cxn>
                  </a:cxnLst>
                  <a:rect l="0" t="0" r="r" b="b"/>
                  <a:pathLst>
                    <a:path w="92" h="191">
                      <a:moveTo>
                        <a:pt x="0" y="5"/>
                      </a:moveTo>
                      <a:cubicBezTo>
                        <a:pt x="0" y="6"/>
                        <a:pt x="61" y="165"/>
                        <a:pt x="61" y="165"/>
                      </a:cubicBezTo>
                      <a:cubicBezTo>
                        <a:pt x="61" y="165"/>
                        <a:pt x="86" y="191"/>
                        <a:pt x="89" y="191"/>
                      </a:cubicBezTo>
                      <a:cubicBezTo>
                        <a:pt x="92" y="191"/>
                        <a:pt x="20" y="0"/>
                        <a:pt x="20" y="0"/>
                      </a:cubicBezTo>
                      <a:lnTo>
                        <a:pt x="0" y="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7" name="Freeform 116"/>
                <p:cNvSpPr/>
                <p:nvPr/>
              </p:nvSpPr>
              <p:spPr bwMode="auto">
                <a:xfrm>
                  <a:off x="5057775" y="2520951"/>
                  <a:ext cx="155575" cy="298450"/>
                </a:xfrm>
                <a:custGeom>
                  <a:avLst/>
                  <a:gdLst>
                    <a:gd name="T0" fmla="*/ 97 w 98"/>
                    <a:gd name="T1" fmla="*/ 9 h 188"/>
                    <a:gd name="T2" fmla="*/ 26 w 98"/>
                    <a:gd name="T3" fmla="*/ 162 h 188"/>
                    <a:gd name="T4" fmla="*/ 0 w 98"/>
                    <a:gd name="T5" fmla="*/ 188 h 188"/>
                    <a:gd name="T6" fmla="*/ 7 w 98"/>
                    <a:gd name="T7" fmla="*/ 153 h 188"/>
                    <a:gd name="T8" fmla="*/ 76 w 98"/>
                    <a:gd name="T9" fmla="*/ 0 h 188"/>
                    <a:gd name="T10" fmla="*/ 98 w 98"/>
                    <a:gd name="T11" fmla="*/ 7 h 188"/>
                    <a:gd name="T12" fmla="*/ 97 w 98"/>
                    <a:gd name="T13" fmla="*/ 9 h 188"/>
                  </a:gdLst>
                  <a:ahLst/>
                  <a:cxnLst>
                    <a:cxn ang="0">
                      <a:pos x="T0" y="T1"/>
                    </a:cxn>
                    <a:cxn ang="0">
                      <a:pos x="T2" y="T3"/>
                    </a:cxn>
                    <a:cxn ang="0">
                      <a:pos x="T4" y="T5"/>
                    </a:cxn>
                    <a:cxn ang="0">
                      <a:pos x="T6" y="T7"/>
                    </a:cxn>
                    <a:cxn ang="0">
                      <a:pos x="T8" y="T9"/>
                    </a:cxn>
                    <a:cxn ang="0">
                      <a:pos x="T10" y="T11"/>
                    </a:cxn>
                    <a:cxn ang="0">
                      <a:pos x="T12" y="T13"/>
                    </a:cxn>
                  </a:cxnLst>
                  <a:rect l="0" t="0" r="r" b="b"/>
                  <a:pathLst>
                    <a:path w="98" h="188">
                      <a:moveTo>
                        <a:pt x="97" y="9"/>
                      </a:moveTo>
                      <a:lnTo>
                        <a:pt x="26" y="162"/>
                      </a:lnTo>
                      <a:lnTo>
                        <a:pt x="0" y="188"/>
                      </a:lnTo>
                      <a:lnTo>
                        <a:pt x="7" y="153"/>
                      </a:lnTo>
                      <a:lnTo>
                        <a:pt x="76" y="0"/>
                      </a:lnTo>
                      <a:lnTo>
                        <a:pt x="98" y="7"/>
                      </a:lnTo>
                      <a:lnTo>
                        <a:pt x="97"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8" name="Freeform 117"/>
                <p:cNvSpPr/>
                <p:nvPr/>
              </p:nvSpPr>
              <p:spPr bwMode="auto">
                <a:xfrm>
                  <a:off x="5057775" y="2520951"/>
                  <a:ext cx="155575" cy="298450"/>
                </a:xfrm>
                <a:custGeom>
                  <a:avLst/>
                  <a:gdLst>
                    <a:gd name="T0" fmla="*/ 97 w 98"/>
                    <a:gd name="T1" fmla="*/ 9 h 188"/>
                    <a:gd name="T2" fmla="*/ 26 w 98"/>
                    <a:gd name="T3" fmla="*/ 162 h 188"/>
                    <a:gd name="T4" fmla="*/ 0 w 98"/>
                    <a:gd name="T5" fmla="*/ 188 h 188"/>
                    <a:gd name="T6" fmla="*/ 7 w 98"/>
                    <a:gd name="T7" fmla="*/ 153 h 188"/>
                    <a:gd name="T8" fmla="*/ 76 w 98"/>
                    <a:gd name="T9" fmla="*/ 0 h 188"/>
                    <a:gd name="T10" fmla="*/ 98 w 98"/>
                    <a:gd name="T11" fmla="*/ 7 h 188"/>
                  </a:gdLst>
                  <a:ahLst/>
                  <a:cxnLst>
                    <a:cxn ang="0">
                      <a:pos x="T0" y="T1"/>
                    </a:cxn>
                    <a:cxn ang="0">
                      <a:pos x="T2" y="T3"/>
                    </a:cxn>
                    <a:cxn ang="0">
                      <a:pos x="T4" y="T5"/>
                    </a:cxn>
                    <a:cxn ang="0">
                      <a:pos x="T6" y="T7"/>
                    </a:cxn>
                    <a:cxn ang="0">
                      <a:pos x="T8" y="T9"/>
                    </a:cxn>
                    <a:cxn ang="0">
                      <a:pos x="T10" y="T11"/>
                    </a:cxn>
                  </a:cxnLst>
                  <a:rect l="0" t="0" r="r" b="b"/>
                  <a:pathLst>
                    <a:path w="98" h="188">
                      <a:moveTo>
                        <a:pt x="97" y="9"/>
                      </a:moveTo>
                      <a:lnTo>
                        <a:pt x="26" y="162"/>
                      </a:lnTo>
                      <a:lnTo>
                        <a:pt x="0" y="188"/>
                      </a:lnTo>
                      <a:lnTo>
                        <a:pt x="7" y="153"/>
                      </a:lnTo>
                      <a:lnTo>
                        <a:pt x="76" y="0"/>
                      </a:lnTo>
                      <a:lnTo>
                        <a:pt x="98" y="7"/>
                      </a:lnTo>
                    </a:path>
                  </a:pathLst>
                </a:custGeom>
                <a:solidFill>
                  <a:schemeClr val="bg1"/>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9" name="Freeform 118"/>
                <p:cNvSpPr/>
                <p:nvPr/>
              </p:nvSpPr>
              <p:spPr bwMode="auto">
                <a:xfrm>
                  <a:off x="5194300" y="2416176"/>
                  <a:ext cx="20637" cy="50800"/>
                </a:xfrm>
                <a:custGeom>
                  <a:avLst/>
                  <a:gdLst>
                    <a:gd name="T0" fmla="*/ 13 w 13"/>
                    <a:gd name="T1" fmla="*/ 27 h 32"/>
                    <a:gd name="T2" fmla="*/ 8 w 13"/>
                    <a:gd name="T3" fmla="*/ 32 h 32"/>
                    <a:gd name="T4" fmla="*/ 6 w 13"/>
                    <a:gd name="T5" fmla="*/ 32 h 32"/>
                    <a:gd name="T6" fmla="*/ 0 w 13"/>
                    <a:gd name="T7" fmla="*/ 27 h 32"/>
                    <a:gd name="T8" fmla="*/ 0 w 13"/>
                    <a:gd name="T9" fmla="*/ 6 h 32"/>
                    <a:gd name="T10" fmla="*/ 6 w 13"/>
                    <a:gd name="T11" fmla="*/ 0 h 32"/>
                    <a:gd name="T12" fmla="*/ 8 w 13"/>
                    <a:gd name="T13" fmla="*/ 0 h 32"/>
                    <a:gd name="T14" fmla="*/ 13 w 13"/>
                    <a:gd name="T15" fmla="*/ 6 h 32"/>
                    <a:gd name="T16" fmla="*/ 13 w 13"/>
                    <a:gd name="T17"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2">
                      <a:moveTo>
                        <a:pt x="13" y="27"/>
                      </a:moveTo>
                      <a:cubicBezTo>
                        <a:pt x="13" y="30"/>
                        <a:pt x="11" y="32"/>
                        <a:pt x="8" y="32"/>
                      </a:cubicBezTo>
                      <a:cubicBezTo>
                        <a:pt x="6" y="32"/>
                        <a:pt x="6" y="32"/>
                        <a:pt x="6" y="32"/>
                      </a:cubicBezTo>
                      <a:cubicBezTo>
                        <a:pt x="3" y="32"/>
                        <a:pt x="0" y="30"/>
                        <a:pt x="0" y="27"/>
                      </a:cubicBezTo>
                      <a:cubicBezTo>
                        <a:pt x="0" y="6"/>
                        <a:pt x="0" y="6"/>
                        <a:pt x="0" y="6"/>
                      </a:cubicBezTo>
                      <a:cubicBezTo>
                        <a:pt x="0" y="3"/>
                        <a:pt x="3" y="0"/>
                        <a:pt x="6" y="0"/>
                      </a:cubicBezTo>
                      <a:cubicBezTo>
                        <a:pt x="8" y="0"/>
                        <a:pt x="8" y="0"/>
                        <a:pt x="8" y="0"/>
                      </a:cubicBezTo>
                      <a:cubicBezTo>
                        <a:pt x="11" y="0"/>
                        <a:pt x="13" y="3"/>
                        <a:pt x="13" y="6"/>
                      </a:cubicBezTo>
                      <a:lnTo>
                        <a:pt x="13" y="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84" name="组合 29"/>
              <p:cNvGrpSpPr/>
              <p:nvPr/>
            </p:nvGrpSpPr>
            <p:grpSpPr>
              <a:xfrm>
                <a:off x="6067" y="2917"/>
                <a:ext cx="1390" cy="1243"/>
                <a:chOff x="8716962" y="2763801"/>
                <a:chExt cx="666750" cy="595313"/>
              </a:xfrm>
              <a:solidFill>
                <a:schemeClr val="bg1">
                  <a:lumMod val="50000"/>
                </a:schemeClr>
              </a:solidFill>
            </p:grpSpPr>
            <p:sp>
              <p:nvSpPr>
                <p:cNvPr id="31" name="Freeform 83"/>
                <p:cNvSpPr>
                  <a:spLocks noEditPoints="1"/>
                </p:cNvSpPr>
                <p:nvPr/>
              </p:nvSpPr>
              <p:spPr bwMode="auto">
                <a:xfrm>
                  <a:off x="8753475" y="2763801"/>
                  <a:ext cx="593725" cy="595313"/>
                </a:xfrm>
                <a:custGeom>
                  <a:avLst/>
                  <a:gdLst>
                    <a:gd name="T0" fmla="*/ 187 w 373"/>
                    <a:gd name="T1" fmla="*/ 0 h 374"/>
                    <a:gd name="T2" fmla="*/ 0 w 373"/>
                    <a:gd name="T3" fmla="*/ 187 h 374"/>
                    <a:gd name="T4" fmla="*/ 187 w 373"/>
                    <a:gd name="T5" fmla="*/ 374 h 374"/>
                    <a:gd name="T6" fmla="*/ 373 w 373"/>
                    <a:gd name="T7" fmla="*/ 187 h 374"/>
                    <a:gd name="T8" fmla="*/ 187 w 373"/>
                    <a:gd name="T9" fmla="*/ 0 h 374"/>
                    <a:gd name="T10" fmla="*/ 187 w 373"/>
                    <a:gd name="T11" fmla="*/ 365 h 374"/>
                    <a:gd name="T12" fmla="*/ 8 w 373"/>
                    <a:gd name="T13" fmla="*/ 187 h 374"/>
                    <a:gd name="T14" fmla="*/ 187 w 373"/>
                    <a:gd name="T15" fmla="*/ 9 h 374"/>
                    <a:gd name="T16" fmla="*/ 365 w 373"/>
                    <a:gd name="T17" fmla="*/ 187 h 374"/>
                    <a:gd name="T18" fmla="*/ 187 w 373"/>
                    <a:gd name="T19" fmla="*/ 36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3" h="374">
                      <a:moveTo>
                        <a:pt x="187" y="0"/>
                      </a:moveTo>
                      <a:cubicBezTo>
                        <a:pt x="83" y="0"/>
                        <a:pt x="0" y="84"/>
                        <a:pt x="0" y="187"/>
                      </a:cubicBezTo>
                      <a:cubicBezTo>
                        <a:pt x="0" y="290"/>
                        <a:pt x="83" y="374"/>
                        <a:pt x="187" y="374"/>
                      </a:cubicBezTo>
                      <a:cubicBezTo>
                        <a:pt x="290" y="374"/>
                        <a:pt x="373" y="290"/>
                        <a:pt x="373" y="187"/>
                      </a:cubicBezTo>
                      <a:cubicBezTo>
                        <a:pt x="373" y="84"/>
                        <a:pt x="290" y="0"/>
                        <a:pt x="187" y="0"/>
                      </a:cubicBezTo>
                      <a:close/>
                      <a:moveTo>
                        <a:pt x="187" y="365"/>
                      </a:moveTo>
                      <a:cubicBezTo>
                        <a:pt x="88" y="365"/>
                        <a:pt x="8" y="286"/>
                        <a:pt x="8" y="187"/>
                      </a:cubicBezTo>
                      <a:cubicBezTo>
                        <a:pt x="8" y="89"/>
                        <a:pt x="88" y="9"/>
                        <a:pt x="187" y="9"/>
                      </a:cubicBezTo>
                      <a:cubicBezTo>
                        <a:pt x="285" y="9"/>
                        <a:pt x="365" y="89"/>
                        <a:pt x="365" y="187"/>
                      </a:cubicBezTo>
                      <a:cubicBezTo>
                        <a:pt x="365" y="286"/>
                        <a:pt x="285" y="365"/>
                        <a:pt x="187" y="3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2" name="Freeform 84"/>
                <p:cNvSpPr/>
                <p:nvPr/>
              </p:nvSpPr>
              <p:spPr bwMode="auto">
                <a:xfrm>
                  <a:off x="8716962" y="2768563"/>
                  <a:ext cx="666750" cy="585788"/>
                </a:xfrm>
                <a:custGeom>
                  <a:avLst/>
                  <a:gdLst>
                    <a:gd name="T0" fmla="*/ 121 w 419"/>
                    <a:gd name="T1" fmla="*/ 29 h 368"/>
                    <a:gd name="T2" fmla="*/ 113 w 419"/>
                    <a:gd name="T3" fmla="*/ 43 h 368"/>
                    <a:gd name="T4" fmla="*/ 105 w 419"/>
                    <a:gd name="T5" fmla="*/ 54 h 368"/>
                    <a:gd name="T6" fmla="*/ 99 w 419"/>
                    <a:gd name="T7" fmla="*/ 48 h 368"/>
                    <a:gd name="T8" fmla="*/ 96 w 419"/>
                    <a:gd name="T9" fmla="*/ 61 h 368"/>
                    <a:gd name="T10" fmla="*/ 78 w 419"/>
                    <a:gd name="T11" fmla="*/ 64 h 368"/>
                    <a:gd name="T12" fmla="*/ 66 w 419"/>
                    <a:gd name="T13" fmla="*/ 76 h 368"/>
                    <a:gd name="T14" fmla="*/ 50 w 419"/>
                    <a:gd name="T15" fmla="*/ 99 h 368"/>
                    <a:gd name="T16" fmla="*/ 40 w 419"/>
                    <a:gd name="T17" fmla="*/ 114 h 368"/>
                    <a:gd name="T18" fmla="*/ 49 w 419"/>
                    <a:gd name="T19" fmla="*/ 124 h 368"/>
                    <a:gd name="T20" fmla="*/ 50 w 419"/>
                    <a:gd name="T21" fmla="*/ 130 h 368"/>
                    <a:gd name="T22" fmla="*/ 41 w 419"/>
                    <a:gd name="T23" fmla="*/ 122 h 368"/>
                    <a:gd name="T24" fmla="*/ 34 w 419"/>
                    <a:gd name="T25" fmla="*/ 112 h 368"/>
                    <a:gd name="T26" fmla="*/ 30 w 419"/>
                    <a:gd name="T27" fmla="*/ 127 h 368"/>
                    <a:gd name="T28" fmla="*/ 32 w 419"/>
                    <a:gd name="T29" fmla="*/ 154 h 368"/>
                    <a:gd name="T30" fmla="*/ 44 w 419"/>
                    <a:gd name="T31" fmla="*/ 148 h 368"/>
                    <a:gd name="T32" fmla="*/ 59 w 419"/>
                    <a:gd name="T33" fmla="*/ 164 h 368"/>
                    <a:gd name="T34" fmla="*/ 76 w 419"/>
                    <a:gd name="T35" fmla="*/ 181 h 368"/>
                    <a:gd name="T36" fmla="*/ 92 w 419"/>
                    <a:gd name="T37" fmla="*/ 195 h 368"/>
                    <a:gd name="T38" fmla="*/ 113 w 419"/>
                    <a:gd name="T39" fmla="*/ 216 h 368"/>
                    <a:gd name="T40" fmla="*/ 106 w 419"/>
                    <a:gd name="T41" fmla="*/ 249 h 368"/>
                    <a:gd name="T42" fmla="*/ 90 w 419"/>
                    <a:gd name="T43" fmla="*/ 286 h 368"/>
                    <a:gd name="T44" fmla="*/ 95 w 419"/>
                    <a:gd name="T45" fmla="*/ 313 h 368"/>
                    <a:gd name="T46" fmla="*/ 85 w 419"/>
                    <a:gd name="T47" fmla="*/ 315 h 368"/>
                    <a:gd name="T48" fmla="*/ 59 w 419"/>
                    <a:gd name="T49" fmla="*/ 273 h 368"/>
                    <a:gd name="T50" fmla="*/ 30 w 419"/>
                    <a:gd name="T51" fmla="*/ 208 h 368"/>
                    <a:gd name="T52" fmla="*/ 21 w 419"/>
                    <a:gd name="T53" fmla="*/ 161 h 368"/>
                    <a:gd name="T54" fmla="*/ 135 w 419"/>
                    <a:gd name="T55" fmla="*/ 338 h 368"/>
                    <a:gd name="T56" fmla="*/ 165 w 419"/>
                    <a:gd name="T57" fmla="*/ 333 h 368"/>
                    <a:gd name="T58" fmla="*/ 203 w 419"/>
                    <a:gd name="T59" fmla="*/ 329 h 368"/>
                    <a:gd name="T60" fmla="*/ 200 w 419"/>
                    <a:gd name="T61" fmla="*/ 345 h 368"/>
                    <a:gd name="T62" fmla="*/ 222 w 419"/>
                    <a:gd name="T63" fmla="*/ 343 h 368"/>
                    <a:gd name="T64" fmla="*/ 255 w 419"/>
                    <a:gd name="T65" fmla="*/ 339 h 368"/>
                    <a:gd name="T66" fmla="*/ 252 w 419"/>
                    <a:gd name="T67" fmla="*/ 6 h 368"/>
                    <a:gd name="T68" fmla="*/ 362 w 419"/>
                    <a:gd name="T69" fmla="*/ 119 h 368"/>
                    <a:gd name="T70" fmla="*/ 347 w 419"/>
                    <a:gd name="T71" fmla="*/ 108 h 368"/>
                    <a:gd name="T72" fmla="*/ 333 w 419"/>
                    <a:gd name="T73" fmla="*/ 138 h 368"/>
                    <a:gd name="T74" fmla="*/ 313 w 419"/>
                    <a:gd name="T75" fmla="*/ 110 h 368"/>
                    <a:gd name="T76" fmla="*/ 321 w 419"/>
                    <a:gd name="T77" fmla="*/ 138 h 368"/>
                    <a:gd name="T78" fmla="*/ 342 w 419"/>
                    <a:gd name="T79" fmla="*/ 146 h 368"/>
                    <a:gd name="T80" fmla="*/ 333 w 419"/>
                    <a:gd name="T81" fmla="*/ 185 h 368"/>
                    <a:gd name="T82" fmla="*/ 323 w 419"/>
                    <a:gd name="T83" fmla="*/ 226 h 368"/>
                    <a:gd name="T84" fmla="*/ 310 w 419"/>
                    <a:gd name="T85" fmla="*/ 253 h 368"/>
                    <a:gd name="T86" fmla="*/ 271 w 419"/>
                    <a:gd name="T87" fmla="*/ 285 h 368"/>
                    <a:gd name="T88" fmla="*/ 260 w 419"/>
                    <a:gd name="T89" fmla="*/ 257 h 368"/>
                    <a:gd name="T90" fmla="*/ 262 w 419"/>
                    <a:gd name="T91" fmla="*/ 223 h 368"/>
                    <a:gd name="T92" fmla="*/ 248 w 419"/>
                    <a:gd name="T93" fmla="*/ 187 h 368"/>
                    <a:gd name="T94" fmla="*/ 230 w 419"/>
                    <a:gd name="T95" fmla="*/ 166 h 368"/>
                    <a:gd name="T96" fmla="*/ 182 w 419"/>
                    <a:gd name="T97" fmla="*/ 167 h 368"/>
                    <a:gd name="T98" fmla="*/ 164 w 419"/>
                    <a:gd name="T99" fmla="*/ 142 h 368"/>
                    <a:gd name="T100" fmla="*/ 184 w 419"/>
                    <a:gd name="T101" fmla="*/ 92 h 368"/>
                    <a:gd name="T102" fmla="*/ 219 w 419"/>
                    <a:gd name="T103" fmla="*/ 77 h 368"/>
                    <a:gd name="T104" fmla="*/ 240 w 419"/>
                    <a:gd name="T105" fmla="*/ 87 h 368"/>
                    <a:gd name="T106" fmla="*/ 269 w 419"/>
                    <a:gd name="T107" fmla="*/ 87 h 368"/>
                    <a:gd name="T108" fmla="*/ 298 w 419"/>
                    <a:gd name="T109" fmla="*/ 82 h 368"/>
                    <a:gd name="T110" fmla="*/ 271 w 419"/>
                    <a:gd name="T111" fmla="*/ 69 h 368"/>
                    <a:gd name="T112" fmla="*/ 269 w 419"/>
                    <a:gd name="T113" fmla="*/ 60 h 368"/>
                    <a:gd name="T114" fmla="*/ 234 w 419"/>
                    <a:gd name="T115" fmla="*/ 61 h 368"/>
                    <a:gd name="T116" fmla="*/ 204 w 419"/>
                    <a:gd name="T117" fmla="*/ 69 h 368"/>
                    <a:gd name="T118" fmla="*/ 198 w 419"/>
                    <a:gd name="T119" fmla="*/ 39 h 368"/>
                    <a:gd name="T120" fmla="*/ 176 w 419"/>
                    <a:gd name="T121" fmla="*/ 21 h 368"/>
                    <a:gd name="T122" fmla="*/ 200 w 419"/>
                    <a:gd name="T123" fmla="*/ 6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9" h="368">
                      <a:moveTo>
                        <a:pt x="170" y="2"/>
                      </a:moveTo>
                      <a:cubicBezTo>
                        <a:pt x="170" y="2"/>
                        <a:pt x="107" y="10"/>
                        <a:pt x="64" y="59"/>
                      </a:cubicBezTo>
                      <a:cubicBezTo>
                        <a:pt x="64" y="59"/>
                        <a:pt x="97" y="25"/>
                        <a:pt x="117" y="25"/>
                      </a:cubicBezTo>
                      <a:cubicBezTo>
                        <a:pt x="122" y="27"/>
                        <a:pt x="122" y="27"/>
                        <a:pt x="122" y="27"/>
                      </a:cubicBezTo>
                      <a:cubicBezTo>
                        <a:pt x="122" y="27"/>
                        <a:pt x="121" y="29"/>
                        <a:pt x="121" y="29"/>
                      </a:cubicBezTo>
                      <a:cubicBezTo>
                        <a:pt x="120" y="30"/>
                        <a:pt x="117" y="33"/>
                        <a:pt x="117" y="34"/>
                      </a:cubicBezTo>
                      <a:cubicBezTo>
                        <a:pt x="117" y="35"/>
                        <a:pt x="118" y="38"/>
                        <a:pt x="118" y="38"/>
                      </a:cubicBezTo>
                      <a:cubicBezTo>
                        <a:pt x="116" y="40"/>
                        <a:pt x="116" y="40"/>
                        <a:pt x="116" y="40"/>
                      </a:cubicBezTo>
                      <a:cubicBezTo>
                        <a:pt x="116" y="40"/>
                        <a:pt x="115" y="40"/>
                        <a:pt x="114" y="41"/>
                      </a:cubicBezTo>
                      <a:cubicBezTo>
                        <a:pt x="114" y="42"/>
                        <a:pt x="113" y="42"/>
                        <a:pt x="113" y="43"/>
                      </a:cubicBezTo>
                      <a:cubicBezTo>
                        <a:pt x="113" y="45"/>
                        <a:pt x="113" y="47"/>
                        <a:pt x="113" y="47"/>
                      </a:cubicBezTo>
                      <a:cubicBezTo>
                        <a:pt x="114" y="51"/>
                        <a:pt x="114" y="51"/>
                        <a:pt x="114" y="51"/>
                      </a:cubicBezTo>
                      <a:cubicBezTo>
                        <a:pt x="112" y="53"/>
                        <a:pt x="112" y="53"/>
                        <a:pt x="112" y="53"/>
                      </a:cubicBezTo>
                      <a:cubicBezTo>
                        <a:pt x="110" y="54"/>
                        <a:pt x="110" y="54"/>
                        <a:pt x="110" y="54"/>
                      </a:cubicBezTo>
                      <a:cubicBezTo>
                        <a:pt x="110" y="54"/>
                        <a:pt x="106" y="55"/>
                        <a:pt x="105" y="54"/>
                      </a:cubicBezTo>
                      <a:cubicBezTo>
                        <a:pt x="104" y="54"/>
                        <a:pt x="103" y="51"/>
                        <a:pt x="103" y="51"/>
                      </a:cubicBezTo>
                      <a:cubicBezTo>
                        <a:pt x="107" y="49"/>
                        <a:pt x="107" y="49"/>
                        <a:pt x="107" y="49"/>
                      </a:cubicBezTo>
                      <a:cubicBezTo>
                        <a:pt x="107" y="49"/>
                        <a:pt x="108" y="48"/>
                        <a:pt x="106" y="48"/>
                      </a:cubicBezTo>
                      <a:cubicBezTo>
                        <a:pt x="105" y="47"/>
                        <a:pt x="106" y="45"/>
                        <a:pt x="104" y="45"/>
                      </a:cubicBezTo>
                      <a:cubicBezTo>
                        <a:pt x="102" y="46"/>
                        <a:pt x="99" y="48"/>
                        <a:pt x="99" y="48"/>
                      </a:cubicBezTo>
                      <a:cubicBezTo>
                        <a:pt x="96" y="50"/>
                        <a:pt x="96" y="50"/>
                        <a:pt x="96" y="50"/>
                      </a:cubicBezTo>
                      <a:cubicBezTo>
                        <a:pt x="96" y="50"/>
                        <a:pt x="94" y="54"/>
                        <a:pt x="95" y="54"/>
                      </a:cubicBezTo>
                      <a:cubicBezTo>
                        <a:pt x="95" y="54"/>
                        <a:pt x="97" y="55"/>
                        <a:pt x="97" y="55"/>
                      </a:cubicBezTo>
                      <a:cubicBezTo>
                        <a:pt x="97" y="55"/>
                        <a:pt x="97" y="56"/>
                        <a:pt x="97" y="57"/>
                      </a:cubicBezTo>
                      <a:cubicBezTo>
                        <a:pt x="97" y="58"/>
                        <a:pt x="96" y="61"/>
                        <a:pt x="96" y="61"/>
                      </a:cubicBezTo>
                      <a:cubicBezTo>
                        <a:pt x="96" y="61"/>
                        <a:pt x="96" y="62"/>
                        <a:pt x="94" y="61"/>
                      </a:cubicBezTo>
                      <a:cubicBezTo>
                        <a:pt x="91" y="61"/>
                        <a:pt x="90" y="60"/>
                        <a:pt x="88" y="60"/>
                      </a:cubicBezTo>
                      <a:cubicBezTo>
                        <a:pt x="87" y="60"/>
                        <a:pt x="86" y="59"/>
                        <a:pt x="84" y="59"/>
                      </a:cubicBezTo>
                      <a:cubicBezTo>
                        <a:pt x="83" y="60"/>
                        <a:pt x="83" y="60"/>
                        <a:pt x="82" y="61"/>
                      </a:cubicBezTo>
                      <a:cubicBezTo>
                        <a:pt x="82" y="61"/>
                        <a:pt x="78" y="64"/>
                        <a:pt x="78" y="64"/>
                      </a:cubicBezTo>
                      <a:cubicBezTo>
                        <a:pt x="78" y="64"/>
                        <a:pt x="76" y="65"/>
                        <a:pt x="76" y="66"/>
                      </a:cubicBezTo>
                      <a:cubicBezTo>
                        <a:pt x="76" y="66"/>
                        <a:pt x="75" y="70"/>
                        <a:pt x="75" y="70"/>
                      </a:cubicBezTo>
                      <a:cubicBezTo>
                        <a:pt x="75" y="70"/>
                        <a:pt x="74" y="71"/>
                        <a:pt x="71" y="72"/>
                      </a:cubicBezTo>
                      <a:cubicBezTo>
                        <a:pt x="68" y="72"/>
                        <a:pt x="67" y="73"/>
                        <a:pt x="67" y="73"/>
                      </a:cubicBezTo>
                      <a:cubicBezTo>
                        <a:pt x="66" y="76"/>
                        <a:pt x="66" y="76"/>
                        <a:pt x="66" y="76"/>
                      </a:cubicBezTo>
                      <a:cubicBezTo>
                        <a:pt x="66" y="76"/>
                        <a:pt x="64" y="78"/>
                        <a:pt x="62" y="80"/>
                      </a:cubicBezTo>
                      <a:cubicBezTo>
                        <a:pt x="61" y="82"/>
                        <a:pt x="56" y="85"/>
                        <a:pt x="56" y="85"/>
                      </a:cubicBezTo>
                      <a:cubicBezTo>
                        <a:pt x="55" y="85"/>
                        <a:pt x="53" y="87"/>
                        <a:pt x="53" y="89"/>
                      </a:cubicBezTo>
                      <a:cubicBezTo>
                        <a:pt x="52" y="91"/>
                        <a:pt x="52" y="93"/>
                        <a:pt x="51" y="94"/>
                      </a:cubicBezTo>
                      <a:cubicBezTo>
                        <a:pt x="51" y="95"/>
                        <a:pt x="50" y="97"/>
                        <a:pt x="50" y="99"/>
                      </a:cubicBezTo>
                      <a:cubicBezTo>
                        <a:pt x="50" y="101"/>
                        <a:pt x="48" y="103"/>
                        <a:pt x="48" y="104"/>
                      </a:cubicBezTo>
                      <a:cubicBezTo>
                        <a:pt x="47" y="104"/>
                        <a:pt x="45" y="106"/>
                        <a:pt x="45" y="106"/>
                      </a:cubicBezTo>
                      <a:cubicBezTo>
                        <a:pt x="44" y="106"/>
                        <a:pt x="40" y="107"/>
                        <a:pt x="39" y="108"/>
                      </a:cubicBezTo>
                      <a:cubicBezTo>
                        <a:pt x="38" y="109"/>
                        <a:pt x="37" y="111"/>
                        <a:pt x="37" y="112"/>
                      </a:cubicBezTo>
                      <a:cubicBezTo>
                        <a:pt x="37" y="112"/>
                        <a:pt x="39" y="114"/>
                        <a:pt x="40" y="114"/>
                      </a:cubicBezTo>
                      <a:cubicBezTo>
                        <a:pt x="40" y="114"/>
                        <a:pt x="42" y="115"/>
                        <a:pt x="42" y="115"/>
                      </a:cubicBezTo>
                      <a:cubicBezTo>
                        <a:pt x="42" y="115"/>
                        <a:pt x="42" y="118"/>
                        <a:pt x="42" y="119"/>
                      </a:cubicBezTo>
                      <a:cubicBezTo>
                        <a:pt x="42" y="119"/>
                        <a:pt x="41" y="122"/>
                        <a:pt x="42" y="122"/>
                      </a:cubicBezTo>
                      <a:cubicBezTo>
                        <a:pt x="44" y="122"/>
                        <a:pt x="46" y="123"/>
                        <a:pt x="46" y="123"/>
                      </a:cubicBezTo>
                      <a:cubicBezTo>
                        <a:pt x="49" y="124"/>
                        <a:pt x="49" y="124"/>
                        <a:pt x="49" y="124"/>
                      </a:cubicBezTo>
                      <a:cubicBezTo>
                        <a:pt x="52" y="126"/>
                        <a:pt x="52" y="126"/>
                        <a:pt x="52" y="126"/>
                      </a:cubicBezTo>
                      <a:cubicBezTo>
                        <a:pt x="54" y="127"/>
                        <a:pt x="54" y="127"/>
                        <a:pt x="54" y="127"/>
                      </a:cubicBezTo>
                      <a:cubicBezTo>
                        <a:pt x="54" y="127"/>
                        <a:pt x="53" y="129"/>
                        <a:pt x="53" y="130"/>
                      </a:cubicBezTo>
                      <a:cubicBezTo>
                        <a:pt x="53" y="130"/>
                        <a:pt x="52" y="132"/>
                        <a:pt x="51" y="131"/>
                      </a:cubicBezTo>
                      <a:cubicBezTo>
                        <a:pt x="50" y="131"/>
                        <a:pt x="51" y="131"/>
                        <a:pt x="50" y="130"/>
                      </a:cubicBezTo>
                      <a:cubicBezTo>
                        <a:pt x="49" y="128"/>
                        <a:pt x="50" y="128"/>
                        <a:pt x="48" y="127"/>
                      </a:cubicBezTo>
                      <a:cubicBezTo>
                        <a:pt x="47" y="127"/>
                        <a:pt x="45" y="128"/>
                        <a:pt x="44" y="128"/>
                      </a:cubicBezTo>
                      <a:cubicBezTo>
                        <a:pt x="44" y="127"/>
                        <a:pt x="43" y="127"/>
                        <a:pt x="42" y="126"/>
                      </a:cubicBezTo>
                      <a:cubicBezTo>
                        <a:pt x="41" y="125"/>
                        <a:pt x="40" y="127"/>
                        <a:pt x="41" y="125"/>
                      </a:cubicBezTo>
                      <a:cubicBezTo>
                        <a:pt x="41" y="123"/>
                        <a:pt x="42" y="122"/>
                        <a:pt x="41" y="122"/>
                      </a:cubicBezTo>
                      <a:cubicBezTo>
                        <a:pt x="41" y="121"/>
                        <a:pt x="39" y="119"/>
                        <a:pt x="39" y="119"/>
                      </a:cubicBezTo>
                      <a:cubicBezTo>
                        <a:pt x="38" y="119"/>
                        <a:pt x="39" y="121"/>
                        <a:pt x="38" y="119"/>
                      </a:cubicBezTo>
                      <a:cubicBezTo>
                        <a:pt x="36" y="117"/>
                        <a:pt x="36" y="116"/>
                        <a:pt x="35" y="117"/>
                      </a:cubicBezTo>
                      <a:cubicBezTo>
                        <a:pt x="34" y="117"/>
                        <a:pt x="33" y="117"/>
                        <a:pt x="33" y="116"/>
                      </a:cubicBezTo>
                      <a:cubicBezTo>
                        <a:pt x="33" y="115"/>
                        <a:pt x="34" y="113"/>
                        <a:pt x="34" y="112"/>
                      </a:cubicBezTo>
                      <a:cubicBezTo>
                        <a:pt x="34" y="111"/>
                        <a:pt x="35" y="109"/>
                        <a:pt x="35" y="108"/>
                      </a:cubicBezTo>
                      <a:cubicBezTo>
                        <a:pt x="35" y="107"/>
                        <a:pt x="36" y="102"/>
                        <a:pt x="36" y="102"/>
                      </a:cubicBezTo>
                      <a:cubicBezTo>
                        <a:pt x="36" y="102"/>
                        <a:pt x="30" y="113"/>
                        <a:pt x="28" y="122"/>
                      </a:cubicBezTo>
                      <a:cubicBezTo>
                        <a:pt x="28" y="122"/>
                        <a:pt x="30" y="122"/>
                        <a:pt x="30" y="123"/>
                      </a:cubicBezTo>
                      <a:cubicBezTo>
                        <a:pt x="30" y="124"/>
                        <a:pt x="31" y="126"/>
                        <a:pt x="30" y="127"/>
                      </a:cubicBezTo>
                      <a:cubicBezTo>
                        <a:pt x="30" y="129"/>
                        <a:pt x="30" y="128"/>
                        <a:pt x="30" y="133"/>
                      </a:cubicBezTo>
                      <a:cubicBezTo>
                        <a:pt x="30" y="138"/>
                        <a:pt x="31" y="139"/>
                        <a:pt x="31" y="140"/>
                      </a:cubicBezTo>
                      <a:cubicBezTo>
                        <a:pt x="30" y="142"/>
                        <a:pt x="29" y="144"/>
                        <a:pt x="29" y="145"/>
                      </a:cubicBezTo>
                      <a:cubicBezTo>
                        <a:pt x="29" y="147"/>
                        <a:pt x="30" y="151"/>
                        <a:pt x="31" y="152"/>
                      </a:cubicBezTo>
                      <a:cubicBezTo>
                        <a:pt x="31" y="153"/>
                        <a:pt x="31" y="153"/>
                        <a:pt x="32" y="154"/>
                      </a:cubicBezTo>
                      <a:cubicBezTo>
                        <a:pt x="33" y="155"/>
                        <a:pt x="31" y="158"/>
                        <a:pt x="33" y="155"/>
                      </a:cubicBezTo>
                      <a:cubicBezTo>
                        <a:pt x="35" y="152"/>
                        <a:pt x="36" y="150"/>
                        <a:pt x="36" y="150"/>
                      </a:cubicBezTo>
                      <a:cubicBezTo>
                        <a:pt x="38" y="148"/>
                        <a:pt x="38" y="148"/>
                        <a:pt x="38" y="148"/>
                      </a:cubicBezTo>
                      <a:cubicBezTo>
                        <a:pt x="38" y="148"/>
                        <a:pt x="38" y="146"/>
                        <a:pt x="40" y="147"/>
                      </a:cubicBezTo>
                      <a:cubicBezTo>
                        <a:pt x="43" y="147"/>
                        <a:pt x="44" y="147"/>
                        <a:pt x="44" y="148"/>
                      </a:cubicBezTo>
                      <a:cubicBezTo>
                        <a:pt x="45" y="149"/>
                        <a:pt x="43" y="152"/>
                        <a:pt x="45" y="152"/>
                      </a:cubicBezTo>
                      <a:cubicBezTo>
                        <a:pt x="46" y="152"/>
                        <a:pt x="50" y="150"/>
                        <a:pt x="52" y="151"/>
                      </a:cubicBezTo>
                      <a:cubicBezTo>
                        <a:pt x="53" y="151"/>
                        <a:pt x="54" y="151"/>
                        <a:pt x="55" y="153"/>
                      </a:cubicBezTo>
                      <a:cubicBezTo>
                        <a:pt x="55" y="155"/>
                        <a:pt x="56" y="158"/>
                        <a:pt x="57" y="159"/>
                      </a:cubicBezTo>
                      <a:cubicBezTo>
                        <a:pt x="58" y="159"/>
                        <a:pt x="58" y="162"/>
                        <a:pt x="59" y="164"/>
                      </a:cubicBezTo>
                      <a:cubicBezTo>
                        <a:pt x="59" y="165"/>
                        <a:pt x="63" y="166"/>
                        <a:pt x="64" y="166"/>
                      </a:cubicBezTo>
                      <a:cubicBezTo>
                        <a:pt x="65" y="166"/>
                        <a:pt x="69" y="167"/>
                        <a:pt x="70" y="168"/>
                      </a:cubicBezTo>
                      <a:cubicBezTo>
                        <a:pt x="71" y="168"/>
                        <a:pt x="70" y="170"/>
                        <a:pt x="72" y="171"/>
                      </a:cubicBezTo>
                      <a:cubicBezTo>
                        <a:pt x="75" y="171"/>
                        <a:pt x="75" y="176"/>
                        <a:pt x="75" y="176"/>
                      </a:cubicBezTo>
                      <a:cubicBezTo>
                        <a:pt x="75" y="176"/>
                        <a:pt x="76" y="180"/>
                        <a:pt x="76" y="181"/>
                      </a:cubicBezTo>
                      <a:cubicBezTo>
                        <a:pt x="75" y="182"/>
                        <a:pt x="75" y="184"/>
                        <a:pt x="77" y="184"/>
                      </a:cubicBezTo>
                      <a:cubicBezTo>
                        <a:pt x="78" y="185"/>
                        <a:pt x="82" y="185"/>
                        <a:pt x="82" y="185"/>
                      </a:cubicBezTo>
                      <a:cubicBezTo>
                        <a:pt x="82" y="185"/>
                        <a:pt x="80" y="188"/>
                        <a:pt x="83" y="189"/>
                      </a:cubicBezTo>
                      <a:cubicBezTo>
                        <a:pt x="86" y="190"/>
                        <a:pt x="89" y="191"/>
                        <a:pt x="90" y="192"/>
                      </a:cubicBezTo>
                      <a:cubicBezTo>
                        <a:pt x="91" y="193"/>
                        <a:pt x="88" y="195"/>
                        <a:pt x="92" y="195"/>
                      </a:cubicBezTo>
                      <a:cubicBezTo>
                        <a:pt x="96" y="195"/>
                        <a:pt x="99" y="194"/>
                        <a:pt x="101" y="195"/>
                      </a:cubicBezTo>
                      <a:cubicBezTo>
                        <a:pt x="102" y="197"/>
                        <a:pt x="101" y="199"/>
                        <a:pt x="106" y="201"/>
                      </a:cubicBezTo>
                      <a:cubicBezTo>
                        <a:pt x="110" y="204"/>
                        <a:pt x="112" y="205"/>
                        <a:pt x="113" y="205"/>
                      </a:cubicBezTo>
                      <a:cubicBezTo>
                        <a:pt x="114" y="206"/>
                        <a:pt x="116" y="206"/>
                        <a:pt x="116" y="209"/>
                      </a:cubicBezTo>
                      <a:cubicBezTo>
                        <a:pt x="115" y="213"/>
                        <a:pt x="114" y="215"/>
                        <a:pt x="113" y="216"/>
                      </a:cubicBezTo>
                      <a:cubicBezTo>
                        <a:pt x="111" y="218"/>
                        <a:pt x="109" y="222"/>
                        <a:pt x="108" y="224"/>
                      </a:cubicBezTo>
                      <a:cubicBezTo>
                        <a:pt x="106" y="225"/>
                        <a:pt x="105" y="228"/>
                        <a:pt x="106" y="230"/>
                      </a:cubicBezTo>
                      <a:cubicBezTo>
                        <a:pt x="108" y="232"/>
                        <a:pt x="109" y="235"/>
                        <a:pt x="109" y="236"/>
                      </a:cubicBezTo>
                      <a:cubicBezTo>
                        <a:pt x="109" y="238"/>
                        <a:pt x="110" y="242"/>
                        <a:pt x="109" y="244"/>
                      </a:cubicBezTo>
                      <a:cubicBezTo>
                        <a:pt x="108" y="245"/>
                        <a:pt x="106" y="249"/>
                        <a:pt x="106" y="249"/>
                      </a:cubicBezTo>
                      <a:cubicBezTo>
                        <a:pt x="106" y="249"/>
                        <a:pt x="109" y="251"/>
                        <a:pt x="107" y="253"/>
                      </a:cubicBezTo>
                      <a:cubicBezTo>
                        <a:pt x="105" y="256"/>
                        <a:pt x="101" y="258"/>
                        <a:pt x="100" y="259"/>
                      </a:cubicBezTo>
                      <a:cubicBezTo>
                        <a:pt x="98" y="259"/>
                        <a:pt x="94" y="263"/>
                        <a:pt x="94" y="263"/>
                      </a:cubicBezTo>
                      <a:cubicBezTo>
                        <a:pt x="94" y="263"/>
                        <a:pt x="95" y="270"/>
                        <a:pt x="94" y="271"/>
                      </a:cubicBezTo>
                      <a:cubicBezTo>
                        <a:pt x="94" y="273"/>
                        <a:pt x="88" y="284"/>
                        <a:pt x="90" y="286"/>
                      </a:cubicBezTo>
                      <a:cubicBezTo>
                        <a:pt x="92" y="289"/>
                        <a:pt x="92" y="292"/>
                        <a:pt x="92" y="294"/>
                      </a:cubicBezTo>
                      <a:cubicBezTo>
                        <a:pt x="91" y="295"/>
                        <a:pt x="90" y="295"/>
                        <a:pt x="90" y="296"/>
                      </a:cubicBezTo>
                      <a:cubicBezTo>
                        <a:pt x="89" y="298"/>
                        <a:pt x="85" y="297"/>
                        <a:pt x="88" y="301"/>
                      </a:cubicBezTo>
                      <a:cubicBezTo>
                        <a:pt x="90" y="305"/>
                        <a:pt x="92" y="306"/>
                        <a:pt x="93" y="308"/>
                      </a:cubicBezTo>
                      <a:cubicBezTo>
                        <a:pt x="94" y="310"/>
                        <a:pt x="94" y="311"/>
                        <a:pt x="95" y="313"/>
                      </a:cubicBezTo>
                      <a:cubicBezTo>
                        <a:pt x="97" y="316"/>
                        <a:pt x="98" y="318"/>
                        <a:pt x="100" y="320"/>
                      </a:cubicBezTo>
                      <a:cubicBezTo>
                        <a:pt x="102" y="321"/>
                        <a:pt x="104" y="322"/>
                        <a:pt x="104" y="324"/>
                      </a:cubicBezTo>
                      <a:cubicBezTo>
                        <a:pt x="104" y="326"/>
                        <a:pt x="108" y="331"/>
                        <a:pt x="103" y="328"/>
                      </a:cubicBezTo>
                      <a:cubicBezTo>
                        <a:pt x="98" y="324"/>
                        <a:pt x="103" y="327"/>
                        <a:pt x="96" y="322"/>
                      </a:cubicBezTo>
                      <a:cubicBezTo>
                        <a:pt x="90" y="316"/>
                        <a:pt x="88" y="319"/>
                        <a:pt x="85" y="315"/>
                      </a:cubicBezTo>
                      <a:cubicBezTo>
                        <a:pt x="82" y="312"/>
                        <a:pt x="86" y="324"/>
                        <a:pt x="81" y="310"/>
                      </a:cubicBezTo>
                      <a:cubicBezTo>
                        <a:pt x="76" y="295"/>
                        <a:pt x="74" y="297"/>
                        <a:pt x="73" y="294"/>
                      </a:cubicBezTo>
                      <a:cubicBezTo>
                        <a:pt x="71" y="291"/>
                        <a:pt x="72" y="294"/>
                        <a:pt x="68" y="287"/>
                      </a:cubicBezTo>
                      <a:cubicBezTo>
                        <a:pt x="64" y="280"/>
                        <a:pt x="68" y="285"/>
                        <a:pt x="64" y="280"/>
                      </a:cubicBezTo>
                      <a:cubicBezTo>
                        <a:pt x="61" y="275"/>
                        <a:pt x="61" y="282"/>
                        <a:pt x="59" y="273"/>
                      </a:cubicBezTo>
                      <a:cubicBezTo>
                        <a:pt x="57" y="265"/>
                        <a:pt x="57" y="271"/>
                        <a:pt x="55" y="261"/>
                      </a:cubicBezTo>
                      <a:cubicBezTo>
                        <a:pt x="52" y="252"/>
                        <a:pt x="56" y="251"/>
                        <a:pt x="51" y="247"/>
                      </a:cubicBezTo>
                      <a:cubicBezTo>
                        <a:pt x="46" y="242"/>
                        <a:pt x="46" y="245"/>
                        <a:pt x="45" y="241"/>
                      </a:cubicBezTo>
                      <a:cubicBezTo>
                        <a:pt x="43" y="238"/>
                        <a:pt x="45" y="241"/>
                        <a:pt x="41" y="233"/>
                      </a:cubicBezTo>
                      <a:cubicBezTo>
                        <a:pt x="36" y="225"/>
                        <a:pt x="30" y="222"/>
                        <a:pt x="30" y="208"/>
                      </a:cubicBezTo>
                      <a:cubicBezTo>
                        <a:pt x="30" y="195"/>
                        <a:pt x="30" y="192"/>
                        <a:pt x="30" y="192"/>
                      </a:cubicBezTo>
                      <a:cubicBezTo>
                        <a:pt x="30" y="192"/>
                        <a:pt x="24" y="187"/>
                        <a:pt x="26" y="179"/>
                      </a:cubicBezTo>
                      <a:cubicBezTo>
                        <a:pt x="28" y="171"/>
                        <a:pt x="29" y="174"/>
                        <a:pt x="28" y="171"/>
                      </a:cubicBezTo>
                      <a:cubicBezTo>
                        <a:pt x="27" y="168"/>
                        <a:pt x="27" y="169"/>
                        <a:pt x="24" y="166"/>
                      </a:cubicBezTo>
                      <a:cubicBezTo>
                        <a:pt x="22" y="163"/>
                        <a:pt x="22" y="163"/>
                        <a:pt x="21" y="161"/>
                      </a:cubicBezTo>
                      <a:cubicBezTo>
                        <a:pt x="21" y="159"/>
                        <a:pt x="20" y="155"/>
                        <a:pt x="20" y="155"/>
                      </a:cubicBezTo>
                      <a:cubicBezTo>
                        <a:pt x="18" y="156"/>
                        <a:pt x="18" y="156"/>
                        <a:pt x="18" y="156"/>
                      </a:cubicBezTo>
                      <a:cubicBezTo>
                        <a:pt x="18" y="156"/>
                        <a:pt x="0" y="336"/>
                        <a:pt x="179" y="363"/>
                      </a:cubicBezTo>
                      <a:cubicBezTo>
                        <a:pt x="179" y="363"/>
                        <a:pt x="138" y="354"/>
                        <a:pt x="134" y="346"/>
                      </a:cubicBezTo>
                      <a:cubicBezTo>
                        <a:pt x="134" y="346"/>
                        <a:pt x="134" y="338"/>
                        <a:pt x="135" y="338"/>
                      </a:cubicBezTo>
                      <a:cubicBezTo>
                        <a:pt x="137" y="338"/>
                        <a:pt x="140" y="339"/>
                        <a:pt x="142" y="337"/>
                      </a:cubicBezTo>
                      <a:cubicBezTo>
                        <a:pt x="145" y="335"/>
                        <a:pt x="148" y="333"/>
                        <a:pt x="148" y="333"/>
                      </a:cubicBezTo>
                      <a:cubicBezTo>
                        <a:pt x="148" y="336"/>
                        <a:pt x="148" y="336"/>
                        <a:pt x="148" y="336"/>
                      </a:cubicBezTo>
                      <a:cubicBezTo>
                        <a:pt x="148" y="336"/>
                        <a:pt x="146" y="336"/>
                        <a:pt x="154" y="335"/>
                      </a:cubicBezTo>
                      <a:cubicBezTo>
                        <a:pt x="162" y="334"/>
                        <a:pt x="162" y="335"/>
                        <a:pt x="165" y="333"/>
                      </a:cubicBezTo>
                      <a:cubicBezTo>
                        <a:pt x="168" y="332"/>
                        <a:pt x="171" y="326"/>
                        <a:pt x="173" y="330"/>
                      </a:cubicBezTo>
                      <a:cubicBezTo>
                        <a:pt x="175" y="333"/>
                        <a:pt x="171" y="332"/>
                        <a:pt x="175" y="333"/>
                      </a:cubicBezTo>
                      <a:cubicBezTo>
                        <a:pt x="179" y="335"/>
                        <a:pt x="186" y="333"/>
                        <a:pt x="186" y="333"/>
                      </a:cubicBezTo>
                      <a:cubicBezTo>
                        <a:pt x="186" y="333"/>
                        <a:pt x="198" y="333"/>
                        <a:pt x="200" y="332"/>
                      </a:cubicBezTo>
                      <a:cubicBezTo>
                        <a:pt x="201" y="331"/>
                        <a:pt x="201" y="329"/>
                        <a:pt x="203" y="329"/>
                      </a:cubicBezTo>
                      <a:cubicBezTo>
                        <a:pt x="205" y="330"/>
                        <a:pt x="206" y="333"/>
                        <a:pt x="206" y="333"/>
                      </a:cubicBezTo>
                      <a:cubicBezTo>
                        <a:pt x="200" y="337"/>
                        <a:pt x="200" y="337"/>
                        <a:pt x="200" y="337"/>
                      </a:cubicBezTo>
                      <a:cubicBezTo>
                        <a:pt x="193" y="342"/>
                        <a:pt x="193" y="342"/>
                        <a:pt x="193" y="342"/>
                      </a:cubicBezTo>
                      <a:cubicBezTo>
                        <a:pt x="193" y="342"/>
                        <a:pt x="190" y="342"/>
                        <a:pt x="193" y="344"/>
                      </a:cubicBezTo>
                      <a:cubicBezTo>
                        <a:pt x="195" y="345"/>
                        <a:pt x="197" y="345"/>
                        <a:pt x="200" y="345"/>
                      </a:cubicBezTo>
                      <a:cubicBezTo>
                        <a:pt x="203" y="345"/>
                        <a:pt x="210" y="351"/>
                        <a:pt x="212" y="348"/>
                      </a:cubicBezTo>
                      <a:cubicBezTo>
                        <a:pt x="213" y="344"/>
                        <a:pt x="214" y="344"/>
                        <a:pt x="215" y="342"/>
                      </a:cubicBezTo>
                      <a:cubicBezTo>
                        <a:pt x="216" y="339"/>
                        <a:pt x="216" y="337"/>
                        <a:pt x="219" y="337"/>
                      </a:cubicBezTo>
                      <a:cubicBezTo>
                        <a:pt x="222" y="337"/>
                        <a:pt x="225" y="338"/>
                        <a:pt x="225" y="338"/>
                      </a:cubicBezTo>
                      <a:cubicBezTo>
                        <a:pt x="222" y="343"/>
                        <a:pt x="222" y="343"/>
                        <a:pt x="222" y="343"/>
                      </a:cubicBezTo>
                      <a:cubicBezTo>
                        <a:pt x="222" y="343"/>
                        <a:pt x="227" y="343"/>
                        <a:pt x="229" y="343"/>
                      </a:cubicBezTo>
                      <a:cubicBezTo>
                        <a:pt x="232" y="343"/>
                        <a:pt x="232" y="346"/>
                        <a:pt x="235" y="343"/>
                      </a:cubicBezTo>
                      <a:cubicBezTo>
                        <a:pt x="238" y="340"/>
                        <a:pt x="238" y="340"/>
                        <a:pt x="241" y="340"/>
                      </a:cubicBezTo>
                      <a:cubicBezTo>
                        <a:pt x="244" y="339"/>
                        <a:pt x="249" y="338"/>
                        <a:pt x="250" y="339"/>
                      </a:cubicBezTo>
                      <a:cubicBezTo>
                        <a:pt x="251" y="339"/>
                        <a:pt x="254" y="339"/>
                        <a:pt x="255" y="339"/>
                      </a:cubicBezTo>
                      <a:cubicBezTo>
                        <a:pt x="256" y="339"/>
                        <a:pt x="263" y="344"/>
                        <a:pt x="264" y="343"/>
                      </a:cubicBezTo>
                      <a:cubicBezTo>
                        <a:pt x="265" y="342"/>
                        <a:pt x="273" y="343"/>
                        <a:pt x="273" y="343"/>
                      </a:cubicBezTo>
                      <a:cubicBezTo>
                        <a:pt x="273" y="343"/>
                        <a:pt x="252" y="362"/>
                        <a:pt x="208" y="363"/>
                      </a:cubicBezTo>
                      <a:cubicBezTo>
                        <a:pt x="208" y="363"/>
                        <a:pt x="307" y="368"/>
                        <a:pt x="363" y="271"/>
                      </a:cubicBezTo>
                      <a:cubicBezTo>
                        <a:pt x="419" y="174"/>
                        <a:pt x="380" y="49"/>
                        <a:pt x="252" y="6"/>
                      </a:cubicBezTo>
                      <a:cubicBezTo>
                        <a:pt x="252" y="6"/>
                        <a:pt x="348" y="41"/>
                        <a:pt x="373" y="133"/>
                      </a:cubicBezTo>
                      <a:cubicBezTo>
                        <a:pt x="372" y="134"/>
                        <a:pt x="372" y="134"/>
                        <a:pt x="372" y="134"/>
                      </a:cubicBezTo>
                      <a:cubicBezTo>
                        <a:pt x="370" y="132"/>
                        <a:pt x="370" y="133"/>
                        <a:pt x="368" y="129"/>
                      </a:cubicBezTo>
                      <a:cubicBezTo>
                        <a:pt x="366" y="125"/>
                        <a:pt x="367" y="125"/>
                        <a:pt x="366" y="122"/>
                      </a:cubicBezTo>
                      <a:cubicBezTo>
                        <a:pt x="364" y="119"/>
                        <a:pt x="364" y="122"/>
                        <a:pt x="362" y="119"/>
                      </a:cubicBezTo>
                      <a:cubicBezTo>
                        <a:pt x="360" y="116"/>
                        <a:pt x="360" y="116"/>
                        <a:pt x="358" y="114"/>
                      </a:cubicBezTo>
                      <a:cubicBezTo>
                        <a:pt x="356" y="113"/>
                        <a:pt x="354" y="107"/>
                        <a:pt x="353" y="105"/>
                      </a:cubicBezTo>
                      <a:cubicBezTo>
                        <a:pt x="352" y="104"/>
                        <a:pt x="348" y="103"/>
                        <a:pt x="346" y="103"/>
                      </a:cubicBezTo>
                      <a:cubicBezTo>
                        <a:pt x="345" y="102"/>
                        <a:pt x="345" y="100"/>
                        <a:pt x="345" y="102"/>
                      </a:cubicBezTo>
                      <a:cubicBezTo>
                        <a:pt x="344" y="104"/>
                        <a:pt x="347" y="108"/>
                        <a:pt x="347" y="108"/>
                      </a:cubicBezTo>
                      <a:cubicBezTo>
                        <a:pt x="347" y="115"/>
                        <a:pt x="347" y="115"/>
                        <a:pt x="347" y="115"/>
                      </a:cubicBezTo>
                      <a:cubicBezTo>
                        <a:pt x="347" y="115"/>
                        <a:pt x="350" y="121"/>
                        <a:pt x="350" y="123"/>
                      </a:cubicBezTo>
                      <a:cubicBezTo>
                        <a:pt x="350" y="125"/>
                        <a:pt x="348" y="129"/>
                        <a:pt x="348" y="129"/>
                      </a:cubicBezTo>
                      <a:cubicBezTo>
                        <a:pt x="348" y="129"/>
                        <a:pt x="347" y="134"/>
                        <a:pt x="345" y="135"/>
                      </a:cubicBezTo>
                      <a:cubicBezTo>
                        <a:pt x="343" y="136"/>
                        <a:pt x="333" y="138"/>
                        <a:pt x="333" y="138"/>
                      </a:cubicBezTo>
                      <a:cubicBezTo>
                        <a:pt x="333" y="138"/>
                        <a:pt x="330" y="134"/>
                        <a:pt x="329" y="131"/>
                      </a:cubicBezTo>
                      <a:cubicBezTo>
                        <a:pt x="327" y="128"/>
                        <a:pt x="322" y="128"/>
                        <a:pt x="321" y="126"/>
                      </a:cubicBezTo>
                      <a:cubicBezTo>
                        <a:pt x="320" y="125"/>
                        <a:pt x="322" y="122"/>
                        <a:pt x="319" y="119"/>
                      </a:cubicBezTo>
                      <a:cubicBezTo>
                        <a:pt x="317" y="116"/>
                        <a:pt x="319" y="116"/>
                        <a:pt x="316" y="113"/>
                      </a:cubicBezTo>
                      <a:cubicBezTo>
                        <a:pt x="313" y="110"/>
                        <a:pt x="313" y="110"/>
                        <a:pt x="313" y="110"/>
                      </a:cubicBezTo>
                      <a:cubicBezTo>
                        <a:pt x="313" y="110"/>
                        <a:pt x="305" y="108"/>
                        <a:pt x="307" y="112"/>
                      </a:cubicBezTo>
                      <a:cubicBezTo>
                        <a:pt x="310" y="116"/>
                        <a:pt x="307" y="121"/>
                        <a:pt x="309" y="122"/>
                      </a:cubicBezTo>
                      <a:cubicBezTo>
                        <a:pt x="311" y="122"/>
                        <a:pt x="313" y="120"/>
                        <a:pt x="314" y="124"/>
                      </a:cubicBezTo>
                      <a:cubicBezTo>
                        <a:pt x="316" y="128"/>
                        <a:pt x="316" y="130"/>
                        <a:pt x="318" y="131"/>
                      </a:cubicBezTo>
                      <a:cubicBezTo>
                        <a:pt x="319" y="132"/>
                        <a:pt x="319" y="138"/>
                        <a:pt x="321" y="138"/>
                      </a:cubicBezTo>
                      <a:cubicBezTo>
                        <a:pt x="323" y="139"/>
                        <a:pt x="327" y="138"/>
                        <a:pt x="327" y="140"/>
                      </a:cubicBezTo>
                      <a:cubicBezTo>
                        <a:pt x="327" y="143"/>
                        <a:pt x="324" y="146"/>
                        <a:pt x="327" y="146"/>
                      </a:cubicBezTo>
                      <a:cubicBezTo>
                        <a:pt x="330" y="147"/>
                        <a:pt x="330" y="149"/>
                        <a:pt x="332" y="148"/>
                      </a:cubicBezTo>
                      <a:cubicBezTo>
                        <a:pt x="334" y="148"/>
                        <a:pt x="333" y="149"/>
                        <a:pt x="336" y="147"/>
                      </a:cubicBezTo>
                      <a:cubicBezTo>
                        <a:pt x="339" y="146"/>
                        <a:pt x="342" y="146"/>
                        <a:pt x="342" y="146"/>
                      </a:cubicBezTo>
                      <a:cubicBezTo>
                        <a:pt x="342" y="146"/>
                        <a:pt x="346" y="149"/>
                        <a:pt x="346" y="150"/>
                      </a:cubicBezTo>
                      <a:cubicBezTo>
                        <a:pt x="346" y="152"/>
                        <a:pt x="345" y="159"/>
                        <a:pt x="345" y="159"/>
                      </a:cubicBezTo>
                      <a:cubicBezTo>
                        <a:pt x="341" y="166"/>
                        <a:pt x="341" y="166"/>
                        <a:pt x="341" y="166"/>
                      </a:cubicBezTo>
                      <a:cubicBezTo>
                        <a:pt x="341" y="166"/>
                        <a:pt x="342" y="179"/>
                        <a:pt x="339" y="179"/>
                      </a:cubicBezTo>
                      <a:cubicBezTo>
                        <a:pt x="337" y="179"/>
                        <a:pt x="335" y="185"/>
                        <a:pt x="333" y="185"/>
                      </a:cubicBezTo>
                      <a:cubicBezTo>
                        <a:pt x="332" y="186"/>
                        <a:pt x="332" y="195"/>
                        <a:pt x="332" y="195"/>
                      </a:cubicBezTo>
                      <a:cubicBezTo>
                        <a:pt x="328" y="199"/>
                        <a:pt x="328" y="199"/>
                        <a:pt x="328" y="199"/>
                      </a:cubicBezTo>
                      <a:cubicBezTo>
                        <a:pt x="328" y="199"/>
                        <a:pt x="327" y="206"/>
                        <a:pt x="328" y="208"/>
                      </a:cubicBezTo>
                      <a:cubicBezTo>
                        <a:pt x="328" y="209"/>
                        <a:pt x="329" y="216"/>
                        <a:pt x="328" y="220"/>
                      </a:cubicBezTo>
                      <a:cubicBezTo>
                        <a:pt x="327" y="223"/>
                        <a:pt x="323" y="226"/>
                        <a:pt x="323" y="226"/>
                      </a:cubicBezTo>
                      <a:cubicBezTo>
                        <a:pt x="323" y="226"/>
                        <a:pt x="329" y="232"/>
                        <a:pt x="326" y="233"/>
                      </a:cubicBezTo>
                      <a:cubicBezTo>
                        <a:pt x="322" y="234"/>
                        <a:pt x="319" y="239"/>
                        <a:pt x="318" y="241"/>
                      </a:cubicBezTo>
                      <a:cubicBezTo>
                        <a:pt x="317" y="242"/>
                        <a:pt x="318" y="244"/>
                        <a:pt x="316" y="245"/>
                      </a:cubicBezTo>
                      <a:cubicBezTo>
                        <a:pt x="313" y="245"/>
                        <a:pt x="310" y="246"/>
                        <a:pt x="310" y="247"/>
                      </a:cubicBezTo>
                      <a:cubicBezTo>
                        <a:pt x="310" y="248"/>
                        <a:pt x="310" y="253"/>
                        <a:pt x="310" y="253"/>
                      </a:cubicBezTo>
                      <a:cubicBezTo>
                        <a:pt x="303" y="263"/>
                        <a:pt x="303" y="263"/>
                        <a:pt x="303" y="263"/>
                      </a:cubicBezTo>
                      <a:cubicBezTo>
                        <a:pt x="295" y="270"/>
                        <a:pt x="295" y="270"/>
                        <a:pt x="295" y="270"/>
                      </a:cubicBezTo>
                      <a:cubicBezTo>
                        <a:pt x="295" y="270"/>
                        <a:pt x="295" y="275"/>
                        <a:pt x="293" y="275"/>
                      </a:cubicBezTo>
                      <a:cubicBezTo>
                        <a:pt x="290" y="276"/>
                        <a:pt x="282" y="279"/>
                        <a:pt x="280" y="280"/>
                      </a:cubicBezTo>
                      <a:cubicBezTo>
                        <a:pt x="279" y="282"/>
                        <a:pt x="273" y="285"/>
                        <a:pt x="271" y="285"/>
                      </a:cubicBezTo>
                      <a:cubicBezTo>
                        <a:pt x="268" y="285"/>
                        <a:pt x="272" y="291"/>
                        <a:pt x="268" y="285"/>
                      </a:cubicBezTo>
                      <a:cubicBezTo>
                        <a:pt x="265" y="279"/>
                        <a:pt x="268" y="282"/>
                        <a:pt x="265" y="276"/>
                      </a:cubicBezTo>
                      <a:cubicBezTo>
                        <a:pt x="262" y="269"/>
                        <a:pt x="262" y="274"/>
                        <a:pt x="262" y="269"/>
                      </a:cubicBezTo>
                      <a:cubicBezTo>
                        <a:pt x="262" y="264"/>
                        <a:pt x="262" y="268"/>
                        <a:pt x="262" y="264"/>
                      </a:cubicBezTo>
                      <a:cubicBezTo>
                        <a:pt x="261" y="259"/>
                        <a:pt x="263" y="262"/>
                        <a:pt x="260" y="257"/>
                      </a:cubicBezTo>
                      <a:cubicBezTo>
                        <a:pt x="258" y="251"/>
                        <a:pt x="258" y="253"/>
                        <a:pt x="255" y="250"/>
                      </a:cubicBezTo>
                      <a:cubicBezTo>
                        <a:pt x="251" y="246"/>
                        <a:pt x="249" y="250"/>
                        <a:pt x="251" y="244"/>
                      </a:cubicBezTo>
                      <a:cubicBezTo>
                        <a:pt x="253" y="238"/>
                        <a:pt x="252" y="244"/>
                        <a:pt x="253" y="238"/>
                      </a:cubicBezTo>
                      <a:cubicBezTo>
                        <a:pt x="254" y="233"/>
                        <a:pt x="253" y="232"/>
                        <a:pt x="256" y="229"/>
                      </a:cubicBezTo>
                      <a:cubicBezTo>
                        <a:pt x="259" y="227"/>
                        <a:pt x="262" y="226"/>
                        <a:pt x="262" y="223"/>
                      </a:cubicBezTo>
                      <a:cubicBezTo>
                        <a:pt x="262" y="220"/>
                        <a:pt x="262" y="218"/>
                        <a:pt x="261" y="216"/>
                      </a:cubicBezTo>
                      <a:cubicBezTo>
                        <a:pt x="260" y="214"/>
                        <a:pt x="256" y="211"/>
                        <a:pt x="256" y="209"/>
                      </a:cubicBezTo>
                      <a:cubicBezTo>
                        <a:pt x="256" y="208"/>
                        <a:pt x="256" y="209"/>
                        <a:pt x="253" y="205"/>
                      </a:cubicBezTo>
                      <a:cubicBezTo>
                        <a:pt x="250" y="201"/>
                        <a:pt x="249" y="199"/>
                        <a:pt x="249" y="199"/>
                      </a:cubicBezTo>
                      <a:cubicBezTo>
                        <a:pt x="249" y="199"/>
                        <a:pt x="248" y="190"/>
                        <a:pt x="248" y="187"/>
                      </a:cubicBezTo>
                      <a:cubicBezTo>
                        <a:pt x="248" y="183"/>
                        <a:pt x="247" y="189"/>
                        <a:pt x="248" y="183"/>
                      </a:cubicBezTo>
                      <a:cubicBezTo>
                        <a:pt x="249" y="178"/>
                        <a:pt x="250" y="174"/>
                        <a:pt x="250" y="174"/>
                      </a:cubicBezTo>
                      <a:cubicBezTo>
                        <a:pt x="250" y="174"/>
                        <a:pt x="243" y="170"/>
                        <a:pt x="241" y="170"/>
                      </a:cubicBezTo>
                      <a:cubicBezTo>
                        <a:pt x="238" y="171"/>
                        <a:pt x="238" y="175"/>
                        <a:pt x="235" y="172"/>
                      </a:cubicBezTo>
                      <a:cubicBezTo>
                        <a:pt x="231" y="169"/>
                        <a:pt x="232" y="167"/>
                        <a:pt x="230" y="166"/>
                      </a:cubicBezTo>
                      <a:cubicBezTo>
                        <a:pt x="229" y="165"/>
                        <a:pt x="226" y="164"/>
                        <a:pt x="224" y="166"/>
                      </a:cubicBezTo>
                      <a:cubicBezTo>
                        <a:pt x="222" y="168"/>
                        <a:pt x="218" y="168"/>
                        <a:pt x="214" y="170"/>
                      </a:cubicBezTo>
                      <a:cubicBezTo>
                        <a:pt x="210" y="171"/>
                        <a:pt x="209" y="171"/>
                        <a:pt x="203" y="171"/>
                      </a:cubicBezTo>
                      <a:cubicBezTo>
                        <a:pt x="198" y="171"/>
                        <a:pt x="192" y="173"/>
                        <a:pt x="188" y="170"/>
                      </a:cubicBezTo>
                      <a:cubicBezTo>
                        <a:pt x="185" y="168"/>
                        <a:pt x="184" y="171"/>
                        <a:pt x="182" y="167"/>
                      </a:cubicBezTo>
                      <a:cubicBezTo>
                        <a:pt x="181" y="163"/>
                        <a:pt x="182" y="163"/>
                        <a:pt x="179" y="161"/>
                      </a:cubicBezTo>
                      <a:cubicBezTo>
                        <a:pt x="175" y="159"/>
                        <a:pt x="174" y="161"/>
                        <a:pt x="173" y="157"/>
                      </a:cubicBezTo>
                      <a:cubicBezTo>
                        <a:pt x="173" y="153"/>
                        <a:pt x="175" y="154"/>
                        <a:pt x="172" y="150"/>
                      </a:cubicBezTo>
                      <a:cubicBezTo>
                        <a:pt x="169" y="147"/>
                        <a:pt x="174" y="152"/>
                        <a:pt x="169" y="147"/>
                      </a:cubicBezTo>
                      <a:cubicBezTo>
                        <a:pt x="164" y="142"/>
                        <a:pt x="163" y="146"/>
                        <a:pt x="164" y="142"/>
                      </a:cubicBezTo>
                      <a:cubicBezTo>
                        <a:pt x="166" y="137"/>
                        <a:pt x="167" y="140"/>
                        <a:pt x="167" y="135"/>
                      </a:cubicBezTo>
                      <a:cubicBezTo>
                        <a:pt x="167" y="130"/>
                        <a:pt x="175" y="137"/>
                        <a:pt x="170" y="127"/>
                      </a:cubicBezTo>
                      <a:cubicBezTo>
                        <a:pt x="166" y="116"/>
                        <a:pt x="165" y="119"/>
                        <a:pt x="169" y="111"/>
                      </a:cubicBezTo>
                      <a:cubicBezTo>
                        <a:pt x="173" y="103"/>
                        <a:pt x="179" y="101"/>
                        <a:pt x="180" y="99"/>
                      </a:cubicBezTo>
                      <a:cubicBezTo>
                        <a:pt x="181" y="97"/>
                        <a:pt x="182" y="93"/>
                        <a:pt x="184" y="92"/>
                      </a:cubicBezTo>
                      <a:cubicBezTo>
                        <a:pt x="186" y="90"/>
                        <a:pt x="185" y="89"/>
                        <a:pt x="188" y="90"/>
                      </a:cubicBezTo>
                      <a:cubicBezTo>
                        <a:pt x="192" y="90"/>
                        <a:pt x="197" y="88"/>
                        <a:pt x="199" y="86"/>
                      </a:cubicBezTo>
                      <a:cubicBezTo>
                        <a:pt x="202" y="83"/>
                        <a:pt x="205" y="79"/>
                        <a:pt x="207" y="79"/>
                      </a:cubicBezTo>
                      <a:cubicBezTo>
                        <a:pt x="209" y="78"/>
                        <a:pt x="208" y="79"/>
                        <a:pt x="212" y="78"/>
                      </a:cubicBezTo>
                      <a:cubicBezTo>
                        <a:pt x="215" y="78"/>
                        <a:pt x="216" y="77"/>
                        <a:pt x="219" y="77"/>
                      </a:cubicBezTo>
                      <a:cubicBezTo>
                        <a:pt x="221" y="77"/>
                        <a:pt x="216" y="78"/>
                        <a:pt x="223" y="77"/>
                      </a:cubicBezTo>
                      <a:cubicBezTo>
                        <a:pt x="231" y="75"/>
                        <a:pt x="229" y="75"/>
                        <a:pt x="231" y="75"/>
                      </a:cubicBezTo>
                      <a:cubicBezTo>
                        <a:pt x="232" y="75"/>
                        <a:pt x="232" y="76"/>
                        <a:pt x="235" y="76"/>
                      </a:cubicBezTo>
                      <a:cubicBezTo>
                        <a:pt x="238" y="77"/>
                        <a:pt x="237" y="70"/>
                        <a:pt x="238" y="77"/>
                      </a:cubicBezTo>
                      <a:cubicBezTo>
                        <a:pt x="238" y="83"/>
                        <a:pt x="235" y="86"/>
                        <a:pt x="240" y="87"/>
                      </a:cubicBezTo>
                      <a:cubicBezTo>
                        <a:pt x="245" y="87"/>
                        <a:pt x="240" y="87"/>
                        <a:pt x="245" y="87"/>
                      </a:cubicBezTo>
                      <a:cubicBezTo>
                        <a:pt x="250" y="87"/>
                        <a:pt x="249" y="88"/>
                        <a:pt x="252" y="89"/>
                      </a:cubicBezTo>
                      <a:cubicBezTo>
                        <a:pt x="254" y="90"/>
                        <a:pt x="256" y="92"/>
                        <a:pt x="259" y="92"/>
                      </a:cubicBezTo>
                      <a:cubicBezTo>
                        <a:pt x="263" y="92"/>
                        <a:pt x="258" y="98"/>
                        <a:pt x="263" y="92"/>
                      </a:cubicBezTo>
                      <a:cubicBezTo>
                        <a:pt x="269" y="87"/>
                        <a:pt x="259" y="86"/>
                        <a:pt x="269" y="87"/>
                      </a:cubicBezTo>
                      <a:cubicBezTo>
                        <a:pt x="279" y="87"/>
                        <a:pt x="280" y="90"/>
                        <a:pt x="282" y="89"/>
                      </a:cubicBezTo>
                      <a:cubicBezTo>
                        <a:pt x="283" y="88"/>
                        <a:pt x="284" y="90"/>
                        <a:pt x="288" y="87"/>
                      </a:cubicBezTo>
                      <a:cubicBezTo>
                        <a:pt x="292" y="85"/>
                        <a:pt x="293" y="85"/>
                        <a:pt x="295" y="86"/>
                      </a:cubicBezTo>
                      <a:cubicBezTo>
                        <a:pt x="296" y="87"/>
                        <a:pt x="296" y="91"/>
                        <a:pt x="298" y="87"/>
                      </a:cubicBezTo>
                      <a:cubicBezTo>
                        <a:pt x="300" y="83"/>
                        <a:pt x="303" y="84"/>
                        <a:pt x="298" y="82"/>
                      </a:cubicBezTo>
                      <a:cubicBezTo>
                        <a:pt x="293" y="79"/>
                        <a:pt x="291" y="82"/>
                        <a:pt x="290" y="79"/>
                      </a:cubicBezTo>
                      <a:cubicBezTo>
                        <a:pt x="289" y="75"/>
                        <a:pt x="295" y="76"/>
                        <a:pt x="289" y="75"/>
                      </a:cubicBezTo>
                      <a:cubicBezTo>
                        <a:pt x="284" y="75"/>
                        <a:pt x="285" y="75"/>
                        <a:pt x="281" y="73"/>
                      </a:cubicBezTo>
                      <a:cubicBezTo>
                        <a:pt x="277" y="72"/>
                        <a:pt x="274" y="77"/>
                        <a:pt x="272" y="73"/>
                      </a:cubicBezTo>
                      <a:cubicBezTo>
                        <a:pt x="271" y="69"/>
                        <a:pt x="264" y="76"/>
                        <a:pt x="271" y="69"/>
                      </a:cubicBezTo>
                      <a:cubicBezTo>
                        <a:pt x="278" y="63"/>
                        <a:pt x="275" y="60"/>
                        <a:pt x="280" y="62"/>
                      </a:cubicBezTo>
                      <a:cubicBezTo>
                        <a:pt x="285" y="63"/>
                        <a:pt x="283" y="67"/>
                        <a:pt x="286" y="65"/>
                      </a:cubicBezTo>
                      <a:cubicBezTo>
                        <a:pt x="289" y="62"/>
                        <a:pt x="295" y="60"/>
                        <a:pt x="289" y="57"/>
                      </a:cubicBezTo>
                      <a:cubicBezTo>
                        <a:pt x="284" y="53"/>
                        <a:pt x="288" y="54"/>
                        <a:pt x="282" y="52"/>
                      </a:cubicBezTo>
                      <a:cubicBezTo>
                        <a:pt x="277" y="49"/>
                        <a:pt x="271" y="62"/>
                        <a:pt x="269" y="60"/>
                      </a:cubicBezTo>
                      <a:cubicBezTo>
                        <a:pt x="266" y="58"/>
                        <a:pt x="265" y="57"/>
                        <a:pt x="263" y="58"/>
                      </a:cubicBezTo>
                      <a:cubicBezTo>
                        <a:pt x="262" y="59"/>
                        <a:pt x="262" y="63"/>
                        <a:pt x="261" y="67"/>
                      </a:cubicBezTo>
                      <a:cubicBezTo>
                        <a:pt x="261" y="70"/>
                        <a:pt x="264" y="71"/>
                        <a:pt x="259" y="69"/>
                      </a:cubicBezTo>
                      <a:cubicBezTo>
                        <a:pt x="253" y="66"/>
                        <a:pt x="265" y="67"/>
                        <a:pt x="252" y="63"/>
                      </a:cubicBezTo>
                      <a:cubicBezTo>
                        <a:pt x="240" y="58"/>
                        <a:pt x="235" y="59"/>
                        <a:pt x="234" y="61"/>
                      </a:cubicBezTo>
                      <a:cubicBezTo>
                        <a:pt x="232" y="63"/>
                        <a:pt x="229" y="62"/>
                        <a:pt x="228" y="63"/>
                      </a:cubicBezTo>
                      <a:cubicBezTo>
                        <a:pt x="227" y="65"/>
                        <a:pt x="232" y="68"/>
                        <a:pt x="227" y="65"/>
                      </a:cubicBezTo>
                      <a:cubicBezTo>
                        <a:pt x="222" y="62"/>
                        <a:pt x="217" y="66"/>
                        <a:pt x="217" y="66"/>
                      </a:cubicBezTo>
                      <a:cubicBezTo>
                        <a:pt x="217" y="66"/>
                        <a:pt x="215" y="66"/>
                        <a:pt x="213" y="67"/>
                      </a:cubicBezTo>
                      <a:cubicBezTo>
                        <a:pt x="211" y="69"/>
                        <a:pt x="206" y="70"/>
                        <a:pt x="204" y="69"/>
                      </a:cubicBezTo>
                      <a:cubicBezTo>
                        <a:pt x="201" y="69"/>
                        <a:pt x="196" y="70"/>
                        <a:pt x="200" y="64"/>
                      </a:cubicBezTo>
                      <a:cubicBezTo>
                        <a:pt x="205" y="58"/>
                        <a:pt x="202" y="62"/>
                        <a:pt x="209" y="59"/>
                      </a:cubicBezTo>
                      <a:cubicBezTo>
                        <a:pt x="216" y="56"/>
                        <a:pt x="227" y="55"/>
                        <a:pt x="218" y="53"/>
                      </a:cubicBezTo>
                      <a:cubicBezTo>
                        <a:pt x="208" y="51"/>
                        <a:pt x="223" y="51"/>
                        <a:pt x="210" y="45"/>
                      </a:cubicBezTo>
                      <a:cubicBezTo>
                        <a:pt x="198" y="39"/>
                        <a:pt x="197" y="47"/>
                        <a:pt x="198" y="39"/>
                      </a:cubicBezTo>
                      <a:cubicBezTo>
                        <a:pt x="198" y="31"/>
                        <a:pt x="197" y="30"/>
                        <a:pt x="194" y="31"/>
                      </a:cubicBezTo>
                      <a:cubicBezTo>
                        <a:pt x="192" y="31"/>
                        <a:pt x="184" y="33"/>
                        <a:pt x="181" y="33"/>
                      </a:cubicBezTo>
                      <a:cubicBezTo>
                        <a:pt x="178" y="34"/>
                        <a:pt x="182" y="36"/>
                        <a:pt x="176" y="33"/>
                      </a:cubicBezTo>
                      <a:cubicBezTo>
                        <a:pt x="170" y="30"/>
                        <a:pt x="168" y="35"/>
                        <a:pt x="170" y="30"/>
                      </a:cubicBezTo>
                      <a:cubicBezTo>
                        <a:pt x="173" y="24"/>
                        <a:pt x="173" y="24"/>
                        <a:pt x="176" y="21"/>
                      </a:cubicBezTo>
                      <a:cubicBezTo>
                        <a:pt x="180" y="18"/>
                        <a:pt x="179" y="6"/>
                        <a:pt x="188" y="11"/>
                      </a:cubicBezTo>
                      <a:cubicBezTo>
                        <a:pt x="196" y="15"/>
                        <a:pt x="193" y="14"/>
                        <a:pt x="200" y="14"/>
                      </a:cubicBezTo>
                      <a:cubicBezTo>
                        <a:pt x="206" y="15"/>
                        <a:pt x="209" y="13"/>
                        <a:pt x="209" y="12"/>
                      </a:cubicBezTo>
                      <a:cubicBezTo>
                        <a:pt x="209" y="11"/>
                        <a:pt x="202" y="7"/>
                        <a:pt x="202" y="7"/>
                      </a:cubicBezTo>
                      <a:cubicBezTo>
                        <a:pt x="202" y="7"/>
                        <a:pt x="199" y="8"/>
                        <a:pt x="200" y="6"/>
                      </a:cubicBezTo>
                      <a:cubicBezTo>
                        <a:pt x="201" y="5"/>
                        <a:pt x="203" y="3"/>
                        <a:pt x="203" y="3"/>
                      </a:cubicBezTo>
                      <a:cubicBezTo>
                        <a:pt x="200" y="0"/>
                        <a:pt x="200" y="0"/>
                        <a:pt x="200" y="0"/>
                      </a:cubicBezTo>
                      <a:cubicBezTo>
                        <a:pt x="200" y="0"/>
                        <a:pt x="176" y="0"/>
                        <a:pt x="17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grpSp>
      <p:grpSp>
        <p:nvGrpSpPr>
          <p:cNvPr id="24" name="Group 23"/>
          <p:cNvGrpSpPr/>
          <p:nvPr/>
        </p:nvGrpSpPr>
        <p:grpSpPr>
          <a:xfrm>
            <a:off x="9284335" y="5104765"/>
            <a:ext cx="2891155" cy="1136015"/>
            <a:chOff x="11438" y="6690"/>
            <a:chExt cx="7760" cy="3120"/>
          </a:xfrm>
        </p:grpSpPr>
        <p:grpSp>
          <p:nvGrpSpPr>
            <p:cNvPr id="19462" name="组合 7"/>
            <p:cNvGrpSpPr/>
            <p:nvPr/>
          </p:nvGrpSpPr>
          <p:grpSpPr>
            <a:xfrm flipH="1">
              <a:off x="11438" y="6690"/>
              <a:ext cx="7761" cy="3120"/>
              <a:chOff x="4761548" y="3345044"/>
              <a:chExt cx="4928235" cy="1981200"/>
            </a:xfrm>
          </p:grpSpPr>
          <p:sp>
            <p:nvSpPr>
              <p:cNvPr id="9" name="椭圆 8"/>
              <p:cNvSpPr/>
              <p:nvPr/>
            </p:nvSpPr>
            <p:spPr>
              <a:xfrm>
                <a:off x="4761548" y="399274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0" name="椭圆 9"/>
              <p:cNvSpPr/>
              <p:nvPr/>
            </p:nvSpPr>
            <p:spPr>
              <a:xfrm>
                <a:off x="7185978" y="397877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椭圆 10"/>
              <p:cNvSpPr/>
              <p:nvPr/>
            </p:nvSpPr>
            <p:spPr>
              <a:xfrm>
                <a:off x="8356283" y="3345044"/>
                <a:ext cx="1333500"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2" name="椭圆 11"/>
              <p:cNvSpPr/>
              <p:nvPr/>
            </p:nvSpPr>
            <p:spPr>
              <a:xfrm>
                <a:off x="5962333" y="3423784"/>
                <a:ext cx="1334135" cy="1333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87" name="组合 32"/>
            <p:cNvGrpSpPr/>
            <p:nvPr/>
          </p:nvGrpSpPr>
          <p:grpSpPr>
            <a:xfrm>
              <a:off x="13980" y="8213"/>
              <a:ext cx="700" cy="935"/>
              <a:chOff x="4486275" y="5214938"/>
              <a:chExt cx="377826" cy="503238"/>
            </a:xfrm>
            <a:solidFill>
              <a:schemeClr val="bg1">
                <a:lumMod val="50000"/>
              </a:schemeClr>
            </a:solidFill>
          </p:grpSpPr>
          <p:sp>
            <p:nvSpPr>
              <p:cNvPr id="34" name="Line 7"/>
              <p:cNvSpPr>
                <a:spLocks noChangeShapeType="1"/>
              </p:cNvSpPr>
              <p:nvPr/>
            </p:nvSpPr>
            <p:spPr bwMode="auto">
              <a:xfrm>
                <a:off x="4770438" y="5214938"/>
                <a:ext cx="0" cy="936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5" name="Line 8"/>
              <p:cNvSpPr>
                <a:spLocks noChangeShapeType="1"/>
              </p:cNvSpPr>
              <p:nvPr/>
            </p:nvSpPr>
            <p:spPr bwMode="auto">
              <a:xfrm flipH="1">
                <a:off x="4770438" y="5308600"/>
                <a:ext cx="9366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6" name="Freeform 9"/>
              <p:cNvSpPr/>
              <p:nvPr/>
            </p:nvSpPr>
            <p:spPr bwMode="auto">
              <a:xfrm>
                <a:off x="4486275" y="5214938"/>
                <a:ext cx="377825" cy="503238"/>
              </a:xfrm>
              <a:custGeom>
                <a:avLst/>
                <a:gdLst>
                  <a:gd name="T0" fmla="*/ 179 w 238"/>
                  <a:gd name="T1" fmla="*/ 0 h 317"/>
                  <a:gd name="T2" fmla="*/ 0 w 238"/>
                  <a:gd name="T3" fmla="*/ 0 h 317"/>
                  <a:gd name="T4" fmla="*/ 0 w 238"/>
                  <a:gd name="T5" fmla="*/ 317 h 317"/>
                  <a:gd name="T6" fmla="*/ 238 w 238"/>
                  <a:gd name="T7" fmla="*/ 317 h 317"/>
                  <a:gd name="T8" fmla="*/ 238 w 238"/>
                  <a:gd name="T9" fmla="*/ 59 h 317"/>
                  <a:gd name="T10" fmla="*/ 179 w 238"/>
                  <a:gd name="T11" fmla="*/ 0 h 317"/>
                </a:gdLst>
                <a:ahLst/>
                <a:cxnLst>
                  <a:cxn ang="0">
                    <a:pos x="T0" y="T1"/>
                  </a:cxn>
                  <a:cxn ang="0">
                    <a:pos x="T2" y="T3"/>
                  </a:cxn>
                  <a:cxn ang="0">
                    <a:pos x="T4" y="T5"/>
                  </a:cxn>
                  <a:cxn ang="0">
                    <a:pos x="T6" y="T7"/>
                  </a:cxn>
                  <a:cxn ang="0">
                    <a:pos x="T8" y="T9"/>
                  </a:cxn>
                  <a:cxn ang="0">
                    <a:pos x="T10" y="T11"/>
                  </a:cxn>
                </a:cxnLst>
                <a:rect l="0" t="0" r="r" b="b"/>
                <a:pathLst>
                  <a:path w="238" h="317">
                    <a:moveTo>
                      <a:pt x="179" y="0"/>
                    </a:moveTo>
                    <a:lnTo>
                      <a:pt x="0" y="0"/>
                    </a:lnTo>
                    <a:lnTo>
                      <a:pt x="0" y="317"/>
                    </a:lnTo>
                    <a:lnTo>
                      <a:pt x="238" y="317"/>
                    </a:lnTo>
                    <a:lnTo>
                      <a:pt x="238" y="59"/>
                    </a:lnTo>
                    <a:lnTo>
                      <a:pt x="179" y="0"/>
                    </a:lnTo>
                    <a:close/>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7" name="Line 10"/>
              <p:cNvSpPr>
                <a:spLocks noChangeShapeType="1"/>
              </p:cNvSpPr>
              <p:nvPr/>
            </p:nvSpPr>
            <p:spPr bwMode="auto">
              <a:xfrm>
                <a:off x="4581525" y="5372100"/>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8" name="Line 11"/>
              <p:cNvSpPr>
                <a:spLocks noChangeShapeType="1"/>
              </p:cNvSpPr>
              <p:nvPr/>
            </p:nvSpPr>
            <p:spPr bwMode="auto">
              <a:xfrm>
                <a:off x="4581525" y="5434013"/>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9" name="Line 12"/>
              <p:cNvSpPr>
                <a:spLocks noChangeShapeType="1"/>
              </p:cNvSpPr>
              <p:nvPr/>
            </p:nvSpPr>
            <p:spPr bwMode="auto">
              <a:xfrm>
                <a:off x="4581525" y="5497513"/>
                <a:ext cx="188913" cy="0"/>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94" name="组合 39"/>
            <p:cNvGrpSpPr/>
            <p:nvPr/>
          </p:nvGrpSpPr>
          <p:grpSpPr>
            <a:xfrm>
              <a:off x="12182" y="7022"/>
              <a:ext cx="612" cy="1297"/>
              <a:chOff x="4541838" y="4130675"/>
              <a:chExt cx="263525" cy="558800"/>
            </a:xfrm>
            <a:solidFill>
              <a:schemeClr val="bg1">
                <a:lumMod val="50000"/>
              </a:schemeClr>
            </a:solidFill>
          </p:grpSpPr>
          <p:sp>
            <p:nvSpPr>
              <p:cNvPr id="41" name="Freeform 24"/>
              <p:cNvSpPr/>
              <p:nvPr/>
            </p:nvSpPr>
            <p:spPr bwMode="auto">
              <a:xfrm>
                <a:off x="4541838" y="4181475"/>
                <a:ext cx="263525" cy="492125"/>
              </a:xfrm>
              <a:custGeom>
                <a:avLst/>
                <a:gdLst>
                  <a:gd name="T0" fmla="*/ 241 w 302"/>
                  <a:gd name="T1" fmla="*/ 243 h 563"/>
                  <a:gd name="T2" fmla="*/ 37 w 302"/>
                  <a:gd name="T3" fmla="*/ 548 h 563"/>
                  <a:gd name="T4" fmla="*/ 108 w 302"/>
                  <a:gd name="T5" fmla="*/ 188 h 563"/>
                  <a:gd name="T6" fmla="*/ 257 w 302"/>
                  <a:gd name="T7" fmla="*/ 16 h 563"/>
                  <a:gd name="T8" fmla="*/ 241 w 302"/>
                  <a:gd name="T9" fmla="*/ 243 h 563"/>
                </a:gdLst>
                <a:ahLst/>
                <a:cxnLst>
                  <a:cxn ang="0">
                    <a:pos x="T0" y="T1"/>
                  </a:cxn>
                  <a:cxn ang="0">
                    <a:pos x="T2" y="T3"/>
                  </a:cxn>
                  <a:cxn ang="0">
                    <a:pos x="T4" y="T5"/>
                  </a:cxn>
                  <a:cxn ang="0">
                    <a:pos x="T6" y="T7"/>
                  </a:cxn>
                  <a:cxn ang="0">
                    <a:pos x="T8" y="T9"/>
                  </a:cxn>
                </a:cxnLst>
                <a:rect l="0" t="0" r="r" b="b"/>
                <a:pathLst>
                  <a:path w="302" h="563">
                    <a:moveTo>
                      <a:pt x="241" y="243"/>
                    </a:moveTo>
                    <a:cubicBezTo>
                      <a:pt x="180" y="390"/>
                      <a:pt x="74" y="563"/>
                      <a:pt x="37" y="548"/>
                    </a:cubicBezTo>
                    <a:cubicBezTo>
                      <a:pt x="0" y="532"/>
                      <a:pt x="47" y="335"/>
                      <a:pt x="108" y="188"/>
                    </a:cubicBezTo>
                    <a:cubicBezTo>
                      <a:pt x="169" y="41"/>
                      <a:pt x="221" y="0"/>
                      <a:pt x="257" y="16"/>
                    </a:cubicBezTo>
                    <a:cubicBezTo>
                      <a:pt x="294" y="31"/>
                      <a:pt x="302" y="96"/>
                      <a:pt x="241" y="243"/>
                    </a:cubicBezTo>
                    <a:close/>
                  </a:path>
                </a:pathLst>
              </a:custGeom>
              <a:solidFill>
                <a:schemeClr val="bg1"/>
              </a:solid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2" name="Line 25"/>
              <p:cNvSpPr>
                <a:spLocks noChangeShapeType="1"/>
              </p:cNvSpPr>
              <p:nvPr/>
            </p:nvSpPr>
            <p:spPr bwMode="auto">
              <a:xfrm flipH="1">
                <a:off x="4560888" y="4660900"/>
                <a:ext cx="12700" cy="28575"/>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3" name="Freeform 26"/>
              <p:cNvSpPr/>
              <p:nvPr/>
            </p:nvSpPr>
            <p:spPr bwMode="auto">
              <a:xfrm>
                <a:off x="4729163" y="4130675"/>
                <a:ext cx="76200" cy="92075"/>
              </a:xfrm>
              <a:custGeom>
                <a:avLst/>
                <a:gdLst>
                  <a:gd name="T0" fmla="*/ 8 w 87"/>
                  <a:gd name="T1" fmla="*/ 61 h 107"/>
                  <a:gd name="T2" fmla="*/ 41 w 87"/>
                  <a:gd name="T3" fmla="*/ 75 h 107"/>
                  <a:gd name="T4" fmla="*/ 75 w 87"/>
                  <a:gd name="T5" fmla="*/ 88 h 107"/>
                  <a:gd name="T6" fmla="*/ 69 w 87"/>
                  <a:gd name="T7" fmla="*/ 8 h 107"/>
                  <a:gd name="T8" fmla="*/ 8 w 87"/>
                  <a:gd name="T9" fmla="*/ 61 h 107"/>
                </a:gdLst>
                <a:ahLst/>
                <a:cxnLst>
                  <a:cxn ang="0">
                    <a:pos x="T0" y="T1"/>
                  </a:cxn>
                  <a:cxn ang="0">
                    <a:pos x="T2" y="T3"/>
                  </a:cxn>
                  <a:cxn ang="0">
                    <a:pos x="T4" y="T5"/>
                  </a:cxn>
                  <a:cxn ang="0">
                    <a:pos x="T6" y="T7"/>
                  </a:cxn>
                  <a:cxn ang="0">
                    <a:pos x="T8" y="T9"/>
                  </a:cxn>
                </a:cxnLst>
                <a:rect l="0" t="0" r="r" b="b"/>
                <a:pathLst>
                  <a:path w="87" h="107">
                    <a:moveTo>
                      <a:pt x="8" y="61"/>
                    </a:moveTo>
                    <a:cubicBezTo>
                      <a:pt x="0" y="79"/>
                      <a:pt x="23" y="67"/>
                      <a:pt x="41" y="75"/>
                    </a:cubicBezTo>
                    <a:cubicBezTo>
                      <a:pt x="60" y="82"/>
                      <a:pt x="67" y="107"/>
                      <a:pt x="75" y="88"/>
                    </a:cubicBezTo>
                    <a:cubicBezTo>
                      <a:pt x="82" y="70"/>
                      <a:pt x="87" y="16"/>
                      <a:pt x="69" y="8"/>
                    </a:cubicBezTo>
                    <a:cubicBezTo>
                      <a:pt x="51" y="0"/>
                      <a:pt x="16" y="42"/>
                      <a:pt x="8" y="61"/>
                    </a:cubicBezTo>
                    <a:close/>
                  </a:path>
                </a:pathLst>
              </a:custGeom>
              <a:grpFill/>
              <a:ln w="11113"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498" name="组合 43"/>
            <p:cNvGrpSpPr/>
            <p:nvPr/>
          </p:nvGrpSpPr>
          <p:grpSpPr>
            <a:xfrm>
              <a:off x="15765" y="7433"/>
              <a:ext cx="985" cy="743"/>
              <a:chOff x="3386138" y="4240213"/>
              <a:chExt cx="503238" cy="377825"/>
            </a:xfrm>
            <a:solidFill>
              <a:schemeClr val="bg1">
                <a:lumMod val="50000"/>
              </a:schemeClr>
            </a:solidFill>
          </p:grpSpPr>
          <p:sp>
            <p:nvSpPr>
              <p:cNvPr id="45" name="Freeform 28"/>
              <p:cNvSpPr/>
              <p:nvPr/>
            </p:nvSpPr>
            <p:spPr bwMode="auto">
              <a:xfrm>
                <a:off x="3386138" y="4240213"/>
                <a:ext cx="503238" cy="377825"/>
              </a:xfrm>
              <a:custGeom>
                <a:avLst/>
                <a:gdLst>
                  <a:gd name="T0" fmla="*/ 576 w 576"/>
                  <a:gd name="T1" fmla="*/ 57 h 432"/>
                  <a:gd name="T2" fmla="*/ 519 w 576"/>
                  <a:gd name="T3" fmla="*/ 0 h 432"/>
                  <a:gd name="T4" fmla="*/ 57 w 576"/>
                  <a:gd name="T5" fmla="*/ 0 h 432"/>
                  <a:gd name="T6" fmla="*/ 0 w 576"/>
                  <a:gd name="T7" fmla="*/ 57 h 432"/>
                  <a:gd name="T8" fmla="*/ 0 w 576"/>
                  <a:gd name="T9" fmla="*/ 375 h 432"/>
                  <a:gd name="T10" fmla="*/ 57 w 576"/>
                  <a:gd name="T11" fmla="*/ 432 h 432"/>
                  <a:gd name="T12" fmla="*/ 519 w 576"/>
                  <a:gd name="T13" fmla="*/ 432 h 432"/>
                  <a:gd name="T14" fmla="*/ 576 w 576"/>
                  <a:gd name="T15" fmla="*/ 375 h 432"/>
                  <a:gd name="T16" fmla="*/ 576 w 576"/>
                  <a:gd name="T17" fmla="*/ 5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432">
                    <a:moveTo>
                      <a:pt x="576" y="57"/>
                    </a:moveTo>
                    <a:cubicBezTo>
                      <a:pt x="576" y="26"/>
                      <a:pt x="550" y="0"/>
                      <a:pt x="519" y="0"/>
                    </a:cubicBezTo>
                    <a:cubicBezTo>
                      <a:pt x="57" y="0"/>
                      <a:pt x="57" y="0"/>
                      <a:pt x="57" y="0"/>
                    </a:cubicBezTo>
                    <a:cubicBezTo>
                      <a:pt x="26" y="0"/>
                      <a:pt x="0" y="26"/>
                      <a:pt x="0" y="57"/>
                    </a:cubicBezTo>
                    <a:cubicBezTo>
                      <a:pt x="0" y="375"/>
                      <a:pt x="0" y="375"/>
                      <a:pt x="0" y="375"/>
                    </a:cubicBezTo>
                    <a:cubicBezTo>
                      <a:pt x="0" y="406"/>
                      <a:pt x="26" y="432"/>
                      <a:pt x="57" y="432"/>
                    </a:cubicBezTo>
                    <a:cubicBezTo>
                      <a:pt x="519" y="432"/>
                      <a:pt x="519" y="432"/>
                      <a:pt x="519" y="432"/>
                    </a:cubicBezTo>
                    <a:cubicBezTo>
                      <a:pt x="550" y="432"/>
                      <a:pt x="576" y="406"/>
                      <a:pt x="576" y="375"/>
                    </a:cubicBezTo>
                    <a:lnTo>
                      <a:pt x="576" y="57"/>
                    </a:lnTo>
                    <a:close/>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6" name="Line 29"/>
              <p:cNvSpPr>
                <a:spLocks noChangeShapeType="1"/>
              </p:cNvSpPr>
              <p:nvPr/>
            </p:nvSpPr>
            <p:spPr bwMode="auto">
              <a:xfrm>
                <a:off x="3700463" y="4429125"/>
                <a:ext cx="157163" cy="1571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7" name="Line 30"/>
              <p:cNvSpPr>
                <a:spLocks noChangeShapeType="1"/>
              </p:cNvSpPr>
              <p:nvPr/>
            </p:nvSpPr>
            <p:spPr bwMode="auto">
              <a:xfrm flipV="1">
                <a:off x="3417888" y="4429125"/>
                <a:ext cx="157163" cy="157163"/>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8" name="Freeform 31"/>
              <p:cNvSpPr/>
              <p:nvPr/>
            </p:nvSpPr>
            <p:spPr bwMode="auto">
              <a:xfrm>
                <a:off x="3417888" y="4271963"/>
                <a:ext cx="439738" cy="219075"/>
              </a:xfrm>
              <a:custGeom>
                <a:avLst/>
                <a:gdLst>
                  <a:gd name="T0" fmla="*/ 277 w 277"/>
                  <a:gd name="T1" fmla="*/ 1 h 138"/>
                  <a:gd name="T2" fmla="*/ 139 w 277"/>
                  <a:gd name="T3" fmla="*/ 138 h 138"/>
                  <a:gd name="T4" fmla="*/ 0 w 277"/>
                  <a:gd name="T5" fmla="*/ 0 h 138"/>
                </a:gdLst>
                <a:ahLst/>
                <a:cxnLst>
                  <a:cxn ang="0">
                    <a:pos x="T0" y="T1"/>
                  </a:cxn>
                  <a:cxn ang="0">
                    <a:pos x="T2" y="T3"/>
                  </a:cxn>
                  <a:cxn ang="0">
                    <a:pos x="T4" y="T5"/>
                  </a:cxn>
                </a:cxnLst>
                <a:rect l="0" t="0" r="r" b="b"/>
                <a:pathLst>
                  <a:path w="277" h="138">
                    <a:moveTo>
                      <a:pt x="277" y="1"/>
                    </a:moveTo>
                    <a:lnTo>
                      <a:pt x="139" y="138"/>
                    </a:lnTo>
                    <a:lnTo>
                      <a:pt x="0" y="0"/>
                    </a:lnTo>
                  </a:path>
                </a:pathLst>
              </a:custGeom>
              <a:grpFill/>
              <a:ln w="349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19503" name="组合 48"/>
            <p:cNvGrpSpPr/>
            <p:nvPr/>
          </p:nvGrpSpPr>
          <p:grpSpPr>
            <a:xfrm>
              <a:off x="17912" y="8031"/>
              <a:ext cx="475" cy="1303"/>
              <a:chOff x="1473200" y="4184650"/>
              <a:chExt cx="180975" cy="495300"/>
            </a:xfrm>
            <a:solidFill>
              <a:schemeClr val="bg1">
                <a:lumMod val="50000"/>
              </a:schemeClr>
            </a:solidFill>
          </p:grpSpPr>
          <p:sp>
            <p:nvSpPr>
              <p:cNvPr id="50" name="Freeform 38"/>
              <p:cNvSpPr/>
              <p:nvPr/>
            </p:nvSpPr>
            <p:spPr bwMode="auto">
              <a:xfrm>
                <a:off x="1473200" y="4184650"/>
                <a:ext cx="180975" cy="495300"/>
              </a:xfrm>
              <a:custGeom>
                <a:avLst/>
                <a:gdLst>
                  <a:gd name="T0" fmla="*/ 173 w 208"/>
                  <a:gd name="T1" fmla="*/ 72 h 568"/>
                  <a:gd name="T2" fmla="*/ 173 w 208"/>
                  <a:gd name="T3" fmla="*/ 385 h 568"/>
                  <a:gd name="T4" fmla="*/ 208 w 208"/>
                  <a:gd name="T5" fmla="*/ 464 h 568"/>
                  <a:gd name="T6" fmla="*/ 104 w 208"/>
                  <a:gd name="T7" fmla="*/ 568 h 568"/>
                  <a:gd name="T8" fmla="*/ 0 w 208"/>
                  <a:gd name="T9" fmla="*/ 464 h 568"/>
                  <a:gd name="T10" fmla="*/ 35 w 208"/>
                  <a:gd name="T11" fmla="*/ 385 h 568"/>
                  <a:gd name="T12" fmla="*/ 35 w 208"/>
                  <a:gd name="T13" fmla="*/ 72 h 568"/>
                  <a:gd name="T14" fmla="*/ 102 w 208"/>
                  <a:gd name="T15" fmla="*/ 0 h 568"/>
                  <a:gd name="T16" fmla="*/ 173 w 208"/>
                  <a:gd name="T17" fmla="*/ 72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568">
                    <a:moveTo>
                      <a:pt x="173" y="72"/>
                    </a:moveTo>
                    <a:cubicBezTo>
                      <a:pt x="173" y="385"/>
                      <a:pt x="173" y="385"/>
                      <a:pt x="173" y="385"/>
                    </a:cubicBezTo>
                    <a:cubicBezTo>
                      <a:pt x="195" y="405"/>
                      <a:pt x="208" y="432"/>
                      <a:pt x="208" y="464"/>
                    </a:cubicBezTo>
                    <a:cubicBezTo>
                      <a:pt x="208" y="521"/>
                      <a:pt x="162" y="568"/>
                      <a:pt x="104" y="568"/>
                    </a:cubicBezTo>
                    <a:cubicBezTo>
                      <a:pt x="46" y="568"/>
                      <a:pt x="0" y="521"/>
                      <a:pt x="0" y="464"/>
                    </a:cubicBezTo>
                    <a:cubicBezTo>
                      <a:pt x="0" y="432"/>
                      <a:pt x="13" y="405"/>
                      <a:pt x="35" y="385"/>
                    </a:cubicBezTo>
                    <a:cubicBezTo>
                      <a:pt x="35" y="72"/>
                      <a:pt x="35" y="72"/>
                      <a:pt x="35" y="72"/>
                    </a:cubicBezTo>
                    <a:cubicBezTo>
                      <a:pt x="35" y="35"/>
                      <a:pt x="64" y="0"/>
                      <a:pt x="102" y="0"/>
                    </a:cubicBezTo>
                    <a:cubicBezTo>
                      <a:pt x="140" y="0"/>
                      <a:pt x="173" y="35"/>
                      <a:pt x="173" y="72"/>
                    </a:cubicBezTo>
                    <a:close/>
                  </a:path>
                </a:pathLst>
              </a:custGeom>
              <a:grpFill/>
              <a:ln w="11113"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1" name="Oval 39"/>
              <p:cNvSpPr>
                <a:spLocks noChangeArrowheads="1"/>
              </p:cNvSpPr>
              <p:nvPr/>
            </p:nvSpPr>
            <p:spPr bwMode="auto">
              <a:xfrm>
                <a:off x="1509713" y="4535488"/>
                <a:ext cx="107950"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2" name="Line 40"/>
              <p:cNvSpPr>
                <a:spLocks noChangeShapeType="1"/>
              </p:cNvSpPr>
              <p:nvPr/>
            </p:nvSpPr>
            <p:spPr bwMode="auto">
              <a:xfrm flipV="1">
                <a:off x="1563688" y="4408488"/>
                <a:ext cx="0" cy="180975"/>
              </a:xfrm>
              <a:prstGeom prst="line">
                <a:avLst/>
              </a:prstGeom>
              <a:grpFill/>
              <a:ln w="34925"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3" name="Line 41"/>
              <p:cNvSpPr>
                <a:spLocks noChangeShapeType="1"/>
              </p:cNvSpPr>
              <p:nvPr/>
            </p:nvSpPr>
            <p:spPr bwMode="auto">
              <a:xfrm>
                <a:off x="1503363" y="4271963"/>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4" name="Line 42"/>
              <p:cNvSpPr>
                <a:spLocks noChangeShapeType="1"/>
              </p:cNvSpPr>
              <p:nvPr/>
            </p:nvSpPr>
            <p:spPr bwMode="auto">
              <a:xfrm>
                <a:off x="1503363" y="4303713"/>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5" name="Line 43"/>
              <p:cNvSpPr>
                <a:spLocks noChangeShapeType="1"/>
              </p:cNvSpPr>
              <p:nvPr/>
            </p:nvSpPr>
            <p:spPr bwMode="auto">
              <a:xfrm>
                <a:off x="1503363" y="4333875"/>
                <a:ext cx="28575"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6" name="Line 44"/>
              <p:cNvSpPr>
                <a:spLocks noChangeShapeType="1"/>
              </p:cNvSpPr>
              <p:nvPr/>
            </p:nvSpPr>
            <p:spPr bwMode="auto">
              <a:xfrm>
                <a:off x="1503363" y="436562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7" name="Line 45"/>
              <p:cNvSpPr>
                <a:spLocks noChangeShapeType="1"/>
              </p:cNvSpPr>
              <p:nvPr/>
            </p:nvSpPr>
            <p:spPr bwMode="auto">
              <a:xfrm>
                <a:off x="1503363" y="439737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8" name="Line 46"/>
              <p:cNvSpPr>
                <a:spLocks noChangeShapeType="1"/>
              </p:cNvSpPr>
              <p:nvPr/>
            </p:nvSpPr>
            <p:spPr bwMode="auto">
              <a:xfrm>
                <a:off x="1503363" y="4429125"/>
                <a:ext cx="28575"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9" name="Line 47"/>
              <p:cNvSpPr>
                <a:spLocks noChangeShapeType="1"/>
              </p:cNvSpPr>
              <p:nvPr/>
            </p:nvSpPr>
            <p:spPr bwMode="auto">
              <a:xfrm>
                <a:off x="1503363" y="4460875"/>
                <a:ext cx="14288" cy="0"/>
              </a:xfrm>
              <a:prstGeom prst="line">
                <a:avLst/>
              </a:prstGeom>
              <a:grpFill/>
              <a:ln w="11113" cap="rnd">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sp>
        <p:nvSpPr>
          <p:cNvPr id="61" name="矩形 60"/>
          <p:cNvSpPr/>
          <p:nvPr/>
        </p:nvSpPr>
        <p:spPr>
          <a:xfrm>
            <a:off x="4902200" y="1444625"/>
            <a:ext cx="6376670" cy="369252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Franchise Name had a large amount of missing values, therefore it was converted as whether it is a Franchise? (Yes or No).</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R="0" lvl="0" algn="l" defTabSz="914400" rtl="0" eaLnBrk="1" fontAlgn="auto" latinLnBrk="0" hangingPunct="1">
              <a:lnSpc>
                <a:spcPct val="100000"/>
              </a:lnSpc>
              <a:spcBef>
                <a:spcPts val="0"/>
              </a:spcBef>
              <a:spcAft>
                <a:spcPts val="0"/>
              </a:spcAft>
              <a:buClrTx/>
              <a:buSzTx/>
              <a:buFont typeface="Arial" panose="020B0604020202020204" pitchFamily="34" charset="0"/>
              <a:defRPr/>
            </a:pP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From Borrower Name, We created a new column of Repeat Borrower (Yes or No) based on the number of loans the borrower had taken.</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IN" altLang="zh-CN" sz="1800" b="1" noProof="0" dirty="0" smtClean="0">
              <a:ln>
                <a:noFill/>
              </a:ln>
              <a:effectLst/>
              <a:uLnTx/>
              <a:uFillTx/>
              <a:latin typeface="Calibri Light" panose="020F0302020204030204" pitchFamily="34" charset="0"/>
              <a:ea typeface="+mn-ea"/>
              <a:cs typeface="Calibri Light" panose="020F030202020403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altLang="zh-CN" sz="1800" b="1" noProof="0" dirty="0" smtClean="0">
                <a:ln>
                  <a:noFill/>
                </a:ln>
                <a:effectLst/>
                <a:uLnTx/>
                <a:uFillTx/>
                <a:latin typeface="Calibri Light" panose="020F0302020204030204" pitchFamily="34" charset="0"/>
                <a:ea typeface="+mn-ea"/>
                <a:cs typeface="Calibri Light" panose="020F0302020204030204" pitchFamily="34" charset="0"/>
                <a:sym typeface="+mn-ea"/>
              </a:rPr>
              <a:t>Clustering:</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IN" altLang="zh-CN" sz="1800" b="1" noProof="0" dirty="0" smtClean="0">
                <a:ln>
                  <a:noFill/>
                </a:ln>
                <a:effectLst/>
                <a:uLnTx/>
                <a:uFillTx/>
                <a:latin typeface="Calibri Light" panose="020F0302020204030204" pitchFamily="34" charset="0"/>
                <a:ea typeface="+mn-ea"/>
                <a:cs typeface="Calibri Light" panose="020F0302020204030204" pitchFamily="34" charset="0"/>
                <a:sym typeface="+mn-ea"/>
              </a:rPr>
              <a:t>Proceeds Labels: The proceeds columns were used in a clustering model and there came out to be 4 different clusters. So it was created as a new feature Proceeds Labels.</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30" name="Picture 29" descr="3"/>
          <p:cNvPicPr>
            <a:picLocks noChangeAspect="1"/>
          </p:cNvPicPr>
          <p:nvPr/>
        </p:nvPicPr>
        <p:blipFill>
          <a:blip r:embed="rId1"/>
          <a:srcRect t="7783"/>
          <a:stretch>
            <a:fillRect/>
          </a:stretch>
        </p:blipFill>
        <p:spPr>
          <a:xfrm>
            <a:off x="566420" y="3309620"/>
            <a:ext cx="3906520" cy="1828800"/>
          </a:xfrm>
          <a:prstGeom prst="rect">
            <a:avLst/>
          </a:prstGeom>
          <a:solidFill>
            <a:schemeClr val="accent1">
              <a:lumMod val="60000"/>
              <a:lumOff val="40000"/>
            </a:schemeClr>
          </a:solidFill>
          <a:ln w="12700" cmpd="sng">
            <a:solidFill>
              <a:schemeClr val="accent1">
                <a:shade val="50000"/>
              </a:schemeClr>
            </a:solidFill>
            <a:prstDash val="solid"/>
          </a:ln>
          <a:effectLst>
            <a:outerShdw blurRad="533400" dist="127000" dir="2700000" sx="105000" sy="105000" algn="tl" rotWithShape="0">
              <a:schemeClr val="bg1">
                <a:lumMod val="65000"/>
                <a:alpha val="100000"/>
              </a:scheme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mj-lt"/>
                <a:ea typeface="+mj-ea"/>
                <a:cs typeface="+mj-cs"/>
              </a:rPr>
              <a:t>BASE MODELS</a:t>
            </a:r>
            <a:endParaRPr kumimoji="0" lang="en-IN" altLang="en-US" sz="3600" b="1" i="0" u="none" strike="noStrike" kern="1200" cap="all" spc="0" normalizeH="0" baseline="0" noProof="0" dirty="0">
              <a:ln>
                <a:noFill/>
              </a:ln>
              <a:solidFill>
                <a:schemeClr val="bg1"/>
              </a:solidFill>
              <a:effectLst/>
              <a:uLnTx/>
              <a:uFillTx/>
              <a:latin typeface="+mj-lt"/>
              <a:ea typeface="+mj-ea"/>
              <a:cs typeface="+mj-cs"/>
            </a:endParaRPr>
          </a:p>
        </p:txBody>
      </p:sp>
      <p:sp>
        <p:nvSpPr>
          <p:cNvPr id="17410" name="矩形 2"/>
          <p:cNvSpPr/>
          <p:nvPr/>
        </p:nvSpPr>
        <p:spPr>
          <a:xfrm>
            <a:off x="518795" y="1205865"/>
            <a:ext cx="5025390" cy="1476375"/>
          </a:xfrm>
          <a:prstGeom prst="rect">
            <a:avLst/>
          </a:prstGeom>
          <a:noFill/>
          <a:ln w="9525">
            <a:noFill/>
          </a:ln>
        </p:spPr>
        <p:txBody>
          <a:bodyPr wrap="square" anchor="t" anchorCtr="0">
            <a:spAutoFit/>
          </a:bodyPr>
          <a:p>
            <a:pPr algn="just"/>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OLS Model for Without Outliers Data::</a:t>
            </a:r>
            <a:endPar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a:p>
            <a:pPr algn="just"/>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The R-squared is 0.738, The test RMSE  is: $106848.4986. The pvalue is below 0.05, therefore the model is a significant one. Some columns were dropped based on pvalue in the Base model .  </a:t>
            </a:r>
            <a:endPar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p:txBody>
      </p:sp>
      <p:pic>
        <p:nvPicPr>
          <p:cNvPr id="17418" name="图片 1" descr="C:\Users\pc\OneDrive\Desktop\Final ppt\Screenshot 2023-03-28 021141.pngScreenshot 2023-03-28 021141"/>
          <p:cNvPicPr>
            <a:picLocks noChangeAspect="1"/>
          </p:cNvPicPr>
          <p:nvPr/>
        </p:nvPicPr>
        <p:blipFill>
          <a:blip r:embed="rId1"/>
          <a:srcRect/>
          <a:stretch>
            <a:fillRect/>
          </a:stretch>
        </p:blipFill>
        <p:spPr>
          <a:xfrm>
            <a:off x="701199" y="2982595"/>
            <a:ext cx="4660900" cy="2827338"/>
          </a:xfrm>
          <a:prstGeom prst="rect">
            <a:avLst/>
          </a:prstGeom>
          <a:noFill/>
          <a:ln w="12700" cmpd="sng">
            <a:solidFill>
              <a:schemeClr val="accent1">
                <a:shade val="50000"/>
              </a:schemeClr>
            </a:solidFill>
            <a:prstDash val="solid"/>
          </a:ln>
          <a:effectLst>
            <a:outerShdw blurRad="393700" dist="50800" dir="5400000" sx="105000" sy="105000" algn="ctr" rotWithShape="0">
              <a:schemeClr val="bg1">
                <a:lumMod val="65000"/>
                <a:alpha val="100000"/>
              </a:schemeClr>
            </a:outerShdw>
          </a:effectLst>
        </p:spPr>
      </p:pic>
      <p:pic>
        <p:nvPicPr>
          <p:cNvPr id="17419" name="图片 12" descr="C:\Users\pc\OneDrive\Desktop\Final ppt\Screenshot 2023-03-28 024101.pngScreenshot 2023-03-28 024101"/>
          <p:cNvPicPr>
            <a:picLocks noChangeAspect="1"/>
          </p:cNvPicPr>
          <p:nvPr/>
        </p:nvPicPr>
        <p:blipFill>
          <a:blip r:embed="rId2"/>
          <a:srcRect/>
          <a:stretch>
            <a:fillRect/>
          </a:stretch>
        </p:blipFill>
        <p:spPr>
          <a:xfrm>
            <a:off x="6402705" y="1205865"/>
            <a:ext cx="4976495" cy="2347595"/>
          </a:xfrm>
          <a:prstGeom prst="rect">
            <a:avLst/>
          </a:prstGeom>
          <a:noFill/>
          <a:ln w="12700" cmpd="sng">
            <a:solidFill>
              <a:schemeClr val="accent1">
                <a:shade val="50000"/>
              </a:schemeClr>
            </a:solidFill>
            <a:prstDash val="solid"/>
          </a:ln>
          <a:effectLst>
            <a:outerShdw blurRad="292100" dist="50800" dir="5400000" sx="105000" sy="105000" algn="ctr" rotWithShape="0">
              <a:schemeClr val="bg1">
                <a:lumMod val="65000"/>
                <a:alpha val="100000"/>
              </a:schemeClr>
            </a:outerShdw>
          </a:effectLst>
        </p:spPr>
      </p:pic>
      <p:sp>
        <p:nvSpPr>
          <p:cNvPr id="2" name="矩形 2"/>
          <p:cNvSpPr/>
          <p:nvPr/>
        </p:nvSpPr>
        <p:spPr>
          <a:xfrm>
            <a:off x="6402705" y="4227195"/>
            <a:ext cx="5142230" cy="1476375"/>
          </a:xfrm>
          <a:prstGeom prst="rect">
            <a:avLst/>
          </a:prstGeom>
          <a:noFill/>
          <a:ln w="9525">
            <a:noFill/>
          </a:ln>
        </p:spPr>
        <p:txBody>
          <a:bodyPr wrap="square" anchor="t" anchorCtr="0">
            <a:spAutoFit/>
          </a:bodyPr>
          <a:p>
            <a:pPr algn="just"/>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OLS Model for Outliers Data::</a:t>
            </a:r>
            <a:endPar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a:p>
            <a:pPr algn="just"/>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The R-squared is 0.588, The test RMSE  is: $903141.9237. </a:t>
            </a:r>
            <a:r>
              <a:rPr lang="en-IN" altLang="zh-CN" sz="1800" b="1" dirty="0">
                <a:latin typeface="Calibri Light" panose="020F0302020204030204" pitchFamily="34" charset="0"/>
                <a:cs typeface="Calibri Light" panose="020F0302020204030204" pitchFamily="34" charset="0"/>
                <a:sym typeface="+mn-ea"/>
              </a:rPr>
              <a:t>The pvalue is below 0.05, therefore the model is a significant one. </a:t>
            </a:r>
            <a:r>
              <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Some columns were dropped based on pvalue in the Base model and VIF. </a:t>
            </a:r>
            <a:endParaRPr lang="en-IN" altLang="zh-CN" sz="18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mj-lt"/>
                <a:ea typeface="+mj-ea"/>
                <a:cs typeface="+mj-cs"/>
              </a:rPr>
              <a:t>FINAL MODELS</a:t>
            </a:r>
            <a:endParaRPr kumimoji="0" lang="en-IN" altLang="en-US" sz="3600" b="1" i="0" u="none" strike="noStrike" kern="1200" cap="all" spc="0" normalizeH="0" baseline="0" noProof="0" dirty="0">
              <a:ln>
                <a:noFill/>
              </a:ln>
              <a:solidFill>
                <a:schemeClr val="bg1"/>
              </a:solidFill>
              <a:effectLst/>
              <a:uLnTx/>
              <a:uFillTx/>
              <a:latin typeface="+mj-lt"/>
              <a:ea typeface="+mj-ea"/>
              <a:cs typeface="+mj-cs"/>
            </a:endParaRPr>
          </a:p>
        </p:txBody>
      </p:sp>
      <p:sp>
        <p:nvSpPr>
          <p:cNvPr id="17410" name="矩形 2"/>
          <p:cNvSpPr/>
          <p:nvPr/>
        </p:nvSpPr>
        <p:spPr>
          <a:xfrm>
            <a:off x="295910" y="1599565"/>
            <a:ext cx="5387340" cy="1938020"/>
          </a:xfrm>
          <a:prstGeom prst="rect">
            <a:avLst/>
          </a:prstGeom>
          <a:noFill/>
          <a:ln w="9525">
            <a:noFill/>
          </a:ln>
        </p:spPr>
        <p:txBody>
          <a:bodyPr wrap="square" anchor="t" anchorCtr="0">
            <a:spAutoFit/>
          </a:bodyPr>
          <a:p>
            <a:pPr algn="just"/>
            <a:r>
              <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LGBM Regressor Model for Without Outliers Data::</a:t>
            </a:r>
            <a:endPar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a:p>
            <a:pPr algn="just"/>
            <a:r>
              <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 After applying all the models the LGBM Regressor was giving the best R-sq and least  RMSE value. Therefore we tuned the LGBM Regressor model and applied Sequential Feature Selector to get a better result.</a:t>
            </a:r>
            <a:endPar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p:txBody>
      </p:sp>
      <p:pic>
        <p:nvPicPr>
          <p:cNvPr id="17418" name="图片 1" descr="C:\Users\pc\OneDrive\Desktop\Final ppt\lgbm.pnglgbm"/>
          <p:cNvPicPr>
            <a:picLocks noChangeAspect="1"/>
          </p:cNvPicPr>
          <p:nvPr/>
        </p:nvPicPr>
        <p:blipFill>
          <a:blip r:embed="rId1"/>
          <a:srcRect/>
          <a:stretch>
            <a:fillRect/>
          </a:stretch>
        </p:blipFill>
        <p:spPr>
          <a:xfrm>
            <a:off x="791210" y="3823970"/>
            <a:ext cx="3973830" cy="2063115"/>
          </a:xfrm>
          <a:prstGeom prst="rect">
            <a:avLst/>
          </a:prstGeom>
          <a:solidFill>
            <a:srgbClr val="000000"/>
          </a:solidFill>
          <a:ln w="12700" cmpd="sng">
            <a:solidFill>
              <a:schemeClr val="accent1">
                <a:shade val="50000"/>
              </a:schemeClr>
            </a:solidFill>
            <a:prstDash val="solid"/>
          </a:ln>
          <a:effectLst>
            <a:outerShdw blurRad="533400" dist="38100" dir="2700000" algn="tl" rotWithShape="0">
              <a:prstClr val="black">
                <a:alpha val="100000"/>
              </a:prstClr>
            </a:outerShdw>
          </a:effectLst>
          <a:scene3d>
            <a:camera prst="orthographicFront"/>
            <a:lightRig rig="threePt" dir="t"/>
          </a:scene3d>
          <a:sp3d extrusionH="25400"/>
        </p:spPr>
      </p:pic>
      <p:pic>
        <p:nvPicPr>
          <p:cNvPr id="17419" name="图片 12" descr="C:\Users\pc\OneDrive\Desktop\Final ppt\GB.pngGB"/>
          <p:cNvPicPr>
            <a:picLocks noChangeAspect="1"/>
          </p:cNvPicPr>
          <p:nvPr/>
        </p:nvPicPr>
        <p:blipFill>
          <a:blip r:embed="rId2"/>
          <a:srcRect/>
          <a:stretch>
            <a:fillRect/>
          </a:stretch>
        </p:blipFill>
        <p:spPr>
          <a:xfrm>
            <a:off x="7387590" y="1313180"/>
            <a:ext cx="3493770" cy="2224405"/>
          </a:xfrm>
          <a:prstGeom prst="rect">
            <a:avLst/>
          </a:prstGeom>
          <a:noFill/>
          <a:ln w="12700" cmpd="sng">
            <a:solidFill>
              <a:schemeClr val="accent1">
                <a:shade val="50000"/>
              </a:schemeClr>
            </a:solidFill>
            <a:prstDash val="solid"/>
          </a:ln>
          <a:effectLst>
            <a:outerShdw blurRad="609600" dist="38100" dir="2700000" algn="tl" rotWithShape="0">
              <a:prstClr val="black">
                <a:alpha val="100000"/>
              </a:prstClr>
            </a:outerShdw>
          </a:effectLst>
        </p:spPr>
      </p:pic>
      <p:sp>
        <p:nvSpPr>
          <p:cNvPr id="2" name="矩形 2"/>
          <p:cNvSpPr/>
          <p:nvPr/>
        </p:nvSpPr>
        <p:spPr>
          <a:xfrm>
            <a:off x="6645275" y="3783330"/>
            <a:ext cx="4977765" cy="2245360"/>
          </a:xfrm>
          <a:prstGeom prst="rect">
            <a:avLst/>
          </a:prstGeom>
          <a:noFill/>
          <a:ln w="9525">
            <a:noFill/>
          </a:ln>
        </p:spPr>
        <p:txBody>
          <a:bodyPr wrap="square" anchor="t" anchorCtr="0">
            <a:spAutoFit/>
          </a:bodyPr>
          <a:p>
            <a:pPr algn="just"/>
            <a:r>
              <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Gradient Boosting Regressor Model for Outliers Data::</a:t>
            </a:r>
            <a:endPar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a:p>
            <a:pPr algn="just"/>
            <a:r>
              <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rPr>
              <a:t> After all other regression models were applied, the gradient Boosting Regressor model gave the best R-sq and least RMSE value, therefore it was tuned to get a better result.</a:t>
            </a:r>
            <a:endParaRPr lang="en-IN" altLang="zh-CN" sz="2000" b="1" dirty="0">
              <a:solidFill>
                <a:schemeClr val="tx1"/>
              </a:solidFill>
              <a:latin typeface="Calibri Light" panose="020F0302020204030204" pitchFamily="34" charset="0"/>
              <a:ea typeface="Microsoft YaHei" panose="020B0503020204020204" pitchFamily="34" charset="-122"/>
              <a:cs typeface="Calibri Light" panose="020F03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3600" b="1" i="0" u="none" strike="noStrike" kern="1200" cap="none" spc="0" normalizeH="0" baseline="0" noProof="0" dirty="0">
                <a:ln>
                  <a:noFill/>
                </a:ln>
                <a:solidFill>
                  <a:schemeClr val="bg1"/>
                </a:solidFill>
                <a:effectLst/>
                <a:uLnTx/>
                <a:uFillTx/>
                <a:latin typeface="+mj-lt"/>
                <a:ea typeface="+mj-ea"/>
                <a:cs typeface="+mj-cs"/>
              </a:rPr>
              <a:t>REFERENCES</a:t>
            </a:r>
            <a:endParaRPr kumimoji="0" lang="en-IN" altLang="zh-CN" sz="3600" b="1" i="0" u="none" strike="noStrike" kern="1200" cap="none" spc="0" normalizeH="0" baseline="0" noProof="0" dirty="0">
              <a:ln>
                <a:noFill/>
              </a:ln>
              <a:solidFill>
                <a:schemeClr val="bg1"/>
              </a:solidFill>
              <a:effectLst/>
              <a:uLnTx/>
              <a:uFillTx/>
              <a:latin typeface="+mj-lt"/>
              <a:ea typeface="+mj-ea"/>
              <a:cs typeface="+mj-cs"/>
            </a:endParaRPr>
          </a:p>
        </p:txBody>
      </p:sp>
      <p:sp>
        <p:nvSpPr>
          <p:cNvPr id="3" name="椭圆 2"/>
          <p:cNvSpPr/>
          <p:nvPr/>
        </p:nvSpPr>
        <p:spPr>
          <a:xfrm>
            <a:off x="7364095" y="3995103"/>
            <a:ext cx="685800" cy="6858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椭圆 6"/>
          <p:cNvSpPr/>
          <p:nvPr/>
        </p:nvSpPr>
        <p:spPr>
          <a:xfrm>
            <a:off x="7364095" y="1204595"/>
            <a:ext cx="685800" cy="6858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8" name="椭圆 7"/>
          <p:cNvSpPr/>
          <p:nvPr/>
        </p:nvSpPr>
        <p:spPr>
          <a:xfrm>
            <a:off x="7364095" y="2618105"/>
            <a:ext cx="685800" cy="6858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pic>
        <p:nvPicPr>
          <p:cNvPr id="25611" name="图片 12" descr="C:\Users\pc\OneDrive\Desktop\Final ppt\Small-Business-Loans-for-Financing-your-Startup-Entrepreneurship-Corporate-Office-Wikipedia-of-Finance-1.jpgSmall-Business-Loans-for-Financing-your-Startup-Entrepreneurship-Corporate-Office-Wikipedia-of-Finance-1"/>
          <p:cNvPicPr>
            <a:picLocks noChangeAspect="1"/>
          </p:cNvPicPr>
          <p:nvPr/>
        </p:nvPicPr>
        <p:blipFill>
          <a:blip r:embed="rId1"/>
          <a:srcRect/>
          <a:stretch>
            <a:fillRect/>
          </a:stretch>
        </p:blipFill>
        <p:spPr>
          <a:xfrm>
            <a:off x="2748280" y="1195070"/>
            <a:ext cx="2225040" cy="4763135"/>
          </a:xfrm>
          <a:prstGeom prst="rect">
            <a:avLst/>
          </a:prstGeom>
          <a:noFill/>
          <a:ln w="9525">
            <a:noFill/>
          </a:ln>
        </p:spPr>
      </p:pic>
      <p:pic>
        <p:nvPicPr>
          <p:cNvPr id="25612" name="图片 13"/>
          <p:cNvPicPr>
            <a:picLocks noChangeAspect="1"/>
          </p:cNvPicPr>
          <p:nvPr/>
        </p:nvPicPr>
        <p:blipFill>
          <a:blip r:embed="rId2"/>
          <a:stretch>
            <a:fillRect/>
          </a:stretch>
        </p:blipFill>
        <p:spPr>
          <a:xfrm>
            <a:off x="177800" y="1195705"/>
            <a:ext cx="2459355" cy="4762500"/>
          </a:xfrm>
          <a:prstGeom prst="rect">
            <a:avLst/>
          </a:prstGeom>
          <a:noFill/>
          <a:ln w="9525">
            <a:noFill/>
          </a:ln>
        </p:spPr>
      </p:pic>
      <p:pic>
        <p:nvPicPr>
          <p:cNvPr id="25613" name="图片 14" descr="C:\Users\pc\OneDrive\Desktop\Final ppt\images (2).jpgimages (2)"/>
          <p:cNvPicPr>
            <a:picLocks noChangeAspect="1"/>
          </p:cNvPicPr>
          <p:nvPr/>
        </p:nvPicPr>
        <p:blipFill>
          <a:blip r:embed="rId3"/>
          <a:srcRect/>
          <a:stretch>
            <a:fillRect/>
          </a:stretch>
        </p:blipFill>
        <p:spPr>
          <a:xfrm>
            <a:off x="5113020" y="1196340"/>
            <a:ext cx="2111375" cy="4762500"/>
          </a:xfrm>
          <a:prstGeom prst="rect">
            <a:avLst/>
          </a:prstGeom>
          <a:noFill/>
          <a:ln w="9525">
            <a:noFill/>
          </a:ln>
        </p:spPr>
      </p:pic>
      <p:sp>
        <p:nvSpPr>
          <p:cNvPr id="13" name="椭圆 2"/>
          <p:cNvSpPr/>
          <p:nvPr/>
        </p:nvSpPr>
        <p:spPr>
          <a:xfrm>
            <a:off x="7364095" y="5371783"/>
            <a:ext cx="685800" cy="685800"/>
          </a:xfrm>
          <a:prstGeom prst="ellipse">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9" name="矩形 10"/>
          <p:cNvSpPr/>
          <p:nvPr/>
        </p:nvSpPr>
        <p:spPr>
          <a:xfrm>
            <a:off x="8189595" y="2319655"/>
            <a:ext cx="3880485" cy="230695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en-IN" altLang="zh-CN" sz="1800" b="1" noProof="0" dirty="0" smtClean="0">
                <a:ln>
                  <a:noFill/>
                </a:ln>
                <a:effectLst/>
                <a:uLnTx/>
                <a:uFillTx/>
                <a:latin typeface="+mn-lt"/>
                <a:ea typeface="+mn-ea"/>
                <a:sym typeface="+mn-ea"/>
              </a:rPr>
              <a:t>The Dataset was picked from Kaggle: </a:t>
            </a:r>
            <a:r>
              <a:rPr lang="en-IN" altLang="zh-CN" sz="1800" b="1" noProof="0" dirty="0" smtClean="0">
                <a:ln>
                  <a:noFill/>
                </a:ln>
                <a:effectLst/>
                <a:uLnTx/>
                <a:uFillTx/>
                <a:latin typeface="+mn-lt"/>
                <a:ea typeface="+mn-ea"/>
                <a:sym typeface="+mn-ea"/>
                <a:hlinkClick r:id="rId4" action="ppaction://hlinkfile"/>
              </a:rPr>
              <a:t>SBA_PPP_Kaggle</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rPr>
              <a:t>Some Other sources:</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hlinkClick r:id="rId5" action="ppaction://hlinkfile"/>
              </a:rPr>
              <a:t>sba_official_website</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hlinkClick r:id="rId6" action="ppaction://hlinkfile"/>
              </a:rPr>
              <a:t>PPP_official_website</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hlinkClick r:id="rId7" action="ppaction://hlinkfile"/>
              </a:rPr>
              <a:t>wikipedia_PPP</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hlinkClick r:id="rId8" action="ppaction://hlinkfile"/>
              </a:rPr>
              <a:t>JPMorgan_research_papers</a:t>
            </a:r>
            <a:endParaRPr kumimoji="0" lang="en-IN" altLang="zh-CN" sz="1800" b="1" i="0" u="none" strike="noStrike" kern="1200" cap="none" spc="0" normalizeH="0" baseline="0" noProof="0" dirty="0" smtClean="0">
              <a:ln>
                <a:noFill/>
              </a:ln>
              <a:solidFill>
                <a:schemeClr val="tx1"/>
              </a:solidFill>
              <a:effectLst/>
              <a:uLnTx/>
              <a:uFillTx/>
              <a:latin typeface="+mn-lt"/>
              <a:ea typeface="+mn-ea"/>
              <a:cs typeface="+mn-cs"/>
              <a:sym typeface="+mn-ea"/>
            </a:endParaRPr>
          </a:p>
        </p:txBody>
      </p:sp>
      <p:sp>
        <p:nvSpPr>
          <p:cNvPr id="21" name="椭圆 2"/>
          <p:cNvSpPr/>
          <p:nvPr/>
        </p:nvSpPr>
        <p:spPr>
          <a:xfrm>
            <a:off x="7364095" y="4685983"/>
            <a:ext cx="685800" cy="685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2" name="椭圆 2"/>
          <p:cNvSpPr/>
          <p:nvPr/>
        </p:nvSpPr>
        <p:spPr>
          <a:xfrm>
            <a:off x="7364095" y="3306128"/>
            <a:ext cx="685800" cy="685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3" name="椭圆 2"/>
          <p:cNvSpPr/>
          <p:nvPr/>
        </p:nvSpPr>
        <p:spPr>
          <a:xfrm>
            <a:off x="7364095" y="1926273"/>
            <a:ext cx="685800" cy="685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ctrTitle"/>
          </p:nvPr>
        </p:nvSpPr>
        <p:spPr>
          <a:xfrm>
            <a:off x="932815" y="2013903"/>
            <a:ext cx="9144000" cy="2387600"/>
          </a:xfrm>
          <a:noFill/>
        </p:spPr>
        <p:txBody>
          <a:bodyPr wrap="square" lIns="91440" tIns="45720" rIns="91440" bIns="45720" anchor="b" anchorCtr="0"/>
          <a:p>
            <a:pPr algn="r" defTabSz="914400">
              <a:buClrTx/>
              <a:buSzTx/>
              <a:buFontTx/>
              <a:buNone/>
            </a:pPr>
            <a:r>
              <a:rPr lang="en-US" altLang="zh-CN" sz="9600" b="1" kern="1200" dirty="0">
                <a:solidFill>
                  <a:schemeClr val="bg1"/>
                </a:solidFill>
                <a:latin typeface="Arial" panose="020B0604020202020204" pitchFamily="34" charset="0"/>
                <a:ea typeface="+mj-ea"/>
                <a:cs typeface="+mj-cs"/>
              </a:rPr>
              <a:t>THANK  YOU</a:t>
            </a:r>
            <a:endParaRPr lang="en-US" altLang="zh-CN" sz="9600" b="1" kern="1200" dirty="0">
              <a:solidFill>
                <a:schemeClr val="bg1"/>
              </a:solidFill>
              <a:latin typeface="Arial" panose="020B0604020202020204"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19126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ea typeface="+mj-ea"/>
                <a:cs typeface="+mj-lt"/>
              </a:rPr>
              <a:t>Paycheck Protection Program</a:t>
            </a:r>
            <a:endParaRPr kumimoji="0" lang="en-IN" altLang="en-US" sz="3600" b="1" i="0" u="none" strike="noStrike" kern="1200" cap="all" spc="0" normalizeH="0" baseline="0" noProof="0" dirty="0">
              <a:ln>
                <a:noFill/>
              </a:ln>
              <a:solidFill>
                <a:schemeClr val="bg1"/>
              </a:solidFill>
              <a:effectLst/>
              <a:uLnTx/>
              <a:uFillTx/>
              <a:ea typeface="+mj-ea"/>
              <a:cs typeface="+mj-lt"/>
            </a:endParaRPr>
          </a:p>
        </p:txBody>
      </p:sp>
      <p:sp>
        <p:nvSpPr>
          <p:cNvPr id="3" name="矩形 2"/>
          <p:cNvSpPr/>
          <p:nvPr/>
        </p:nvSpPr>
        <p:spPr>
          <a:xfrm>
            <a:off x="4076065" y="1178560"/>
            <a:ext cx="7437120" cy="4799965"/>
          </a:xfrm>
          <a:prstGeom prst="rect">
            <a:avLst/>
          </a:prstGeom>
        </p:spPr>
        <p:txBody>
          <a:bodyPr wrap="square">
            <a:spAutoFit/>
          </a:bodyPr>
          <a:lstStyle/>
          <a:p>
            <a:pPr marL="285750" marR="0" lvl="0" indent="-285750" algn="l" rtl="0">
              <a:lnSpc>
                <a:spcPct val="100000"/>
              </a:lnSpc>
              <a:spcBef>
                <a:spcPts val="0"/>
              </a:spcBef>
              <a:spcAft>
                <a:spcPts val="0"/>
              </a:spcAft>
              <a:buClr>
                <a:srgbClr val="353744"/>
              </a:buClr>
              <a:buSzPts val="1800"/>
              <a:buFont typeface="Noto Sans Symbols"/>
              <a:buChar char="❖"/>
            </a:pPr>
            <a:r>
              <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rPr>
              <a:t>The Paycheck Protection Program (PPP) loan is a type of loan established by the US Small Business Administration (SBA) as part of the Coronavirus Aid, Relief, and Economic Security (CARES) Act in response to the COVID-19 pandemic. The purpose of the PPP loan is to help small businesses keep their workers on the payroll during the pandemic. The PPP loans are made through SBA-approved lenders and are fully guaranteed by the federal government.</a:t>
            </a:r>
            <a:endPar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endParaRPr>
          </a:p>
          <a:p>
            <a:pPr marL="285750" marR="0" lvl="0" indent="-285750" algn="l" rtl="0">
              <a:lnSpc>
                <a:spcPct val="100000"/>
              </a:lnSpc>
              <a:spcBef>
                <a:spcPts val="0"/>
              </a:spcBef>
              <a:spcAft>
                <a:spcPts val="0"/>
              </a:spcAft>
              <a:buClr>
                <a:srgbClr val="353744"/>
              </a:buClr>
              <a:buSzPts val="1800"/>
              <a:buFont typeface="Noto Sans Symbols"/>
              <a:buChar char="❖"/>
            </a:pPr>
            <a:r>
              <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rPr>
              <a:t>The aim of the program is to help these businesses keep their employees on        the payroll, cover eligible expenses such as rent, mortgage interest, and      utilities, and keep their operations running during the crisis.</a:t>
            </a:r>
            <a:endPar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endParaRPr>
          </a:p>
          <a:p>
            <a:pPr marL="285750" marR="0" lvl="0" indent="-285750" algn="l" rtl="0">
              <a:lnSpc>
                <a:spcPct val="100000"/>
              </a:lnSpc>
              <a:spcBef>
                <a:spcPts val="0"/>
              </a:spcBef>
              <a:spcAft>
                <a:spcPts val="0"/>
              </a:spcAft>
              <a:buClr>
                <a:srgbClr val="353744"/>
              </a:buClr>
              <a:buSzPts val="1800"/>
              <a:buFont typeface="Noto Sans Symbols"/>
              <a:buChar char="❖"/>
            </a:pPr>
            <a:r>
              <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rPr>
              <a:t>By providing PPP loans to eligible small businesses, the federal            government  aims to prevent widespread layoffs, preserve jobs, and support        the economy during a time of crisis.</a:t>
            </a:r>
            <a:endPar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endParaRPr>
          </a:p>
          <a:p>
            <a:pPr marL="285750" marR="0" lvl="0" indent="-285750" algn="l" rtl="0">
              <a:lnSpc>
                <a:spcPct val="100000"/>
              </a:lnSpc>
              <a:spcBef>
                <a:spcPts val="0"/>
              </a:spcBef>
              <a:spcAft>
                <a:spcPts val="0"/>
              </a:spcAft>
              <a:buClr>
                <a:srgbClr val="353744"/>
              </a:buClr>
              <a:buSzPts val="1800"/>
              <a:buFont typeface="Noto Sans Symbols"/>
              <a:buChar char="❖"/>
            </a:pPr>
            <a:r>
              <a:rPr lang="en-US" sz="1800" b="1">
                <a:solidFill>
                  <a:srgbClr val="353744"/>
                </a:solidFill>
                <a:latin typeface="Calibri Light" panose="020F0302020204030204" pitchFamily="34" charset="0"/>
                <a:ea typeface="Times New Roman" panose="02020603050405020304"/>
                <a:cs typeface="Calibri Light" panose="020F0302020204030204" pitchFamily="34" charset="0"/>
                <a:sym typeface="Times New Roman" panose="02020603050405020304"/>
              </a:rPr>
              <a:t>In addition to helping businesses stay afloat, the PPP loan also offers the potential for loan forgiveness if certain conditions are met. This provides an added incentive for small businesses to participate in the program and helps ensure that the funds are being used effectively.</a:t>
            </a:r>
            <a:endParaRPr kumimoji="0" lang="en-US" altLang="en-US" sz="1800" b="1" i="0" u="none" strike="noStrike" kern="1200" cap="none" spc="0" normalizeH="0" baseline="0" noProof="0" dirty="0">
              <a:ln>
                <a:noFill/>
              </a:ln>
              <a:solidFill>
                <a:srgbClr val="353744"/>
              </a:solidFill>
              <a:effectLst/>
              <a:uLnTx/>
              <a:uFillTx/>
              <a:latin typeface="Calibri Light" panose="020F0302020204030204" pitchFamily="34" charset="0"/>
              <a:ea typeface="Times New Roman" panose="02020603050405020304"/>
              <a:cs typeface="Calibri Light" panose="020F0302020204030204" pitchFamily="34" charset="0"/>
              <a:sym typeface="Times New Roman" panose="02020603050405020304"/>
            </a:endParaRPr>
          </a:p>
        </p:txBody>
      </p:sp>
      <p:pic>
        <p:nvPicPr>
          <p:cNvPr id="8197" name="图片 1" descr="C:\Users\pc\OneDrive\Desktop\Final ppt\images.jpgimages"/>
          <p:cNvPicPr>
            <a:picLocks noChangeAspect="1"/>
          </p:cNvPicPr>
          <p:nvPr/>
        </p:nvPicPr>
        <p:blipFill>
          <a:blip r:embed="rId1"/>
          <a:srcRect r="48980"/>
          <a:stretch>
            <a:fillRect/>
          </a:stretch>
        </p:blipFill>
        <p:spPr>
          <a:xfrm>
            <a:off x="0" y="1177925"/>
            <a:ext cx="3886835" cy="48977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The Business Problem</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pic>
        <p:nvPicPr>
          <p:cNvPr id="9218" name="图片 2" descr="C:\Users\pc\OneDrive\Desktop\Final ppt\download (2).jpgdownload (2)"/>
          <p:cNvPicPr>
            <a:picLocks noChangeAspect="1"/>
          </p:cNvPicPr>
          <p:nvPr/>
        </p:nvPicPr>
        <p:blipFill>
          <a:blip r:embed="rId1"/>
          <a:srcRect/>
          <a:stretch>
            <a:fillRect/>
          </a:stretch>
        </p:blipFill>
        <p:spPr>
          <a:xfrm>
            <a:off x="7945120" y="993775"/>
            <a:ext cx="4246245" cy="5229860"/>
          </a:xfrm>
          <a:prstGeom prst="rect">
            <a:avLst/>
          </a:prstGeom>
          <a:noFill/>
          <a:ln w="9525">
            <a:noFill/>
          </a:ln>
        </p:spPr>
      </p:pic>
      <p:sp>
        <p:nvSpPr>
          <p:cNvPr id="5" name="圆角矩形 4"/>
          <p:cNvSpPr>
            <a:spLocks noChangeAspect="1"/>
          </p:cNvSpPr>
          <p:nvPr/>
        </p:nvSpPr>
        <p:spPr>
          <a:xfrm>
            <a:off x="169228" y="1196340"/>
            <a:ext cx="539750" cy="539750"/>
          </a:xfrm>
          <a:prstGeom prst="roundRect">
            <a:avLst/>
          </a:prstGeom>
          <a:solidFill>
            <a:srgbClr val="FF00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矩形 6"/>
          <p:cNvSpPr/>
          <p:nvPr/>
        </p:nvSpPr>
        <p:spPr>
          <a:xfrm>
            <a:off x="433070" y="1901825"/>
            <a:ext cx="7279005" cy="1014730"/>
          </a:xfrm>
          <a:prstGeom prst="rect">
            <a:avLst/>
          </a:prstGeom>
        </p:spPr>
        <p:txBody>
          <a:bodyPr wrap="square">
            <a:sp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IN" alt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Predict the </a:t>
            </a:r>
            <a:r>
              <a:rPr 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PPP</a:t>
            </a:r>
            <a:r>
              <a:rPr lang="en-IN" alt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currently approved</a:t>
            </a:r>
            <a:r>
              <a:rPr 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loan amount</a:t>
            </a:r>
            <a:r>
              <a:rPr lang="en-IN" alt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for the Small Businesses.</a:t>
            </a:r>
            <a:endParaRPr lang="en-IN" altLang="en-US" sz="20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endParaRPr kumimoji="0" lang="en-IN" altLang="en-US" sz="2000" b="1" i="0" u="none" strike="noStrike" kern="1200" cap="none" spc="0" normalizeH="0" baseline="0" noProof="0" dirty="0">
              <a:ln>
                <a:noFill/>
              </a:ln>
              <a:solidFill>
                <a:schemeClr val="dk1"/>
              </a:solidFill>
              <a:effectLst/>
              <a:uLnTx/>
              <a:uFillTx/>
              <a:latin typeface="Calibri Light" panose="020F0302020204030204" pitchFamily="34" charset="0"/>
              <a:ea typeface="Arial" panose="020B0604020202020204"/>
              <a:cs typeface="Calibri Light" panose="020F0302020204030204" pitchFamily="34" charset="0"/>
              <a:sym typeface="Arial" panose="020B0604020202020204"/>
            </a:endParaRPr>
          </a:p>
        </p:txBody>
      </p:sp>
      <p:sp>
        <p:nvSpPr>
          <p:cNvPr id="9" name="圆角矩形 8"/>
          <p:cNvSpPr>
            <a:spLocks noChangeAspect="1"/>
          </p:cNvSpPr>
          <p:nvPr/>
        </p:nvSpPr>
        <p:spPr>
          <a:xfrm>
            <a:off x="169228" y="2916555"/>
            <a:ext cx="539750" cy="539750"/>
          </a:xfrm>
          <a:prstGeom prst="roundRect">
            <a:avLst/>
          </a:prstGeom>
          <a:solidFill>
            <a:srgbClr val="0040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矩形 10"/>
          <p:cNvSpPr/>
          <p:nvPr/>
        </p:nvSpPr>
        <p:spPr>
          <a:xfrm>
            <a:off x="433070" y="2916555"/>
            <a:ext cx="7322185" cy="2584450"/>
          </a:xfrm>
          <a:prstGeom prst="rect">
            <a:avLst/>
          </a:prstGeom>
        </p:spPr>
        <p:txBody>
          <a:bodyPr wrap="square">
            <a:spAutoFit/>
          </a:bodyPr>
          <a:lstStyle/>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The objective is to develop a predictive </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regression </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model for PPP </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current approved </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loan</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amount.</a:t>
            </a: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The model will consider essential borrower</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’s</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and l</a:t>
            </a:r>
            <a:r>
              <a:rPr lang="en-IN" alt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ender’s</a:t>
            </a: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 characteristics.</a:t>
            </a: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The goal is to help lenders make informed decisions and distribute funds efficiently.</a:t>
            </a: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184150" algn="l" rtl="0">
              <a:lnSpc>
                <a:spcPct val="100000"/>
              </a:lnSpc>
              <a:spcBef>
                <a:spcPts val="0"/>
              </a:spcBef>
              <a:spcAft>
                <a:spcPts val="0"/>
              </a:spcAft>
              <a:buClr>
                <a:schemeClr val="dk1"/>
              </a:buClr>
              <a:buSzPts val="1600"/>
              <a:buFont typeface="Arial" panose="020B0604020202020204"/>
              <a:buNone/>
            </a:pPr>
            <a:endParaRPr sz="1800" b="1" i="0" u="none" strike="noStrike" cap="none">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endParaRPr>
          </a:p>
          <a:p>
            <a:pPr marL="285750" marR="0" lvl="0" indent="-285750" algn="l" rtl="0">
              <a:lnSpc>
                <a:spcPct val="100000"/>
              </a:lnSpc>
              <a:spcBef>
                <a:spcPts val="0"/>
              </a:spcBef>
              <a:spcAft>
                <a:spcPts val="0"/>
              </a:spcAft>
              <a:buClr>
                <a:schemeClr val="dk1"/>
              </a:buClr>
              <a:buSzPts val="1600"/>
              <a:buFont typeface="Arial" panose="020B0604020202020204"/>
              <a:buChar char="•"/>
            </a:pPr>
            <a:r>
              <a:rPr lang="en-US" sz="1800" b="1">
                <a:solidFill>
                  <a:schemeClr val="dk1"/>
                </a:solidFill>
                <a:latin typeface="Calibri Light" panose="020F0302020204030204" pitchFamily="34" charset="0"/>
                <a:ea typeface="Arial" panose="020B0604020202020204"/>
                <a:cs typeface="Calibri Light" panose="020F0302020204030204" pitchFamily="34" charset="0"/>
                <a:sym typeface="Arial" panose="020B0604020202020204"/>
              </a:rPr>
              <a:t>The pandemic's impact on small businesses is a key consideration.</a:t>
            </a:r>
            <a:endParaRPr kumimoji="0" lang="en-US" altLang="en-US" sz="1800" b="1" i="0" u="none" strike="noStrike" kern="1200" cap="none" spc="0" normalizeH="0" baseline="0" noProof="0" dirty="0">
              <a:ln>
                <a:noFill/>
              </a:ln>
              <a:solidFill>
                <a:schemeClr val="dk1"/>
              </a:solidFill>
              <a:effectLst/>
              <a:uLnTx/>
              <a:uFillTx/>
              <a:latin typeface="Calibri Light" panose="020F0302020204030204" pitchFamily="34" charset="0"/>
              <a:ea typeface="Arial" panose="020B0604020202020204"/>
              <a:cs typeface="Calibri Light" panose="020F0302020204030204" pitchFamily="34" charset="0"/>
              <a:sym typeface="Arial" panose="020B0604020202020204"/>
            </a:endParaRPr>
          </a:p>
        </p:txBody>
      </p:sp>
      <p:sp>
        <p:nvSpPr>
          <p:cNvPr id="13" name="矩形 12"/>
          <p:cNvSpPr/>
          <p:nvPr/>
        </p:nvSpPr>
        <p:spPr>
          <a:xfrm>
            <a:off x="840740" y="1275715"/>
            <a:ext cx="3051810" cy="460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24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Problem Statement.</a:t>
            </a:r>
            <a:endParaRPr kumimoji="0" lang="en-IN" altLang="zh-CN" sz="24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grpSp>
        <p:nvGrpSpPr>
          <p:cNvPr id="9228" name="组合 14"/>
          <p:cNvGrpSpPr/>
          <p:nvPr/>
        </p:nvGrpSpPr>
        <p:grpSpPr>
          <a:xfrm>
            <a:off x="267970" y="2991803"/>
            <a:ext cx="341313" cy="301625"/>
            <a:chOff x="4488650" y="2861037"/>
            <a:chExt cx="720000" cy="633551"/>
          </a:xfrm>
          <a:solidFill>
            <a:schemeClr val="bg1">
              <a:lumMod val="50000"/>
            </a:schemeClr>
          </a:solidFill>
        </p:grpSpPr>
        <p:sp>
          <p:nvSpPr>
            <p:cNvPr id="16" name="Freeform 13"/>
            <p:cNvSpPr>
              <a:spLocks noEditPoints="1"/>
            </p:cNvSpPr>
            <p:nvPr/>
          </p:nvSpPr>
          <p:spPr bwMode="auto">
            <a:xfrm>
              <a:off x="4488650" y="2861037"/>
              <a:ext cx="720000" cy="633551"/>
            </a:xfrm>
            <a:custGeom>
              <a:avLst/>
              <a:gdLst>
                <a:gd name="T0" fmla="*/ 28 w 244"/>
                <a:gd name="T1" fmla="*/ 107 h 214"/>
                <a:gd name="T2" fmla="*/ 38 w 244"/>
                <a:gd name="T3" fmla="*/ 99 h 214"/>
                <a:gd name="T4" fmla="*/ 38 w 244"/>
                <a:gd name="T5" fmla="*/ 198 h 214"/>
                <a:gd name="T6" fmla="*/ 54 w 244"/>
                <a:gd name="T7" fmla="*/ 214 h 214"/>
                <a:gd name="T8" fmla="*/ 190 w 244"/>
                <a:gd name="T9" fmla="*/ 214 h 214"/>
                <a:gd name="T10" fmla="*/ 206 w 244"/>
                <a:gd name="T11" fmla="*/ 198 h 214"/>
                <a:gd name="T12" fmla="*/ 206 w 244"/>
                <a:gd name="T13" fmla="*/ 98 h 214"/>
                <a:gd name="T14" fmla="*/ 217 w 244"/>
                <a:gd name="T15" fmla="*/ 107 h 214"/>
                <a:gd name="T16" fmla="*/ 226 w 244"/>
                <a:gd name="T17" fmla="*/ 110 h 214"/>
                <a:gd name="T18" fmla="*/ 239 w 244"/>
                <a:gd name="T19" fmla="*/ 103 h 214"/>
                <a:gd name="T20" fmla="*/ 236 w 244"/>
                <a:gd name="T21" fmla="*/ 81 h 214"/>
                <a:gd name="T22" fmla="*/ 131 w 244"/>
                <a:gd name="T23" fmla="*/ 4 h 214"/>
                <a:gd name="T24" fmla="*/ 112 w 244"/>
                <a:gd name="T25" fmla="*/ 4 h 214"/>
                <a:gd name="T26" fmla="*/ 9 w 244"/>
                <a:gd name="T27" fmla="*/ 81 h 214"/>
                <a:gd name="T28" fmla="*/ 5 w 244"/>
                <a:gd name="T29" fmla="*/ 103 h 214"/>
                <a:gd name="T30" fmla="*/ 28 w 244"/>
                <a:gd name="T31" fmla="*/ 107 h 214"/>
                <a:gd name="T32" fmla="*/ 122 w 244"/>
                <a:gd name="T33" fmla="*/ 37 h 214"/>
                <a:gd name="T34" fmla="*/ 174 w 244"/>
                <a:gd name="T35" fmla="*/ 75 h 214"/>
                <a:gd name="T36" fmla="*/ 174 w 244"/>
                <a:gd name="T37" fmla="*/ 78 h 214"/>
                <a:gd name="T38" fmla="*/ 174 w 244"/>
                <a:gd name="T39" fmla="*/ 182 h 214"/>
                <a:gd name="T40" fmla="*/ 70 w 244"/>
                <a:gd name="T41" fmla="*/ 182 h 214"/>
                <a:gd name="T42" fmla="*/ 70 w 244"/>
                <a:gd name="T43" fmla="*/ 78 h 214"/>
                <a:gd name="T44" fmla="*/ 69 w 244"/>
                <a:gd name="T45" fmla="*/ 76 h 214"/>
                <a:gd name="T46" fmla="*/ 122 w 244"/>
                <a:gd name="T47" fmla="*/ 3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 h="214">
                  <a:moveTo>
                    <a:pt x="28" y="107"/>
                  </a:moveTo>
                  <a:cubicBezTo>
                    <a:pt x="38" y="99"/>
                    <a:pt x="38" y="99"/>
                    <a:pt x="38" y="99"/>
                  </a:cubicBezTo>
                  <a:cubicBezTo>
                    <a:pt x="38" y="198"/>
                    <a:pt x="38" y="198"/>
                    <a:pt x="38" y="198"/>
                  </a:cubicBezTo>
                  <a:cubicBezTo>
                    <a:pt x="38" y="207"/>
                    <a:pt x="45" y="214"/>
                    <a:pt x="54" y="214"/>
                  </a:cubicBezTo>
                  <a:cubicBezTo>
                    <a:pt x="190" y="214"/>
                    <a:pt x="190" y="214"/>
                    <a:pt x="190" y="214"/>
                  </a:cubicBezTo>
                  <a:cubicBezTo>
                    <a:pt x="199" y="214"/>
                    <a:pt x="206" y="207"/>
                    <a:pt x="206" y="198"/>
                  </a:cubicBezTo>
                  <a:cubicBezTo>
                    <a:pt x="206" y="98"/>
                    <a:pt x="206" y="98"/>
                    <a:pt x="206" y="98"/>
                  </a:cubicBezTo>
                  <a:cubicBezTo>
                    <a:pt x="217" y="107"/>
                    <a:pt x="217" y="107"/>
                    <a:pt x="217" y="107"/>
                  </a:cubicBezTo>
                  <a:cubicBezTo>
                    <a:pt x="220" y="109"/>
                    <a:pt x="223" y="110"/>
                    <a:pt x="226" y="110"/>
                  </a:cubicBezTo>
                  <a:cubicBezTo>
                    <a:pt x="231" y="110"/>
                    <a:pt x="236" y="108"/>
                    <a:pt x="239" y="103"/>
                  </a:cubicBezTo>
                  <a:cubicBezTo>
                    <a:pt x="244" y="96"/>
                    <a:pt x="243" y="86"/>
                    <a:pt x="236" y="81"/>
                  </a:cubicBezTo>
                  <a:cubicBezTo>
                    <a:pt x="131" y="4"/>
                    <a:pt x="131" y="4"/>
                    <a:pt x="131" y="4"/>
                  </a:cubicBezTo>
                  <a:cubicBezTo>
                    <a:pt x="125" y="0"/>
                    <a:pt x="118" y="0"/>
                    <a:pt x="112" y="4"/>
                  </a:cubicBezTo>
                  <a:cubicBezTo>
                    <a:pt x="9" y="81"/>
                    <a:pt x="9" y="81"/>
                    <a:pt x="9" y="81"/>
                  </a:cubicBezTo>
                  <a:cubicBezTo>
                    <a:pt x="2" y="86"/>
                    <a:pt x="0" y="96"/>
                    <a:pt x="5" y="103"/>
                  </a:cubicBezTo>
                  <a:cubicBezTo>
                    <a:pt x="11" y="110"/>
                    <a:pt x="21" y="112"/>
                    <a:pt x="28" y="107"/>
                  </a:cubicBezTo>
                  <a:close/>
                  <a:moveTo>
                    <a:pt x="122" y="37"/>
                  </a:moveTo>
                  <a:cubicBezTo>
                    <a:pt x="174" y="75"/>
                    <a:pt x="174" y="75"/>
                    <a:pt x="174" y="75"/>
                  </a:cubicBezTo>
                  <a:cubicBezTo>
                    <a:pt x="174" y="76"/>
                    <a:pt x="174" y="77"/>
                    <a:pt x="174" y="78"/>
                  </a:cubicBezTo>
                  <a:cubicBezTo>
                    <a:pt x="174" y="182"/>
                    <a:pt x="174" y="182"/>
                    <a:pt x="174" y="182"/>
                  </a:cubicBezTo>
                  <a:cubicBezTo>
                    <a:pt x="70" y="182"/>
                    <a:pt x="70" y="182"/>
                    <a:pt x="70" y="182"/>
                  </a:cubicBezTo>
                  <a:cubicBezTo>
                    <a:pt x="70" y="78"/>
                    <a:pt x="70" y="78"/>
                    <a:pt x="70" y="78"/>
                  </a:cubicBezTo>
                  <a:cubicBezTo>
                    <a:pt x="70" y="77"/>
                    <a:pt x="70" y="76"/>
                    <a:pt x="69" y="76"/>
                  </a:cubicBezTo>
                  <a:lnTo>
                    <a:pt x="12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7" name="Freeform 14"/>
            <p:cNvSpPr>
              <a:spLocks noEditPoints="1"/>
            </p:cNvSpPr>
            <p:nvPr/>
          </p:nvSpPr>
          <p:spPr bwMode="auto">
            <a:xfrm>
              <a:off x="4762818" y="3051226"/>
              <a:ext cx="174134" cy="312453"/>
            </a:xfrm>
            <a:custGeom>
              <a:avLst/>
              <a:gdLst>
                <a:gd name="T0" fmla="*/ 22 w 59"/>
                <a:gd name="T1" fmla="*/ 80 h 106"/>
                <a:gd name="T2" fmla="*/ 18 w 59"/>
                <a:gd name="T3" fmla="*/ 77 h 106"/>
                <a:gd name="T4" fmla="*/ 17 w 59"/>
                <a:gd name="T5" fmla="*/ 72 h 106"/>
                <a:gd name="T6" fmla="*/ 8 w 59"/>
                <a:gd name="T7" fmla="*/ 67 h 106"/>
                <a:gd name="T8" fmla="*/ 1 w 59"/>
                <a:gd name="T9" fmla="*/ 77 h 106"/>
                <a:gd name="T10" fmla="*/ 10 w 59"/>
                <a:gd name="T11" fmla="*/ 90 h 106"/>
                <a:gd name="T12" fmla="*/ 18 w 59"/>
                <a:gd name="T13" fmla="*/ 93 h 106"/>
                <a:gd name="T14" fmla="*/ 27 w 59"/>
                <a:gd name="T15" fmla="*/ 100 h 106"/>
                <a:gd name="T16" fmla="*/ 30 w 59"/>
                <a:gd name="T17" fmla="*/ 106 h 106"/>
                <a:gd name="T18" fmla="*/ 33 w 59"/>
                <a:gd name="T19" fmla="*/ 100 h 106"/>
                <a:gd name="T20" fmla="*/ 41 w 59"/>
                <a:gd name="T21" fmla="*/ 93 h 106"/>
                <a:gd name="T22" fmla="*/ 48 w 59"/>
                <a:gd name="T23" fmla="*/ 90 h 106"/>
                <a:gd name="T24" fmla="*/ 59 w 59"/>
                <a:gd name="T25" fmla="*/ 68 h 106"/>
                <a:gd name="T26" fmla="*/ 51 w 59"/>
                <a:gd name="T27" fmla="*/ 51 h 106"/>
                <a:gd name="T28" fmla="*/ 42 w 59"/>
                <a:gd name="T29" fmla="*/ 46 h 106"/>
                <a:gd name="T30" fmla="*/ 33 w 59"/>
                <a:gd name="T31" fmla="*/ 33 h 106"/>
                <a:gd name="T32" fmla="*/ 33 w 59"/>
                <a:gd name="T33" fmla="*/ 30 h 106"/>
                <a:gd name="T34" fmla="*/ 37 w 59"/>
                <a:gd name="T35" fmla="*/ 22 h 106"/>
                <a:gd name="T36" fmla="*/ 41 w 59"/>
                <a:gd name="T37" fmla="*/ 25 h 106"/>
                <a:gd name="T38" fmla="*/ 42 w 59"/>
                <a:gd name="T39" fmla="*/ 29 h 106"/>
                <a:gd name="T40" fmla="*/ 50 w 59"/>
                <a:gd name="T41" fmla="*/ 32 h 106"/>
                <a:gd name="T42" fmla="*/ 56 w 59"/>
                <a:gd name="T43" fmla="*/ 23 h 106"/>
                <a:gd name="T44" fmla="*/ 48 w 59"/>
                <a:gd name="T45" fmla="*/ 12 h 106"/>
                <a:gd name="T46" fmla="*/ 40 w 59"/>
                <a:gd name="T47" fmla="*/ 9 h 106"/>
                <a:gd name="T48" fmla="*/ 33 w 59"/>
                <a:gd name="T49" fmla="*/ 4 h 106"/>
                <a:gd name="T50" fmla="*/ 30 w 59"/>
                <a:gd name="T51" fmla="*/ 0 h 106"/>
                <a:gd name="T52" fmla="*/ 27 w 59"/>
                <a:gd name="T53" fmla="*/ 4 h 106"/>
                <a:gd name="T54" fmla="*/ 22 w 59"/>
                <a:gd name="T55" fmla="*/ 8 h 106"/>
                <a:gd name="T56" fmla="*/ 18 w 59"/>
                <a:gd name="T57" fmla="*/ 9 h 106"/>
                <a:gd name="T58" fmla="*/ 9 w 59"/>
                <a:gd name="T59" fmla="*/ 15 h 106"/>
                <a:gd name="T60" fmla="*/ 4 w 59"/>
                <a:gd name="T61" fmla="*/ 22 h 106"/>
                <a:gd name="T62" fmla="*/ 2 w 59"/>
                <a:gd name="T63" fmla="*/ 32 h 106"/>
                <a:gd name="T64" fmla="*/ 3 w 59"/>
                <a:gd name="T65" fmla="*/ 40 h 106"/>
                <a:gd name="T66" fmla="*/ 14 w 59"/>
                <a:gd name="T67" fmla="*/ 52 h 106"/>
                <a:gd name="T68" fmla="*/ 22 w 59"/>
                <a:gd name="T69" fmla="*/ 55 h 106"/>
                <a:gd name="T70" fmla="*/ 25 w 59"/>
                <a:gd name="T71" fmla="*/ 56 h 106"/>
                <a:gd name="T72" fmla="*/ 27 w 59"/>
                <a:gd name="T73" fmla="*/ 67 h 106"/>
                <a:gd name="T74" fmla="*/ 27 w 59"/>
                <a:gd name="T75" fmla="*/ 72 h 106"/>
                <a:gd name="T76" fmla="*/ 22 w 59"/>
                <a:gd name="T77" fmla="*/ 80 h 106"/>
                <a:gd name="T78" fmla="*/ 33 w 59"/>
                <a:gd name="T79" fmla="*/ 69 h 106"/>
                <a:gd name="T80" fmla="*/ 36 w 59"/>
                <a:gd name="T81" fmla="*/ 60 h 106"/>
                <a:gd name="T82" fmla="*/ 40 w 59"/>
                <a:gd name="T83" fmla="*/ 62 h 106"/>
                <a:gd name="T84" fmla="*/ 43 w 59"/>
                <a:gd name="T85" fmla="*/ 70 h 106"/>
                <a:gd name="T86" fmla="*/ 39 w 59"/>
                <a:gd name="T87" fmla="*/ 79 h 106"/>
                <a:gd name="T88" fmla="*/ 36 w 59"/>
                <a:gd name="T89" fmla="*/ 81 h 106"/>
                <a:gd name="T90" fmla="*/ 33 w 59"/>
                <a:gd name="T91" fmla="*/ 72 h 106"/>
                <a:gd name="T92" fmla="*/ 33 w 59"/>
                <a:gd name="T93" fmla="*/ 69 h 106"/>
                <a:gd name="T94" fmla="*/ 24 w 59"/>
                <a:gd name="T95" fmla="*/ 40 h 106"/>
                <a:gd name="T96" fmla="*/ 21 w 59"/>
                <a:gd name="T97" fmla="*/ 38 h 106"/>
                <a:gd name="T98" fmla="*/ 17 w 59"/>
                <a:gd name="T99" fmla="*/ 30 h 106"/>
                <a:gd name="T100" fmla="*/ 20 w 59"/>
                <a:gd name="T101" fmla="*/ 23 h 106"/>
                <a:gd name="T102" fmla="*/ 23 w 59"/>
                <a:gd name="T103" fmla="*/ 21 h 106"/>
                <a:gd name="T104" fmla="*/ 27 w 59"/>
                <a:gd name="T105" fmla="*/ 30 h 106"/>
                <a:gd name="T106" fmla="*/ 27 w 59"/>
                <a:gd name="T107" fmla="*/ 31 h 106"/>
                <a:gd name="T108" fmla="*/ 24 w 59"/>
                <a:gd name="T109"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 h="106">
                  <a:moveTo>
                    <a:pt x="22" y="80"/>
                  </a:moveTo>
                  <a:cubicBezTo>
                    <a:pt x="20" y="79"/>
                    <a:pt x="19" y="78"/>
                    <a:pt x="18" y="77"/>
                  </a:cubicBezTo>
                  <a:cubicBezTo>
                    <a:pt x="18" y="76"/>
                    <a:pt x="17" y="74"/>
                    <a:pt x="17" y="72"/>
                  </a:cubicBezTo>
                  <a:cubicBezTo>
                    <a:pt x="16" y="69"/>
                    <a:pt x="12" y="67"/>
                    <a:pt x="8" y="67"/>
                  </a:cubicBezTo>
                  <a:cubicBezTo>
                    <a:pt x="4" y="67"/>
                    <a:pt x="0" y="71"/>
                    <a:pt x="1" y="77"/>
                  </a:cubicBezTo>
                  <a:cubicBezTo>
                    <a:pt x="3" y="82"/>
                    <a:pt x="5" y="87"/>
                    <a:pt x="10" y="90"/>
                  </a:cubicBezTo>
                  <a:cubicBezTo>
                    <a:pt x="12" y="91"/>
                    <a:pt x="15" y="92"/>
                    <a:pt x="18" y="93"/>
                  </a:cubicBezTo>
                  <a:cubicBezTo>
                    <a:pt x="23" y="94"/>
                    <a:pt x="27" y="97"/>
                    <a:pt x="27" y="100"/>
                  </a:cubicBezTo>
                  <a:cubicBezTo>
                    <a:pt x="27" y="104"/>
                    <a:pt x="28" y="106"/>
                    <a:pt x="30" y="106"/>
                  </a:cubicBezTo>
                  <a:cubicBezTo>
                    <a:pt x="31" y="106"/>
                    <a:pt x="33" y="104"/>
                    <a:pt x="33" y="100"/>
                  </a:cubicBezTo>
                  <a:cubicBezTo>
                    <a:pt x="33" y="97"/>
                    <a:pt x="36" y="94"/>
                    <a:pt x="41" y="93"/>
                  </a:cubicBezTo>
                  <a:cubicBezTo>
                    <a:pt x="44" y="92"/>
                    <a:pt x="46" y="91"/>
                    <a:pt x="48" y="90"/>
                  </a:cubicBezTo>
                  <a:cubicBezTo>
                    <a:pt x="56" y="85"/>
                    <a:pt x="59" y="78"/>
                    <a:pt x="59" y="68"/>
                  </a:cubicBezTo>
                  <a:cubicBezTo>
                    <a:pt x="59" y="61"/>
                    <a:pt x="57" y="55"/>
                    <a:pt x="51" y="51"/>
                  </a:cubicBezTo>
                  <a:cubicBezTo>
                    <a:pt x="49" y="50"/>
                    <a:pt x="46" y="48"/>
                    <a:pt x="42" y="46"/>
                  </a:cubicBezTo>
                  <a:cubicBezTo>
                    <a:pt x="37" y="44"/>
                    <a:pt x="33" y="38"/>
                    <a:pt x="33" y="33"/>
                  </a:cubicBezTo>
                  <a:cubicBezTo>
                    <a:pt x="33" y="30"/>
                    <a:pt x="33" y="30"/>
                    <a:pt x="33" y="30"/>
                  </a:cubicBezTo>
                  <a:cubicBezTo>
                    <a:pt x="33" y="25"/>
                    <a:pt x="35" y="20"/>
                    <a:pt x="37" y="22"/>
                  </a:cubicBezTo>
                  <a:cubicBezTo>
                    <a:pt x="39" y="22"/>
                    <a:pt x="40" y="23"/>
                    <a:pt x="41" y="25"/>
                  </a:cubicBezTo>
                  <a:cubicBezTo>
                    <a:pt x="41" y="26"/>
                    <a:pt x="42" y="27"/>
                    <a:pt x="42" y="29"/>
                  </a:cubicBezTo>
                  <a:cubicBezTo>
                    <a:pt x="42" y="31"/>
                    <a:pt x="46" y="32"/>
                    <a:pt x="50" y="32"/>
                  </a:cubicBezTo>
                  <a:cubicBezTo>
                    <a:pt x="54" y="32"/>
                    <a:pt x="58" y="28"/>
                    <a:pt x="56" y="23"/>
                  </a:cubicBezTo>
                  <a:cubicBezTo>
                    <a:pt x="54" y="18"/>
                    <a:pt x="52" y="15"/>
                    <a:pt x="48" y="12"/>
                  </a:cubicBezTo>
                  <a:cubicBezTo>
                    <a:pt x="46" y="11"/>
                    <a:pt x="43" y="10"/>
                    <a:pt x="40" y="9"/>
                  </a:cubicBezTo>
                  <a:cubicBezTo>
                    <a:pt x="36" y="8"/>
                    <a:pt x="33" y="6"/>
                    <a:pt x="33" y="4"/>
                  </a:cubicBezTo>
                  <a:cubicBezTo>
                    <a:pt x="33" y="1"/>
                    <a:pt x="31" y="0"/>
                    <a:pt x="30" y="0"/>
                  </a:cubicBezTo>
                  <a:cubicBezTo>
                    <a:pt x="28" y="0"/>
                    <a:pt x="27" y="1"/>
                    <a:pt x="27" y="4"/>
                  </a:cubicBezTo>
                  <a:cubicBezTo>
                    <a:pt x="27" y="6"/>
                    <a:pt x="25" y="8"/>
                    <a:pt x="22" y="8"/>
                  </a:cubicBezTo>
                  <a:cubicBezTo>
                    <a:pt x="21" y="8"/>
                    <a:pt x="19" y="8"/>
                    <a:pt x="18" y="9"/>
                  </a:cubicBezTo>
                  <a:cubicBezTo>
                    <a:pt x="15" y="10"/>
                    <a:pt x="12" y="12"/>
                    <a:pt x="9" y="15"/>
                  </a:cubicBezTo>
                  <a:cubicBezTo>
                    <a:pt x="7" y="17"/>
                    <a:pt x="5" y="19"/>
                    <a:pt x="4" y="22"/>
                  </a:cubicBezTo>
                  <a:cubicBezTo>
                    <a:pt x="3" y="25"/>
                    <a:pt x="2" y="29"/>
                    <a:pt x="2" y="32"/>
                  </a:cubicBezTo>
                  <a:cubicBezTo>
                    <a:pt x="2" y="35"/>
                    <a:pt x="2" y="37"/>
                    <a:pt x="3" y="40"/>
                  </a:cubicBezTo>
                  <a:cubicBezTo>
                    <a:pt x="4" y="44"/>
                    <a:pt x="9" y="50"/>
                    <a:pt x="14" y="52"/>
                  </a:cubicBezTo>
                  <a:cubicBezTo>
                    <a:pt x="16" y="53"/>
                    <a:pt x="19" y="54"/>
                    <a:pt x="22" y="55"/>
                  </a:cubicBezTo>
                  <a:cubicBezTo>
                    <a:pt x="25" y="56"/>
                    <a:pt x="25" y="56"/>
                    <a:pt x="25" y="56"/>
                  </a:cubicBezTo>
                  <a:cubicBezTo>
                    <a:pt x="26" y="56"/>
                    <a:pt x="27" y="61"/>
                    <a:pt x="27" y="67"/>
                  </a:cubicBezTo>
                  <a:cubicBezTo>
                    <a:pt x="27" y="72"/>
                    <a:pt x="27" y="72"/>
                    <a:pt x="27" y="72"/>
                  </a:cubicBezTo>
                  <a:cubicBezTo>
                    <a:pt x="27" y="77"/>
                    <a:pt x="25" y="81"/>
                    <a:pt x="22" y="80"/>
                  </a:cubicBezTo>
                  <a:close/>
                  <a:moveTo>
                    <a:pt x="33" y="69"/>
                  </a:moveTo>
                  <a:cubicBezTo>
                    <a:pt x="33" y="63"/>
                    <a:pt x="34" y="59"/>
                    <a:pt x="36" y="60"/>
                  </a:cubicBezTo>
                  <a:cubicBezTo>
                    <a:pt x="38" y="61"/>
                    <a:pt x="39" y="62"/>
                    <a:pt x="40" y="62"/>
                  </a:cubicBezTo>
                  <a:cubicBezTo>
                    <a:pt x="42" y="64"/>
                    <a:pt x="43" y="67"/>
                    <a:pt x="43" y="70"/>
                  </a:cubicBezTo>
                  <a:cubicBezTo>
                    <a:pt x="43" y="75"/>
                    <a:pt x="42" y="78"/>
                    <a:pt x="39" y="79"/>
                  </a:cubicBezTo>
                  <a:cubicBezTo>
                    <a:pt x="39" y="80"/>
                    <a:pt x="37" y="80"/>
                    <a:pt x="36" y="81"/>
                  </a:cubicBezTo>
                  <a:cubicBezTo>
                    <a:pt x="34" y="81"/>
                    <a:pt x="33" y="77"/>
                    <a:pt x="33" y="72"/>
                  </a:cubicBezTo>
                  <a:cubicBezTo>
                    <a:pt x="33" y="69"/>
                    <a:pt x="33" y="69"/>
                    <a:pt x="33" y="69"/>
                  </a:cubicBezTo>
                  <a:close/>
                  <a:moveTo>
                    <a:pt x="24" y="40"/>
                  </a:moveTo>
                  <a:cubicBezTo>
                    <a:pt x="23" y="39"/>
                    <a:pt x="22" y="39"/>
                    <a:pt x="21" y="38"/>
                  </a:cubicBezTo>
                  <a:cubicBezTo>
                    <a:pt x="18" y="36"/>
                    <a:pt x="17" y="34"/>
                    <a:pt x="17" y="30"/>
                  </a:cubicBezTo>
                  <a:cubicBezTo>
                    <a:pt x="17" y="27"/>
                    <a:pt x="18" y="25"/>
                    <a:pt x="20" y="23"/>
                  </a:cubicBezTo>
                  <a:cubicBezTo>
                    <a:pt x="20" y="22"/>
                    <a:pt x="22" y="22"/>
                    <a:pt x="23" y="21"/>
                  </a:cubicBezTo>
                  <a:cubicBezTo>
                    <a:pt x="25" y="20"/>
                    <a:pt x="27" y="25"/>
                    <a:pt x="27" y="30"/>
                  </a:cubicBezTo>
                  <a:cubicBezTo>
                    <a:pt x="27" y="31"/>
                    <a:pt x="27" y="31"/>
                    <a:pt x="27" y="31"/>
                  </a:cubicBezTo>
                  <a:cubicBezTo>
                    <a:pt x="27" y="36"/>
                    <a:pt x="26" y="41"/>
                    <a:pt x="2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grpSp>
        <p:nvGrpSpPr>
          <p:cNvPr id="3" name="Group 2"/>
          <p:cNvGrpSpPr/>
          <p:nvPr/>
        </p:nvGrpSpPr>
        <p:grpSpPr>
          <a:xfrm>
            <a:off x="309880" y="1303655"/>
            <a:ext cx="275590" cy="366395"/>
            <a:chOff x="1733" y="2855"/>
            <a:chExt cx="434" cy="577"/>
          </a:xfrm>
          <a:solidFill>
            <a:schemeClr val="bg1">
              <a:lumMod val="50000"/>
            </a:schemeClr>
          </a:solidFill>
        </p:grpSpPr>
        <p:sp>
          <p:nvSpPr>
            <p:cNvPr id="19" name="Freeform 78"/>
            <p:cNvSpPr/>
            <p:nvPr/>
          </p:nvSpPr>
          <p:spPr bwMode="auto">
            <a:xfrm>
              <a:off x="1733" y="2855"/>
              <a:ext cx="435" cy="448"/>
            </a:xfrm>
            <a:custGeom>
              <a:avLst/>
              <a:gdLst>
                <a:gd name="T0" fmla="*/ 180 w 362"/>
                <a:gd name="T1" fmla="*/ 0 h 455"/>
                <a:gd name="T2" fmla="*/ 1 w 362"/>
                <a:gd name="T3" fmla="*/ 181 h 455"/>
                <a:gd name="T4" fmla="*/ 73 w 362"/>
                <a:gd name="T5" fmla="*/ 323 h 455"/>
                <a:gd name="T6" fmla="*/ 109 w 362"/>
                <a:gd name="T7" fmla="*/ 431 h 455"/>
                <a:gd name="T8" fmla="*/ 181 w 362"/>
                <a:gd name="T9" fmla="*/ 455 h 455"/>
                <a:gd name="T10" fmla="*/ 253 w 362"/>
                <a:gd name="T11" fmla="*/ 431 h 455"/>
                <a:gd name="T12" fmla="*/ 253 w 362"/>
                <a:gd name="T13" fmla="*/ 431 h 455"/>
                <a:gd name="T14" fmla="*/ 289 w 362"/>
                <a:gd name="T15" fmla="*/ 323 h 455"/>
                <a:gd name="T16" fmla="*/ 361 w 362"/>
                <a:gd name="T17" fmla="*/ 181 h 455"/>
                <a:gd name="T18" fmla="*/ 183 w 362"/>
                <a:gd name="T19" fmla="*/ 0 h 455"/>
                <a:gd name="T20" fmla="*/ 180 w 362"/>
                <a:gd name="T2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grpFill/>
            <a:ln w="3492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0" name="Freeform 79"/>
            <p:cNvSpPr/>
            <p:nvPr/>
          </p:nvSpPr>
          <p:spPr bwMode="auto">
            <a:xfrm>
              <a:off x="1853" y="3287"/>
              <a:ext cx="96" cy="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grpFill/>
            <a:ln w="3492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1" name="Freeform 80"/>
            <p:cNvSpPr/>
            <p:nvPr/>
          </p:nvSpPr>
          <p:spPr bwMode="auto">
            <a:xfrm>
              <a:off x="1949" y="3287"/>
              <a:ext cx="98" cy="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grpFill/>
            <a:ln w="3492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2" name="Freeform 81"/>
            <p:cNvSpPr/>
            <p:nvPr/>
          </p:nvSpPr>
          <p:spPr bwMode="auto">
            <a:xfrm>
              <a:off x="1853" y="3336"/>
              <a:ext cx="96" cy="63"/>
            </a:xfrm>
            <a:custGeom>
              <a:avLst/>
              <a:gdLst>
                <a:gd name="T0" fmla="*/ 13 w 81"/>
                <a:gd name="T1" fmla="*/ 0 h 64"/>
                <a:gd name="T2" fmla="*/ 5 w 81"/>
                <a:gd name="T3" fmla="*/ 28 h 64"/>
                <a:gd name="T4" fmla="*/ 81 w 81"/>
                <a:gd name="T5" fmla="*/ 64 h 64"/>
              </a:gdLst>
              <a:ahLst/>
              <a:cxnLst>
                <a:cxn ang="0">
                  <a:pos x="T0" y="T1"/>
                </a:cxn>
                <a:cxn ang="0">
                  <a:pos x="T2" y="T3"/>
                </a:cxn>
                <a:cxn ang="0">
                  <a:pos x="T4" y="T5"/>
                </a:cxn>
              </a:cxnLst>
              <a:rect l="0" t="0" r="r" b="b"/>
              <a:pathLst>
                <a:path w="81" h="64">
                  <a:moveTo>
                    <a:pt x="13" y="0"/>
                  </a:moveTo>
                  <a:cubicBezTo>
                    <a:pt x="8" y="14"/>
                    <a:pt x="0" y="16"/>
                    <a:pt x="5" y="28"/>
                  </a:cubicBezTo>
                  <a:cubicBezTo>
                    <a:pt x="11" y="40"/>
                    <a:pt x="42" y="64"/>
                    <a:pt x="81" y="64"/>
                  </a:cubicBezTo>
                </a:path>
              </a:pathLst>
            </a:custGeom>
            <a:grpFill/>
            <a:ln w="3492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3" name="Freeform 82"/>
            <p:cNvSpPr/>
            <p:nvPr/>
          </p:nvSpPr>
          <p:spPr bwMode="auto">
            <a:xfrm>
              <a:off x="1949" y="3336"/>
              <a:ext cx="98" cy="63"/>
            </a:xfrm>
            <a:custGeom>
              <a:avLst/>
              <a:gdLst>
                <a:gd name="T0" fmla="*/ 68 w 82"/>
                <a:gd name="T1" fmla="*/ 0 h 64"/>
                <a:gd name="T2" fmla="*/ 76 w 82"/>
                <a:gd name="T3" fmla="*/ 28 h 64"/>
                <a:gd name="T4" fmla="*/ 0 w 82"/>
                <a:gd name="T5" fmla="*/ 64 h 64"/>
              </a:gdLst>
              <a:ahLst/>
              <a:cxnLst>
                <a:cxn ang="0">
                  <a:pos x="T0" y="T1"/>
                </a:cxn>
                <a:cxn ang="0">
                  <a:pos x="T2" y="T3"/>
                </a:cxn>
                <a:cxn ang="0">
                  <a:pos x="T4" y="T5"/>
                </a:cxn>
              </a:cxnLst>
              <a:rect l="0" t="0" r="r" b="b"/>
              <a:pathLst>
                <a:path w="82" h="64">
                  <a:moveTo>
                    <a:pt x="68" y="0"/>
                  </a:moveTo>
                  <a:cubicBezTo>
                    <a:pt x="74" y="14"/>
                    <a:pt x="82" y="16"/>
                    <a:pt x="76" y="28"/>
                  </a:cubicBezTo>
                  <a:cubicBezTo>
                    <a:pt x="71" y="40"/>
                    <a:pt x="40" y="64"/>
                    <a:pt x="0" y="64"/>
                  </a:cubicBezTo>
                </a:path>
              </a:pathLst>
            </a:custGeom>
            <a:grpFill/>
            <a:ln w="3492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4" name="Freeform 83"/>
            <p:cNvSpPr/>
            <p:nvPr/>
          </p:nvSpPr>
          <p:spPr bwMode="auto">
            <a:xfrm>
              <a:off x="1896" y="3406"/>
              <a:ext cx="107" cy="27"/>
            </a:xfrm>
            <a:custGeom>
              <a:avLst/>
              <a:gdLst>
                <a:gd name="T0" fmla="*/ 88 w 88"/>
                <a:gd name="T1" fmla="*/ 0 h 27"/>
                <a:gd name="T2" fmla="*/ 44 w 88"/>
                <a:gd name="T3" fmla="*/ 27 h 27"/>
                <a:gd name="T4" fmla="*/ 0 w 88"/>
                <a:gd name="T5" fmla="*/ 0 h 27"/>
              </a:gdLst>
              <a:ahLst/>
              <a:cxnLst>
                <a:cxn ang="0">
                  <a:pos x="T0" y="T1"/>
                </a:cxn>
                <a:cxn ang="0">
                  <a:pos x="T2" y="T3"/>
                </a:cxn>
                <a:cxn ang="0">
                  <a:pos x="T4" y="T5"/>
                </a:cxn>
              </a:cxnLst>
              <a:rect l="0" t="0" r="r" b="b"/>
              <a:pathLst>
                <a:path w="88" h="27">
                  <a:moveTo>
                    <a:pt x="88" y="0"/>
                  </a:moveTo>
                  <a:cubicBezTo>
                    <a:pt x="88" y="0"/>
                    <a:pt x="69" y="27"/>
                    <a:pt x="44" y="27"/>
                  </a:cubicBezTo>
                  <a:cubicBezTo>
                    <a:pt x="20" y="27"/>
                    <a:pt x="0" y="0"/>
                    <a:pt x="0" y="0"/>
                  </a:cubicBezTo>
                </a:path>
              </a:pathLst>
            </a:custGeom>
            <a:grpFill/>
            <a:ln>
              <a:solidFill>
                <a:schemeClr val="bg1"/>
              </a:solid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5" name="Freeform 84"/>
            <p:cNvSpPr/>
            <p:nvPr/>
          </p:nvSpPr>
          <p:spPr bwMode="auto">
            <a:xfrm>
              <a:off x="1872" y="3049"/>
              <a:ext cx="155" cy="248"/>
            </a:xfrm>
            <a:custGeom>
              <a:avLst/>
              <a:gdLst>
                <a:gd name="T0" fmla="*/ 24 w 71"/>
                <a:gd name="T1" fmla="*/ 138 h 138"/>
                <a:gd name="T2" fmla="*/ 0 w 71"/>
                <a:gd name="T3" fmla="*/ 10 h 138"/>
                <a:gd name="T4" fmla="*/ 6 w 71"/>
                <a:gd name="T5" fmla="*/ 0 h 138"/>
                <a:gd name="T6" fmla="*/ 16 w 71"/>
                <a:gd name="T7" fmla="*/ 20 h 138"/>
                <a:gd name="T8" fmla="*/ 25 w 71"/>
                <a:gd name="T9" fmla="*/ 0 h 138"/>
                <a:gd name="T10" fmla="*/ 35 w 71"/>
                <a:gd name="T11" fmla="*/ 20 h 138"/>
                <a:gd name="T12" fmla="*/ 45 w 71"/>
                <a:gd name="T13" fmla="*/ 0 h 138"/>
                <a:gd name="T14" fmla="*/ 55 w 71"/>
                <a:gd name="T15" fmla="*/ 20 h 138"/>
                <a:gd name="T16" fmla="*/ 65 w 71"/>
                <a:gd name="T17" fmla="*/ 0 h 138"/>
                <a:gd name="T18" fmla="*/ 71 w 71"/>
                <a:gd name="T19" fmla="*/ 10 h 138"/>
                <a:gd name="T20" fmla="*/ 46 w 71"/>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grpFill/>
            <a:ln w="11113"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12700"/>
            <a:ext cx="1135380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mj-lt"/>
                <a:ea typeface="+mj-ea"/>
                <a:cs typeface="+mj-cs"/>
              </a:rPr>
              <a:t>OBJECTIVE</a:t>
            </a:r>
            <a:endParaRPr kumimoji="0" lang="en-IN" altLang="en-US" sz="3600" b="1" i="0" u="none" strike="noStrike" kern="1200" cap="all" spc="0" normalizeH="0" baseline="0" noProof="0" dirty="0">
              <a:ln>
                <a:noFill/>
              </a:ln>
              <a:solidFill>
                <a:schemeClr val="bg1"/>
              </a:solidFill>
              <a:effectLst/>
              <a:uLnTx/>
              <a:uFillTx/>
              <a:latin typeface="+mj-lt"/>
              <a:ea typeface="+mj-ea"/>
              <a:cs typeface="+mj-cs"/>
            </a:endParaRPr>
          </a:p>
        </p:txBody>
      </p:sp>
      <p:pic>
        <p:nvPicPr>
          <p:cNvPr id="10242" name="图片 4"/>
          <p:cNvPicPr>
            <a:picLocks noChangeAspect="1"/>
          </p:cNvPicPr>
          <p:nvPr/>
        </p:nvPicPr>
        <p:blipFill>
          <a:blip r:embed="rId1"/>
          <a:srcRect t="12930" b="6979"/>
          <a:stretch>
            <a:fillRect/>
          </a:stretch>
        </p:blipFill>
        <p:spPr>
          <a:xfrm>
            <a:off x="1663700" y="1390650"/>
            <a:ext cx="4178300" cy="2222500"/>
          </a:xfrm>
          <a:prstGeom prst="rect">
            <a:avLst/>
          </a:prstGeom>
          <a:noFill/>
          <a:ln w="9525">
            <a:noFill/>
          </a:ln>
        </p:spPr>
      </p:pic>
      <p:pic>
        <p:nvPicPr>
          <p:cNvPr id="10243" name="图片 5"/>
          <p:cNvPicPr>
            <a:picLocks noChangeAspect="1"/>
          </p:cNvPicPr>
          <p:nvPr/>
        </p:nvPicPr>
        <p:blipFill>
          <a:blip r:embed="rId2"/>
          <a:srcRect t="7222" b="17963"/>
          <a:stretch>
            <a:fillRect/>
          </a:stretch>
        </p:blipFill>
        <p:spPr>
          <a:xfrm>
            <a:off x="6389688" y="1390650"/>
            <a:ext cx="4071937" cy="2222500"/>
          </a:xfrm>
          <a:prstGeom prst="rect">
            <a:avLst/>
          </a:prstGeom>
          <a:noFill/>
          <a:ln w="9525">
            <a:noFill/>
          </a:ln>
        </p:spPr>
      </p:pic>
      <p:sp>
        <p:nvSpPr>
          <p:cNvPr id="7" name="矩形 6"/>
          <p:cNvSpPr/>
          <p:nvPr/>
        </p:nvSpPr>
        <p:spPr>
          <a:xfrm>
            <a:off x="1143000" y="1946910"/>
            <a:ext cx="520700" cy="800100"/>
          </a:xfrm>
          <a:prstGeom prst="rect">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8" name="矩形 7"/>
          <p:cNvSpPr/>
          <p:nvPr/>
        </p:nvSpPr>
        <p:spPr>
          <a:xfrm>
            <a:off x="417830" y="3839845"/>
            <a:ext cx="5821680" cy="230695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Paycheck Protection Program (PPP) </a:t>
            </a: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was established  to help small businesses, self-employed workers, nonprofit organizations, and tribal businesses to continue paying their workers. The Paycheck Protection Program allows entities to apply for low-interest private loans to pay for their payroll and certain other costs. Predicting the correct loan approval amount would help the entities in receiving a correct amount of loan so that the business stays afloat.</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0" name="矩形 9"/>
          <p:cNvSpPr/>
          <p:nvPr/>
        </p:nvSpPr>
        <p:spPr>
          <a:xfrm>
            <a:off x="10461308" y="1946910"/>
            <a:ext cx="520700" cy="800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KSO_Shape"/>
          <p:cNvSpPr/>
          <p:nvPr/>
        </p:nvSpPr>
        <p:spPr>
          <a:xfrm>
            <a:off x="10556558" y="2181860"/>
            <a:ext cx="330200" cy="330200"/>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2" name="KSO_Shape"/>
          <p:cNvSpPr/>
          <p:nvPr/>
        </p:nvSpPr>
        <p:spPr>
          <a:xfrm flipH="1">
            <a:off x="1238250" y="2181860"/>
            <a:ext cx="330200" cy="330200"/>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3" name="矩形 12"/>
          <p:cNvSpPr/>
          <p:nvPr/>
        </p:nvSpPr>
        <p:spPr>
          <a:xfrm>
            <a:off x="6239510" y="3978275"/>
            <a:ext cx="5114290" cy="20300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Paycheck Protection Program ’s real objective would be fulfilled only if the small businesses facing actual problems would get the efficient amount of funding to keep them afloat. Therefore predicting the correct amount of Loan would help the US Government  to help the businesses in the most effective way possible.</a:t>
            </a:r>
            <a:endParaRPr kumimoji="0" lang="en-IN" altLang="zh-CN"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1270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0" i="0" u="none" strike="noStrike" kern="1200" cap="all" spc="0" normalizeH="0" baseline="0" noProof="0" dirty="0">
                <a:ln>
                  <a:noFill/>
                </a:ln>
                <a:solidFill>
                  <a:schemeClr val="bg1"/>
                </a:solidFill>
                <a:effectLst/>
                <a:uLnTx/>
                <a:uFillTx/>
                <a:latin typeface="+mj-lt"/>
                <a:ea typeface="+mj-ea"/>
                <a:cs typeface="+mj-cs"/>
              </a:rPr>
              <a:t>UNDERSTANDING THE DATASET</a:t>
            </a:r>
            <a:endParaRPr kumimoji="0" lang="en-IN" altLang="en-US" sz="3600" b="0" i="0" u="none" strike="noStrike" kern="1200" cap="all" spc="0" normalizeH="0" baseline="0" noProof="0" dirty="0">
              <a:ln>
                <a:noFill/>
              </a:ln>
              <a:solidFill>
                <a:schemeClr val="bg1"/>
              </a:solidFill>
              <a:effectLst/>
              <a:uLnTx/>
              <a:uFillTx/>
              <a:latin typeface="+mj-lt"/>
              <a:ea typeface="+mj-ea"/>
              <a:cs typeface="+mj-cs"/>
            </a:endParaRPr>
          </a:p>
        </p:txBody>
      </p:sp>
      <p:cxnSp>
        <p:nvCxnSpPr>
          <p:cNvPr id="5" name="直接连接符 4"/>
          <p:cNvCxnSpPr/>
          <p:nvPr/>
        </p:nvCxnSpPr>
        <p:spPr>
          <a:xfrm flipV="1">
            <a:off x="4405630" y="2183130"/>
            <a:ext cx="6545580" cy="9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375150" y="3715385"/>
            <a:ext cx="6591300" cy="311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390390" y="4845685"/>
            <a:ext cx="6605270" cy="2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Freeform 55"/>
          <p:cNvSpPr>
            <a:spLocks noEditPoints="1"/>
          </p:cNvSpPr>
          <p:nvPr/>
        </p:nvSpPr>
        <p:spPr bwMode="auto">
          <a:xfrm>
            <a:off x="11642090" y="5165090"/>
            <a:ext cx="349250" cy="35242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48 h 64"/>
              <a:gd name="T12" fmla="*/ 16 w 64"/>
              <a:gd name="T13" fmla="*/ 36 h 64"/>
              <a:gd name="T14" fmla="*/ 22 w 64"/>
              <a:gd name="T15" fmla="*/ 30 h 64"/>
              <a:gd name="T16" fmla="*/ 28 w 64"/>
              <a:gd name="T17" fmla="*/ 36 h 64"/>
              <a:gd name="T18" fmla="*/ 46 w 64"/>
              <a:gd name="T19" fmla="*/ 16 h 64"/>
              <a:gd name="T20" fmla="*/ 52 w 64"/>
              <a:gd name="T21" fmla="*/ 22 h 64"/>
              <a:gd name="T22" fmla="*/ 28 w 64"/>
              <a:gd name="T23"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48"/>
                </a:moveTo>
                <a:cubicBezTo>
                  <a:pt x="16" y="36"/>
                  <a:pt x="16" y="36"/>
                  <a:pt x="16" y="36"/>
                </a:cubicBezTo>
                <a:cubicBezTo>
                  <a:pt x="22" y="30"/>
                  <a:pt x="22" y="30"/>
                  <a:pt x="22" y="30"/>
                </a:cubicBezTo>
                <a:cubicBezTo>
                  <a:pt x="28" y="36"/>
                  <a:pt x="28" y="36"/>
                  <a:pt x="28" y="36"/>
                </a:cubicBezTo>
                <a:cubicBezTo>
                  <a:pt x="46" y="16"/>
                  <a:pt x="46" y="16"/>
                  <a:pt x="46" y="16"/>
                </a:cubicBezTo>
                <a:cubicBezTo>
                  <a:pt x="52" y="22"/>
                  <a:pt x="52" y="22"/>
                  <a:pt x="52" y="22"/>
                </a:cubicBezTo>
                <a:lnTo>
                  <a:pt x="28" y="48"/>
                </a:lnTo>
                <a:close/>
              </a:path>
            </a:pathLst>
          </a:custGeom>
          <a:solidFill>
            <a:srgbClr val="F9460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9" name="矩形 8"/>
          <p:cNvSpPr/>
          <p:nvPr/>
        </p:nvSpPr>
        <p:spPr>
          <a:xfrm>
            <a:off x="4405630" y="5042535"/>
            <a:ext cx="7038975" cy="8299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data has high amount of Missing Values, Skewness i.e., the data is not normally distributed, the data has high multicollinearity which might impact the models and predictions later on.</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0" name="Freeform 55"/>
          <p:cNvSpPr>
            <a:spLocks noEditPoints="1"/>
          </p:cNvSpPr>
          <p:nvPr/>
        </p:nvSpPr>
        <p:spPr bwMode="auto">
          <a:xfrm>
            <a:off x="11642090" y="4083050"/>
            <a:ext cx="349250" cy="35242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48 h 64"/>
              <a:gd name="T12" fmla="*/ 16 w 64"/>
              <a:gd name="T13" fmla="*/ 36 h 64"/>
              <a:gd name="T14" fmla="*/ 22 w 64"/>
              <a:gd name="T15" fmla="*/ 30 h 64"/>
              <a:gd name="T16" fmla="*/ 28 w 64"/>
              <a:gd name="T17" fmla="*/ 36 h 64"/>
              <a:gd name="T18" fmla="*/ 46 w 64"/>
              <a:gd name="T19" fmla="*/ 16 h 64"/>
              <a:gd name="T20" fmla="*/ 52 w 64"/>
              <a:gd name="T21" fmla="*/ 22 h 64"/>
              <a:gd name="T22" fmla="*/ 28 w 64"/>
              <a:gd name="T23"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48"/>
                </a:moveTo>
                <a:cubicBezTo>
                  <a:pt x="16" y="36"/>
                  <a:pt x="16" y="36"/>
                  <a:pt x="16" y="36"/>
                </a:cubicBezTo>
                <a:cubicBezTo>
                  <a:pt x="22" y="30"/>
                  <a:pt x="22" y="30"/>
                  <a:pt x="22" y="30"/>
                </a:cubicBezTo>
                <a:cubicBezTo>
                  <a:pt x="28" y="36"/>
                  <a:pt x="28" y="36"/>
                  <a:pt x="28" y="36"/>
                </a:cubicBezTo>
                <a:cubicBezTo>
                  <a:pt x="46" y="16"/>
                  <a:pt x="46" y="16"/>
                  <a:pt x="46" y="16"/>
                </a:cubicBezTo>
                <a:cubicBezTo>
                  <a:pt x="52" y="22"/>
                  <a:pt x="52" y="22"/>
                  <a:pt x="52" y="22"/>
                </a:cubicBezTo>
                <a:lnTo>
                  <a:pt x="28" y="48"/>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矩形 10"/>
          <p:cNvSpPr/>
          <p:nvPr/>
        </p:nvSpPr>
        <p:spPr>
          <a:xfrm>
            <a:off x="4491990" y="3872230"/>
            <a:ext cx="7145655" cy="8299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Lender banks details such as the Lender banks name, the geographical details, the SBA Office code, the servicing banks’ details etc are given. The originating lender banks and servicing banks have almost similar values.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2" name="Freeform 55"/>
          <p:cNvSpPr>
            <a:spLocks noEditPoints="1"/>
          </p:cNvSpPr>
          <p:nvPr/>
        </p:nvSpPr>
        <p:spPr bwMode="auto">
          <a:xfrm>
            <a:off x="11637010" y="2784158"/>
            <a:ext cx="349250" cy="350838"/>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48 h 64"/>
              <a:gd name="T12" fmla="*/ 16 w 64"/>
              <a:gd name="T13" fmla="*/ 36 h 64"/>
              <a:gd name="T14" fmla="*/ 22 w 64"/>
              <a:gd name="T15" fmla="*/ 30 h 64"/>
              <a:gd name="T16" fmla="*/ 28 w 64"/>
              <a:gd name="T17" fmla="*/ 36 h 64"/>
              <a:gd name="T18" fmla="*/ 46 w 64"/>
              <a:gd name="T19" fmla="*/ 16 h 64"/>
              <a:gd name="T20" fmla="*/ 52 w 64"/>
              <a:gd name="T21" fmla="*/ 22 h 64"/>
              <a:gd name="T22" fmla="*/ 28 w 64"/>
              <a:gd name="T23"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48"/>
                </a:moveTo>
                <a:cubicBezTo>
                  <a:pt x="16" y="36"/>
                  <a:pt x="16" y="36"/>
                  <a:pt x="16" y="36"/>
                </a:cubicBezTo>
                <a:cubicBezTo>
                  <a:pt x="22" y="30"/>
                  <a:pt x="22" y="30"/>
                  <a:pt x="22" y="30"/>
                </a:cubicBezTo>
                <a:cubicBezTo>
                  <a:pt x="28" y="36"/>
                  <a:pt x="28" y="36"/>
                  <a:pt x="28" y="36"/>
                </a:cubicBezTo>
                <a:cubicBezTo>
                  <a:pt x="46" y="16"/>
                  <a:pt x="46" y="16"/>
                  <a:pt x="46" y="16"/>
                </a:cubicBezTo>
                <a:cubicBezTo>
                  <a:pt x="52" y="22"/>
                  <a:pt x="52" y="22"/>
                  <a:pt x="52" y="22"/>
                </a:cubicBezTo>
                <a:lnTo>
                  <a:pt x="28" y="48"/>
                </a:lnTo>
                <a:close/>
              </a:path>
            </a:pathLst>
          </a:custGeom>
          <a:solidFill>
            <a:srgbClr val="F9460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3" name="矩形 12"/>
          <p:cNvSpPr/>
          <p:nvPr/>
        </p:nvSpPr>
        <p:spPr>
          <a:xfrm>
            <a:off x="4492625" y="2455545"/>
            <a:ext cx="7155815" cy="1076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borrower details such as the borrower businesses’ name, the borrower geographical details, the number of employees, the project details and whether the business is Non Profit organization. The borrower details and Project details have high similarity. So we would be considering just one amongst them.</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4" name="Freeform 55"/>
          <p:cNvSpPr>
            <a:spLocks noEditPoints="1"/>
          </p:cNvSpPr>
          <p:nvPr/>
        </p:nvSpPr>
        <p:spPr bwMode="auto">
          <a:xfrm>
            <a:off x="11637010" y="1551623"/>
            <a:ext cx="349250" cy="35242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48 h 64"/>
              <a:gd name="T12" fmla="*/ 16 w 64"/>
              <a:gd name="T13" fmla="*/ 36 h 64"/>
              <a:gd name="T14" fmla="*/ 22 w 64"/>
              <a:gd name="T15" fmla="*/ 30 h 64"/>
              <a:gd name="T16" fmla="*/ 28 w 64"/>
              <a:gd name="T17" fmla="*/ 36 h 64"/>
              <a:gd name="T18" fmla="*/ 46 w 64"/>
              <a:gd name="T19" fmla="*/ 16 h 64"/>
              <a:gd name="T20" fmla="*/ 52 w 64"/>
              <a:gd name="T21" fmla="*/ 22 h 64"/>
              <a:gd name="T22" fmla="*/ 28 w 64"/>
              <a:gd name="T23"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48"/>
                </a:moveTo>
                <a:cubicBezTo>
                  <a:pt x="16" y="36"/>
                  <a:pt x="16" y="36"/>
                  <a:pt x="16" y="36"/>
                </a:cubicBezTo>
                <a:cubicBezTo>
                  <a:pt x="22" y="30"/>
                  <a:pt x="22" y="30"/>
                  <a:pt x="22" y="30"/>
                </a:cubicBezTo>
                <a:cubicBezTo>
                  <a:pt x="28" y="36"/>
                  <a:pt x="28" y="36"/>
                  <a:pt x="28" y="36"/>
                </a:cubicBezTo>
                <a:cubicBezTo>
                  <a:pt x="46" y="16"/>
                  <a:pt x="46" y="16"/>
                  <a:pt x="46" y="16"/>
                </a:cubicBezTo>
                <a:cubicBezTo>
                  <a:pt x="52" y="22"/>
                  <a:pt x="52" y="22"/>
                  <a:pt x="52" y="22"/>
                </a:cubicBezTo>
                <a:lnTo>
                  <a:pt x="28" y="48"/>
                </a:lnTo>
                <a:close/>
              </a:path>
            </a:pathLst>
          </a:custGeom>
          <a:solidFill>
            <a:schemeClr val="tx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5" name="矩形 14"/>
          <p:cNvSpPr/>
          <p:nvPr/>
        </p:nvSpPr>
        <p:spPr>
          <a:xfrm>
            <a:off x="4491990" y="1313180"/>
            <a:ext cx="703897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details regarding loan such as,  LoanNumber, Processing date, the approval amounts, loan term, etc. are provided regarding the loan.</a:t>
            </a:r>
            <a:endPar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grpSp>
        <p:nvGrpSpPr>
          <p:cNvPr id="22" name="Group 21"/>
          <p:cNvGrpSpPr/>
          <p:nvPr/>
        </p:nvGrpSpPr>
        <p:grpSpPr>
          <a:xfrm>
            <a:off x="553085" y="1778000"/>
            <a:ext cx="3549650" cy="3739515"/>
            <a:chOff x="1798" y="3315"/>
            <a:chExt cx="5590" cy="5889"/>
          </a:xfrm>
        </p:grpSpPr>
        <p:sp>
          <p:nvSpPr>
            <p:cNvPr id="17" name="六边形 16"/>
            <p:cNvSpPr/>
            <p:nvPr/>
          </p:nvSpPr>
          <p:spPr>
            <a:xfrm>
              <a:off x="4338" y="3315"/>
              <a:ext cx="2653" cy="228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六边形 17"/>
            <p:cNvSpPr/>
            <p:nvPr/>
          </p:nvSpPr>
          <p:spPr>
            <a:xfrm>
              <a:off x="2168" y="6920"/>
              <a:ext cx="2655" cy="2285"/>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7" name="六边形 26"/>
            <p:cNvSpPr/>
            <p:nvPr/>
          </p:nvSpPr>
          <p:spPr>
            <a:xfrm>
              <a:off x="1798" y="6985"/>
              <a:ext cx="915" cy="790"/>
            </a:xfrm>
            <a:prstGeom prst="hexago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mn-lt"/>
                  <a:ea typeface="+mn-ea"/>
                  <a:cs typeface="+mn-cs"/>
                  <a:sym typeface="+mn-ea"/>
                </a:rPr>
                <a:t>3</a:t>
              </a:r>
              <a:endParaRPr kumimoji="0" lang="zh-CN" altLang="en-US" sz="1800" b="0" i="0" u="none" strike="noStrike" kern="1200" cap="none" spc="0" normalizeH="0" baseline="0" noProof="0" dirty="0">
                <a:ln>
                  <a:noFill/>
                </a:ln>
                <a:solidFill>
                  <a:prstClr val="white"/>
                </a:solidFill>
                <a:effectLst/>
                <a:uLnTx/>
                <a:uFillTx/>
                <a:latin typeface="+mn-lt"/>
                <a:ea typeface="+mn-ea"/>
                <a:cs typeface="+mn-cs"/>
                <a:sym typeface="+mn-ea"/>
              </a:endParaRPr>
            </a:p>
          </p:txBody>
        </p:sp>
        <p:grpSp>
          <p:nvGrpSpPr>
            <p:cNvPr id="3" name="Group 2"/>
            <p:cNvGrpSpPr/>
            <p:nvPr/>
          </p:nvGrpSpPr>
          <p:grpSpPr>
            <a:xfrm>
              <a:off x="2168" y="3453"/>
              <a:ext cx="5221" cy="4949"/>
              <a:chOff x="2168" y="3453"/>
              <a:chExt cx="5221" cy="4949"/>
            </a:xfrm>
          </p:grpSpPr>
          <p:sp>
            <p:nvSpPr>
              <p:cNvPr id="16" name="六边形 15"/>
              <p:cNvSpPr/>
              <p:nvPr/>
            </p:nvSpPr>
            <p:spPr>
              <a:xfrm>
                <a:off x="4338" y="5713"/>
                <a:ext cx="2653" cy="2288"/>
              </a:xfrm>
              <a:prstGeom prst="hexagon">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六边形 18"/>
              <p:cNvSpPr/>
              <p:nvPr/>
            </p:nvSpPr>
            <p:spPr>
              <a:xfrm>
                <a:off x="2168" y="4523"/>
                <a:ext cx="2655" cy="2288"/>
              </a:xfrm>
              <a:prstGeom prst="hexagon">
                <a:avLst/>
              </a:prstGeom>
              <a:solidFill>
                <a:srgbClr val="F94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KSO_Shape"/>
              <p:cNvSpPr>
                <a:spLocks noChangeAspect="1"/>
              </p:cNvSpPr>
              <p:nvPr/>
            </p:nvSpPr>
            <p:spPr>
              <a:xfrm>
                <a:off x="2883" y="7720"/>
                <a:ext cx="1223" cy="683"/>
              </a:xfrm>
              <a:custGeom>
                <a:avLst/>
                <a:gdLst/>
                <a:ahLst/>
                <a:cxnLst/>
                <a:rect l="l" t="t" r="r" b="b"/>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3330" name="Freeform 27"/>
              <p:cNvSpPr>
                <a:spLocks noEditPoints="1"/>
              </p:cNvSpPr>
              <p:nvPr/>
            </p:nvSpPr>
            <p:spPr>
              <a:xfrm>
                <a:off x="5138" y="6288"/>
                <a:ext cx="1055" cy="1137"/>
              </a:xfrm>
              <a:custGeom>
                <a:avLst/>
                <a:gdLst/>
                <a:ahLst/>
                <a:cxnLst>
                  <a:cxn ang="0">
                    <a:pos x="652001" y="247824"/>
                  </a:cxn>
                  <a:cxn ang="0">
                    <a:pos x="586801" y="295136"/>
                  </a:cxn>
                  <a:cxn ang="0">
                    <a:pos x="593546" y="396519"/>
                  </a:cxn>
                  <a:cxn ang="0">
                    <a:pos x="436166" y="396519"/>
                  </a:cxn>
                  <a:cxn ang="0">
                    <a:pos x="512608" y="290631"/>
                  </a:cxn>
                  <a:cxn ang="0">
                    <a:pos x="649752" y="162212"/>
                  </a:cxn>
                  <a:cxn ang="0">
                    <a:pos x="631766" y="157707"/>
                  </a:cxn>
                  <a:cxn ang="0">
                    <a:pos x="523849" y="205018"/>
                  </a:cxn>
                  <a:cxn ang="0">
                    <a:pos x="544083" y="87865"/>
                  </a:cxn>
                  <a:cxn ang="0">
                    <a:pos x="537339" y="72094"/>
                  </a:cxn>
                  <a:cxn ang="0">
                    <a:pos x="440663" y="234307"/>
                  </a:cxn>
                  <a:cxn ang="0">
                    <a:pos x="341738" y="353713"/>
                  </a:cxn>
                  <a:cxn ang="0">
                    <a:pos x="377711" y="396519"/>
                  </a:cxn>
                  <a:cxn ang="0">
                    <a:pos x="357476" y="383001"/>
                  </a:cxn>
                  <a:cxn ang="0">
                    <a:pos x="224828" y="263595"/>
                  </a:cxn>
                  <a:cxn ang="0">
                    <a:pos x="247311" y="279366"/>
                  </a:cxn>
                  <a:cxn ang="0">
                    <a:pos x="245062" y="308654"/>
                  </a:cxn>
                  <a:cxn ang="0">
                    <a:pos x="231573" y="367231"/>
                  </a:cxn>
                  <a:cxn ang="0">
                    <a:pos x="251807" y="396519"/>
                  </a:cxn>
                  <a:cxn ang="0">
                    <a:pos x="209090" y="396519"/>
                  </a:cxn>
                  <a:cxn ang="0">
                    <a:pos x="231573" y="299642"/>
                  </a:cxn>
                  <a:cxn ang="0">
                    <a:pos x="229324" y="274860"/>
                  </a:cxn>
                  <a:cxn ang="0">
                    <a:pos x="265297" y="78853"/>
                  </a:cxn>
                  <a:cxn ang="0">
                    <a:pos x="281035" y="51818"/>
                  </a:cxn>
                  <a:cxn ang="0">
                    <a:pos x="263049" y="0"/>
                  </a:cxn>
                  <a:cxn ang="0">
                    <a:pos x="240566" y="72094"/>
                  </a:cxn>
                  <a:cxn ang="0">
                    <a:pos x="186607" y="261342"/>
                  </a:cxn>
                  <a:cxn ang="0">
                    <a:pos x="148386" y="263595"/>
                  </a:cxn>
                  <a:cxn ang="0">
                    <a:pos x="137145" y="290631"/>
                  </a:cxn>
                  <a:cxn ang="0">
                    <a:pos x="85435" y="396519"/>
                  </a:cxn>
                  <a:cxn ang="0">
                    <a:pos x="76441" y="295136"/>
                  </a:cxn>
                  <a:cxn ang="0">
                    <a:pos x="123655" y="270354"/>
                  </a:cxn>
                  <a:cxn ang="0">
                    <a:pos x="67448" y="193754"/>
                  </a:cxn>
                  <a:cxn ang="0">
                    <a:pos x="17986" y="250077"/>
                  </a:cxn>
                  <a:cxn ang="0">
                    <a:pos x="0" y="396519"/>
                  </a:cxn>
                  <a:cxn ang="0">
                    <a:pos x="116910" y="720944"/>
                  </a:cxn>
                  <a:cxn ang="0">
                    <a:pos x="669987" y="603791"/>
                  </a:cxn>
                  <a:cxn ang="0">
                    <a:pos x="652001" y="396519"/>
                  </a:cxn>
                  <a:cxn ang="0">
                    <a:pos x="209090" y="315413"/>
                  </a:cxn>
                  <a:cxn ang="0">
                    <a:pos x="200097" y="396519"/>
                  </a:cxn>
                  <a:cxn ang="0">
                    <a:pos x="191104" y="324425"/>
                  </a:cxn>
                  <a:cxn ang="0">
                    <a:pos x="161876" y="299642"/>
                  </a:cxn>
                  <a:cxn ang="0">
                    <a:pos x="148386" y="396519"/>
                  </a:cxn>
                  <a:cxn ang="0">
                    <a:pos x="143890" y="310907"/>
                  </a:cxn>
                </a:cxnLst>
                <a:pathLst>
                  <a:path w="298" h="320">
                    <a:moveTo>
                      <a:pt x="290" y="176"/>
                    </a:moveTo>
                    <a:cubicBezTo>
                      <a:pt x="290" y="110"/>
                      <a:pt x="290" y="110"/>
                      <a:pt x="290" y="110"/>
                    </a:cubicBezTo>
                    <a:cubicBezTo>
                      <a:pt x="289" y="110"/>
                      <a:pt x="289" y="111"/>
                      <a:pt x="288" y="111"/>
                    </a:cubicBezTo>
                    <a:cubicBezTo>
                      <a:pt x="281" y="121"/>
                      <a:pt x="272" y="127"/>
                      <a:pt x="261" y="131"/>
                    </a:cubicBezTo>
                    <a:cubicBezTo>
                      <a:pt x="264" y="131"/>
                      <a:pt x="264" y="131"/>
                      <a:pt x="264" y="131"/>
                    </a:cubicBezTo>
                    <a:cubicBezTo>
                      <a:pt x="264" y="176"/>
                      <a:pt x="264" y="176"/>
                      <a:pt x="264" y="176"/>
                    </a:cubicBezTo>
                    <a:cubicBezTo>
                      <a:pt x="203" y="176"/>
                      <a:pt x="203" y="176"/>
                      <a:pt x="203" y="176"/>
                    </a:cubicBezTo>
                    <a:cubicBezTo>
                      <a:pt x="194" y="176"/>
                      <a:pt x="194" y="176"/>
                      <a:pt x="194" y="176"/>
                    </a:cubicBezTo>
                    <a:cubicBezTo>
                      <a:pt x="227" y="132"/>
                      <a:pt x="227" y="132"/>
                      <a:pt x="227" y="132"/>
                    </a:cubicBezTo>
                    <a:cubicBezTo>
                      <a:pt x="227" y="131"/>
                      <a:pt x="228" y="130"/>
                      <a:pt x="228" y="129"/>
                    </a:cubicBezTo>
                    <a:cubicBezTo>
                      <a:pt x="247" y="134"/>
                      <a:pt x="267" y="128"/>
                      <a:pt x="279" y="112"/>
                    </a:cubicBezTo>
                    <a:cubicBezTo>
                      <a:pt x="288" y="101"/>
                      <a:pt x="292" y="86"/>
                      <a:pt x="289" y="72"/>
                    </a:cubicBezTo>
                    <a:cubicBezTo>
                      <a:pt x="288" y="70"/>
                      <a:pt x="287" y="69"/>
                      <a:pt x="286" y="68"/>
                    </a:cubicBezTo>
                    <a:cubicBezTo>
                      <a:pt x="284" y="68"/>
                      <a:pt x="282" y="68"/>
                      <a:pt x="281" y="70"/>
                    </a:cubicBezTo>
                    <a:cubicBezTo>
                      <a:pt x="260" y="96"/>
                      <a:pt x="260" y="96"/>
                      <a:pt x="260" y="96"/>
                    </a:cubicBezTo>
                    <a:cubicBezTo>
                      <a:pt x="233" y="91"/>
                      <a:pt x="233" y="91"/>
                      <a:pt x="233" y="91"/>
                    </a:cubicBezTo>
                    <a:cubicBezTo>
                      <a:pt x="221" y="66"/>
                      <a:pt x="221" y="66"/>
                      <a:pt x="221" y="66"/>
                    </a:cubicBezTo>
                    <a:cubicBezTo>
                      <a:pt x="242" y="39"/>
                      <a:pt x="242" y="39"/>
                      <a:pt x="242" y="39"/>
                    </a:cubicBezTo>
                    <a:cubicBezTo>
                      <a:pt x="243" y="38"/>
                      <a:pt x="244" y="36"/>
                      <a:pt x="243" y="34"/>
                    </a:cubicBezTo>
                    <a:cubicBezTo>
                      <a:pt x="242" y="33"/>
                      <a:pt x="241" y="32"/>
                      <a:pt x="239" y="32"/>
                    </a:cubicBezTo>
                    <a:cubicBezTo>
                      <a:pt x="224" y="32"/>
                      <a:pt x="211" y="39"/>
                      <a:pt x="202" y="51"/>
                    </a:cubicBezTo>
                    <a:cubicBezTo>
                      <a:pt x="189" y="66"/>
                      <a:pt x="188" y="87"/>
                      <a:pt x="196" y="104"/>
                    </a:cubicBezTo>
                    <a:cubicBezTo>
                      <a:pt x="196" y="105"/>
                      <a:pt x="195" y="106"/>
                      <a:pt x="195" y="106"/>
                    </a:cubicBezTo>
                    <a:cubicBezTo>
                      <a:pt x="152" y="157"/>
                      <a:pt x="152" y="157"/>
                      <a:pt x="152" y="157"/>
                    </a:cubicBezTo>
                    <a:cubicBezTo>
                      <a:pt x="162" y="167"/>
                      <a:pt x="162" y="167"/>
                      <a:pt x="162" y="167"/>
                    </a:cubicBezTo>
                    <a:cubicBezTo>
                      <a:pt x="165" y="170"/>
                      <a:pt x="167" y="173"/>
                      <a:pt x="168" y="176"/>
                    </a:cubicBezTo>
                    <a:cubicBezTo>
                      <a:pt x="163" y="176"/>
                      <a:pt x="163" y="176"/>
                      <a:pt x="163" y="176"/>
                    </a:cubicBezTo>
                    <a:cubicBezTo>
                      <a:pt x="163" y="174"/>
                      <a:pt x="161" y="172"/>
                      <a:pt x="159" y="170"/>
                    </a:cubicBezTo>
                    <a:cubicBezTo>
                      <a:pt x="101" y="112"/>
                      <a:pt x="101" y="112"/>
                      <a:pt x="101" y="112"/>
                    </a:cubicBezTo>
                    <a:cubicBezTo>
                      <a:pt x="100" y="117"/>
                      <a:pt x="100" y="117"/>
                      <a:pt x="100" y="117"/>
                    </a:cubicBezTo>
                    <a:cubicBezTo>
                      <a:pt x="103" y="118"/>
                      <a:pt x="103" y="118"/>
                      <a:pt x="103" y="118"/>
                    </a:cubicBezTo>
                    <a:cubicBezTo>
                      <a:pt x="106" y="119"/>
                      <a:pt x="109" y="121"/>
                      <a:pt x="110" y="124"/>
                    </a:cubicBezTo>
                    <a:cubicBezTo>
                      <a:pt x="112" y="126"/>
                      <a:pt x="112" y="129"/>
                      <a:pt x="111" y="132"/>
                    </a:cubicBezTo>
                    <a:cubicBezTo>
                      <a:pt x="111" y="134"/>
                      <a:pt x="110" y="135"/>
                      <a:pt x="109" y="137"/>
                    </a:cubicBezTo>
                    <a:cubicBezTo>
                      <a:pt x="109" y="139"/>
                      <a:pt x="109" y="142"/>
                      <a:pt x="108" y="145"/>
                    </a:cubicBezTo>
                    <a:cubicBezTo>
                      <a:pt x="103" y="163"/>
                      <a:pt x="103" y="163"/>
                      <a:pt x="103" y="163"/>
                    </a:cubicBezTo>
                    <a:cubicBezTo>
                      <a:pt x="117" y="176"/>
                      <a:pt x="117" y="176"/>
                      <a:pt x="117" y="176"/>
                    </a:cubicBezTo>
                    <a:cubicBezTo>
                      <a:pt x="112" y="176"/>
                      <a:pt x="112" y="176"/>
                      <a:pt x="112" y="176"/>
                    </a:cubicBezTo>
                    <a:cubicBezTo>
                      <a:pt x="103" y="176"/>
                      <a:pt x="103" y="176"/>
                      <a:pt x="103" y="176"/>
                    </a:cubicBezTo>
                    <a:cubicBezTo>
                      <a:pt x="93" y="176"/>
                      <a:pt x="93" y="176"/>
                      <a:pt x="93" y="176"/>
                    </a:cubicBezTo>
                    <a:cubicBezTo>
                      <a:pt x="103" y="142"/>
                      <a:pt x="103" y="142"/>
                      <a:pt x="103" y="142"/>
                    </a:cubicBezTo>
                    <a:cubicBezTo>
                      <a:pt x="104" y="139"/>
                      <a:pt x="104" y="136"/>
                      <a:pt x="103" y="133"/>
                    </a:cubicBezTo>
                    <a:cubicBezTo>
                      <a:pt x="105" y="132"/>
                      <a:pt x="106" y="131"/>
                      <a:pt x="106" y="129"/>
                    </a:cubicBezTo>
                    <a:cubicBezTo>
                      <a:pt x="107" y="126"/>
                      <a:pt x="105" y="123"/>
                      <a:pt x="102" y="122"/>
                    </a:cubicBezTo>
                    <a:cubicBezTo>
                      <a:pt x="93" y="119"/>
                      <a:pt x="93" y="119"/>
                      <a:pt x="93" y="119"/>
                    </a:cubicBezTo>
                    <a:cubicBezTo>
                      <a:pt x="118" y="35"/>
                      <a:pt x="118" y="35"/>
                      <a:pt x="118" y="35"/>
                    </a:cubicBezTo>
                    <a:cubicBezTo>
                      <a:pt x="119" y="35"/>
                      <a:pt x="119" y="35"/>
                      <a:pt x="119" y="35"/>
                    </a:cubicBezTo>
                    <a:cubicBezTo>
                      <a:pt x="125" y="23"/>
                      <a:pt x="125" y="23"/>
                      <a:pt x="125" y="23"/>
                    </a:cubicBezTo>
                    <a:cubicBezTo>
                      <a:pt x="128" y="3"/>
                      <a:pt x="128" y="3"/>
                      <a:pt x="128" y="3"/>
                    </a:cubicBezTo>
                    <a:cubicBezTo>
                      <a:pt x="117" y="0"/>
                      <a:pt x="117" y="0"/>
                      <a:pt x="117" y="0"/>
                    </a:cubicBezTo>
                    <a:cubicBezTo>
                      <a:pt x="109" y="18"/>
                      <a:pt x="109" y="18"/>
                      <a:pt x="109" y="18"/>
                    </a:cubicBezTo>
                    <a:cubicBezTo>
                      <a:pt x="107" y="32"/>
                      <a:pt x="107" y="32"/>
                      <a:pt x="107" y="32"/>
                    </a:cubicBezTo>
                    <a:cubicBezTo>
                      <a:pt x="108" y="32"/>
                      <a:pt x="108" y="32"/>
                      <a:pt x="108" y="32"/>
                    </a:cubicBezTo>
                    <a:cubicBezTo>
                      <a:pt x="83" y="116"/>
                      <a:pt x="83" y="116"/>
                      <a:pt x="83" y="116"/>
                    </a:cubicBezTo>
                    <a:cubicBezTo>
                      <a:pt x="74" y="113"/>
                      <a:pt x="74" y="113"/>
                      <a:pt x="74" y="113"/>
                    </a:cubicBezTo>
                    <a:cubicBezTo>
                      <a:pt x="70" y="112"/>
                      <a:pt x="67" y="114"/>
                      <a:pt x="66" y="117"/>
                    </a:cubicBezTo>
                    <a:cubicBezTo>
                      <a:pt x="65" y="119"/>
                      <a:pt x="66" y="120"/>
                      <a:pt x="66" y="122"/>
                    </a:cubicBezTo>
                    <a:cubicBezTo>
                      <a:pt x="64" y="124"/>
                      <a:pt x="62" y="126"/>
                      <a:pt x="61" y="129"/>
                    </a:cubicBezTo>
                    <a:cubicBezTo>
                      <a:pt x="47" y="176"/>
                      <a:pt x="47" y="176"/>
                      <a:pt x="47" y="176"/>
                    </a:cubicBezTo>
                    <a:cubicBezTo>
                      <a:pt x="38" y="176"/>
                      <a:pt x="38" y="176"/>
                      <a:pt x="38" y="176"/>
                    </a:cubicBezTo>
                    <a:cubicBezTo>
                      <a:pt x="34" y="176"/>
                      <a:pt x="34" y="176"/>
                      <a:pt x="34" y="176"/>
                    </a:cubicBezTo>
                    <a:cubicBezTo>
                      <a:pt x="34" y="131"/>
                      <a:pt x="34" y="131"/>
                      <a:pt x="34" y="131"/>
                    </a:cubicBezTo>
                    <a:cubicBezTo>
                      <a:pt x="52" y="131"/>
                      <a:pt x="52" y="131"/>
                      <a:pt x="52" y="131"/>
                    </a:cubicBezTo>
                    <a:cubicBezTo>
                      <a:pt x="55" y="120"/>
                      <a:pt x="55" y="120"/>
                      <a:pt x="55" y="120"/>
                    </a:cubicBezTo>
                    <a:cubicBezTo>
                      <a:pt x="56" y="118"/>
                      <a:pt x="56" y="117"/>
                      <a:pt x="58" y="115"/>
                    </a:cubicBezTo>
                    <a:cubicBezTo>
                      <a:pt x="30" y="86"/>
                      <a:pt x="30" y="86"/>
                      <a:pt x="30" y="86"/>
                    </a:cubicBezTo>
                    <a:cubicBezTo>
                      <a:pt x="26" y="91"/>
                      <a:pt x="22" y="97"/>
                      <a:pt x="16" y="103"/>
                    </a:cubicBezTo>
                    <a:cubicBezTo>
                      <a:pt x="8" y="111"/>
                      <a:pt x="8" y="111"/>
                      <a:pt x="8" y="111"/>
                    </a:cubicBezTo>
                    <a:cubicBezTo>
                      <a:pt x="8" y="176"/>
                      <a:pt x="8" y="176"/>
                      <a:pt x="8" y="176"/>
                    </a:cubicBezTo>
                    <a:cubicBezTo>
                      <a:pt x="0" y="176"/>
                      <a:pt x="0" y="176"/>
                      <a:pt x="0" y="176"/>
                    </a:cubicBezTo>
                    <a:cubicBezTo>
                      <a:pt x="0" y="268"/>
                      <a:pt x="0" y="268"/>
                      <a:pt x="0" y="268"/>
                    </a:cubicBezTo>
                    <a:cubicBezTo>
                      <a:pt x="0" y="296"/>
                      <a:pt x="23" y="320"/>
                      <a:pt x="52" y="320"/>
                    </a:cubicBezTo>
                    <a:cubicBezTo>
                      <a:pt x="246" y="320"/>
                      <a:pt x="246" y="320"/>
                      <a:pt x="246" y="320"/>
                    </a:cubicBezTo>
                    <a:cubicBezTo>
                      <a:pt x="275" y="320"/>
                      <a:pt x="298" y="296"/>
                      <a:pt x="298" y="268"/>
                    </a:cubicBezTo>
                    <a:cubicBezTo>
                      <a:pt x="298" y="176"/>
                      <a:pt x="298" y="176"/>
                      <a:pt x="298" y="176"/>
                    </a:cubicBezTo>
                    <a:lnTo>
                      <a:pt x="290" y="176"/>
                    </a:lnTo>
                    <a:close/>
                    <a:moveTo>
                      <a:pt x="85" y="144"/>
                    </a:moveTo>
                    <a:cubicBezTo>
                      <a:pt x="86" y="140"/>
                      <a:pt x="90" y="139"/>
                      <a:pt x="93" y="140"/>
                    </a:cubicBezTo>
                    <a:cubicBezTo>
                      <a:pt x="97" y="141"/>
                      <a:pt x="99" y="144"/>
                      <a:pt x="98" y="148"/>
                    </a:cubicBezTo>
                    <a:cubicBezTo>
                      <a:pt x="89" y="176"/>
                      <a:pt x="89" y="176"/>
                      <a:pt x="89" y="176"/>
                    </a:cubicBezTo>
                    <a:cubicBezTo>
                      <a:pt x="76" y="176"/>
                      <a:pt x="76" y="176"/>
                      <a:pt x="76" y="176"/>
                    </a:cubicBezTo>
                    <a:lnTo>
                      <a:pt x="85" y="144"/>
                    </a:lnTo>
                    <a:close/>
                    <a:moveTo>
                      <a:pt x="64" y="138"/>
                    </a:moveTo>
                    <a:cubicBezTo>
                      <a:pt x="65" y="134"/>
                      <a:pt x="69" y="132"/>
                      <a:pt x="72" y="133"/>
                    </a:cubicBezTo>
                    <a:cubicBezTo>
                      <a:pt x="76" y="134"/>
                      <a:pt x="78" y="138"/>
                      <a:pt x="77" y="141"/>
                    </a:cubicBezTo>
                    <a:cubicBezTo>
                      <a:pt x="66" y="176"/>
                      <a:pt x="66" y="176"/>
                      <a:pt x="66" y="176"/>
                    </a:cubicBezTo>
                    <a:cubicBezTo>
                      <a:pt x="53" y="176"/>
                      <a:pt x="53" y="176"/>
                      <a:pt x="53" y="176"/>
                    </a:cubicBezTo>
                    <a:lnTo>
                      <a:pt x="64" y="138"/>
                    </a:lnTo>
                    <a:close/>
                  </a:path>
                </a:pathLst>
              </a:custGeom>
              <a:solidFill>
                <a:schemeClr val="bg1"/>
              </a:solidFill>
              <a:ln w="9525">
                <a:noFill/>
              </a:ln>
            </p:spPr>
            <p:txBody>
              <a:bodyPr/>
              <a:p>
                <a:endParaRPr lang="en-US"/>
              </a:p>
            </p:txBody>
          </p:sp>
          <p:grpSp>
            <p:nvGrpSpPr>
              <p:cNvPr id="13331" name="组合 21"/>
              <p:cNvGrpSpPr/>
              <p:nvPr/>
            </p:nvGrpSpPr>
            <p:grpSpPr>
              <a:xfrm>
                <a:off x="2928" y="5168"/>
                <a:ext cx="1135" cy="997"/>
                <a:chOff x="4488650" y="2861037"/>
                <a:chExt cx="720000" cy="633551"/>
              </a:xfrm>
            </p:grpSpPr>
            <p:sp>
              <p:nvSpPr>
                <p:cNvPr id="13332" name="Freeform 13"/>
                <p:cNvSpPr>
                  <a:spLocks noEditPoints="1"/>
                </p:cNvSpPr>
                <p:nvPr/>
              </p:nvSpPr>
              <p:spPr>
                <a:xfrm>
                  <a:off x="4488650" y="2861037"/>
                  <a:ext cx="720000" cy="633551"/>
                </a:xfrm>
                <a:custGeom>
                  <a:avLst/>
                  <a:gdLst/>
                  <a:ahLst/>
                  <a:cxnLst>
                    <a:cxn ang="0">
                      <a:pos x="82623" y="316776"/>
                    </a:cxn>
                    <a:cxn ang="0">
                      <a:pos x="112131" y="293091"/>
                    </a:cxn>
                    <a:cxn ang="0">
                      <a:pos x="112131" y="586183"/>
                    </a:cxn>
                    <a:cxn ang="0">
                      <a:pos x="159344" y="633551"/>
                    </a:cxn>
                    <a:cxn ang="0">
                      <a:pos x="560656" y="633551"/>
                    </a:cxn>
                    <a:cxn ang="0">
                      <a:pos x="607869" y="586183"/>
                    </a:cxn>
                    <a:cxn ang="0">
                      <a:pos x="607869" y="290131"/>
                    </a:cxn>
                    <a:cxn ang="0">
                      <a:pos x="640328" y="316776"/>
                    </a:cxn>
                    <a:cxn ang="0">
                      <a:pos x="666885" y="325657"/>
                    </a:cxn>
                    <a:cxn ang="0">
                      <a:pos x="705246" y="304933"/>
                    </a:cxn>
                    <a:cxn ang="0">
                      <a:pos x="696393" y="239802"/>
                    </a:cxn>
                    <a:cxn ang="0">
                      <a:pos x="386557" y="11842"/>
                    </a:cxn>
                    <a:cxn ang="0">
                      <a:pos x="330492" y="11842"/>
                    </a:cxn>
                    <a:cxn ang="0">
                      <a:pos x="26557" y="239802"/>
                    </a:cxn>
                    <a:cxn ang="0">
                      <a:pos x="14754" y="304933"/>
                    </a:cxn>
                    <a:cxn ang="0">
                      <a:pos x="82623" y="316776"/>
                    </a:cxn>
                    <a:cxn ang="0">
                      <a:pos x="360000" y="109539"/>
                    </a:cxn>
                    <a:cxn ang="0">
                      <a:pos x="513443" y="222039"/>
                    </a:cxn>
                    <a:cxn ang="0">
                      <a:pos x="513443" y="230920"/>
                    </a:cxn>
                    <a:cxn ang="0">
                      <a:pos x="513443" y="538814"/>
                    </a:cxn>
                    <a:cxn ang="0">
                      <a:pos x="206557" y="538814"/>
                    </a:cxn>
                    <a:cxn ang="0">
                      <a:pos x="206557" y="230920"/>
                    </a:cxn>
                    <a:cxn ang="0">
                      <a:pos x="203607" y="224999"/>
                    </a:cxn>
                    <a:cxn ang="0">
                      <a:pos x="360000" y="109539"/>
                    </a:cxn>
                  </a:cxnLst>
                  <a:pathLst>
                    <a:path w="244" h="214">
                      <a:moveTo>
                        <a:pt x="28" y="107"/>
                      </a:moveTo>
                      <a:cubicBezTo>
                        <a:pt x="38" y="99"/>
                        <a:pt x="38" y="99"/>
                        <a:pt x="38" y="99"/>
                      </a:cubicBezTo>
                      <a:cubicBezTo>
                        <a:pt x="38" y="198"/>
                        <a:pt x="38" y="198"/>
                        <a:pt x="38" y="198"/>
                      </a:cubicBezTo>
                      <a:cubicBezTo>
                        <a:pt x="38" y="207"/>
                        <a:pt x="45" y="214"/>
                        <a:pt x="54" y="214"/>
                      </a:cubicBezTo>
                      <a:cubicBezTo>
                        <a:pt x="190" y="214"/>
                        <a:pt x="190" y="214"/>
                        <a:pt x="190" y="214"/>
                      </a:cubicBezTo>
                      <a:cubicBezTo>
                        <a:pt x="199" y="214"/>
                        <a:pt x="206" y="207"/>
                        <a:pt x="206" y="198"/>
                      </a:cubicBezTo>
                      <a:cubicBezTo>
                        <a:pt x="206" y="98"/>
                        <a:pt x="206" y="98"/>
                        <a:pt x="206" y="98"/>
                      </a:cubicBezTo>
                      <a:cubicBezTo>
                        <a:pt x="217" y="107"/>
                        <a:pt x="217" y="107"/>
                        <a:pt x="217" y="107"/>
                      </a:cubicBezTo>
                      <a:cubicBezTo>
                        <a:pt x="220" y="109"/>
                        <a:pt x="223" y="110"/>
                        <a:pt x="226" y="110"/>
                      </a:cubicBezTo>
                      <a:cubicBezTo>
                        <a:pt x="231" y="110"/>
                        <a:pt x="236" y="108"/>
                        <a:pt x="239" y="103"/>
                      </a:cubicBezTo>
                      <a:cubicBezTo>
                        <a:pt x="244" y="96"/>
                        <a:pt x="243" y="86"/>
                        <a:pt x="236" y="81"/>
                      </a:cubicBezTo>
                      <a:cubicBezTo>
                        <a:pt x="131" y="4"/>
                        <a:pt x="131" y="4"/>
                        <a:pt x="131" y="4"/>
                      </a:cubicBezTo>
                      <a:cubicBezTo>
                        <a:pt x="125" y="0"/>
                        <a:pt x="118" y="0"/>
                        <a:pt x="112" y="4"/>
                      </a:cubicBezTo>
                      <a:cubicBezTo>
                        <a:pt x="9" y="81"/>
                        <a:pt x="9" y="81"/>
                        <a:pt x="9" y="81"/>
                      </a:cubicBezTo>
                      <a:cubicBezTo>
                        <a:pt x="2" y="86"/>
                        <a:pt x="0" y="96"/>
                        <a:pt x="5" y="103"/>
                      </a:cubicBezTo>
                      <a:cubicBezTo>
                        <a:pt x="11" y="110"/>
                        <a:pt x="21" y="112"/>
                        <a:pt x="28" y="107"/>
                      </a:cubicBezTo>
                      <a:close/>
                      <a:moveTo>
                        <a:pt x="122" y="37"/>
                      </a:moveTo>
                      <a:cubicBezTo>
                        <a:pt x="174" y="75"/>
                        <a:pt x="174" y="75"/>
                        <a:pt x="174" y="75"/>
                      </a:cubicBezTo>
                      <a:cubicBezTo>
                        <a:pt x="174" y="76"/>
                        <a:pt x="174" y="77"/>
                        <a:pt x="174" y="78"/>
                      </a:cubicBezTo>
                      <a:cubicBezTo>
                        <a:pt x="174" y="182"/>
                        <a:pt x="174" y="182"/>
                        <a:pt x="174" y="182"/>
                      </a:cubicBezTo>
                      <a:cubicBezTo>
                        <a:pt x="70" y="182"/>
                        <a:pt x="70" y="182"/>
                        <a:pt x="70" y="182"/>
                      </a:cubicBezTo>
                      <a:cubicBezTo>
                        <a:pt x="70" y="78"/>
                        <a:pt x="70" y="78"/>
                        <a:pt x="70" y="78"/>
                      </a:cubicBezTo>
                      <a:cubicBezTo>
                        <a:pt x="70" y="77"/>
                        <a:pt x="70" y="76"/>
                        <a:pt x="69" y="76"/>
                      </a:cubicBezTo>
                      <a:lnTo>
                        <a:pt x="122" y="37"/>
                      </a:lnTo>
                      <a:close/>
                    </a:path>
                  </a:pathLst>
                </a:custGeom>
                <a:solidFill>
                  <a:schemeClr val="bg1"/>
                </a:solidFill>
                <a:ln w="9525">
                  <a:noFill/>
                </a:ln>
              </p:spPr>
              <p:txBody>
                <a:bodyPr/>
                <a:p>
                  <a:endParaRPr lang="en-US"/>
                </a:p>
              </p:txBody>
            </p:sp>
            <p:sp>
              <p:nvSpPr>
                <p:cNvPr id="13333" name="Freeform 14"/>
                <p:cNvSpPr>
                  <a:spLocks noEditPoints="1"/>
                </p:cNvSpPr>
                <p:nvPr/>
              </p:nvSpPr>
              <p:spPr>
                <a:xfrm>
                  <a:off x="4762818" y="3051226"/>
                  <a:ext cx="174134" cy="312453"/>
                </a:xfrm>
                <a:custGeom>
                  <a:avLst/>
                  <a:gdLst/>
                  <a:ahLst/>
                  <a:cxnLst>
                    <a:cxn ang="0">
                      <a:pos x="64931" y="235814"/>
                    </a:cxn>
                    <a:cxn ang="0">
                      <a:pos x="53126" y="226971"/>
                    </a:cxn>
                    <a:cxn ang="0">
                      <a:pos x="50174" y="212232"/>
                    </a:cxn>
                    <a:cxn ang="0">
                      <a:pos x="23611" y="197494"/>
                    </a:cxn>
                    <a:cxn ang="0">
                      <a:pos x="2951" y="226971"/>
                    </a:cxn>
                    <a:cxn ang="0">
                      <a:pos x="29514" y="265290"/>
                    </a:cxn>
                    <a:cxn ang="0">
                      <a:pos x="53126" y="274133"/>
                    </a:cxn>
                    <a:cxn ang="0">
                      <a:pos x="79688" y="294767"/>
                    </a:cxn>
                    <a:cxn ang="0">
                      <a:pos x="88543" y="312453"/>
                    </a:cxn>
                    <a:cxn ang="0">
                      <a:pos x="97397" y="294767"/>
                    </a:cxn>
                    <a:cxn ang="0">
                      <a:pos x="121008" y="274133"/>
                    </a:cxn>
                    <a:cxn ang="0">
                      <a:pos x="141668" y="265290"/>
                    </a:cxn>
                    <a:cxn ang="0">
                      <a:pos x="174134" y="200442"/>
                    </a:cxn>
                    <a:cxn ang="0">
                      <a:pos x="150523" y="150331"/>
                    </a:cxn>
                    <a:cxn ang="0">
                      <a:pos x="123960" y="135593"/>
                    </a:cxn>
                    <a:cxn ang="0">
                      <a:pos x="97397" y="97273"/>
                    </a:cxn>
                    <a:cxn ang="0">
                      <a:pos x="97397" y="88430"/>
                    </a:cxn>
                    <a:cxn ang="0">
                      <a:pos x="109203" y="64849"/>
                    </a:cxn>
                    <a:cxn ang="0">
                      <a:pos x="121008" y="73692"/>
                    </a:cxn>
                    <a:cxn ang="0">
                      <a:pos x="123960" y="85482"/>
                    </a:cxn>
                    <a:cxn ang="0">
                      <a:pos x="147571" y="94325"/>
                    </a:cxn>
                    <a:cxn ang="0">
                      <a:pos x="165280" y="67796"/>
                    </a:cxn>
                    <a:cxn ang="0">
                      <a:pos x="141668" y="35372"/>
                    </a:cxn>
                    <a:cxn ang="0">
                      <a:pos x="118057" y="26529"/>
                    </a:cxn>
                    <a:cxn ang="0">
                      <a:pos x="97397" y="11791"/>
                    </a:cxn>
                    <a:cxn ang="0">
                      <a:pos x="88543" y="0"/>
                    </a:cxn>
                    <a:cxn ang="0">
                      <a:pos x="79688" y="11791"/>
                    </a:cxn>
                    <a:cxn ang="0">
                      <a:pos x="64931" y="23581"/>
                    </a:cxn>
                    <a:cxn ang="0">
                      <a:pos x="53126" y="26529"/>
                    </a:cxn>
                    <a:cxn ang="0">
                      <a:pos x="26563" y="44215"/>
                    </a:cxn>
                    <a:cxn ang="0">
                      <a:pos x="11806" y="64849"/>
                    </a:cxn>
                    <a:cxn ang="0">
                      <a:pos x="5903" y="94325"/>
                    </a:cxn>
                    <a:cxn ang="0">
                      <a:pos x="8854" y="117907"/>
                    </a:cxn>
                    <a:cxn ang="0">
                      <a:pos x="41320" y="153279"/>
                    </a:cxn>
                    <a:cxn ang="0">
                      <a:pos x="64931" y="162122"/>
                    </a:cxn>
                    <a:cxn ang="0">
                      <a:pos x="73786" y="165070"/>
                    </a:cxn>
                    <a:cxn ang="0">
                      <a:pos x="79688" y="197494"/>
                    </a:cxn>
                    <a:cxn ang="0">
                      <a:pos x="79688" y="212232"/>
                    </a:cxn>
                    <a:cxn ang="0">
                      <a:pos x="64931" y="235814"/>
                    </a:cxn>
                    <a:cxn ang="0">
                      <a:pos x="97397" y="203389"/>
                    </a:cxn>
                    <a:cxn ang="0">
                      <a:pos x="106251" y="176860"/>
                    </a:cxn>
                    <a:cxn ang="0">
                      <a:pos x="118057" y="182756"/>
                    </a:cxn>
                    <a:cxn ang="0">
                      <a:pos x="126911" y="206337"/>
                    </a:cxn>
                    <a:cxn ang="0">
                      <a:pos x="115106" y="232866"/>
                    </a:cxn>
                    <a:cxn ang="0">
                      <a:pos x="106251" y="238761"/>
                    </a:cxn>
                    <a:cxn ang="0">
                      <a:pos x="97397" y="212232"/>
                    </a:cxn>
                    <a:cxn ang="0">
                      <a:pos x="97397" y="203389"/>
                    </a:cxn>
                    <a:cxn ang="0">
                      <a:pos x="70834" y="117907"/>
                    </a:cxn>
                    <a:cxn ang="0">
                      <a:pos x="61980" y="112011"/>
                    </a:cxn>
                    <a:cxn ang="0">
                      <a:pos x="50174" y="88430"/>
                    </a:cxn>
                    <a:cxn ang="0">
                      <a:pos x="59028" y="67796"/>
                    </a:cxn>
                    <a:cxn ang="0">
                      <a:pos x="67883" y="61901"/>
                    </a:cxn>
                    <a:cxn ang="0">
                      <a:pos x="79688" y="88430"/>
                    </a:cxn>
                    <a:cxn ang="0">
                      <a:pos x="79688" y="91378"/>
                    </a:cxn>
                    <a:cxn ang="0">
                      <a:pos x="70834" y="117907"/>
                    </a:cxn>
                  </a:cxnLst>
                  <a:pathLst>
                    <a:path w="59" h="106">
                      <a:moveTo>
                        <a:pt x="22" y="80"/>
                      </a:moveTo>
                      <a:cubicBezTo>
                        <a:pt x="20" y="79"/>
                        <a:pt x="19" y="78"/>
                        <a:pt x="18" y="77"/>
                      </a:cubicBezTo>
                      <a:cubicBezTo>
                        <a:pt x="18" y="76"/>
                        <a:pt x="17" y="74"/>
                        <a:pt x="17" y="72"/>
                      </a:cubicBezTo>
                      <a:cubicBezTo>
                        <a:pt x="16" y="69"/>
                        <a:pt x="12" y="67"/>
                        <a:pt x="8" y="67"/>
                      </a:cubicBezTo>
                      <a:cubicBezTo>
                        <a:pt x="4" y="67"/>
                        <a:pt x="0" y="71"/>
                        <a:pt x="1" y="77"/>
                      </a:cubicBezTo>
                      <a:cubicBezTo>
                        <a:pt x="3" y="82"/>
                        <a:pt x="5" y="87"/>
                        <a:pt x="10" y="90"/>
                      </a:cubicBezTo>
                      <a:cubicBezTo>
                        <a:pt x="12" y="91"/>
                        <a:pt x="15" y="92"/>
                        <a:pt x="18" y="93"/>
                      </a:cubicBezTo>
                      <a:cubicBezTo>
                        <a:pt x="23" y="94"/>
                        <a:pt x="27" y="97"/>
                        <a:pt x="27" y="100"/>
                      </a:cubicBezTo>
                      <a:cubicBezTo>
                        <a:pt x="27" y="104"/>
                        <a:pt x="28" y="106"/>
                        <a:pt x="30" y="106"/>
                      </a:cubicBezTo>
                      <a:cubicBezTo>
                        <a:pt x="31" y="106"/>
                        <a:pt x="33" y="104"/>
                        <a:pt x="33" y="100"/>
                      </a:cubicBezTo>
                      <a:cubicBezTo>
                        <a:pt x="33" y="97"/>
                        <a:pt x="36" y="94"/>
                        <a:pt x="41" y="93"/>
                      </a:cubicBezTo>
                      <a:cubicBezTo>
                        <a:pt x="44" y="92"/>
                        <a:pt x="46" y="91"/>
                        <a:pt x="48" y="90"/>
                      </a:cubicBezTo>
                      <a:cubicBezTo>
                        <a:pt x="56" y="85"/>
                        <a:pt x="59" y="78"/>
                        <a:pt x="59" y="68"/>
                      </a:cubicBezTo>
                      <a:cubicBezTo>
                        <a:pt x="59" y="61"/>
                        <a:pt x="57" y="55"/>
                        <a:pt x="51" y="51"/>
                      </a:cubicBezTo>
                      <a:cubicBezTo>
                        <a:pt x="49" y="50"/>
                        <a:pt x="46" y="48"/>
                        <a:pt x="42" y="46"/>
                      </a:cubicBezTo>
                      <a:cubicBezTo>
                        <a:pt x="37" y="44"/>
                        <a:pt x="33" y="38"/>
                        <a:pt x="33" y="33"/>
                      </a:cubicBezTo>
                      <a:cubicBezTo>
                        <a:pt x="33" y="30"/>
                        <a:pt x="33" y="30"/>
                        <a:pt x="33" y="30"/>
                      </a:cubicBezTo>
                      <a:cubicBezTo>
                        <a:pt x="33" y="25"/>
                        <a:pt x="35" y="20"/>
                        <a:pt x="37" y="22"/>
                      </a:cubicBezTo>
                      <a:cubicBezTo>
                        <a:pt x="39" y="22"/>
                        <a:pt x="40" y="23"/>
                        <a:pt x="41" y="25"/>
                      </a:cubicBezTo>
                      <a:cubicBezTo>
                        <a:pt x="41" y="26"/>
                        <a:pt x="42" y="27"/>
                        <a:pt x="42" y="29"/>
                      </a:cubicBezTo>
                      <a:cubicBezTo>
                        <a:pt x="42" y="31"/>
                        <a:pt x="46" y="32"/>
                        <a:pt x="50" y="32"/>
                      </a:cubicBezTo>
                      <a:cubicBezTo>
                        <a:pt x="54" y="32"/>
                        <a:pt x="58" y="28"/>
                        <a:pt x="56" y="23"/>
                      </a:cubicBezTo>
                      <a:cubicBezTo>
                        <a:pt x="54" y="18"/>
                        <a:pt x="52" y="15"/>
                        <a:pt x="48" y="12"/>
                      </a:cubicBezTo>
                      <a:cubicBezTo>
                        <a:pt x="46" y="11"/>
                        <a:pt x="43" y="10"/>
                        <a:pt x="40" y="9"/>
                      </a:cubicBezTo>
                      <a:cubicBezTo>
                        <a:pt x="36" y="8"/>
                        <a:pt x="33" y="6"/>
                        <a:pt x="33" y="4"/>
                      </a:cubicBezTo>
                      <a:cubicBezTo>
                        <a:pt x="33" y="1"/>
                        <a:pt x="31" y="0"/>
                        <a:pt x="30" y="0"/>
                      </a:cubicBezTo>
                      <a:cubicBezTo>
                        <a:pt x="28" y="0"/>
                        <a:pt x="27" y="1"/>
                        <a:pt x="27" y="4"/>
                      </a:cubicBezTo>
                      <a:cubicBezTo>
                        <a:pt x="27" y="6"/>
                        <a:pt x="25" y="8"/>
                        <a:pt x="22" y="8"/>
                      </a:cubicBezTo>
                      <a:cubicBezTo>
                        <a:pt x="21" y="8"/>
                        <a:pt x="19" y="8"/>
                        <a:pt x="18" y="9"/>
                      </a:cubicBezTo>
                      <a:cubicBezTo>
                        <a:pt x="15" y="10"/>
                        <a:pt x="12" y="12"/>
                        <a:pt x="9" y="15"/>
                      </a:cubicBezTo>
                      <a:cubicBezTo>
                        <a:pt x="7" y="17"/>
                        <a:pt x="5" y="19"/>
                        <a:pt x="4" y="22"/>
                      </a:cubicBezTo>
                      <a:cubicBezTo>
                        <a:pt x="3" y="25"/>
                        <a:pt x="2" y="29"/>
                        <a:pt x="2" y="32"/>
                      </a:cubicBezTo>
                      <a:cubicBezTo>
                        <a:pt x="2" y="35"/>
                        <a:pt x="2" y="37"/>
                        <a:pt x="3" y="40"/>
                      </a:cubicBezTo>
                      <a:cubicBezTo>
                        <a:pt x="4" y="44"/>
                        <a:pt x="9" y="50"/>
                        <a:pt x="14" y="52"/>
                      </a:cubicBezTo>
                      <a:cubicBezTo>
                        <a:pt x="16" y="53"/>
                        <a:pt x="19" y="54"/>
                        <a:pt x="22" y="55"/>
                      </a:cubicBezTo>
                      <a:cubicBezTo>
                        <a:pt x="25" y="56"/>
                        <a:pt x="25" y="56"/>
                        <a:pt x="25" y="56"/>
                      </a:cubicBezTo>
                      <a:cubicBezTo>
                        <a:pt x="26" y="56"/>
                        <a:pt x="27" y="61"/>
                        <a:pt x="27" y="67"/>
                      </a:cubicBezTo>
                      <a:cubicBezTo>
                        <a:pt x="27" y="72"/>
                        <a:pt x="27" y="72"/>
                        <a:pt x="27" y="72"/>
                      </a:cubicBezTo>
                      <a:cubicBezTo>
                        <a:pt x="27" y="77"/>
                        <a:pt x="25" y="81"/>
                        <a:pt x="22" y="80"/>
                      </a:cubicBezTo>
                      <a:close/>
                      <a:moveTo>
                        <a:pt x="33" y="69"/>
                      </a:moveTo>
                      <a:cubicBezTo>
                        <a:pt x="33" y="63"/>
                        <a:pt x="34" y="59"/>
                        <a:pt x="36" y="60"/>
                      </a:cubicBezTo>
                      <a:cubicBezTo>
                        <a:pt x="38" y="61"/>
                        <a:pt x="39" y="62"/>
                        <a:pt x="40" y="62"/>
                      </a:cubicBezTo>
                      <a:cubicBezTo>
                        <a:pt x="42" y="64"/>
                        <a:pt x="43" y="67"/>
                        <a:pt x="43" y="70"/>
                      </a:cubicBezTo>
                      <a:cubicBezTo>
                        <a:pt x="43" y="75"/>
                        <a:pt x="42" y="78"/>
                        <a:pt x="39" y="79"/>
                      </a:cubicBezTo>
                      <a:cubicBezTo>
                        <a:pt x="39" y="80"/>
                        <a:pt x="37" y="80"/>
                        <a:pt x="36" y="81"/>
                      </a:cubicBezTo>
                      <a:cubicBezTo>
                        <a:pt x="34" y="81"/>
                        <a:pt x="33" y="77"/>
                        <a:pt x="33" y="72"/>
                      </a:cubicBezTo>
                      <a:cubicBezTo>
                        <a:pt x="33" y="69"/>
                        <a:pt x="33" y="69"/>
                        <a:pt x="33" y="69"/>
                      </a:cubicBezTo>
                      <a:close/>
                      <a:moveTo>
                        <a:pt x="24" y="40"/>
                      </a:moveTo>
                      <a:cubicBezTo>
                        <a:pt x="23" y="39"/>
                        <a:pt x="22" y="39"/>
                        <a:pt x="21" y="38"/>
                      </a:cubicBezTo>
                      <a:cubicBezTo>
                        <a:pt x="18" y="36"/>
                        <a:pt x="17" y="34"/>
                        <a:pt x="17" y="30"/>
                      </a:cubicBezTo>
                      <a:cubicBezTo>
                        <a:pt x="17" y="27"/>
                        <a:pt x="18" y="25"/>
                        <a:pt x="20" y="23"/>
                      </a:cubicBezTo>
                      <a:cubicBezTo>
                        <a:pt x="20" y="22"/>
                        <a:pt x="22" y="22"/>
                        <a:pt x="23" y="21"/>
                      </a:cubicBezTo>
                      <a:cubicBezTo>
                        <a:pt x="25" y="20"/>
                        <a:pt x="27" y="25"/>
                        <a:pt x="27" y="30"/>
                      </a:cubicBezTo>
                      <a:cubicBezTo>
                        <a:pt x="27" y="31"/>
                        <a:pt x="27" y="31"/>
                        <a:pt x="27" y="31"/>
                      </a:cubicBezTo>
                      <a:cubicBezTo>
                        <a:pt x="27" y="36"/>
                        <a:pt x="26" y="41"/>
                        <a:pt x="24" y="40"/>
                      </a:cubicBezTo>
                      <a:close/>
                    </a:path>
                  </a:pathLst>
                </a:custGeom>
                <a:solidFill>
                  <a:schemeClr val="bg1"/>
                </a:solidFill>
                <a:ln w="9525">
                  <a:noFill/>
                </a:ln>
              </p:spPr>
              <p:txBody>
                <a:bodyPr/>
                <a:p>
                  <a:endParaRPr lang="en-US"/>
                </a:p>
              </p:txBody>
            </p:sp>
          </p:grpSp>
          <p:sp>
            <p:nvSpPr>
              <p:cNvPr id="25" name="KSO_Shape"/>
              <p:cNvSpPr>
                <a:spLocks noChangeAspect="1"/>
              </p:cNvSpPr>
              <p:nvPr/>
            </p:nvSpPr>
            <p:spPr>
              <a:xfrm>
                <a:off x="5113" y="3990"/>
                <a:ext cx="1108" cy="1033"/>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6" name="六边形 25"/>
              <p:cNvSpPr/>
              <p:nvPr/>
            </p:nvSpPr>
            <p:spPr>
              <a:xfrm>
                <a:off x="6365" y="3453"/>
                <a:ext cx="918" cy="790"/>
              </a:xfrm>
              <a:prstGeom prst="hexago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mn-lt"/>
                    <a:ea typeface="+mn-ea"/>
                    <a:cs typeface="+mn-cs"/>
                    <a:sym typeface="+mn-ea"/>
                  </a:rPr>
                  <a:t>1</a:t>
                </a:r>
                <a:endParaRPr kumimoji="0" lang="zh-CN" altLang="en-US" sz="1800" b="0" i="0" u="none" strike="noStrike" kern="1200" cap="none" spc="0" normalizeH="0" baseline="0" noProof="0" dirty="0">
                  <a:ln>
                    <a:noFill/>
                  </a:ln>
                  <a:solidFill>
                    <a:prstClr val="white"/>
                  </a:solidFill>
                  <a:effectLst/>
                  <a:uLnTx/>
                  <a:uFillTx/>
                  <a:latin typeface="+mn-lt"/>
                  <a:ea typeface="+mn-ea"/>
                  <a:cs typeface="+mn-cs"/>
                  <a:sym typeface="+mn-ea"/>
                </a:endParaRPr>
              </a:p>
            </p:txBody>
          </p:sp>
          <p:sp>
            <p:nvSpPr>
              <p:cNvPr id="28" name="六边形 27"/>
              <p:cNvSpPr/>
              <p:nvPr/>
            </p:nvSpPr>
            <p:spPr>
              <a:xfrm>
                <a:off x="6475" y="5915"/>
                <a:ext cx="915" cy="790"/>
              </a:xfrm>
              <a:prstGeom prst="hexagon">
                <a:avLst/>
              </a:prstGeom>
              <a:solidFill>
                <a:srgbClr val="F94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mn-lt"/>
                    <a:ea typeface="+mn-ea"/>
                    <a:cs typeface="+mn-cs"/>
                    <a:sym typeface="+mn-ea"/>
                  </a:rPr>
                  <a:t>4</a:t>
                </a:r>
                <a:endParaRPr kumimoji="0" lang="zh-CN" altLang="en-US" sz="1800" b="0" i="0" u="none" strike="noStrike" kern="1200" cap="none" spc="0" normalizeH="0" baseline="0" noProof="0" dirty="0">
                  <a:ln>
                    <a:noFill/>
                  </a:ln>
                  <a:solidFill>
                    <a:prstClr val="white"/>
                  </a:solidFill>
                  <a:effectLst/>
                  <a:uLnTx/>
                  <a:uFillTx/>
                  <a:latin typeface="+mn-lt"/>
                  <a:ea typeface="+mn-ea"/>
                  <a:cs typeface="+mn-cs"/>
                  <a:sym typeface="+mn-ea"/>
                </a:endParaRPr>
              </a:p>
            </p:txBody>
          </p:sp>
        </p:grpSp>
        <p:sp>
          <p:nvSpPr>
            <p:cNvPr id="29" name="六边形 28"/>
            <p:cNvSpPr/>
            <p:nvPr/>
          </p:nvSpPr>
          <p:spPr>
            <a:xfrm>
              <a:off x="1968" y="4677"/>
              <a:ext cx="915" cy="790"/>
            </a:xfrm>
            <a:prstGeom prst="hexagon">
              <a:avLst/>
            </a:prstGeom>
            <a:solidFill>
              <a:srgbClr val="F94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prstClr val="white"/>
                  </a:solidFill>
                  <a:effectLst/>
                  <a:uLnTx/>
                  <a:uFillTx/>
                  <a:latin typeface="+mn-lt"/>
                  <a:ea typeface="+mn-ea"/>
                  <a:cs typeface="+mn-cs"/>
                  <a:sym typeface="+mn-ea"/>
                </a:rPr>
                <a:t>2</a:t>
              </a:r>
              <a:endParaRPr kumimoji="0" lang="zh-CN" altLang="en-US" sz="1800" b="0" i="0" u="none" strike="noStrike" kern="1200" cap="none" spc="0" normalizeH="0" baseline="0" noProof="0" dirty="0">
                <a:ln>
                  <a:noFill/>
                </a:ln>
                <a:solidFill>
                  <a:prstClr val="white"/>
                </a:solidFill>
                <a:effectLst/>
                <a:uLnTx/>
                <a:uFillTx/>
                <a:latin typeface="+mn-lt"/>
                <a:ea typeface="+mn-ea"/>
                <a:cs typeface="+mn-cs"/>
                <a:sym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1270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3600" b="1" i="0" u="none" strike="noStrike" kern="1200" cap="none"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DATA PREPROCESSING</a:t>
            </a:r>
            <a:endParaRPr kumimoji="0" lang="en-IN" altLang="zh-CN" sz="3600" b="1" i="0" u="none" strike="noStrike" kern="1200" cap="none"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sp>
        <p:nvSpPr>
          <p:cNvPr id="3" name="圆角矩形 2"/>
          <p:cNvSpPr/>
          <p:nvPr/>
        </p:nvSpPr>
        <p:spPr>
          <a:xfrm>
            <a:off x="7751763" y="3921125"/>
            <a:ext cx="3103563" cy="95250"/>
          </a:xfrm>
          <a:prstGeom prst="roundRect">
            <a:avLst>
              <a:gd name="adj" fmla="val 42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 name="圆角矩形 4"/>
          <p:cNvSpPr/>
          <p:nvPr/>
        </p:nvSpPr>
        <p:spPr>
          <a:xfrm>
            <a:off x="7770813" y="4379913"/>
            <a:ext cx="3101975" cy="95250"/>
          </a:xfrm>
          <a:prstGeom prst="roundRect">
            <a:avLst>
              <a:gd name="adj" fmla="val 42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6" name="圆角矩形 5"/>
          <p:cNvSpPr/>
          <p:nvPr/>
        </p:nvSpPr>
        <p:spPr>
          <a:xfrm>
            <a:off x="7752080" y="4886325"/>
            <a:ext cx="3200400" cy="95250"/>
          </a:xfrm>
          <a:prstGeom prst="roundRect">
            <a:avLst>
              <a:gd name="adj" fmla="val 42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7" name="圆角矩形 6"/>
          <p:cNvSpPr/>
          <p:nvPr/>
        </p:nvSpPr>
        <p:spPr>
          <a:xfrm>
            <a:off x="7793038" y="5416550"/>
            <a:ext cx="3101975" cy="95250"/>
          </a:xfrm>
          <a:prstGeom prst="roundRect">
            <a:avLst>
              <a:gd name="adj" fmla="val 42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8" name="圆角矩形 7"/>
          <p:cNvSpPr/>
          <p:nvPr/>
        </p:nvSpPr>
        <p:spPr>
          <a:xfrm>
            <a:off x="7793355" y="5416550"/>
            <a:ext cx="204470" cy="95250"/>
          </a:xfrm>
          <a:prstGeom prst="roundRect">
            <a:avLst>
              <a:gd name="adj" fmla="val 42063"/>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9" name="圆角矩形 8"/>
          <p:cNvSpPr/>
          <p:nvPr/>
        </p:nvSpPr>
        <p:spPr>
          <a:xfrm>
            <a:off x="7752080" y="4886325"/>
            <a:ext cx="2960370" cy="95250"/>
          </a:xfrm>
          <a:prstGeom prst="roundRect">
            <a:avLst>
              <a:gd name="adj" fmla="val 42063"/>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0" name="圆角矩形 9"/>
          <p:cNvSpPr/>
          <p:nvPr/>
        </p:nvSpPr>
        <p:spPr>
          <a:xfrm>
            <a:off x="7771130" y="4380230"/>
            <a:ext cx="2941955" cy="95250"/>
          </a:xfrm>
          <a:prstGeom prst="roundRect">
            <a:avLst>
              <a:gd name="adj" fmla="val 42063"/>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1" name="圆角矩形 10"/>
          <p:cNvSpPr/>
          <p:nvPr/>
        </p:nvSpPr>
        <p:spPr>
          <a:xfrm>
            <a:off x="7752080" y="3923665"/>
            <a:ext cx="2822575" cy="109220"/>
          </a:xfrm>
          <a:prstGeom prst="roundRect">
            <a:avLst>
              <a:gd name="adj" fmla="val 42063"/>
            </a:avLst>
          </a:prstGeom>
          <a:solidFill>
            <a:srgbClr val="F63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2" name="矩形 11"/>
          <p:cNvSpPr/>
          <p:nvPr/>
        </p:nvSpPr>
        <p:spPr>
          <a:xfrm>
            <a:off x="10150475" y="3589655"/>
            <a:ext cx="90360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95.23</a:t>
            </a:r>
            <a:r>
              <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a:t>
            </a:r>
            <a:endPar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3" name="矩形 12"/>
          <p:cNvSpPr/>
          <p:nvPr/>
        </p:nvSpPr>
        <p:spPr>
          <a:xfrm>
            <a:off x="10184130" y="4019550"/>
            <a:ext cx="869950"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97.61%</a:t>
            </a:r>
            <a:endPar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4" name="矩形 13"/>
          <p:cNvSpPr/>
          <p:nvPr/>
        </p:nvSpPr>
        <p:spPr>
          <a:xfrm>
            <a:off x="10184130" y="4565015"/>
            <a:ext cx="87312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96.28</a:t>
            </a:r>
            <a:r>
              <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a:t>
            </a:r>
            <a:endPar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5" name="矩形 14"/>
          <p:cNvSpPr/>
          <p:nvPr/>
        </p:nvSpPr>
        <p:spPr>
          <a:xfrm>
            <a:off x="7997825" y="5089525"/>
            <a:ext cx="92011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3.03</a:t>
            </a:r>
            <a:r>
              <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a:t>
            </a:r>
            <a:endParaRPr kumimoji="0" lang="en-US" altLang="zh-CN" sz="16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6" name="矩形 15"/>
          <p:cNvSpPr/>
          <p:nvPr/>
        </p:nvSpPr>
        <p:spPr>
          <a:xfrm>
            <a:off x="4232910" y="3800475"/>
            <a:ext cx="3369945"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MORTGAGE_INTEREST_PROCEED</a:t>
            </a:r>
            <a:endPar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7" name="矩形 16"/>
          <p:cNvSpPr/>
          <p:nvPr/>
        </p:nvSpPr>
        <p:spPr>
          <a:xfrm>
            <a:off x="4531995" y="4326255"/>
            <a:ext cx="3070860"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REFINANCE_EIDL_PROCEED</a:t>
            </a:r>
            <a:endPar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8" name="矩形 17"/>
          <p:cNvSpPr/>
          <p:nvPr/>
        </p:nvSpPr>
        <p:spPr>
          <a:xfrm>
            <a:off x="5488940" y="4814570"/>
            <a:ext cx="2113915"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Franchise</a:t>
            </a:r>
            <a:r>
              <a:rPr kumimoji="0" lang="en-IN" altLang="en-US"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 </a:t>
            </a:r>
            <a:r>
              <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Name</a:t>
            </a:r>
            <a:endParaRPr kumimoji="0" lang="en-US"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9" name="矩形 18"/>
          <p:cNvSpPr/>
          <p:nvPr/>
        </p:nvSpPr>
        <p:spPr>
          <a:xfrm>
            <a:off x="5257800" y="5271135"/>
            <a:ext cx="2368550"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Forgiveness</a:t>
            </a: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 </a:t>
            </a:r>
            <a:r>
              <a:rPr kumimoji="0" lang="zh-CN" altLang="en-US"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Amount</a:t>
            </a:r>
            <a:endParaRPr kumimoji="0" lang="zh-CN" altLang="en-US"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20" name="矩形 19"/>
          <p:cNvSpPr/>
          <p:nvPr/>
        </p:nvSpPr>
        <p:spPr>
          <a:xfrm>
            <a:off x="4379595" y="1244600"/>
            <a:ext cx="7649845" cy="1322070"/>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Cleaning the data: </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Changing the data types of date columns from object</a:t>
            </a:r>
            <a:r>
              <a:rPr lang="en-IN" altLang="zh-CN" sz="1600" b="1" noProof="0" dirty="0">
                <a:ln>
                  <a:noFill/>
                </a:ln>
                <a:effectLst/>
                <a:uLnTx/>
                <a:uFillTx/>
                <a:latin typeface="Calibri Light" panose="020F0302020204030204" pitchFamily="34" charset="0"/>
                <a:ea typeface="+mn-ea"/>
                <a:cs typeface="Calibri Light" panose="020F0302020204030204" pitchFamily="34" charset="0"/>
                <a:sym typeface="+mn-ea"/>
              </a:rPr>
              <a:t> to DateTime.</a:t>
            </a:r>
            <a:endParaRPr lang="en-IN" altLang="zh-CN" sz="1600" b="1" noProof="0" dirty="0">
              <a:ln>
                <a:noFill/>
              </a:ln>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Changing the data types of numeric columns from object to numeric datatype.</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Changing the data to lowercase in categorical columns like City and State to avoid discrepancy in the data.</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16406" name="Freeform 18"/>
          <p:cNvSpPr/>
          <p:nvPr/>
        </p:nvSpPr>
        <p:spPr>
          <a:xfrm>
            <a:off x="1949450" y="3752850"/>
            <a:ext cx="890588" cy="1190625"/>
          </a:xfrm>
          <a:custGeom>
            <a:avLst/>
            <a:gdLst/>
            <a:ahLst/>
            <a:cxnLst>
              <a:cxn ang="0">
                <a:pos x="766188" y="748554"/>
              </a:cxn>
              <a:cxn ang="0">
                <a:pos x="626712" y="404070"/>
              </a:cxn>
              <a:cxn ang="0">
                <a:pos x="312426" y="0"/>
              </a:cxn>
              <a:cxn ang="0">
                <a:pos x="0" y="312828"/>
              </a:cxn>
              <a:cxn ang="0">
                <a:pos x="249197" y="638691"/>
              </a:cxn>
              <a:cxn ang="0">
                <a:pos x="650887" y="1191727"/>
              </a:cxn>
              <a:cxn ang="0">
                <a:pos x="859171" y="1191727"/>
              </a:cxn>
              <a:cxn ang="0">
                <a:pos x="890786" y="1191727"/>
              </a:cxn>
              <a:cxn ang="0">
                <a:pos x="890786" y="748554"/>
              </a:cxn>
              <a:cxn ang="0">
                <a:pos x="766188" y="748554"/>
              </a:cxn>
            </a:cxnLst>
            <a:pathLst>
              <a:path w="479" h="640">
                <a:moveTo>
                  <a:pt x="412" y="402"/>
                </a:moveTo>
                <a:cubicBezTo>
                  <a:pt x="398" y="351"/>
                  <a:pt x="378" y="284"/>
                  <a:pt x="337" y="217"/>
                </a:cubicBezTo>
                <a:cubicBezTo>
                  <a:pt x="287" y="138"/>
                  <a:pt x="222" y="60"/>
                  <a:pt x="168" y="0"/>
                </a:cubicBezTo>
                <a:cubicBezTo>
                  <a:pt x="0" y="168"/>
                  <a:pt x="0" y="168"/>
                  <a:pt x="0" y="168"/>
                </a:cubicBezTo>
                <a:cubicBezTo>
                  <a:pt x="42" y="216"/>
                  <a:pt x="95" y="280"/>
                  <a:pt x="134" y="343"/>
                </a:cubicBezTo>
                <a:cubicBezTo>
                  <a:pt x="211" y="466"/>
                  <a:pt x="173" y="640"/>
                  <a:pt x="350" y="640"/>
                </a:cubicBezTo>
                <a:cubicBezTo>
                  <a:pt x="462" y="640"/>
                  <a:pt x="462" y="640"/>
                  <a:pt x="462" y="640"/>
                </a:cubicBezTo>
                <a:cubicBezTo>
                  <a:pt x="479" y="640"/>
                  <a:pt x="479" y="640"/>
                  <a:pt x="479" y="640"/>
                </a:cubicBezTo>
                <a:cubicBezTo>
                  <a:pt x="479" y="402"/>
                  <a:pt x="479" y="402"/>
                  <a:pt x="479" y="402"/>
                </a:cubicBezTo>
                <a:lnTo>
                  <a:pt x="412" y="402"/>
                </a:lnTo>
                <a:close/>
              </a:path>
            </a:pathLst>
          </a:custGeom>
          <a:solidFill>
            <a:srgbClr val="F63E0C"/>
          </a:solidFill>
          <a:ln w="9525">
            <a:noFill/>
          </a:ln>
        </p:spPr>
        <p:txBody>
          <a:bodyPr/>
          <a:p>
            <a:endParaRPr lang="en-US"/>
          </a:p>
        </p:txBody>
      </p:sp>
      <p:sp>
        <p:nvSpPr>
          <p:cNvPr id="16408" name="Freeform 20"/>
          <p:cNvSpPr/>
          <p:nvPr/>
        </p:nvSpPr>
        <p:spPr>
          <a:xfrm>
            <a:off x="2849563" y="3749675"/>
            <a:ext cx="890587" cy="1193800"/>
          </a:xfrm>
          <a:custGeom>
            <a:avLst/>
            <a:gdLst/>
            <a:ahLst/>
            <a:cxnLst>
              <a:cxn ang="0">
                <a:pos x="264074" y="405981"/>
              </a:cxn>
              <a:cxn ang="0">
                <a:pos x="122739" y="750506"/>
              </a:cxn>
              <a:cxn ang="0">
                <a:pos x="0" y="750506"/>
              </a:cxn>
              <a:cxn ang="0">
                <a:pos x="0" y="1193733"/>
              </a:cxn>
              <a:cxn ang="0">
                <a:pos x="29755" y="1193733"/>
              </a:cxn>
              <a:cxn ang="0">
                <a:pos x="238039" y="1193733"/>
              </a:cxn>
              <a:cxn ang="0">
                <a:pos x="639729" y="640631"/>
              </a:cxn>
              <a:cxn ang="0">
                <a:pos x="890786" y="314728"/>
              </a:cxn>
              <a:cxn ang="0">
                <a:pos x="578360" y="0"/>
              </a:cxn>
              <a:cxn ang="0">
                <a:pos x="264074" y="405981"/>
              </a:cxn>
            </a:cxnLst>
            <a:pathLst>
              <a:path w="479" h="641">
                <a:moveTo>
                  <a:pt x="142" y="218"/>
                </a:moveTo>
                <a:cubicBezTo>
                  <a:pt x="100" y="285"/>
                  <a:pt x="81" y="352"/>
                  <a:pt x="66" y="403"/>
                </a:cubicBezTo>
                <a:cubicBezTo>
                  <a:pt x="0" y="403"/>
                  <a:pt x="0" y="403"/>
                  <a:pt x="0" y="403"/>
                </a:cubicBezTo>
                <a:cubicBezTo>
                  <a:pt x="0" y="641"/>
                  <a:pt x="0" y="641"/>
                  <a:pt x="0" y="641"/>
                </a:cubicBezTo>
                <a:cubicBezTo>
                  <a:pt x="16" y="641"/>
                  <a:pt x="16" y="641"/>
                  <a:pt x="16" y="641"/>
                </a:cubicBezTo>
                <a:cubicBezTo>
                  <a:pt x="128" y="641"/>
                  <a:pt x="128" y="641"/>
                  <a:pt x="128" y="641"/>
                </a:cubicBezTo>
                <a:cubicBezTo>
                  <a:pt x="306" y="641"/>
                  <a:pt x="267" y="467"/>
                  <a:pt x="344" y="344"/>
                </a:cubicBezTo>
                <a:cubicBezTo>
                  <a:pt x="383" y="281"/>
                  <a:pt x="436" y="217"/>
                  <a:pt x="479" y="169"/>
                </a:cubicBezTo>
                <a:cubicBezTo>
                  <a:pt x="311" y="0"/>
                  <a:pt x="311" y="0"/>
                  <a:pt x="311" y="0"/>
                </a:cubicBezTo>
                <a:cubicBezTo>
                  <a:pt x="257" y="59"/>
                  <a:pt x="191" y="138"/>
                  <a:pt x="142" y="218"/>
                </a:cubicBezTo>
                <a:close/>
              </a:path>
            </a:pathLst>
          </a:custGeom>
          <a:solidFill>
            <a:schemeClr val="tx1"/>
          </a:solidFill>
          <a:ln w="9525">
            <a:noFill/>
          </a:ln>
        </p:spPr>
        <p:txBody>
          <a:bodyPr/>
          <a:p>
            <a:endParaRPr lang="en-US"/>
          </a:p>
        </p:txBody>
      </p:sp>
      <p:grpSp>
        <p:nvGrpSpPr>
          <p:cNvPr id="2" name="Group 1"/>
          <p:cNvGrpSpPr/>
          <p:nvPr/>
        </p:nvGrpSpPr>
        <p:grpSpPr>
          <a:xfrm>
            <a:off x="1435735" y="1577975"/>
            <a:ext cx="2774315" cy="2847975"/>
            <a:chOff x="2295" y="2533"/>
            <a:chExt cx="4369" cy="4485"/>
          </a:xfrm>
        </p:grpSpPr>
        <p:grpSp>
          <p:nvGrpSpPr>
            <p:cNvPr id="21" name="组合 20"/>
            <p:cNvGrpSpPr/>
            <p:nvPr/>
          </p:nvGrpSpPr>
          <p:grpSpPr>
            <a:xfrm>
              <a:off x="3444" y="4213"/>
              <a:ext cx="1997" cy="1520"/>
              <a:chOff x="1682840" y="2896395"/>
              <a:chExt cx="1003300" cy="763587"/>
            </a:xfrm>
            <a:solidFill>
              <a:srgbClr val="FF00FF">
                <a:alpha val="30000"/>
              </a:srgbClr>
            </a:solidFill>
          </p:grpSpPr>
          <p:sp>
            <p:nvSpPr>
              <p:cNvPr id="22" name="Freeform 6"/>
              <p:cNvSpPr/>
              <p:nvPr/>
            </p:nvSpPr>
            <p:spPr bwMode="auto">
              <a:xfrm>
                <a:off x="1682840" y="2896395"/>
                <a:ext cx="965200" cy="433387"/>
              </a:xfrm>
              <a:custGeom>
                <a:avLst/>
                <a:gdLst>
                  <a:gd name="T0" fmla="*/ 301 w 608"/>
                  <a:gd name="T1" fmla="*/ 273 h 273"/>
                  <a:gd name="T2" fmla="*/ 0 w 608"/>
                  <a:gd name="T3" fmla="*/ 137 h 273"/>
                  <a:gd name="T4" fmla="*/ 310 w 608"/>
                  <a:gd name="T5" fmla="*/ 0 h 273"/>
                  <a:gd name="T6" fmla="*/ 608 w 608"/>
                  <a:gd name="T7" fmla="*/ 133 h 273"/>
                  <a:gd name="T8" fmla="*/ 301 w 608"/>
                  <a:gd name="T9" fmla="*/ 273 h 273"/>
                </a:gdLst>
                <a:ahLst/>
                <a:cxnLst>
                  <a:cxn ang="0">
                    <a:pos x="T0" y="T1"/>
                  </a:cxn>
                  <a:cxn ang="0">
                    <a:pos x="T2" y="T3"/>
                  </a:cxn>
                  <a:cxn ang="0">
                    <a:pos x="T4" y="T5"/>
                  </a:cxn>
                  <a:cxn ang="0">
                    <a:pos x="T6" y="T7"/>
                  </a:cxn>
                  <a:cxn ang="0">
                    <a:pos x="T8" y="T9"/>
                  </a:cxn>
                </a:cxnLst>
                <a:rect l="0" t="0" r="r" b="b"/>
                <a:pathLst>
                  <a:path w="608" h="273">
                    <a:moveTo>
                      <a:pt x="301" y="273"/>
                    </a:moveTo>
                    <a:lnTo>
                      <a:pt x="0" y="137"/>
                    </a:lnTo>
                    <a:lnTo>
                      <a:pt x="310" y="0"/>
                    </a:lnTo>
                    <a:lnTo>
                      <a:pt x="608" y="133"/>
                    </a:lnTo>
                    <a:lnTo>
                      <a:pt x="301" y="273"/>
                    </a:lnTo>
                    <a:close/>
                  </a:path>
                </a:pathLst>
              </a:cu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3" name="Rectangle 7"/>
              <p:cNvSpPr>
                <a:spLocks noChangeArrowheads="1"/>
              </p:cNvSpPr>
              <p:nvPr/>
            </p:nvSpPr>
            <p:spPr bwMode="auto">
              <a:xfrm>
                <a:off x="2606765" y="3101183"/>
                <a:ext cx="31750" cy="315912"/>
              </a:xfrm>
              <a:prstGeom prst="rect">
                <a:avLst/>
              </a:prstGeom>
              <a:solidFill>
                <a:srgbClr val="F63E0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4" name="Oval 8"/>
              <p:cNvSpPr>
                <a:spLocks noChangeArrowheads="1"/>
              </p:cNvSpPr>
              <p:nvPr/>
            </p:nvSpPr>
            <p:spPr bwMode="auto">
              <a:xfrm>
                <a:off x="2575015" y="3382170"/>
                <a:ext cx="95250" cy="95250"/>
              </a:xfrm>
              <a:prstGeom prst="ellipse">
                <a:avLst/>
              </a:pr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5" name="Freeform 9"/>
              <p:cNvSpPr/>
              <p:nvPr/>
            </p:nvSpPr>
            <p:spPr bwMode="auto">
              <a:xfrm>
                <a:off x="2562315" y="3432970"/>
                <a:ext cx="73025" cy="211137"/>
              </a:xfrm>
              <a:custGeom>
                <a:avLst/>
                <a:gdLst>
                  <a:gd name="T0" fmla="*/ 27 w 49"/>
                  <a:gd name="T1" fmla="*/ 7 h 143"/>
                  <a:gd name="T2" fmla="*/ 11 w 49"/>
                  <a:gd name="T3" fmla="*/ 143 h 143"/>
                  <a:gd name="T4" fmla="*/ 49 w 49"/>
                  <a:gd name="T5" fmla="*/ 143 h 143"/>
                  <a:gd name="T6" fmla="*/ 49 w 49"/>
                  <a:gd name="T7" fmla="*/ 0 h 143"/>
                  <a:gd name="T8" fmla="*/ 27 w 49"/>
                  <a:gd name="T9" fmla="*/ 7 h 143"/>
                </a:gdLst>
                <a:ahLst/>
                <a:cxnLst>
                  <a:cxn ang="0">
                    <a:pos x="T0" y="T1"/>
                  </a:cxn>
                  <a:cxn ang="0">
                    <a:pos x="T2" y="T3"/>
                  </a:cxn>
                  <a:cxn ang="0">
                    <a:pos x="T4" y="T5"/>
                  </a:cxn>
                  <a:cxn ang="0">
                    <a:pos x="T6" y="T7"/>
                  </a:cxn>
                  <a:cxn ang="0">
                    <a:pos x="T8" y="T9"/>
                  </a:cxn>
                </a:cxnLst>
                <a:rect l="0" t="0" r="r" b="b"/>
                <a:pathLst>
                  <a:path w="49" h="143">
                    <a:moveTo>
                      <a:pt x="27" y="7"/>
                    </a:moveTo>
                    <a:cubicBezTo>
                      <a:pt x="27" y="7"/>
                      <a:pt x="0" y="60"/>
                      <a:pt x="11" y="143"/>
                    </a:cubicBezTo>
                    <a:cubicBezTo>
                      <a:pt x="49" y="143"/>
                      <a:pt x="49" y="143"/>
                      <a:pt x="49" y="143"/>
                    </a:cubicBezTo>
                    <a:cubicBezTo>
                      <a:pt x="49" y="0"/>
                      <a:pt x="49" y="0"/>
                      <a:pt x="49" y="0"/>
                    </a:cubicBezTo>
                    <a:cubicBezTo>
                      <a:pt x="49" y="0"/>
                      <a:pt x="27" y="12"/>
                      <a:pt x="27" y="7"/>
                    </a:cubicBezTo>
                    <a:close/>
                  </a:path>
                </a:pathLst>
              </a:cu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6" name="Freeform 10"/>
              <p:cNvSpPr/>
              <p:nvPr/>
            </p:nvSpPr>
            <p:spPr bwMode="auto">
              <a:xfrm>
                <a:off x="2606765" y="3432970"/>
                <a:ext cx="79375" cy="211137"/>
              </a:xfrm>
              <a:custGeom>
                <a:avLst/>
                <a:gdLst>
                  <a:gd name="T0" fmla="*/ 25 w 54"/>
                  <a:gd name="T1" fmla="*/ 7 h 143"/>
                  <a:gd name="T2" fmla="*/ 44 w 54"/>
                  <a:gd name="T3" fmla="*/ 143 h 143"/>
                  <a:gd name="T4" fmla="*/ 0 w 54"/>
                  <a:gd name="T5" fmla="*/ 143 h 143"/>
                  <a:gd name="T6" fmla="*/ 0 w 54"/>
                  <a:gd name="T7" fmla="*/ 0 h 143"/>
                  <a:gd name="T8" fmla="*/ 25 w 54"/>
                  <a:gd name="T9" fmla="*/ 7 h 143"/>
                </a:gdLst>
                <a:ahLst/>
                <a:cxnLst>
                  <a:cxn ang="0">
                    <a:pos x="T0" y="T1"/>
                  </a:cxn>
                  <a:cxn ang="0">
                    <a:pos x="T2" y="T3"/>
                  </a:cxn>
                  <a:cxn ang="0">
                    <a:pos x="T4" y="T5"/>
                  </a:cxn>
                  <a:cxn ang="0">
                    <a:pos x="T6" y="T7"/>
                  </a:cxn>
                  <a:cxn ang="0">
                    <a:pos x="T8" y="T9"/>
                  </a:cxn>
                </a:cxnLst>
                <a:rect l="0" t="0" r="r" b="b"/>
                <a:pathLst>
                  <a:path w="54" h="143">
                    <a:moveTo>
                      <a:pt x="25" y="7"/>
                    </a:moveTo>
                    <a:cubicBezTo>
                      <a:pt x="25" y="7"/>
                      <a:pt x="54" y="60"/>
                      <a:pt x="44" y="143"/>
                    </a:cubicBezTo>
                    <a:cubicBezTo>
                      <a:pt x="0" y="143"/>
                      <a:pt x="0" y="143"/>
                      <a:pt x="0" y="143"/>
                    </a:cubicBezTo>
                    <a:cubicBezTo>
                      <a:pt x="0" y="0"/>
                      <a:pt x="0" y="0"/>
                      <a:pt x="0" y="0"/>
                    </a:cubicBezTo>
                    <a:cubicBezTo>
                      <a:pt x="0" y="0"/>
                      <a:pt x="25" y="12"/>
                      <a:pt x="25" y="7"/>
                    </a:cubicBezTo>
                    <a:close/>
                  </a:path>
                </a:pathLst>
              </a:cu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27" name="Freeform 11"/>
              <p:cNvSpPr/>
              <p:nvPr/>
            </p:nvSpPr>
            <p:spPr bwMode="auto">
              <a:xfrm>
                <a:off x="1873340" y="3242470"/>
                <a:ext cx="560388" cy="417512"/>
              </a:xfrm>
              <a:custGeom>
                <a:avLst/>
                <a:gdLst>
                  <a:gd name="T0" fmla="*/ 380 w 380"/>
                  <a:gd name="T1" fmla="*/ 0 h 284"/>
                  <a:gd name="T2" fmla="*/ 190 w 380"/>
                  <a:gd name="T3" fmla="*/ 90 h 284"/>
                  <a:gd name="T4" fmla="*/ 0 w 380"/>
                  <a:gd name="T5" fmla="*/ 0 h 284"/>
                  <a:gd name="T6" fmla="*/ 0 w 380"/>
                  <a:gd name="T7" fmla="*/ 219 h 284"/>
                  <a:gd name="T8" fmla="*/ 185 w 380"/>
                  <a:gd name="T9" fmla="*/ 283 h 284"/>
                  <a:gd name="T10" fmla="*/ 185 w 380"/>
                  <a:gd name="T11" fmla="*/ 284 h 284"/>
                  <a:gd name="T12" fmla="*/ 190 w 380"/>
                  <a:gd name="T13" fmla="*/ 284 h 284"/>
                  <a:gd name="T14" fmla="*/ 195 w 380"/>
                  <a:gd name="T15" fmla="*/ 284 h 284"/>
                  <a:gd name="T16" fmla="*/ 195 w 380"/>
                  <a:gd name="T17" fmla="*/ 283 h 284"/>
                  <a:gd name="T18" fmla="*/ 380 w 380"/>
                  <a:gd name="T19" fmla="*/ 219 h 284"/>
                  <a:gd name="T20" fmla="*/ 380 w 380"/>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284">
                    <a:moveTo>
                      <a:pt x="380" y="0"/>
                    </a:moveTo>
                    <a:cubicBezTo>
                      <a:pt x="380" y="2"/>
                      <a:pt x="221" y="76"/>
                      <a:pt x="190" y="90"/>
                    </a:cubicBezTo>
                    <a:cubicBezTo>
                      <a:pt x="160" y="76"/>
                      <a:pt x="0" y="2"/>
                      <a:pt x="0" y="0"/>
                    </a:cubicBezTo>
                    <a:cubicBezTo>
                      <a:pt x="0" y="219"/>
                      <a:pt x="0" y="219"/>
                      <a:pt x="0" y="219"/>
                    </a:cubicBezTo>
                    <a:cubicBezTo>
                      <a:pt x="52" y="273"/>
                      <a:pt x="153" y="282"/>
                      <a:pt x="185" y="283"/>
                    </a:cubicBezTo>
                    <a:cubicBezTo>
                      <a:pt x="185" y="284"/>
                      <a:pt x="185" y="284"/>
                      <a:pt x="185" y="284"/>
                    </a:cubicBezTo>
                    <a:cubicBezTo>
                      <a:pt x="185" y="284"/>
                      <a:pt x="187" y="284"/>
                      <a:pt x="190" y="284"/>
                    </a:cubicBezTo>
                    <a:cubicBezTo>
                      <a:pt x="194" y="284"/>
                      <a:pt x="195" y="284"/>
                      <a:pt x="195" y="284"/>
                    </a:cubicBezTo>
                    <a:cubicBezTo>
                      <a:pt x="195" y="283"/>
                      <a:pt x="195" y="283"/>
                      <a:pt x="195" y="283"/>
                    </a:cubicBezTo>
                    <a:cubicBezTo>
                      <a:pt x="228" y="282"/>
                      <a:pt x="329" y="273"/>
                      <a:pt x="380" y="219"/>
                    </a:cubicBezTo>
                    <a:lnTo>
                      <a:pt x="380" y="0"/>
                    </a:lnTo>
                    <a:close/>
                  </a:path>
                </a:pathLst>
              </a:custGeom>
              <a:solidFill>
                <a:srgbClr val="F63E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sp>
          <p:nvSpPr>
            <p:cNvPr id="16404" name="Freeform 16"/>
            <p:cNvSpPr/>
            <p:nvPr/>
          </p:nvSpPr>
          <p:spPr>
            <a:xfrm>
              <a:off x="4488" y="2533"/>
              <a:ext cx="1657" cy="1267"/>
            </a:xfrm>
            <a:custGeom>
              <a:avLst/>
              <a:gdLst/>
              <a:ahLst/>
              <a:cxnLst>
                <a:cxn ang="0">
                  <a:pos x="736832" y="804516"/>
                </a:cxn>
                <a:cxn ang="0">
                  <a:pos x="1051288" y="489786"/>
                </a:cxn>
                <a:cxn ang="0">
                  <a:pos x="0" y="0"/>
                </a:cxn>
                <a:cxn ang="0">
                  <a:pos x="0" y="443229"/>
                </a:cxn>
                <a:cxn ang="0">
                  <a:pos x="736832" y="804516"/>
                </a:cxn>
              </a:cxnLst>
              <a:pathLst>
                <a:path w="565" h="432">
                  <a:moveTo>
                    <a:pt x="396" y="432"/>
                  </a:moveTo>
                  <a:cubicBezTo>
                    <a:pt x="565" y="263"/>
                    <a:pt x="565" y="263"/>
                    <a:pt x="565" y="263"/>
                  </a:cubicBezTo>
                  <a:cubicBezTo>
                    <a:pt x="429" y="103"/>
                    <a:pt x="227" y="1"/>
                    <a:pt x="0" y="0"/>
                  </a:cubicBezTo>
                  <a:cubicBezTo>
                    <a:pt x="0" y="238"/>
                    <a:pt x="0" y="238"/>
                    <a:pt x="0" y="238"/>
                  </a:cubicBezTo>
                  <a:cubicBezTo>
                    <a:pt x="161" y="239"/>
                    <a:pt x="303" y="315"/>
                    <a:pt x="396" y="432"/>
                  </a:cubicBezTo>
                  <a:close/>
                </a:path>
              </a:pathLst>
            </a:custGeom>
            <a:solidFill>
              <a:srgbClr val="F63E0C"/>
            </a:solidFill>
            <a:ln w="9525">
              <a:noFill/>
            </a:ln>
          </p:spPr>
          <p:txBody>
            <a:bodyPr/>
            <a:p>
              <a:endParaRPr lang="en-US"/>
            </a:p>
          </p:txBody>
        </p:sp>
        <p:sp>
          <p:nvSpPr>
            <p:cNvPr id="16405" name="Freeform 17"/>
            <p:cNvSpPr/>
            <p:nvPr/>
          </p:nvSpPr>
          <p:spPr>
            <a:xfrm>
              <a:off x="5658" y="3315"/>
              <a:ext cx="1007" cy="1650"/>
            </a:xfrm>
            <a:custGeom>
              <a:avLst/>
              <a:gdLst/>
              <a:ahLst/>
              <a:cxnLst>
                <a:cxn ang="0">
                  <a:pos x="197210" y="889162"/>
                </a:cxn>
                <a:cxn ang="0">
                  <a:pos x="182326" y="1047276"/>
                </a:cxn>
                <a:cxn ang="0">
                  <a:pos x="630700" y="1047276"/>
                </a:cxn>
                <a:cxn ang="0">
                  <a:pos x="640002" y="889162"/>
                </a:cxn>
                <a:cxn ang="0">
                  <a:pos x="316280" y="0"/>
                </a:cxn>
                <a:cxn ang="0">
                  <a:pos x="0" y="316229"/>
                </a:cxn>
                <a:cxn ang="0">
                  <a:pos x="197210" y="889162"/>
                </a:cxn>
              </a:cxnLst>
              <a:pathLst>
                <a:path w="344" h="563">
                  <a:moveTo>
                    <a:pt x="106" y="478"/>
                  </a:moveTo>
                  <a:cubicBezTo>
                    <a:pt x="106" y="507"/>
                    <a:pt x="103" y="536"/>
                    <a:pt x="98" y="563"/>
                  </a:cubicBezTo>
                  <a:cubicBezTo>
                    <a:pt x="339" y="563"/>
                    <a:pt x="339" y="563"/>
                    <a:pt x="339" y="563"/>
                  </a:cubicBezTo>
                  <a:cubicBezTo>
                    <a:pt x="342" y="536"/>
                    <a:pt x="344" y="507"/>
                    <a:pt x="344" y="478"/>
                  </a:cubicBezTo>
                  <a:cubicBezTo>
                    <a:pt x="344" y="296"/>
                    <a:pt x="278" y="130"/>
                    <a:pt x="170" y="0"/>
                  </a:cubicBezTo>
                  <a:cubicBezTo>
                    <a:pt x="0" y="170"/>
                    <a:pt x="0" y="170"/>
                    <a:pt x="0" y="170"/>
                  </a:cubicBezTo>
                  <a:cubicBezTo>
                    <a:pt x="66" y="256"/>
                    <a:pt x="106" y="362"/>
                    <a:pt x="106" y="478"/>
                  </a:cubicBezTo>
                  <a:close/>
                </a:path>
              </a:pathLst>
            </a:custGeom>
            <a:solidFill>
              <a:schemeClr val="tx1"/>
            </a:solidFill>
            <a:ln w="9525">
              <a:noFill/>
            </a:ln>
          </p:spPr>
          <p:txBody>
            <a:bodyPr/>
            <a:p>
              <a:endParaRPr lang="en-US"/>
            </a:p>
          </p:txBody>
        </p:sp>
        <p:sp>
          <p:nvSpPr>
            <p:cNvPr id="16407" name="Freeform 19"/>
            <p:cNvSpPr/>
            <p:nvPr/>
          </p:nvSpPr>
          <p:spPr>
            <a:xfrm>
              <a:off x="2295" y="3315"/>
              <a:ext cx="1008" cy="1650"/>
            </a:xfrm>
            <a:custGeom>
              <a:avLst/>
              <a:gdLst/>
              <a:ahLst/>
              <a:cxnLst>
                <a:cxn ang="0">
                  <a:pos x="442792" y="889162"/>
                </a:cxn>
                <a:cxn ang="0">
                  <a:pos x="640002" y="316229"/>
                </a:cxn>
                <a:cxn ang="0">
                  <a:pos x="323722" y="0"/>
                </a:cxn>
                <a:cxn ang="0">
                  <a:pos x="0" y="889162"/>
                </a:cxn>
                <a:cxn ang="0">
                  <a:pos x="9302" y="1047276"/>
                </a:cxn>
                <a:cxn ang="0">
                  <a:pos x="457676" y="1047276"/>
                </a:cxn>
                <a:cxn ang="0">
                  <a:pos x="442792" y="889162"/>
                </a:cxn>
              </a:cxnLst>
              <a:pathLst>
                <a:path w="344" h="563">
                  <a:moveTo>
                    <a:pt x="238" y="478"/>
                  </a:moveTo>
                  <a:cubicBezTo>
                    <a:pt x="238" y="362"/>
                    <a:pt x="278" y="255"/>
                    <a:pt x="344" y="170"/>
                  </a:cubicBezTo>
                  <a:cubicBezTo>
                    <a:pt x="174" y="0"/>
                    <a:pt x="174" y="0"/>
                    <a:pt x="174" y="0"/>
                  </a:cubicBezTo>
                  <a:cubicBezTo>
                    <a:pt x="66" y="129"/>
                    <a:pt x="0" y="296"/>
                    <a:pt x="0" y="478"/>
                  </a:cubicBezTo>
                  <a:cubicBezTo>
                    <a:pt x="0" y="507"/>
                    <a:pt x="2" y="536"/>
                    <a:pt x="5" y="563"/>
                  </a:cubicBezTo>
                  <a:cubicBezTo>
                    <a:pt x="246" y="563"/>
                    <a:pt x="246" y="563"/>
                    <a:pt x="246" y="563"/>
                  </a:cubicBezTo>
                  <a:cubicBezTo>
                    <a:pt x="241" y="536"/>
                    <a:pt x="238" y="507"/>
                    <a:pt x="238" y="478"/>
                  </a:cubicBezTo>
                  <a:close/>
                </a:path>
              </a:pathLst>
            </a:custGeom>
            <a:solidFill>
              <a:srgbClr val="F63E0C"/>
            </a:solidFill>
            <a:ln w="9525">
              <a:noFill/>
            </a:ln>
          </p:spPr>
          <p:txBody>
            <a:bodyPr/>
            <a:p>
              <a:endParaRPr lang="en-US"/>
            </a:p>
          </p:txBody>
        </p:sp>
        <p:sp>
          <p:nvSpPr>
            <p:cNvPr id="16409" name="Freeform 21"/>
            <p:cNvSpPr/>
            <p:nvPr/>
          </p:nvSpPr>
          <p:spPr>
            <a:xfrm>
              <a:off x="2315" y="4983"/>
              <a:ext cx="1235" cy="1407"/>
            </a:xfrm>
            <a:custGeom>
              <a:avLst/>
              <a:gdLst/>
              <a:ahLst/>
              <a:cxnLst>
                <a:cxn ang="0">
                  <a:pos x="730546" y="520795"/>
                </a:cxn>
                <a:cxn ang="0">
                  <a:pos x="717534" y="507775"/>
                </a:cxn>
                <a:cxn ang="0">
                  <a:pos x="678497" y="466856"/>
                </a:cxn>
                <a:cxn ang="0">
                  <a:pos x="672920" y="461276"/>
                </a:cxn>
                <a:cxn ang="0">
                  <a:pos x="446135" y="0"/>
                </a:cxn>
                <a:cxn ang="0">
                  <a:pos x="0" y="0"/>
                </a:cxn>
                <a:cxn ang="0">
                  <a:pos x="342037" y="757013"/>
                </a:cxn>
                <a:cxn ang="0">
                  <a:pos x="342037" y="757013"/>
                </a:cxn>
                <a:cxn ang="0">
                  <a:pos x="347614" y="762593"/>
                </a:cxn>
                <a:cxn ang="0">
                  <a:pos x="408957" y="825833"/>
                </a:cxn>
                <a:cxn ang="0">
                  <a:pos x="472160" y="892792"/>
                </a:cxn>
                <a:cxn ang="0">
                  <a:pos x="784454" y="580315"/>
                </a:cxn>
                <a:cxn ang="0">
                  <a:pos x="730546" y="520795"/>
                </a:cxn>
              </a:cxnLst>
              <a:pathLst>
                <a:path w="422" h="480">
                  <a:moveTo>
                    <a:pt x="393" y="280"/>
                  </a:moveTo>
                  <a:cubicBezTo>
                    <a:pt x="391" y="278"/>
                    <a:pt x="389" y="276"/>
                    <a:pt x="386" y="273"/>
                  </a:cubicBezTo>
                  <a:cubicBezTo>
                    <a:pt x="379" y="266"/>
                    <a:pt x="372" y="259"/>
                    <a:pt x="365" y="251"/>
                  </a:cubicBezTo>
                  <a:cubicBezTo>
                    <a:pt x="364" y="250"/>
                    <a:pt x="363" y="249"/>
                    <a:pt x="362" y="248"/>
                  </a:cubicBezTo>
                  <a:cubicBezTo>
                    <a:pt x="299" y="178"/>
                    <a:pt x="257" y="92"/>
                    <a:pt x="240" y="0"/>
                  </a:cubicBezTo>
                  <a:cubicBezTo>
                    <a:pt x="0" y="0"/>
                    <a:pt x="0" y="0"/>
                    <a:pt x="0" y="0"/>
                  </a:cubicBezTo>
                  <a:cubicBezTo>
                    <a:pt x="19" y="155"/>
                    <a:pt x="85" y="296"/>
                    <a:pt x="184" y="407"/>
                  </a:cubicBezTo>
                  <a:cubicBezTo>
                    <a:pt x="184" y="407"/>
                    <a:pt x="184" y="407"/>
                    <a:pt x="184" y="407"/>
                  </a:cubicBezTo>
                  <a:cubicBezTo>
                    <a:pt x="184" y="407"/>
                    <a:pt x="185" y="408"/>
                    <a:pt x="187" y="410"/>
                  </a:cubicBezTo>
                  <a:cubicBezTo>
                    <a:pt x="198" y="421"/>
                    <a:pt x="209" y="433"/>
                    <a:pt x="220" y="444"/>
                  </a:cubicBezTo>
                  <a:cubicBezTo>
                    <a:pt x="230" y="454"/>
                    <a:pt x="241" y="467"/>
                    <a:pt x="254" y="480"/>
                  </a:cubicBezTo>
                  <a:cubicBezTo>
                    <a:pt x="422" y="312"/>
                    <a:pt x="422" y="312"/>
                    <a:pt x="422" y="312"/>
                  </a:cubicBezTo>
                  <a:cubicBezTo>
                    <a:pt x="412" y="301"/>
                    <a:pt x="402" y="290"/>
                    <a:pt x="393" y="280"/>
                  </a:cubicBezTo>
                  <a:close/>
                </a:path>
              </a:pathLst>
            </a:custGeom>
            <a:solidFill>
              <a:schemeClr val="tx1"/>
            </a:solidFill>
            <a:ln w="9525">
              <a:noFill/>
            </a:ln>
          </p:spPr>
          <p:txBody>
            <a:bodyPr/>
            <a:p>
              <a:endParaRPr lang="en-US"/>
            </a:p>
          </p:txBody>
        </p:sp>
        <p:sp>
          <p:nvSpPr>
            <p:cNvPr id="16410" name="Freeform 22"/>
            <p:cNvSpPr/>
            <p:nvPr/>
          </p:nvSpPr>
          <p:spPr>
            <a:xfrm>
              <a:off x="5408" y="4983"/>
              <a:ext cx="1242" cy="1407"/>
            </a:xfrm>
            <a:custGeom>
              <a:avLst/>
              <a:gdLst/>
              <a:ahLst/>
              <a:cxnLst>
                <a:cxn ang="0">
                  <a:pos x="788467" y="0"/>
                </a:cxn>
                <a:cxn ang="0">
                  <a:pos x="339246" y="0"/>
                </a:cxn>
                <a:cxn ang="0">
                  <a:pos x="61512" y="515215"/>
                </a:cxn>
                <a:cxn ang="0">
                  <a:pos x="42872" y="533815"/>
                </a:cxn>
                <a:cxn ang="0">
                  <a:pos x="0" y="578455"/>
                </a:cxn>
                <a:cxn ang="0">
                  <a:pos x="315014" y="892792"/>
                </a:cxn>
                <a:cxn ang="0">
                  <a:pos x="367206" y="836993"/>
                </a:cxn>
                <a:cxn ang="0">
                  <a:pos x="788467" y="0"/>
                </a:cxn>
              </a:cxnLst>
              <a:pathLst>
                <a:path w="423" h="480">
                  <a:moveTo>
                    <a:pt x="423" y="0"/>
                  </a:moveTo>
                  <a:cubicBezTo>
                    <a:pt x="182" y="0"/>
                    <a:pt x="182" y="0"/>
                    <a:pt x="182" y="0"/>
                  </a:cubicBezTo>
                  <a:cubicBezTo>
                    <a:pt x="163" y="105"/>
                    <a:pt x="112" y="202"/>
                    <a:pt x="33" y="277"/>
                  </a:cubicBezTo>
                  <a:cubicBezTo>
                    <a:pt x="29" y="280"/>
                    <a:pt x="26" y="283"/>
                    <a:pt x="23" y="287"/>
                  </a:cubicBezTo>
                  <a:cubicBezTo>
                    <a:pt x="16" y="294"/>
                    <a:pt x="8" y="303"/>
                    <a:pt x="0" y="311"/>
                  </a:cubicBezTo>
                  <a:cubicBezTo>
                    <a:pt x="169" y="480"/>
                    <a:pt x="169" y="480"/>
                    <a:pt x="169" y="480"/>
                  </a:cubicBezTo>
                  <a:cubicBezTo>
                    <a:pt x="179" y="469"/>
                    <a:pt x="188" y="458"/>
                    <a:pt x="197" y="450"/>
                  </a:cubicBezTo>
                  <a:cubicBezTo>
                    <a:pt x="319" y="333"/>
                    <a:pt x="401" y="176"/>
                    <a:pt x="423" y="0"/>
                  </a:cubicBezTo>
                  <a:close/>
                </a:path>
              </a:pathLst>
            </a:custGeom>
            <a:solidFill>
              <a:srgbClr val="F63E0C"/>
            </a:solidFill>
            <a:ln w="9525">
              <a:noFill/>
            </a:ln>
          </p:spPr>
          <p:txBody>
            <a:bodyPr/>
            <a:p>
              <a:endParaRPr lang="en-US"/>
            </a:p>
          </p:txBody>
        </p:sp>
        <p:sp>
          <p:nvSpPr>
            <p:cNvPr id="16411" name="Freeform 23"/>
            <p:cNvSpPr/>
            <p:nvPr/>
          </p:nvSpPr>
          <p:spPr>
            <a:xfrm>
              <a:off x="2818" y="2533"/>
              <a:ext cx="1655" cy="1267"/>
            </a:xfrm>
            <a:custGeom>
              <a:avLst/>
              <a:gdLst/>
              <a:ahLst/>
              <a:cxnLst>
                <a:cxn ang="0">
                  <a:pos x="1051288" y="443229"/>
                </a:cxn>
                <a:cxn ang="0">
                  <a:pos x="1051288" y="0"/>
                </a:cxn>
                <a:cxn ang="0">
                  <a:pos x="0" y="489786"/>
                </a:cxn>
                <a:cxn ang="0">
                  <a:pos x="314456" y="804516"/>
                </a:cxn>
                <a:cxn ang="0">
                  <a:pos x="1051288" y="443229"/>
                </a:cxn>
              </a:cxnLst>
              <a:pathLst>
                <a:path w="565" h="432">
                  <a:moveTo>
                    <a:pt x="565" y="238"/>
                  </a:moveTo>
                  <a:cubicBezTo>
                    <a:pt x="565" y="0"/>
                    <a:pt x="565" y="0"/>
                    <a:pt x="565" y="0"/>
                  </a:cubicBezTo>
                  <a:cubicBezTo>
                    <a:pt x="338" y="1"/>
                    <a:pt x="136" y="103"/>
                    <a:pt x="0" y="263"/>
                  </a:cubicBezTo>
                  <a:cubicBezTo>
                    <a:pt x="169" y="432"/>
                    <a:pt x="169" y="432"/>
                    <a:pt x="169" y="432"/>
                  </a:cubicBezTo>
                  <a:cubicBezTo>
                    <a:pt x="262" y="315"/>
                    <a:pt x="404" y="239"/>
                    <a:pt x="565" y="238"/>
                  </a:cubicBezTo>
                  <a:close/>
                </a:path>
              </a:pathLst>
            </a:custGeom>
            <a:solidFill>
              <a:schemeClr val="tx1"/>
            </a:solidFill>
            <a:ln w="9525">
              <a:noFill/>
            </a:ln>
          </p:spPr>
          <p:txBody>
            <a:bodyPr/>
            <a:p>
              <a:endParaRPr lang="en-US"/>
            </a:p>
          </p:txBody>
        </p:sp>
        <p:sp>
          <p:nvSpPr>
            <p:cNvPr id="16412" name="Freeform 24"/>
            <p:cNvSpPr>
              <a:spLocks noEditPoints="1"/>
            </p:cNvSpPr>
            <p:nvPr/>
          </p:nvSpPr>
          <p:spPr>
            <a:xfrm>
              <a:off x="2753" y="5258"/>
              <a:ext cx="227" cy="620"/>
            </a:xfrm>
            <a:custGeom>
              <a:avLst/>
              <a:gdLst/>
              <a:ahLst/>
              <a:cxnLst>
                <a:cxn ang="0">
                  <a:pos x="72226" y="0"/>
                </a:cxn>
                <a:cxn ang="0">
                  <a:pos x="0" y="197547"/>
                </a:cxn>
                <a:cxn ang="0">
                  <a:pos x="72226" y="393230"/>
                </a:cxn>
                <a:cxn ang="0">
                  <a:pos x="144452" y="197547"/>
                </a:cxn>
                <a:cxn ang="0">
                  <a:pos x="72226" y="0"/>
                </a:cxn>
                <a:cxn ang="0">
                  <a:pos x="72226" y="361548"/>
                </a:cxn>
                <a:cxn ang="0">
                  <a:pos x="11112" y="197547"/>
                </a:cxn>
                <a:cxn ang="0">
                  <a:pos x="72226" y="31682"/>
                </a:cxn>
                <a:cxn ang="0">
                  <a:pos x="131488" y="197547"/>
                </a:cxn>
                <a:cxn ang="0">
                  <a:pos x="72226" y="361548"/>
                </a:cxn>
              </a:cxnLst>
              <a:pathLst>
                <a:path w="78" h="211">
                  <a:moveTo>
                    <a:pt x="39" y="0"/>
                  </a:moveTo>
                  <a:cubicBezTo>
                    <a:pt x="17" y="0"/>
                    <a:pt x="0" y="47"/>
                    <a:pt x="0" y="106"/>
                  </a:cubicBezTo>
                  <a:cubicBezTo>
                    <a:pt x="0" y="164"/>
                    <a:pt x="17" y="211"/>
                    <a:pt x="39" y="211"/>
                  </a:cubicBezTo>
                  <a:cubicBezTo>
                    <a:pt x="60" y="211"/>
                    <a:pt x="78" y="164"/>
                    <a:pt x="78" y="106"/>
                  </a:cubicBezTo>
                  <a:cubicBezTo>
                    <a:pt x="78" y="47"/>
                    <a:pt x="60" y="0"/>
                    <a:pt x="39" y="0"/>
                  </a:cubicBezTo>
                  <a:close/>
                  <a:moveTo>
                    <a:pt x="39" y="194"/>
                  </a:moveTo>
                  <a:cubicBezTo>
                    <a:pt x="21" y="194"/>
                    <a:pt x="6" y="154"/>
                    <a:pt x="6" y="106"/>
                  </a:cubicBezTo>
                  <a:cubicBezTo>
                    <a:pt x="6" y="57"/>
                    <a:pt x="21" y="17"/>
                    <a:pt x="39" y="17"/>
                  </a:cubicBezTo>
                  <a:cubicBezTo>
                    <a:pt x="57" y="17"/>
                    <a:pt x="71" y="57"/>
                    <a:pt x="71" y="106"/>
                  </a:cubicBezTo>
                  <a:cubicBezTo>
                    <a:pt x="71" y="154"/>
                    <a:pt x="57" y="194"/>
                    <a:pt x="39" y="194"/>
                  </a:cubicBezTo>
                  <a:close/>
                </a:path>
              </a:pathLst>
            </a:custGeom>
            <a:solidFill>
              <a:srgbClr val="F2F2F2"/>
            </a:solidFill>
            <a:ln w="9525">
              <a:noFill/>
            </a:ln>
          </p:spPr>
          <p:txBody>
            <a:bodyPr/>
            <a:p>
              <a:endParaRPr lang="en-US"/>
            </a:p>
          </p:txBody>
        </p:sp>
        <p:sp>
          <p:nvSpPr>
            <p:cNvPr id="16413" name="Freeform 25"/>
            <p:cNvSpPr>
              <a:spLocks noEditPoints="1"/>
            </p:cNvSpPr>
            <p:nvPr/>
          </p:nvSpPr>
          <p:spPr>
            <a:xfrm>
              <a:off x="2558" y="5455"/>
              <a:ext cx="617" cy="223"/>
            </a:xfrm>
            <a:custGeom>
              <a:avLst/>
              <a:gdLst/>
              <a:ahLst/>
              <a:cxnLst>
                <a:cxn ang="0">
                  <a:pos x="391224" y="72147"/>
                </a:cxn>
                <a:cxn ang="0">
                  <a:pos x="196539" y="0"/>
                </a:cxn>
                <a:cxn ang="0">
                  <a:pos x="0" y="72147"/>
                </a:cxn>
                <a:cxn ang="0">
                  <a:pos x="196539" y="142445"/>
                </a:cxn>
                <a:cxn ang="0">
                  <a:pos x="391224" y="72147"/>
                </a:cxn>
                <a:cxn ang="0">
                  <a:pos x="31520" y="72147"/>
                </a:cxn>
                <a:cxn ang="0">
                  <a:pos x="196539" y="11100"/>
                </a:cxn>
                <a:cxn ang="0">
                  <a:pos x="359704" y="72147"/>
                </a:cxn>
                <a:cxn ang="0">
                  <a:pos x="196539" y="131345"/>
                </a:cxn>
                <a:cxn ang="0">
                  <a:pos x="31520" y="72147"/>
                </a:cxn>
              </a:cxnLst>
              <a:pathLst>
                <a:path w="211" h="77">
                  <a:moveTo>
                    <a:pt x="211" y="39"/>
                  </a:moveTo>
                  <a:cubicBezTo>
                    <a:pt x="211" y="17"/>
                    <a:pt x="164" y="0"/>
                    <a:pt x="106" y="0"/>
                  </a:cubicBezTo>
                  <a:cubicBezTo>
                    <a:pt x="47" y="0"/>
                    <a:pt x="0" y="17"/>
                    <a:pt x="0" y="39"/>
                  </a:cubicBezTo>
                  <a:cubicBezTo>
                    <a:pt x="0" y="60"/>
                    <a:pt x="47" y="77"/>
                    <a:pt x="106" y="77"/>
                  </a:cubicBezTo>
                  <a:cubicBezTo>
                    <a:pt x="164" y="77"/>
                    <a:pt x="211" y="60"/>
                    <a:pt x="211" y="39"/>
                  </a:cubicBezTo>
                  <a:close/>
                  <a:moveTo>
                    <a:pt x="17" y="39"/>
                  </a:moveTo>
                  <a:cubicBezTo>
                    <a:pt x="17" y="20"/>
                    <a:pt x="57" y="6"/>
                    <a:pt x="106" y="6"/>
                  </a:cubicBezTo>
                  <a:cubicBezTo>
                    <a:pt x="154" y="6"/>
                    <a:pt x="194" y="20"/>
                    <a:pt x="194" y="39"/>
                  </a:cubicBezTo>
                  <a:cubicBezTo>
                    <a:pt x="194" y="57"/>
                    <a:pt x="154" y="71"/>
                    <a:pt x="106" y="71"/>
                  </a:cubicBezTo>
                  <a:cubicBezTo>
                    <a:pt x="57" y="71"/>
                    <a:pt x="17" y="57"/>
                    <a:pt x="17" y="39"/>
                  </a:cubicBezTo>
                  <a:close/>
                </a:path>
              </a:pathLst>
            </a:custGeom>
            <a:solidFill>
              <a:srgbClr val="F2F2F2"/>
            </a:solidFill>
            <a:ln w="9525">
              <a:noFill/>
            </a:ln>
          </p:spPr>
          <p:txBody>
            <a:bodyPr/>
            <a:p>
              <a:endParaRPr lang="en-US"/>
            </a:p>
          </p:txBody>
        </p:sp>
        <p:sp>
          <p:nvSpPr>
            <p:cNvPr id="16414" name="Freeform 26"/>
            <p:cNvSpPr>
              <a:spLocks noEditPoints="1"/>
            </p:cNvSpPr>
            <p:nvPr/>
          </p:nvSpPr>
          <p:spPr>
            <a:xfrm>
              <a:off x="2603" y="5303"/>
              <a:ext cx="527" cy="530"/>
            </a:xfrm>
            <a:custGeom>
              <a:avLst/>
              <a:gdLst/>
              <a:ahLst/>
              <a:cxnLst>
                <a:cxn ang="0">
                  <a:pos x="305267" y="29795"/>
                </a:cxn>
                <a:cxn ang="0">
                  <a:pos x="115406" y="117317"/>
                </a:cxn>
                <a:cxn ang="0">
                  <a:pos x="27921" y="307259"/>
                </a:cxn>
                <a:cxn ang="0">
                  <a:pos x="217782" y="219737"/>
                </a:cxn>
                <a:cxn ang="0">
                  <a:pos x="305267" y="29795"/>
                </a:cxn>
                <a:cxn ang="0">
                  <a:pos x="50257" y="284913"/>
                </a:cxn>
                <a:cxn ang="0">
                  <a:pos x="122851" y="124766"/>
                </a:cxn>
                <a:cxn ang="0">
                  <a:pos x="282930" y="52141"/>
                </a:cxn>
                <a:cxn ang="0">
                  <a:pos x="210336" y="212288"/>
                </a:cxn>
                <a:cxn ang="0">
                  <a:pos x="50257" y="284913"/>
                </a:cxn>
              </a:cxnLst>
              <a:pathLst>
                <a:path w="180" h="181">
                  <a:moveTo>
                    <a:pt x="164" y="16"/>
                  </a:moveTo>
                  <a:cubicBezTo>
                    <a:pt x="149" y="0"/>
                    <a:pt x="103" y="22"/>
                    <a:pt x="62" y="63"/>
                  </a:cubicBezTo>
                  <a:cubicBezTo>
                    <a:pt x="21" y="104"/>
                    <a:pt x="0" y="150"/>
                    <a:pt x="15" y="165"/>
                  </a:cubicBezTo>
                  <a:cubicBezTo>
                    <a:pt x="30" y="181"/>
                    <a:pt x="76" y="159"/>
                    <a:pt x="117" y="118"/>
                  </a:cubicBezTo>
                  <a:cubicBezTo>
                    <a:pt x="158" y="77"/>
                    <a:pt x="180" y="31"/>
                    <a:pt x="164" y="16"/>
                  </a:cubicBezTo>
                  <a:close/>
                  <a:moveTo>
                    <a:pt x="27" y="153"/>
                  </a:moveTo>
                  <a:cubicBezTo>
                    <a:pt x="14" y="140"/>
                    <a:pt x="32" y="102"/>
                    <a:pt x="66" y="67"/>
                  </a:cubicBezTo>
                  <a:cubicBezTo>
                    <a:pt x="101" y="33"/>
                    <a:pt x="139" y="15"/>
                    <a:pt x="152" y="28"/>
                  </a:cubicBezTo>
                  <a:cubicBezTo>
                    <a:pt x="165" y="41"/>
                    <a:pt x="147" y="79"/>
                    <a:pt x="113" y="114"/>
                  </a:cubicBezTo>
                  <a:cubicBezTo>
                    <a:pt x="78" y="148"/>
                    <a:pt x="40" y="166"/>
                    <a:pt x="27" y="153"/>
                  </a:cubicBezTo>
                  <a:close/>
                </a:path>
              </a:pathLst>
            </a:custGeom>
            <a:solidFill>
              <a:srgbClr val="F2F2F2"/>
            </a:solidFill>
            <a:ln w="9525">
              <a:noFill/>
            </a:ln>
          </p:spPr>
          <p:txBody>
            <a:bodyPr/>
            <a:p>
              <a:endParaRPr lang="en-US"/>
            </a:p>
          </p:txBody>
        </p:sp>
        <p:sp>
          <p:nvSpPr>
            <p:cNvPr id="16415" name="Freeform 27"/>
            <p:cNvSpPr>
              <a:spLocks noEditPoints="1"/>
            </p:cNvSpPr>
            <p:nvPr/>
          </p:nvSpPr>
          <p:spPr>
            <a:xfrm>
              <a:off x="2603" y="5303"/>
              <a:ext cx="527" cy="530"/>
            </a:xfrm>
            <a:custGeom>
              <a:avLst/>
              <a:gdLst/>
              <a:ahLst/>
              <a:cxnLst>
                <a:cxn ang="0">
                  <a:pos x="305267" y="307259"/>
                </a:cxn>
                <a:cxn ang="0">
                  <a:pos x="217782" y="117317"/>
                </a:cxn>
                <a:cxn ang="0">
                  <a:pos x="27921" y="29795"/>
                </a:cxn>
                <a:cxn ang="0">
                  <a:pos x="115406" y="219737"/>
                </a:cxn>
                <a:cxn ang="0">
                  <a:pos x="305267" y="307259"/>
                </a:cxn>
                <a:cxn ang="0">
                  <a:pos x="50257" y="52141"/>
                </a:cxn>
                <a:cxn ang="0">
                  <a:pos x="210336" y="124766"/>
                </a:cxn>
                <a:cxn ang="0">
                  <a:pos x="282930" y="284913"/>
                </a:cxn>
                <a:cxn ang="0">
                  <a:pos x="122851" y="212288"/>
                </a:cxn>
                <a:cxn ang="0">
                  <a:pos x="50257" y="52141"/>
                </a:cxn>
              </a:cxnLst>
              <a:pathLst>
                <a:path w="180" h="181">
                  <a:moveTo>
                    <a:pt x="164" y="165"/>
                  </a:moveTo>
                  <a:cubicBezTo>
                    <a:pt x="180" y="150"/>
                    <a:pt x="158" y="104"/>
                    <a:pt x="117" y="63"/>
                  </a:cubicBezTo>
                  <a:cubicBezTo>
                    <a:pt x="76" y="22"/>
                    <a:pt x="30" y="0"/>
                    <a:pt x="15" y="16"/>
                  </a:cubicBezTo>
                  <a:cubicBezTo>
                    <a:pt x="0" y="31"/>
                    <a:pt x="21" y="77"/>
                    <a:pt x="62" y="118"/>
                  </a:cubicBezTo>
                  <a:cubicBezTo>
                    <a:pt x="103" y="159"/>
                    <a:pt x="149" y="181"/>
                    <a:pt x="164" y="165"/>
                  </a:cubicBezTo>
                  <a:close/>
                  <a:moveTo>
                    <a:pt x="27" y="28"/>
                  </a:moveTo>
                  <a:cubicBezTo>
                    <a:pt x="40" y="15"/>
                    <a:pt x="78" y="33"/>
                    <a:pt x="113" y="67"/>
                  </a:cubicBezTo>
                  <a:cubicBezTo>
                    <a:pt x="147" y="102"/>
                    <a:pt x="165" y="140"/>
                    <a:pt x="152" y="153"/>
                  </a:cubicBezTo>
                  <a:cubicBezTo>
                    <a:pt x="139" y="166"/>
                    <a:pt x="101" y="148"/>
                    <a:pt x="66" y="114"/>
                  </a:cubicBezTo>
                  <a:cubicBezTo>
                    <a:pt x="32" y="79"/>
                    <a:pt x="14" y="41"/>
                    <a:pt x="27" y="28"/>
                  </a:cubicBezTo>
                  <a:close/>
                </a:path>
              </a:pathLst>
            </a:custGeom>
            <a:solidFill>
              <a:srgbClr val="F2F2F2"/>
            </a:solidFill>
            <a:ln w="9525">
              <a:noFill/>
            </a:ln>
          </p:spPr>
          <p:txBody>
            <a:bodyPr/>
            <a:p>
              <a:endParaRPr lang="en-US"/>
            </a:p>
          </p:txBody>
        </p:sp>
        <p:sp>
          <p:nvSpPr>
            <p:cNvPr id="16416" name="Oval 28"/>
            <p:cNvSpPr/>
            <p:nvPr/>
          </p:nvSpPr>
          <p:spPr>
            <a:xfrm>
              <a:off x="2818" y="5518"/>
              <a:ext cx="97" cy="97"/>
            </a:xfrm>
            <a:prstGeom prst="ellipse">
              <a:avLst/>
            </a:prstGeom>
            <a:solidFill>
              <a:srgbClr val="F2F2F2"/>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17" name="Freeform 29"/>
            <p:cNvSpPr>
              <a:spLocks noEditPoints="1"/>
            </p:cNvSpPr>
            <p:nvPr/>
          </p:nvSpPr>
          <p:spPr>
            <a:xfrm>
              <a:off x="3510" y="6450"/>
              <a:ext cx="558" cy="568"/>
            </a:xfrm>
            <a:custGeom>
              <a:avLst/>
              <a:gdLst/>
              <a:ahLst/>
              <a:cxnLst>
                <a:cxn ang="0">
                  <a:pos x="228684" y="174016"/>
                </a:cxn>
                <a:cxn ang="0">
                  <a:pos x="219388" y="153433"/>
                </a:cxn>
                <a:cxn ang="0">
                  <a:pos x="219388" y="69232"/>
                </a:cxn>
                <a:cxn ang="0">
                  <a:pos x="228684" y="58005"/>
                </a:cxn>
                <a:cxn ang="0">
                  <a:pos x="230543" y="58005"/>
                </a:cxn>
                <a:cxn ang="0">
                  <a:pos x="230543" y="20583"/>
                </a:cxn>
                <a:cxn ang="0">
                  <a:pos x="228684" y="20583"/>
                </a:cxn>
                <a:cxn ang="0">
                  <a:pos x="228684" y="20583"/>
                </a:cxn>
                <a:cxn ang="0">
                  <a:pos x="178485" y="0"/>
                </a:cxn>
                <a:cxn ang="0">
                  <a:pos x="126427" y="20583"/>
                </a:cxn>
                <a:cxn ang="0">
                  <a:pos x="126427" y="20583"/>
                </a:cxn>
                <a:cxn ang="0">
                  <a:pos x="126427" y="20583"/>
                </a:cxn>
                <a:cxn ang="0">
                  <a:pos x="126427" y="58005"/>
                </a:cxn>
                <a:cxn ang="0">
                  <a:pos x="126427" y="58005"/>
                </a:cxn>
                <a:cxn ang="0">
                  <a:pos x="141301" y="69232"/>
                </a:cxn>
                <a:cxn ang="0">
                  <a:pos x="141301" y="153433"/>
                </a:cxn>
                <a:cxn ang="0">
                  <a:pos x="130145" y="174016"/>
                </a:cxn>
                <a:cxn ang="0">
                  <a:pos x="48340" y="331192"/>
                </a:cxn>
                <a:cxn ang="0">
                  <a:pos x="178485" y="359259"/>
                </a:cxn>
                <a:cxn ang="0">
                  <a:pos x="308631" y="331192"/>
                </a:cxn>
                <a:cxn ang="0">
                  <a:pos x="228684" y="174016"/>
                </a:cxn>
                <a:cxn ang="0">
                  <a:pos x="224966" y="333063"/>
                </a:cxn>
                <a:cxn ang="0">
                  <a:pos x="282601" y="293769"/>
                </a:cxn>
                <a:cxn ang="0">
                  <a:pos x="232402" y="209568"/>
                </a:cxn>
                <a:cxn ang="0">
                  <a:pos x="301194" y="297511"/>
                </a:cxn>
                <a:cxn ang="0">
                  <a:pos x="224966" y="333063"/>
                </a:cxn>
              </a:cxnLst>
              <a:pathLst>
                <a:path w="191" h="193">
                  <a:moveTo>
                    <a:pt x="123" y="93"/>
                  </a:moveTo>
                  <a:cubicBezTo>
                    <a:pt x="123" y="93"/>
                    <a:pt x="118" y="91"/>
                    <a:pt x="118" y="82"/>
                  </a:cubicBezTo>
                  <a:cubicBezTo>
                    <a:pt x="118" y="75"/>
                    <a:pt x="118" y="47"/>
                    <a:pt x="118" y="37"/>
                  </a:cubicBezTo>
                  <a:cubicBezTo>
                    <a:pt x="121" y="35"/>
                    <a:pt x="123" y="33"/>
                    <a:pt x="123" y="31"/>
                  </a:cubicBezTo>
                  <a:cubicBezTo>
                    <a:pt x="124" y="31"/>
                    <a:pt x="124" y="31"/>
                    <a:pt x="124" y="31"/>
                  </a:cubicBezTo>
                  <a:cubicBezTo>
                    <a:pt x="124" y="11"/>
                    <a:pt x="124" y="11"/>
                    <a:pt x="124" y="11"/>
                  </a:cubicBezTo>
                  <a:cubicBezTo>
                    <a:pt x="123" y="11"/>
                    <a:pt x="123" y="11"/>
                    <a:pt x="123" y="11"/>
                  </a:cubicBezTo>
                  <a:cubicBezTo>
                    <a:pt x="123" y="11"/>
                    <a:pt x="123" y="11"/>
                    <a:pt x="123" y="11"/>
                  </a:cubicBezTo>
                  <a:cubicBezTo>
                    <a:pt x="123" y="5"/>
                    <a:pt x="111" y="0"/>
                    <a:pt x="96" y="0"/>
                  </a:cubicBezTo>
                  <a:cubicBezTo>
                    <a:pt x="80" y="0"/>
                    <a:pt x="68" y="5"/>
                    <a:pt x="68" y="11"/>
                  </a:cubicBezTo>
                  <a:cubicBezTo>
                    <a:pt x="68" y="11"/>
                    <a:pt x="68" y="11"/>
                    <a:pt x="68" y="11"/>
                  </a:cubicBezTo>
                  <a:cubicBezTo>
                    <a:pt x="68" y="11"/>
                    <a:pt x="68" y="11"/>
                    <a:pt x="68" y="11"/>
                  </a:cubicBezTo>
                  <a:cubicBezTo>
                    <a:pt x="68" y="31"/>
                    <a:pt x="68" y="31"/>
                    <a:pt x="68" y="31"/>
                  </a:cubicBezTo>
                  <a:cubicBezTo>
                    <a:pt x="68" y="31"/>
                    <a:pt x="68" y="31"/>
                    <a:pt x="68" y="31"/>
                  </a:cubicBezTo>
                  <a:cubicBezTo>
                    <a:pt x="69" y="34"/>
                    <a:pt x="70" y="36"/>
                    <a:pt x="76" y="37"/>
                  </a:cubicBezTo>
                  <a:cubicBezTo>
                    <a:pt x="76" y="47"/>
                    <a:pt x="76" y="75"/>
                    <a:pt x="76" y="82"/>
                  </a:cubicBezTo>
                  <a:cubicBezTo>
                    <a:pt x="76" y="91"/>
                    <a:pt x="70" y="93"/>
                    <a:pt x="70" y="93"/>
                  </a:cubicBezTo>
                  <a:cubicBezTo>
                    <a:pt x="60" y="99"/>
                    <a:pt x="0" y="159"/>
                    <a:pt x="26" y="177"/>
                  </a:cubicBezTo>
                  <a:cubicBezTo>
                    <a:pt x="49" y="193"/>
                    <a:pt x="88" y="193"/>
                    <a:pt x="96" y="192"/>
                  </a:cubicBezTo>
                  <a:cubicBezTo>
                    <a:pt x="104" y="193"/>
                    <a:pt x="143" y="193"/>
                    <a:pt x="166" y="177"/>
                  </a:cubicBezTo>
                  <a:cubicBezTo>
                    <a:pt x="191" y="159"/>
                    <a:pt x="133" y="99"/>
                    <a:pt x="123" y="93"/>
                  </a:cubicBezTo>
                  <a:close/>
                  <a:moveTo>
                    <a:pt x="121" y="178"/>
                  </a:moveTo>
                  <a:cubicBezTo>
                    <a:pt x="121" y="178"/>
                    <a:pt x="151" y="172"/>
                    <a:pt x="152" y="157"/>
                  </a:cubicBezTo>
                  <a:cubicBezTo>
                    <a:pt x="153" y="141"/>
                    <a:pt x="125" y="112"/>
                    <a:pt x="125" y="112"/>
                  </a:cubicBezTo>
                  <a:cubicBezTo>
                    <a:pt x="125" y="112"/>
                    <a:pt x="162" y="140"/>
                    <a:pt x="162" y="159"/>
                  </a:cubicBezTo>
                  <a:cubicBezTo>
                    <a:pt x="161" y="178"/>
                    <a:pt x="121" y="178"/>
                    <a:pt x="121" y="178"/>
                  </a:cubicBezTo>
                  <a:close/>
                </a:path>
              </a:pathLst>
            </a:custGeom>
            <a:solidFill>
              <a:srgbClr val="F2F2F2"/>
            </a:solidFill>
            <a:ln w="9525">
              <a:noFill/>
            </a:ln>
          </p:spPr>
          <p:txBody>
            <a:bodyPr/>
            <a:p>
              <a:endParaRPr lang="en-US"/>
            </a:p>
          </p:txBody>
        </p:sp>
        <p:grpSp>
          <p:nvGrpSpPr>
            <p:cNvPr id="16418" name="组合 41"/>
            <p:cNvGrpSpPr/>
            <p:nvPr/>
          </p:nvGrpSpPr>
          <p:grpSpPr>
            <a:xfrm>
              <a:off x="2508" y="3905"/>
              <a:ext cx="455" cy="813"/>
              <a:chOff x="1592107" y="2480438"/>
              <a:chExt cx="288904" cy="515612"/>
            </a:xfrm>
          </p:grpSpPr>
          <p:sp>
            <p:nvSpPr>
              <p:cNvPr id="16419" name="Freeform 30"/>
              <p:cNvSpPr>
                <a:spLocks noEditPoints="1"/>
              </p:cNvSpPr>
              <p:nvPr/>
            </p:nvSpPr>
            <p:spPr>
              <a:xfrm>
                <a:off x="1592107" y="2480438"/>
                <a:ext cx="288904" cy="290909"/>
              </a:xfrm>
              <a:custGeom>
                <a:avLst/>
                <a:gdLst/>
                <a:ahLst/>
                <a:cxnLst>
                  <a:cxn ang="0">
                    <a:pos x="144452" y="0"/>
                  </a:cxn>
                  <a:cxn ang="0">
                    <a:pos x="0" y="145455"/>
                  </a:cxn>
                  <a:cxn ang="0">
                    <a:pos x="144452" y="290909"/>
                  </a:cxn>
                  <a:cxn ang="0">
                    <a:pos x="288904" y="145455"/>
                  </a:cxn>
                  <a:cxn ang="0">
                    <a:pos x="144452" y="0"/>
                  </a:cxn>
                  <a:cxn ang="0">
                    <a:pos x="144452" y="262937"/>
                  </a:cxn>
                  <a:cxn ang="0">
                    <a:pos x="27779" y="145455"/>
                  </a:cxn>
                  <a:cxn ang="0">
                    <a:pos x="144452" y="27972"/>
                  </a:cxn>
                  <a:cxn ang="0">
                    <a:pos x="262977" y="145455"/>
                  </a:cxn>
                  <a:cxn ang="0">
                    <a:pos x="144452" y="262937"/>
                  </a:cxn>
                </a:cxnLst>
                <a:pathLst>
                  <a:path w="156" h="156">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41"/>
                    </a:moveTo>
                    <a:cubicBezTo>
                      <a:pt x="43" y="141"/>
                      <a:pt x="15" y="113"/>
                      <a:pt x="15" y="78"/>
                    </a:cubicBezTo>
                    <a:cubicBezTo>
                      <a:pt x="15" y="43"/>
                      <a:pt x="43" y="15"/>
                      <a:pt x="78" y="15"/>
                    </a:cubicBezTo>
                    <a:cubicBezTo>
                      <a:pt x="113" y="15"/>
                      <a:pt x="142" y="43"/>
                      <a:pt x="142" y="78"/>
                    </a:cubicBezTo>
                    <a:cubicBezTo>
                      <a:pt x="142" y="113"/>
                      <a:pt x="113" y="141"/>
                      <a:pt x="78" y="141"/>
                    </a:cubicBezTo>
                    <a:close/>
                  </a:path>
                </a:pathLst>
              </a:custGeom>
              <a:solidFill>
                <a:srgbClr val="F2F2F2"/>
              </a:solidFill>
              <a:ln w="9525">
                <a:noFill/>
              </a:ln>
            </p:spPr>
            <p:txBody>
              <a:bodyPr/>
              <a:p>
                <a:endParaRPr lang="en-US"/>
              </a:p>
            </p:txBody>
          </p:sp>
          <p:sp>
            <p:nvSpPr>
              <p:cNvPr id="16420" name="Rectangle 31"/>
              <p:cNvSpPr/>
              <p:nvPr/>
            </p:nvSpPr>
            <p:spPr>
              <a:xfrm>
                <a:off x="1718503" y="2755297"/>
                <a:ext cx="38120" cy="142445"/>
              </a:xfrm>
              <a:prstGeom prst="rect">
                <a:avLst/>
              </a:prstGeom>
              <a:solidFill>
                <a:srgbClr val="F2F2F2"/>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21" name="Freeform 32"/>
              <p:cNvSpPr/>
              <p:nvPr/>
            </p:nvSpPr>
            <p:spPr>
              <a:xfrm>
                <a:off x="1704458" y="2801442"/>
                <a:ext cx="64201" cy="194608"/>
              </a:xfrm>
              <a:custGeom>
                <a:avLst/>
                <a:gdLst/>
                <a:ahLst/>
                <a:cxnLst>
                  <a:cxn ang="0">
                    <a:pos x="64201" y="163100"/>
                  </a:cxn>
                  <a:cxn ang="0">
                    <a:pos x="32101" y="194608"/>
                  </a:cxn>
                  <a:cxn ang="0">
                    <a:pos x="0" y="163100"/>
                  </a:cxn>
                  <a:cxn ang="0">
                    <a:pos x="0" y="29655"/>
                  </a:cxn>
                  <a:cxn ang="0">
                    <a:pos x="32101" y="0"/>
                  </a:cxn>
                  <a:cxn ang="0">
                    <a:pos x="64201" y="29655"/>
                  </a:cxn>
                  <a:cxn ang="0">
                    <a:pos x="64201" y="163100"/>
                  </a:cxn>
                </a:cxnLst>
                <a:pathLst>
                  <a:path w="34" h="105">
                    <a:moveTo>
                      <a:pt x="34" y="88"/>
                    </a:moveTo>
                    <a:cubicBezTo>
                      <a:pt x="34" y="97"/>
                      <a:pt x="27" y="105"/>
                      <a:pt x="17" y="105"/>
                    </a:cubicBezTo>
                    <a:cubicBezTo>
                      <a:pt x="8" y="105"/>
                      <a:pt x="0" y="97"/>
                      <a:pt x="0" y="88"/>
                    </a:cubicBezTo>
                    <a:cubicBezTo>
                      <a:pt x="0" y="16"/>
                      <a:pt x="0" y="16"/>
                      <a:pt x="0" y="16"/>
                    </a:cubicBezTo>
                    <a:cubicBezTo>
                      <a:pt x="0" y="7"/>
                      <a:pt x="8" y="0"/>
                      <a:pt x="17" y="0"/>
                    </a:cubicBezTo>
                    <a:cubicBezTo>
                      <a:pt x="27" y="0"/>
                      <a:pt x="34" y="7"/>
                      <a:pt x="34" y="16"/>
                    </a:cubicBezTo>
                    <a:lnTo>
                      <a:pt x="34" y="88"/>
                    </a:lnTo>
                    <a:close/>
                  </a:path>
                </a:pathLst>
              </a:custGeom>
              <a:solidFill>
                <a:srgbClr val="F2F2F2"/>
              </a:solidFill>
              <a:ln w="9525">
                <a:noFill/>
              </a:ln>
            </p:spPr>
            <p:txBody>
              <a:bodyPr/>
              <a:p>
                <a:endParaRPr lang="en-US"/>
              </a:p>
            </p:txBody>
          </p:sp>
        </p:grpSp>
        <p:grpSp>
          <p:nvGrpSpPr>
            <p:cNvPr id="16422" name="组合 45"/>
            <p:cNvGrpSpPr/>
            <p:nvPr/>
          </p:nvGrpSpPr>
          <p:grpSpPr>
            <a:xfrm>
              <a:off x="4995" y="6370"/>
              <a:ext cx="495" cy="643"/>
              <a:chOff x="3171046" y="4045333"/>
              <a:chExt cx="314985" cy="407273"/>
            </a:xfrm>
          </p:grpSpPr>
          <p:sp>
            <p:nvSpPr>
              <p:cNvPr id="16423" name="Freeform 33"/>
              <p:cNvSpPr/>
              <p:nvPr/>
            </p:nvSpPr>
            <p:spPr>
              <a:xfrm>
                <a:off x="3175058" y="4045333"/>
                <a:ext cx="310973" cy="312979"/>
              </a:xfrm>
              <a:custGeom>
                <a:avLst/>
                <a:gdLst/>
                <a:ahLst/>
                <a:cxnLst>
                  <a:cxn ang="0">
                    <a:pos x="227178" y="16767"/>
                  </a:cxn>
                  <a:cxn ang="0">
                    <a:pos x="290490" y="139723"/>
                  </a:cxn>
                  <a:cxn ang="0">
                    <a:pos x="137796" y="292486"/>
                  </a:cxn>
                  <a:cxn ang="0">
                    <a:pos x="14897" y="232871"/>
                  </a:cxn>
                  <a:cxn ang="0">
                    <a:pos x="0" y="245912"/>
                  </a:cxn>
                  <a:cxn ang="0">
                    <a:pos x="137796" y="312979"/>
                  </a:cxn>
                  <a:cxn ang="0">
                    <a:pos x="310973" y="139723"/>
                  </a:cxn>
                  <a:cxn ang="0">
                    <a:pos x="240213" y="0"/>
                  </a:cxn>
                  <a:cxn ang="0">
                    <a:pos x="227178" y="16767"/>
                  </a:cxn>
                </a:cxnLst>
                <a:pathLst>
                  <a:path w="167" h="168">
                    <a:moveTo>
                      <a:pt x="122" y="9"/>
                    </a:moveTo>
                    <a:cubicBezTo>
                      <a:pt x="143" y="24"/>
                      <a:pt x="156" y="48"/>
                      <a:pt x="156" y="75"/>
                    </a:cubicBezTo>
                    <a:cubicBezTo>
                      <a:pt x="156" y="120"/>
                      <a:pt x="119" y="157"/>
                      <a:pt x="74" y="157"/>
                    </a:cubicBezTo>
                    <a:cubicBezTo>
                      <a:pt x="47" y="157"/>
                      <a:pt x="23" y="145"/>
                      <a:pt x="8" y="125"/>
                    </a:cubicBezTo>
                    <a:cubicBezTo>
                      <a:pt x="0" y="132"/>
                      <a:pt x="0" y="132"/>
                      <a:pt x="0" y="132"/>
                    </a:cubicBezTo>
                    <a:cubicBezTo>
                      <a:pt x="17" y="154"/>
                      <a:pt x="43" y="168"/>
                      <a:pt x="74" y="168"/>
                    </a:cubicBezTo>
                    <a:cubicBezTo>
                      <a:pt x="125" y="168"/>
                      <a:pt x="167" y="126"/>
                      <a:pt x="167" y="75"/>
                    </a:cubicBezTo>
                    <a:cubicBezTo>
                      <a:pt x="167" y="44"/>
                      <a:pt x="152" y="17"/>
                      <a:pt x="129" y="0"/>
                    </a:cubicBezTo>
                    <a:lnTo>
                      <a:pt x="122" y="9"/>
                    </a:lnTo>
                    <a:close/>
                  </a:path>
                </a:pathLst>
              </a:custGeom>
              <a:solidFill>
                <a:srgbClr val="F2F2F2"/>
              </a:solidFill>
              <a:ln w="9525">
                <a:noFill/>
              </a:ln>
            </p:spPr>
            <p:txBody>
              <a:bodyPr/>
              <a:p>
                <a:endParaRPr lang="en-US"/>
              </a:p>
            </p:txBody>
          </p:sp>
          <p:sp>
            <p:nvSpPr>
              <p:cNvPr id="16424" name="Freeform 34"/>
              <p:cNvSpPr>
                <a:spLocks noEditPoints="1"/>
              </p:cNvSpPr>
              <p:nvPr/>
            </p:nvSpPr>
            <p:spPr>
              <a:xfrm>
                <a:off x="3177064" y="4051351"/>
                <a:ext cx="276866" cy="274859"/>
              </a:xfrm>
              <a:custGeom>
                <a:avLst/>
                <a:gdLst/>
                <a:ahLst/>
                <a:cxnLst>
                  <a:cxn ang="0">
                    <a:pos x="138433" y="0"/>
                  </a:cxn>
                  <a:cxn ang="0">
                    <a:pos x="0" y="137430"/>
                  </a:cxn>
                  <a:cxn ang="0">
                    <a:pos x="138433" y="274859"/>
                  </a:cxn>
                  <a:cxn ang="0">
                    <a:pos x="276866" y="137430"/>
                  </a:cxn>
                  <a:cxn ang="0">
                    <a:pos x="138433" y="0"/>
                  </a:cxn>
                  <a:cxn ang="0">
                    <a:pos x="138433" y="267430"/>
                  </a:cxn>
                  <a:cxn ang="0">
                    <a:pos x="5612" y="137430"/>
                  </a:cxn>
                  <a:cxn ang="0">
                    <a:pos x="138433" y="5571"/>
                  </a:cxn>
                  <a:cxn ang="0">
                    <a:pos x="269383" y="137430"/>
                  </a:cxn>
                  <a:cxn ang="0">
                    <a:pos x="138433" y="267430"/>
                  </a:cxn>
                </a:cxnLst>
                <a:pathLst>
                  <a:path w="148" h="148">
                    <a:moveTo>
                      <a:pt x="74" y="0"/>
                    </a:moveTo>
                    <a:cubicBezTo>
                      <a:pt x="33" y="0"/>
                      <a:pt x="0" y="33"/>
                      <a:pt x="0" y="74"/>
                    </a:cubicBezTo>
                    <a:cubicBezTo>
                      <a:pt x="0" y="114"/>
                      <a:pt x="33" y="148"/>
                      <a:pt x="74" y="148"/>
                    </a:cubicBezTo>
                    <a:cubicBezTo>
                      <a:pt x="115" y="148"/>
                      <a:pt x="148" y="114"/>
                      <a:pt x="148" y="74"/>
                    </a:cubicBezTo>
                    <a:cubicBezTo>
                      <a:pt x="148" y="33"/>
                      <a:pt x="115" y="0"/>
                      <a:pt x="74" y="0"/>
                    </a:cubicBezTo>
                    <a:close/>
                    <a:moveTo>
                      <a:pt x="74" y="144"/>
                    </a:moveTo>
                    <a:cubicBezTo>
                      <a:pt x="35" y="144"/>
                      <a:pt x="3" y="113"/>
                      <a:pt x="3" y="74"/>
                    </a:cubicBezTo>
                    <a:cubicBezTo>
                      <a:pt x="3" y="35"/>
                      <a:pt x="35" y="3"/>
                      <a:pt x="74" y="3"/>
                    </a:cubicBezTo>
                    <a:cubicBezTo>
                      <a:pt x="113" y="3"/>
                      <a:pt x="144" y="35"/>
                      <a:pt x="144" y="74"/>
                    </a:cubicBezTo>
                    <a:cubicBezTo>
                      <a:pt x="144" y="113"/>
                      <a:pt x="113" y="144"/>
                      <a:pt x="74" y="144"/>
                    </a:cubicBezTo>
                    <a:close/>
                  </a:path>
                </a:pathLst>
              </a:custGeom>
              <a:solidFill>
                <a:srgbClr val="F2F2F2"/>
              </a:solidFill>
              <a:ln w="9525">
                <a:noFill/>
              </a:ln>
            </p:spPr>
            <p:txBody>
              <a:bodyPr/>
              <a:p>
                <a:endParaRPr lang="en-US"/>
              </a:p>
            </p:txBody>
          </p:sp>
          <p:sp>
            <p:nvSpPr>
              <p:cNvPr id="16425" name="Freeform 35"/>
              <p:cNvSpPr/>
              <p:nvPr/>
            </p:nvSpPr>
            <p:spPr>
              <a:xfrm>
                <a:off x="3171046" y="4057371"/>
                <a:ext cx="308966" cy="268841"/>
              </a:xfrm>
              <a:custGeom>
                <a:avLst/>
                <a:gdLst/>
                <a:ahLst/>
                <a:cxnLst>
                  <a:cxn ang="0">
                    <a:pos x="89340" y="20395"/>
                  </a:cxn>
                  <a:cxn ang="0">
                    <a:pos x="83756" y="31519"/>
                  </a:cxn>
                  <a:cxn ang="0">
                    <a:pos x="78172" y="38936"/>
                  </a:cxn>
                  <a:cxn ang="0">
                    <a:pos x="72588" y="33373"/>
                  </a:cxn>
                  <a:cxn ang="0">
                    <a:pos x="70727" y="42644"/>
                  </a:cxn>
                  <a:cxn ang="0">
                    <a:pos x="57698" y="46352"/>
                  </a:cxn>
                  <a:cxn ang="0">
                    <a:pos x="48392" y="55622"/>
                  </a:cxn>
                  <a:cxn ang="0">
                    <a:pos x="37225" y="72309"/>
                  </a:cxn>
                  <a:cxn ang="0">
                    <a:pos x="29780" y="81579"/>
                  </a:cxn>
                  <a:cxn ang="0">
                    <a:pos x="35364" y="88996"/>
                  </a:cxn>
                  <a:cxn ang="0">
                    <a:pos x="37225" y="94558"/>
                  </a:cxn>
                  <a:cxn ang="0">
                    <a:pos x="29780" y="87142"/>
                  </a:cxn>
                  <a:cxn ang="0">
                    <a:pos x="26057" y="81579"/>
                  </a:cxn>
                  <a:cxn ang="0">
                    <a:pos x="22335" y="92704"/>
                  </a:cxn>
                  <a:cxn ang="0">
                    <a:pos x="24196" y="111245"/>
                  </a:cxn>
                  <a:cxn ang="0">
                    <a:pos x="33502" y="107536"/>
                  </a:cxn>
                  <a:cxn ang="0">
                    <a:pos x="42809" y="118661"/>
                  </a:cxn>
                  <a:cxn ang="0">
                    <a:pos x="55837" y="131639"/>
                  </a:cxn>
                  <a:cxn ang="0">
                    <a:pos x="67005" y="142764"/>
                  </a:cxn>
                  <a:cxn ang="0">
                    <a:pos x="83756" y="157596"/>
                  </a:cxn>
                  <a:cxn ang="0">
                    <a:pos x="78172" y="181699"/>
                  </a:cxn>
                  <a:cxn ang="0">
                    <a:pos x="67005" y="209511"/>
                  </a:cxn>
                  <a:cxn ang="0">
                    <a:pos x="70727" y="228051"/>
                  </a:cxn>
                  <a:cxn ang="0">
                    <a:pos x="63282" y="229905"/>
                  </a:cxn>
                  <a:cxn ang="0">
                    <a:pos x="42809" y="200240"/>
                  </a:cxn>
                  <a:cxn ang="0">
                    <a:pos x="22335" y="152034"/>
                  </a:cxn>
                  <a:cxn ang="0">
                    <a:pos x="14890" y="116807"/>
                  </a:cxn>
                  <a:cxn ang="0">
                    <a:pos x="100507" y="246592"/>
                  </a:cxn>
                  <a:cxn ang="0">
                    <a:pos x="120981" y="242884"/>
                  </a:cxn>
                  <a:cxn ang="0">
                    <a:pos x="148899" y="241030"/>
                  </a:cxn>
                  <a:cxn ang="0">
                    <a:pos x="147038" y="252154"/>
                  </a:cxn>
                  <a:cxn ang="0">
                    <a:pos x="163789" y="250300"/>
                  </a:cxn>
                  <a:cxn ang="0">
                    <a:pos x="187985" y="248446"/>
                  </a:cxn>
                  <a:cxn ang="0">
                    <a:pos x="186124" y="3708"/>
                  </a:cxn>
                  <a:cxn ang="0">
                    <a:pos x="266157" y="85287"/>
                  </a:cxn>
                  <a:cxn ang="0">
                    <a:pos x="254990" y="77871"/>
                  </a:cxn>
                  <a:cxn ang="0">
                    <a:pos x="245684" y="100120"/>
                  </a:cxn>
                  <a:cxn ang="0">
                    <a:pos x="230794" y="79725"/>
                  </a:cxn>
                  <a:cxn ang="0">
                    <a:pos x="236378" y="100120"/>
                  </a:cxn>
                  <a:cxn ang="0">
                    <a:pos x="253129" y="105682"/>
                  </a:cxn>
                  <a:cxn ang="0">
                    <a:pos x="245684" y="135348"/>
                  </a:cxn>
                  <a:cxn ang="0">
                    <a:pos x="238239" y="165013"/>
                  </a:cxn>
                  <a:cxn ang="0">
                    <a:pos x="228933" y="185408"/>
                  </a:cxn>
                  <a:cxn ang="0">
                    <a:pos x="199153" y="207656"/>
                  </a:cxn>
                  <a:cxn ang="0">
                    <a:pos x="191708" y="187262"/>
                  </a:cxn>
                  <a:cxn ang="0">
                    <a:pos x="193569" y="163159"/>
                  </a:cxn>
                  <a:cxn ang="0">
                    <a:pos x="182402" y="135348"/>
                  </a:cxn>
                  <a:cxn ang="0">
                    <a:pos x="169373" y="120515"/>
                  </a:cxn>
                  <a:cxn ang="0">
                    <a:pos x="134009" y="120515"/>
                  </a:cxn>
                  <a:cxn ang="0">
                    <a:pos x="120981" y="101974"/>
                  </a:cxn>
                  <a:cxn ang="0">
                    <a:pos x="135871" y="66747"/>
                  </a:cxn>
                  <a:cxn ang="0">
                    <a:pos x="161928" y="55622"/>
                  </a:cxn>
                  <a:cxn ang="0">
                    <a:pos x="176818" y="63039"/>
                  </a:cxn>
                  <a:cxn ang="0">
                    <a:pos x="197292" y="63039"/>
                  </a:cxn>
                  <a:cxn ang="0">
                    <a:pos x="219626" y="59330"/>
                  </a:cxn>
                  <a:cxn ang="0">
                    <a:pos x="199153" y="50060"/>
                  </a:cxn>
                  <a:cxn ang="0">
                    <a:pos x="197292" y="42644"/>
                  </a:cxn>
                  <a:cxn ang="0">
                    <a:pos x="173095" y="42644"/>
                  </a:cxn>
                  <a:cxn ang="0">
                    <a:pos x="150761" y="50060"/>
                  </a:cxn>
                  <a:cxn ang="0">
                    <a:pos x="145177" y="27811"/>
                  </a:cxn>
                  <a:cxn ang="0">
                    <a:pos x="130287" y="14833"/>
                  </a:cxn>
                  <a:cxn ang="0">
                    <a:pos x="147038" y="3708"/>
                  </a:cxn>
                </a:cxnLst>
                <a:pathLst>
                  <a:path w="166" h="145">
                    <a:moveTo>
                      <a:pt x="67" y="0"/>
                    </a:moveTo>
                    <a:cubicBezTo>
                      <a:pt x="67" y="0"/>
                      <a:pt x="42" y="3"/>
                      <a:pt x="25" y="23"/>
                    </a:cubicBezTo>
                    <a:cubicBezTo>
                      <a:pt x="25" y="23"/>
                      <a:pt x="39" y="9"/>
                      <a:pt x="46" y="9"/>
                    </a:cubicBezTo>
                    <a:cubicBezTo>
                      <a:pt x="48" y="10"/>
                      <a:pt x="48" y="10"/>
                      <a:pt x="48" y="10"/>
                    </a:cubicBezTo>
                    <a:cubicBezTo>
                      <a:pt x="48" y="11"/>
                      <a:pt x="48" y="11"/>
                      <a:pt x="48" y="11"/>
                    </a:cubicBezTo>
                    <a:cubicBezTo>
                      <a:pt x="46" y="13"/>
                      <a:pt x="46" y="13"/>
                      <a:pt x="46" y="13"/>
                    </a:cubicBezTo>
                    <a:cubicBezTo>
                      <a:pt x="47" y="14"/>
                      <a:pt x="47" y="14"/>
                      <a:pt x="47" y="14"/>
                    </a:cubicBezTo>
                    <a:cubicBezTo>
                      <a:pt x="46" y="15"/>
                      <a:pt x="46" y="15"/>
                      <a:pt x="46" y="15"/>
                    </a:cubicBezTo>
                    <a:cubicBezTo>
                      <a:pt x="45" y="16"/>
                      <a:pt x="45" y="16"/>
                      <a:pt x="45" y="16"/>
                    </a:cubicBezTo>
                    <a:cubicBezTo>
                      <a:pt x="45" y="16"/>
                      <a:pt x="45" y="16"/>
                      <a:pt x="45" y="17"/>
                    </a:cubicBezTo>
                    <a:cubicBezTo>
                      <a:pt x="45" y="17"/>
                      <a:pt x="45" y="18"/>
                      <a:pt x="45" y="18"/>
                    </a:cubicBezTo>
                    <a:cubicBezTo>
                      <a:pt x="45" y="19"/>
                      <a:pt x="45" y="19"/>
                      <a:pt x="45" y="19"/>
                    </a:cubicBezTo>
                    <a:cubicBezTo>
                      <a:pt x="45" y="20"/>
                      <a:pt x="45" y="20"/>
                      <a:pt x="45" y="20"/>
                    </a:cubicBezTo>
                    <a:cubicBezTo>
                      <a:pt x="43" y="21"/>
                      <a:pt x="43" y="21"/>
                      <a:pt x="43" y="21"/>
                    </a:cubicBezTo>
                    <a:cubicBezTo>
                      <a:pt x="43" y="21"/>
                      <a:pt x="42" y="21"/>
                      <a:pt x="42" y="21"/>
                    </a:cubicBezTo>
                    <a:cubicBezTo>
                      <a:pt x="41" y="21"/>
                      <a:pt x="41" y="20"/>
                      <a:pt x="41" y="20"/>
                    </a:cubicBezTo>
                    <a:cubicBezTo>
                      <a:pt x="42" y="19"/>
                      <a:pt x="42" y="19"/>
                      <a:pt x="42" y="19"/>
                    </a:cubicBezTo>
                    <a:cubicBezTo>
                      <a:pt x="42" y="19"/>
                      <a:pt x="43" y="18"/>
                      <a:pt x="42" y="18"/>
                    </a:cubicBezTo>
                    <a:cubicBezTo>
                      <a:pt x="42" y="18"/>
                      <a:pt x="42" y="17"/>
                      <a:pt x="41" y="17"/>
                    </a:cubicBezTo>
                    <a:cubicBezTo>
                      <a:pt x="40" y="17"/>
                      <a:pt x="39" y="18"/>
                      <a:pt x="39" y="18"/>
                    </a:cubicBezTo>
                    <a:cubicBezTo>
                      <a:pt x="38" y="19"/>
                      <a:pt x="38" y="19"/>
                      <a:pt x="38" y="19"/>
                    </a:cubicBezTo>
                    <a:cubicBezTo>
                      <a:pt x="38" y="21"/>
                      <a:pt x="38" y="21"/>
                      <a:pt x="38" y="21"/>
                    </a:cubicBezTo>
                    <a:cubicBezTo>
                      <a:pt x="38" y="21"/>
                      <a:pt x="38" y="21"/>
                      <a:pt x="38" y="21"/>
                    </a:cubicBezTo>
                    <a:cubicBezTo>
                      <a:pt x="38" y="21"/>
                      <a:pt x="39" y="22"/>
                      <a:pt x="39" y="22"/>
                    </a:cubicBezTo>
                    <a:cubicBezTo>
                      <a:pt x="39" y="22"/>
                      <a:pt x="38" y="23"/>
                      <a:pt x="38" y="23"/>
                    </a:cubicBezTo>
                    <a:cubicBezTo>
                      <a:pt x="38" y="23"/>
                      <a:pt x="38" y="24"/>
                      <a:pt x="37" y="24"/>
                    </a:cubicBezTo>
                    <a:cubicBezTo>
                      <a:pt x="36" y="23"/>
                      <a:pt x="35" y="23"/>
                      <a:pt x="35" y="23"/>
                    </a:cubicBezTo>
                    <a:cubicBezTo>
                      <a:pt x="34" y="23"/>
                      <a:pt x="34" y="23"/>
                      <a:pt x="33" y="23"/>
                    </a:cubicBezTo>
                    <a:cubicBezTo>
                      <a:pt x="33" y="23"/>
                      <a:pt x="33" y="23"/>
                      <a:pt x="33" y="23"/>
                    </a:cubicBezTo>
                    <a:cubicBezTo>
                      <a:pt x="31" y="25"/>
                      <a:pt x="31" y="25"/>
                      <a:pt x="31" y="25"/>
                    </a:cubicBezTo>
                    <a:cubicBezTo>
                      <a:pt x="30" y="25"/>
                      <a:pt x="30" y="25"/>
                      <a:pt x="30" y="25"/>
                    </a:cubicBezTo>
                    <a:cubicBezTo>
                      <a:pt x="30" y="27"/>
                      <a:pt x="30" y="27"/>
                      <a:pt x="30" y="27"/>
                    </a:cubicBezTo>
                    <a:cubicBezTo>
                      <a:pt x="30" y="27"/>
                      <a:pt x="29" y="27"/>
                      <a:pt x="28" y="28"/>
                    </a:cubicBezTo>
                    <a:cubicBezTo>
                      <a:pt x="27" y="28"/>
                      <a:pt x="27" y="28"/>
                      <a:pt x="27" y="28"/>
                    </a:cubicBezTo>
                    <a:cubicBezTo>
                      <a:pt x="26" y="30"/>
                      <a:pt x="26" y="30"/>
                      <a:pt x="26" y="30"/>
                    </a:cubicBezTo>
                    <a:cubicBezTo>
                      <a:pt x="26" y="30"/>
                      <a:pt x="25" y="30"/>
                      <a:pt x="25" y="31"/>
                    </a:cubicBezTo>
                    <a:cubicBezTo>
                      <a:pt x="24" y="32"/>
                      <a:pt x="22" y="33"/>
                      <a:pt x="22" y="33"/>
                    </a:cubicBezTo>
                    <a:cubicBezTo>
                      <a:pt x="22" y="33"/>
                      <a:pt x="21" y="34"/>
                      <a:pt x="21" y="35"/>
                    </a:cubicBezTo>
                    <a:cubicBezTo>
                      <a:pt x="21" y="35"/>
                      <a:pt x="21" y="36"/>
                      <a:pt x="20" y="37"/>
                    </a:cubicBezTo>
                    <a:cubicBezTo>
                      <a:pt x="20" y="37"/>
                      <a:pt x="20" y="38"/>
                      <a:pt x="20" y="39"/>
                    </a:cubicBezTo>
                    <a:cubicBezTo>
                      <a:pt x="20" y="39"/>
                      <a:pt x="19" y="40"/>
                      <a:pt x="19" y="40"/>
                    </a:cubicBezTo>
                    <a:cubicBezTo>
                      <a:pt x="18" y="41"/>
                      <a:pt x="18" y="41"/>
                      <a:pt x="18" y="41"/>
                    </a:cubicBezTo>
                    <a:cubicBezTo>
                      <a:pt x="18" y="41"/>
                      <a:pt x="16" y="42"/>
                      <a:pt x="15" y="42"/>
                    </a:cubicBezTo>
                    <a:cubicBezTo>
                      <a:pt x="15" y="42"/>
                      <a:pt x="15" y="43"/>
                      <a:pt x="15" y="44"/>
                    </a:cubicBezTo>
                    <a:cubicBezTo>
                      <a:pt x="16" y="44"/>
                      <a:pt x="16" y="44"/>
                      <a:pt x="16" y="44"/>
                    </a:cubicBezTo>
                    <a:cubicBezTo>
                      <a:pt x="17" y="45"/>
                      <a:pt x="17" y="45"/>
                      <a:pt x="17" y="45"/>
                    </a:cubicBezTo>
                    <a:cubicBezTo>
                      <a:pt x="17" y="46"/>
                      <a:pt x="17" y="46"/>
                      <a:pt x="17" y="46"/>
                    </a:cubicBezTo>
                    <a:cubicBezTo>
                      <a:pt x="17" y="47"/>
                      <a:pt x="16" y="48"/>
                      <a:pt x="17" y="48"/>
                    </a:cubicBezTo>
                    <a:cubicBezTo>
                      <a:pt x="17" y="48"/>
                      <a:pt x="18" y="48"/>
                      <a:pt x="18" y="48"/>
                    </a:cubicBezTo>
                    <a:cubicBezTo>
                      <a:pt x="19" y="48"/>
                      <a:pt x="19" y="48"/>
                      <a:pt x="19" y="48"/>
                    </a:cubicBezTo>
                    <a:cubicBezTo>
                      <a:pt x="21" y="49"/>
                      <a:pt x="21" y="49"/>
                      <a:pt x="21" y="49"/>
                    </a:cubicBezTo>
                    <a:cubicBezTo>
                      <a:pt x="21" y="50"/>
                      <a:pt x="21" y="50"/>
                      <a:pt x="21" y="50"/>
                    </a:cubicBezTo>
                    <a:cubicBezTo>
                      <a:pt x="21" y="51"/>
                      <a:pt x="21" y="51"/>
                      <a:pt x="21" y="51"/>
                    </a:cubicBezTo>
                    <a:cubicBezTo>
                      <a:pt x="20" y="51"/>
                      <a:pt x="20" y="51"/>
                      <a:pt x="20" y="51"/>
                    </a:cubicBezTo>
                    <a:cubicBezTo>
                      <a:pt x="20" y="51"/>
                      <a:pt x="20" y="51"/>
                      <a:pt x="20" y="51"/>
                    </a:cubicBezTo>
                    <a:cubicBezTo>
                      <a:pt x="20" y="50"/>
                      <a:pt x="20" y="50"/>
                      <a:pt x="19" y="50"/>
                    </a:cubicBezTo>
                    <a:cubicBezTo>
                      <a:pt x="18" y="50"/>
                      <a:pt x="18" y="50"/>
                      <a:pt x="18" y="50"/>
                    </a:cubicBezTo>
                    <a:cubicBezTo>
                      <a:pt x="17" y="50"/>
                      <a:pt x="17" y="50"/>
                      <a:pt x="17" y="49"/>
                    </a:cubicBezTo>
                    <a:cubicBezTo>
                      <a:pt x="16" y="49"/>
                      <a:pt x="16" y="50"/>
                      <a:pt x="16" y="49"/>
                    </a:cubicBezTo>
                    <a:cubicBezTo>
                      <a:pt x="16" y="48"/>
                      <a:pt x="17" y="48"/>
                      <a:pt x="16" y="47"/>
                    </a:cubicBezTo>
                    <a:cubicBezTo>
                      <a:pt x="15" y="46"/>
                      <a:pt x="15" y="46"/>
                      <a:pt x="15" y="46"/>
                    </a:cubicBezTo>
                    <a:cubicBezTo>
                      <a:pt x="15" y="46"/>
                      <a:pt x="15" y="47"/>
                      <a:pt x="15" y="46"/>
                    </a:cubicBezTo>
                    <a:cubicBezTo>
                      <a:pt x="14" y="46"/>
                      <a:pt x="14" y="45"/>
                      <a:pt x="14" y="46"/>
                    </a:cubicBezTo>
                    <a:cubicBezTo>
                      <a:pt x="14" y="46"/>
                      <a:pt x="13" y="46"/>
                      <a:pt x="13" y="45"/>
                    </a:cubicBezTo>
                    <a:cubicBezTo>
                      <a:pt x="13" y="45"/>
                      <a:pt x="14" y="44"/>
                      <a:pt x="14" y="44"/>
                    </a:cubicBezTo>
                    <a:cubicBezTo>
                      <a:pt x="14" y="43"/>
                      <a:pt x="14" y="42"/>
                      <a:pt x="14" y="42"/>
                    </a:cubicBezTo>
                    <a:cubicBezTo>
                      <a:pt x="14" y="40"/>
                      <a:pt x="14" y="40"/>
                      <a:pt x="14" y="40"/>
                    </a:cubicBezTo>
                    <a:cubicBezTo>
                      <a:pt x="14" y="40"/>
                      <a:pt x="12" y="44"/>
                      <a:pt x="11" y="48"/>
                    </a:cubicBezTo>
                    <a:cubicBezTo>
                      <a:pt x="11" y="48"/>
                      <a:pt x="12" y="47"/>
                      <a:pt x="12" y="48"/>
                    </a:cubicBezTo>
                    <a:cubicBezTo>
                      <a:pt x="12" y="49"/>
                      <a:pt x="12" y="49"/>
                      <a:pt x="12" y="50"/>
                    </a:cubicBezTo>
                    <a:cubicBezTo>
                      <a:pt x="12" y="50"/>
                      <a:pt x="12" y="50"/>
                      <a:pt x="12" y="52"/>
                    </a:cubicBezTo>
                    <a:cubicBezTo>
                      <a:pt x="12" y="54"/>
                      <a:pt x="12" y="54"/>
                      <a:pt x="12" y="55"/>
                    </a:cubicBezTo>
                    <a:cubicBezTo>
                      <a:pt x="12" y="55"/>
                      <a:pt x="12" y="56"/>
                      <a:pt x="12" y="57"/>
                    </a:cubicBezTo>
                    <a:cubicBezTo>
                      <a:pt x="11" y="58"/>
                      <a:pt x="12" y="59"/>
                      <a:pt x="12" y="60"/>
                    </a:cubicBezTo>
                    <a:cubicBezTo>
                      <a:pt x="13" y="60"/>
                      <a:pt x="13" y="60"/>
                      <a:pt x="13" y="60"/>
                    </a:cubicBezTo>
                    <a:cubicBezTo>
                      <a:pt x="13" y="61"/>
                      <a:pt x="12" y="62"/>
                      <a:pt x="13" y="61"/>
                    </a:cubicBezTo>
                    <a:cubicBezTo>
                      <a:pt x="14" y="59"/>
                      <a:pt x="14" y="59"/>
                      <a:pt x="14" y="59"/>
                    </a:cubicBezTo>
                    <a:cubicBezTo>
                      <a:pt x="15" y="58"/>
                      <a:pt x="15" y="58"/>
                      <a:pt x="15" y="58"/>
                    </a:cubicBezTo>
                    <a:cubicBezTo>
                      <a:pt x="15" y="58"/>
                      <a:pt x="15" y="57"/>
                      <a:pt x="16" y="57"/>
                    </a:cubicBezTo>
                    <a:cubicBezTo>
                      <a:pt x="17" y="58"/>
                      <a:pt x="17" y="57"/>
                      <a:pt x="18" y="58"/>
                    </a:cubicBezTo>
                    <a:cubicBezTo>
                      <a:pt x="18" y="58"/>
                      <a:pt x="17" y="59"/>
                      <a:pt x="18" y="60"/>
                    </a:cubicBezTo>
                    <a:cubicBezTo>
                      <a:pt x="18" y="60"/>
                      <a:pt x="20" y="59"/>
                      <a:pt x="20" y="59"/>
                    </a:cubicBezTo>
                    <a:cubicBezTo>
                      <a:pt x="21" y="59"/>
                      <a:pt x="21" y="59"/>
                      <a:pt x="22" y="60"/>
                    </a:cubicBezTo>
                    <a:cubicBezTo>
                      <a:pt x="22" y="61"/>
                      <a:pt x="22" y="62"/>
                      <a:pt x="23" y="62"/>
                    </a:cubicBezTo>
                    <a:cubicBezTo>
                      <a:pt x="23" y="62"/>
                      <a:pt x="23" y="63"/>
                      <a:pt x="23" y="64"/>
                    </a:cubicBezTo>
                    <a:cubicBezTo>
                      <a:pt x="24" y="65"/>
                      <a:pt x="25" y="65"/>
                      <a:pt x="25" y="65"/>
                    </a:cubicBezTo>
                    <a:cubicBezTo>
                      <a:pt x="26" y="65"/>
                      <a:pt x="27" y="65"/>
                      <a:pt x="28" y="66"/>
                    </a:cubicBezTo>
                    <a:cubicBezTo>
                      <a:pt x="28" y="66"/>
                      <a:pt x="28" y="67"/>
                      <a:pt x="29" y="67"/>
                    </a:cubicBezTo>
                    <a:cubicBezTo>
                      <a:pt x="30" y="67"/>
                      <a:pt x="30" y="69"/>
                      <a:pt x="30" y="69"/>
                    </a:cubicBezTo>
                    <a:cubicBezTo>
                      <a:pt x="30" y="69"/>
                      <a:pt x="30" y="71"/>
                      <a:pt x="30" y="71"/>
                    </a:cubicBezTo>
                    <a:cubicBezTo>
                      <a:pt x="30" y="71"/>
                      <a:pt x="30" y="72"/>
                      <a:pt x="30" y="72"/>
                    </a:cubicBezTo>
                    <a:cubicBezTo>
                      <a:pt x="31" y="72"/>
                      <a:pt x="32" y="73"/>
                      <a:pt x="32" y="73"/>
                    </a:cubicBezTo>
                    <a:cubicBezTo>
                      <a:pt x="32" y="73"/>
                      <a:pt x="32" y="74"/>
                      <a:pt x="33" y="74"/>
                    </a:cubicBezTo>
                    <a:cubicBezTo>
                      <a:pt x="34" y="75"/>
                      <a:pt x="35" y="75"/>
                      <a:pt x="36" y="75"/>
                    </a:cubicBezTo>
                    <a:cubicBezTo>
                      <a:pt x="36" y="76"/>
                      <a:pt x="35" y="77"/>
                      <a:pt x="36" y="77"/>
                    </a:cubicBezTo>
                    <a:cubicBezTo>
                      <a:pt x="38" y="76"/>
                      <a:pt x="39" y="76"/>
                      <a:pt x="40" y="77"/>
                    </a:cubicBezTo>
                    <a:cubicBezTo>
                      <a:pt x="41" y="77"/>
                      <a:pt x="40" y="78"/>
                      <a:pt x="42" y="79"/>
                    </a:cubicBezTo>
                    <a:cubicBezTo>
                      <a:pt x="44" y="80"/>
                      <a:pt x="44" y="80"/>
                      <a:pt x="45" y="81"/>
                    </a:cubicBezTo>
                    <a:cubicBezTo>
                      <a:pt x="45" y="81"/>
                      <a:pt x="46" y="81"/>
                      <a:pt x="46" y="82"/>
                    </a:cubicBezTo>
                    <a:cubicBezTo>
                      <a:pt x="46" y="84"/>
                      <a:pt x="45" y="84"/>
                      <a:pt x="45" y="85"/>
                    </a:cubicBezTo>
                    <a:cubicBezTo>
                      <a:pt x="44" y="86"/>
                      <a:pt x="43" y="87"/>
                      <a:pt x="43" y="88"/>
                    </a:cubicBezTo>
                    <a:cubicBezTo>
                      <a:pt x="42" y="88"/>
                      <a:pt x="42" y="89"/>
                      <a:pt x="42" y="90"/>
                    </a:cubicBezTo>
                    <a:cubicBezTo>
                      <a:pt x="43" y="91"/>
                      <a:pt x="43" y="92"/>
                      <a:pt x="43" y="93"/>
                    </a:cubicBezTo>
                    <a:cubicBezTo>
                      <a:pt x="43" y="93"/>
                      <a:pt x="43" y="95"/>
                      <a:pt x="43" y="96"/>
                    </a:cubicBezTo>
                    <a:cubicBezTo>
                      <a:pt x="43" y="97"/>
                      <a:pt x="42" y="98"/>
                      <a:pt x="42" y="98"/>
                    </a:cubicBezTo>
                    <a:cubicBezTo>
                      <a:pt x="42" y="98"/>
                      <a:pt x="43" y="99"/>
                      <a:pt x="42" y="100"/>
                    </a:cubicBezTo>
                    <a:cubicBezTo>
                      <a:pt x="41" y="101"/>
                      <a:pt x="40" y="102"/>
                      <a:pt x="39" y="102"/>
                    </a:cubicBezTo>
                    <a:cubicBezTo>
                      <a:pt x="39" y="102"/>
                      <a:pt x="37" y="103"/>
                      <a:pt x="37" y="103"/>
                    </a:cubicBezTo>
                    <a:cubicBezTo>
                      <a:pt x="37" y="103"/>
                      <a:pt x="38" y="106"/>
                      <a:pt x="37" y="107"/>
                    </a:cubicBezTo>
                    <a:cubicBezTo>
                      <a:pt x="37" y="107"/>
                      <a:pt x="35" y="112"/>
                      <a:pt x="36" y="113"/>
                    </a:cubicBezTo>
                    <a:cubicBezTo>
                      <a:pt x="36" y="114"/>
                      <a:pt x="37" y="115"/>
                      <a:pt x="36" y="116"/>
                    </a:cubicBezTo>
                    <a:cubicBezTo>
                      <a:pt x="36" y="116"/>
                      <a:pt x="36" y="116"/>
                      <a:pt x="36" y="117"/>
                    </a:cubicBezTo>
                    <a:cubicBezTo>
                      <a:pt x="35" y="117"/>
                      <a:pt x="34" y="117"/>
                      <a:pt x="35" y="118"/>
                    </a:cubicBezTo>
                    <a:cubicBezTo>
                      <a:pt x="36" y="120"/>
                      <a:pt x="36" y="120"/>
                      <a:pt x="37" y="121"/>
                    </a:cubicBezTo>
                    <a:cubicBezTo>
                      <a:pt x="37" y="122"/>
                      <a:pt x="37" y="122"/>
                      <a:pt x="38" y="123"/>
                    </a:cubicBezTo>
                    <a:cubicBezTo>
                      <a:pt x="38" y="124"/>
                      <a:pt x="39" y="125"/>
                      <a:pt x="40" y="126"/>
                    </a:cubicBezTo>
                    <a:cubicBezTo>
                      <a:pt x="40" y="127"/>
                      <a:pt x="41" y="127"/>
                      <a:pt x="41" y="128"/>
                    </a:cubicBezTo>
                    <a:cubicBezTo>
                      <a:pt x="41" y="129"/>
                      <a:pt x="43" y="130"/>
                      <a:pt x="41" y="129"/>
                    </a:cubicBezTo>
                    <a:cubicBezTo>
                      <a:pt x="39" y="128"/>
                      <a:pt x="41" y="129"/>
                      <a:pt x="38" y="127"/>
                    </a:cubicBezTo>
                    <a:cubicBezTo>
                      <a:pt x="35" y="125"/>
                      <a:pt x="35" y="126"/>
                      <a:pt x="34" y="124"/>
                    </a:cubicBezTo>
                    <a:cubicBezTo>
                      <a:pt x="33" y="123"/>
                      <a:pt x="34" y="128"/>
                      <a:pt x="32" y="122"/>
                    </a:cubicBezTo>
                    <a:cubicBezTo>
                      <a:pt x="30" y="116"/>
                      <a:pt x="29" y="117"/>
                      <a:pt x="29" y="116"/>
                    </a:cubicBezTo>
                    <a:cubicBezTo>
                      <a:pt x="28" y="114"/>
                      <a:pt x="29" y="116"/>
                      <a:pt x="27" y="113"/>
                    </a:cubicBezTo>
                    <a:cubicBezTo>
                      <a:pt x="26" y="110"/>
                      <a:pt x="27" y="112"/>
                      <a:pt x="26" y="110"/>
                    </a:cubicBezTo>
                    <a:cubicBezTo>
                      <a:pt x="24" y="108"/>
                      <a:pt x="24" y="111"/>
                      <a:pt x="23" y="108"/>
                    </a:cubicBezTo>
                    <a:cubicBezTo>
                      <a:pt x="23" y="104"/>
                      <a:pt x="23" y="106"/>
                      <a:pt x="22" y="103"/>
                    </a:cubicBezTo>
                    <a:cubicBezTo>
                      <a:pt x="21" y="99"/>
                      <a:pt x="22" y="99"/>
                      <a:pt x="20" y="97"/>
                    </a:cubicBezTo>
                    <a:cubicBezTo>
                      <a:pt x="18" y="95"/>
                      <a:pt x="18" y="96"/>
                      <a:pt x="18" y="95"/>
                    </a:cubicBezTo>
                    <a:cubicBezTo>
                      <a:pt x="17" y="94"/>
                      <a:pt x="18" y="95"/>
                      <a:pt x="16" y="92"/>
                    </a:cubicBezTo>
                    <a:cubicBezTo>
                      <a:pt x="14" y="88"/>
                      <a:pt x="12" y="87"/>
                      <a:pt x="12" y="82"/>
                    </a:cubicBezTo>
                    <a:cubicBezTo>
                      <a:pt x="12" y="76"/>
                      <a:pt x="12" y="75"/>
                      <a:pt x="12" y="75"/>
                    </a:cubicBezTo>
                    <a:cubicBezTo>
                      <a:pt x="12" y="75"/>
                      <a:pt x="9" y="73"/>
                      <a:pt x="10" y="70"/>
                    </a:cubicBezTo>
                    <a:cubicBezTo>
                      <a:pt x="11" y="67"/>
                      <a:pt x="12" y="68"/>
                      <a:pt x="11" y="67"/>
                    </a:cubicBezTo>
                    <a:cubicBezTo>
                      <a:pt x="11" y="66"/>
                      <a:pt x="11" y="66"/>
                      <a:pt x="10" y="65"/>
                    </a:cubicBezTo>
                    <a:cubicBezTo>
                      <a:pt x="9" y="64"/>
                      <a:pt x="9" y="64"/>
                      <a:pt x="8" y="63"/>
                    </a:cubicBezTo>
                    <a:cubicBezTo>
                      <a:pt x="8" y="62"/>
                      <a:pt x="8" y="61"/>
                      <a:pt x="8" y="61"/>
                    </a:cubicBezTo>
                    <a:cubicBezTo>
                      <a:pt x="7" y="61"/>
                      <a:pt x="7" y="61"/>
                      <a:pt x="7" y="61"/>
                    </a:cubicBezTo>
                    <a:cubicBezTo>
                      <a:pt x="7" y="61"/>
                      <a:pt x="0" y="133"/>
                      <a:pt x="71" y="143"/>
                    </a:cubicBezTo>
                    <a:cubicBezTo>
                      <a:pt x="71" y="143"/>
                      <a:pt x="55" y="139"/>
                      <a:pt x="53" y="136"/>
                    </a:cubicBezTo>
                    <a:cubicBezTo>
                      <a:pt x="53" y="136"/>
                      <a:pt x="53" y="133"/>
                      <a:pt x="54" y="133"/>
                    </a:cubicBezTo>
                    <a:cubicBezTo>
                      <a:pt x="54" y="133"/>
                      <a:pt x="55" y="134"/>
                      <a:pt x="56" y="133"/>
                    </a:cubicBezTo>
                    <a:cubicBezTo>
                      <a:pt x="57" y="132"/>
                      <a:pt x="59" y="131"/>
                      <a:pt x="59" y="131"/>
                    </a:cubicBezTo>
                    <a:cubicBezTo>
                      <a:pt x="59" y="132"/>
                      <a:pt x="59" y="132"/>
                      <a:pt x="59" y="132"/>
                    </a:cubicBezTo>
                    <a:cubicBezTo>
                      <a:pt x="59" y="132"/>
                      <a:pt x="58" y="133"/>
                      <a:pt x="61" y="132"/>
                    </a:cubicBezTo>
                    <a:cubicBezTo>
                      <a:pt x="64" y="132"/>
                      <a:pt x="64" y="132"/>
                      <a:pt x="65" y="131"/>
                    </a:cubicBezTo>
                    <a:cubicBezTo>
                      <a:pt x="66" y="131"/>
                      <a:pt x="68" y="128"/>
                      <a:pt x="69" y="130"/>
                    </a:cubicBezTo>
                    <a:cubicBezTo>
                      <a:pt x="69" y="131"/>
                      <a:pt x="68" y="131"/>
                      <a:pt x="69" y="131"/>
                    </a:cubicBezTo>
                    <a:cubicBezTo>
                      <a:pt x="71" y="132"/>
                      <a:pt x="74" y="131"/>
                      <a:pt x="74" y="131"/>
                    </a:cubicBezTo>
                    <a:cubicBezTo>
                      <a:pt x="74" y="131"/>
                      <a:pt x="79" y="131"/>
                      <a:pt x="79" y="131"/>
                    </a:cubicBezTo>
                    <a:cubicBezTo>
                      <a:pt x="80" y="130"/>
                      <a:pt x="80" y="129"/>
                      <a:pt x="80" y="130"/>
                    </a:cubicBezTo>
                    <a:cubicBezTo>
                      <a:pt x="81" y="130"/>
                      <a:pt x="82" y="131"/>
                      <a:pt x="82" y="131"/>
                    </a:cubicBezTo>
                    <a:cubicBezTo>
                      <a:pt x="79" y="133"/>
                      <a:pt x="79" y="133"/>
                      <a:pt x="79" y="133"/>
                    </a:cubicBezTo>
                    <a:cubicBezTo>
                      <a:pt x="76" y="135"/>
                      <a:pt x="76" y="135"/>
                      <a:pt x="76" y="135"/>
                    </a:cubicBezTo>
                    <a:cubicBezTo>
                      <a:pt x="76" y="135"/>
                      <a:pt x="75" y="135"/>
                      <a:pt x="76" y="135"/>
                    </a:cubicBezTo>
                    <a:cubicBezTo>
                      <a:pt x="77" y="136"/>
                      <a:pt x="78" y="136"/>
                      <a:pt x="79" y="136"/>
                    </a:cubicBezTo>
                    <a:cubicBezTo>
                      <a:pt x="80" y="136"/>
                      <a:pt x="83" y="138"/>
                      <a:pt x="84" y="137"/>
                    </a:cubicBezTo>
                    <a:cubicBezTo>
                      <a:pt x="84" y="136"/>
                      <a:pt x="85" y="135"/>
                      <a:pt x="85" y="135"/>
                    </a:cubicBezTo>
                    <a:cubicBezTo>
                      <a:pt x="86" y="134"/>
                      <a:pt x="85" y="133"/>
                      <a:pt x="87" y="133"/>
                    </a:cubicBezTo>
                    <a:cubicBezTo>
                      <a:pt x="88" y="133"/>
                      <a:pt x="89" y="133"/>
                      <a:pt x="89" y="133"/>
                    </a:cubicBezTo>
                    <a:cubicBezTo>
                      <a:pt x="88" y="135"/>
                      <a:pt x="88" y="135"/>
                      <a:pt x="88" y="135"/>
                    </a:cubicBezTo>
                    <a:cubicBezTo>
                      <a:pt x="88" y="135"/>
                      <a:pt x="90" y="135"/>
                      <a:pt x="91" y="135"/>
                    </a:cubicBezTo>
                    <a:cubicBezTo>
                      <a:pt x="92" y="135"/>
                      <a:pt x="92" y="136"/>
                      <a:pt x="93" y="135"/>
                    </a:cubicBezTo>
                    <a:cubicBezTo>
                      <a:pt x="94" y="134"/>
                      <a:pt x="94" y="134"/>
                      <a:pt x="96" y="134"/>
                    </a:cubicBezTo>
                    <a:cubicBezTo>
                      <a:pt x="97" y="134"/>
                      <a:pt x="98" y="133"/>
                      <a:pt x="99" y="133"/>
                    </a:cubicBezTo>
                    <a:cubicBezTo>
                      <a:pt x="100" y="134"/>
                      <a:pt x="101" y="134"/>
                      <a:pt x="101" y="134"/>
                    </a:cubicBezTo>
                    <a:cubicBezTo>
                      <a:pt x="102" y="134"/>
                      <a:pt x="104" y="136"/>
                      <a:pt x="105" y="135"/>
                    </a:cubicBezTo>
                    <a:cubicBezTo>
                      <a:pt x="105" y="135"/>
                      <a:pt x="108" y="135"/>
                      <a:pt x="108" y="135"/>
                    </a:cubicBezTo>
                    <a:cubicBezTo>
                      <a:pt x="108" y="135"/>
                      <a:pt x="100" y="143"/>
                      <a:pt x="82" y="143"/>
                    </a:cubicBezTo>
                    <a:cubicBezTo>
                      <a:pt x="82" y="143"/>
                      <a:pt x="122" y="145"/>
                      <a:pt x="144" y="106"/>
                    </a:cubicBezTo>
                    <a:cubicBezTo>
                      <a:pt x="166" y="68"/>
                      <a:pt x="151" y="19"/>
                      <a:pt x="100" y="2"/>
                    </a:cubicBezTo>
                    <a:cubicBezTo>
                      <a:pt x="100" y="2"/>
                      <a:pt x="138" y="16"/>
                      <a:pt x="148" y="52"/>
                    </a:cubicBezTo>
                    <a:cubicBezTo>
                      <a:pt x="147" y="53"/>
                      <a:pt x="147" y="53"/>
                      <a:pt x="147" y="53"/>
                    </a:cubicBezTo>
                    <a:cubicBezTo>
                      <a:pt x="146" y="52"/>
                      <a:pt x="146" y="52"/>
                      <a:pt x="146" y="50"/>
                    </a:cubicBezTo>
                    <a:cubicBezTo>
                      <a:pt x="145" y="49"/>
                      <a:pt x="145" y="49"/>
                      <a:pt x="145" y="48"/>
                    </a:cubicBezTo>
                    <a:cubicBezTo>
                      <a:pt x="144" y="47"/>
                      <a:pt x="144" y="47"/>
                      <a:pt x="143" y="46"/>
                    </a:cubicBezTo>
                    <a:cubicBezTo>
                      <a:pt x="143" y="45"/>
                      <a:pt x="142" y="45"/>
                      <a:pt x="142" y="45"/>
                    </a:cubicBezTo>
                    <a:cubicBezTo>
                      <a:pt x="141" y="44"/>
                      <a:pt x="140" y="42"/>
                      <a:pt x="140" y="41"/>
                    </a:cubicBezTo>
                    <a:cubicBezTo>
                      <a:pt x="139" y="40"/>
                      <a:pt x="138" y="40"/>
                      <a:pt x="137" y="40"/>
                    </a:cubicBezTo>
                    <a:cubicBezTo>
                      <a:pt x="136" y="40"/>
                      <a:pt x="137" y="39"/>
                      <a:pt x="136" y="40"/>
                    </a:cubicBezTo>
                    <a:cubicBezTo>
                      <a:pt x="136" y="41"/>
                      <a:pt x="137" y="42"/>
                      <a:pt x="137" y="42"/>
                    </a:cubicBezTo>
                    <a:cubicBezTo>
                      <a:pt x="137" y="45"/>
                      <a:pt x="137" y="45"/>
                      <a:pt x="137" y="45"/>
                    </a:cubicBezTo>
                    <a:cubicBezTo>
                      <a:pt x="137" y="45"/>
                      <a:pt x="138" y="47"/>
                      <a:pt x="138" y="48"/>
                    </a:cubicBezTo>
                    <a:cubicBezTo>
                      <a:pt x="138" y="49"/>
                      <a:pt x="138" y="51"/>
                      <a:pt x="138" y="51"/>
                    </a:cubicBezTo>
                    <a:cubicBezTo>
                      <a:pt x="138" y="51"/>
                      <a:pt x="137" y="53"/>
                      <a:pt x="137" y="53"/>
                    </a:cubicBezTo>
                    <a:cubicBezTo>
                      <a:pt x="136" y="53"/>
                      <a:pt x="132" y="54"/>
                      <a:pt x="132" y="54"/>
                    </a:cubicBezTo>
                    <a:cubicBezTo>
                      <a:pt x="132" y="54"/>
                      <a:pt x="131" y="53"/>
                      <a:pt x="130" y="51"/>
                    </a:cubicBezTo>
                    <a:cubicBezTo>
                      <a:pt x="129" y="50"/>
                      <a:pt x="127" y="50"/>
                      <a:pt x="127" y="49"/>
                    </a:cubicBezTo>
                    <a:cubicBezTo>
                      <a:pt x="127" y="49"/>
                      <a:pt x="127" y="48"/>
                      <a:pt x="126" y="46"/>
                    </a:cubicBezTo>
                    <a:cubicBezTo>
                      <a:pt x="125" y="45"/>
                      <a:pt x="126" y="45"/>
                      <a:pt x="125" y="44"/>
                    </a:cubicBezTo>
                    <a:cubicBezTo>
                      <a:pt x="124" y="43"/>
                      <a:pt x="124" y="43"/>
                      <a:pt x="124" y="43"/>
                    </a:cubicBezTo>
                    <a:cubicBezTo>
                      <a:pt x="124" y="43"/>
                      <a:pt x="121" y="42"/>
                      <a:pt x="122" y="44"/>
                    </a:cubicBezTo>
                    <a:cubicBezTo>
                      <a:pt x="123" y="45"/>
                      <a:pt x="122" y="47"/>
                      <a:pt x="122" y="47"/>
                    </a:cubicBezTo>
                    <a:cubicBezTo>
                      <a:pt x="123" y="48"/>
                      <a:pt x="124" y="47"/>
                      <a:pt x="124" y="48"/>
                    </a:cubicBezTo>
                    <a:cubicBezTo>
                      <a:pt x="125" y="50"/>
                      <a:pt x="125" y="51"/>
                      <a:pt x="126" y="51"/>
                    </a:cubicBezTo>
                    <a:cubicBezTo>
                      <a:pt x="126" y="52"/>
                      <a:pt x="126" y="54"/>
                      <a:pt x="127" y="54"/>
                    </a:cubicBezTo>
                    <a:cubicBezTo>
                      <a:pt x="128" y="54"/>
                      <a:pt x="130" y="54"/>
                      <a:pt x="129" y="55"/>
                    </a:cubicBezTo>
                    <a:cubicBezTo>
                      <a:pt x="129" y="56"/>
                      <a:pt x="128" y="57"/>
                      <a:pt x="129" y="57"/>
                    </a:cubicBezTo>
                    <a:cubicBezTo>
                      <a:pt x="131" y="58"/>
                      <a:pt x="131" y="58"/>
                      <a:pt x="132" y="58"/>
                    </a:cubicBezTo>
                    <a:cubicBezTo>
                      <a:pt x="132" y="58"/>
                      <a:pt x="132" y="58"/>
                      <a:pt x="133" y="58"/>
                    </a:cubicBezTo>
                    <a:cubicBezTo>
                      <a:pt x="134" y="57"/>
                      <a:pt x="136" y="57"/>
                      <a:pt x="136" y="57"/>
                    </a:cubicBezTo>
                    <a:cubicBezTo>
                      <a:pt x="136" y="57"/>
                      <a:pt x="137" y="58"/>
                      <a:pt x="137" y="59"/>
                    </a:cubicBezTo>
                    <a:cubicBezTo>
                      <a:pt x="137" y="59"/>
                      <a:pt x="137" y="62"/>
                      <a:pt x="137" y="62"/>
                    </a:cubicBezTo>
                    <a:cubicBezTo>
                      <a:pt x="135" y="65"/>
                      <a:pt x="135" y="65"/>
                      <a:pt x="135" y="65"/>
                    </a:cubicBezTo>
                    <a:cubicBezTo>
                      <a:pt x="135" y="65"/>
                      <a:pt x="135" y="70"/>
                      <a:pt x="134" y="70"/>
                    </a:cubicBezTo>
                    <a:cubicBezTo>
                      <a:pt x="134" y="70"/>
                      <a:pt x="133" y="72"/>
                      <a:pt x="132" y="73"/>
                    </a:cubicBezTo>
                    <a:cubicBezTo>
                      <a:pt x="132" y="73"/>
                      <a:pt x="131" y="76"/>
                      <a:pt x="131" y="76"/>
                    </a:cubicBezTo>
                    <a:cubicBezTo>
                      <a:pt x="130" y="78"/>
                      <a:pt x="130" y="78"/>
                      <a:pt x="130" y="78"/>
                    </a:cubicBezTo>
                    <a:cubicBezTo>
                      <a:pt x="130" y="78"/>
                      <a:pt x="130" y="81"/>
                      <a:pt x="130" y="82"/>
                    </a:cubicBezTo>
                    <a:cubicBezTo>
                      <a:pt x="130" y="82"/>
                      <a:pt x="130" y="85"/>
                      <a:pt x="130" y="86"/>
                    </a:cubicBezTo>
                    <a:cubicBezTo>
                      <a:pt x="130" y="88"/>
                      <a:pt x="128" y="89"/>
                      <a:pt x="128" y="89"/>
                    </a:cubicBezTo>
                    <a:cubicBezTo>
                      <a:pt x="128" y="89"/>
                      <a:pt x="130" y="91"/>
                      <a:pt x="129" y="92"/>
                    </a:cubicBezTo>
                    <a:cubicBezTo>
                      <a:pt x="128" y="92"/>
                      <a:pt x="126" y="94"/>
                      <a:pt x="126" y="95"/>
                    </a:cubicBezTo>
                    <a:cubicBezTo>
                      <a:pt x="126" y="95"/>
                      <a:pt x="126" y="96"/>
                      <a:pt x="125" y="96"/>
                    </a:cubicBezTo>
                    <a:cubicBezTo>
                      <a:pt x="124" y="96"/>
                      <a:pt x="123" y="97"/>
                      <a:pt x="123" y="97"/>
                    </a:cubicBezTo>
                    <a:cubicBezTo>
                      <a:pt x="123" y="98"/>
                      <a:pt x="123" y="100"/>
                      <a:pt x="123" y="100"/>
                    </a:cubicBezTo>
                    <a:cubicBezTo>
                      <a:pt x="120" y="104"/>
                      <a:pt x="120" y="104"/>
                      <a:pt x="120" y="104"/>
                    </a:cubicBezTo>
                    <a:cubicBezTo>
                      <a:pt x="117" y="106"/>
                      <a:pt x="117" y="106"/>
                      <a:pt x="117" y="106"/>
                    </a:cubicBezTo>
                    <a:cubicBezTo>
                      <a:pt x="117" y="106"/>
                      <a:pt x="117" y="108"/>
                      <a:pt x="116" y="108"/>
                    </a:cubicBezTo>
                    <a:cubicBezTo>
                      <a:pt x="115" y="108"/>
                      <a:pt x="112" y="110"/>
                      <a:pt x="111" y="110"/>
                    </a:cubicBezTo>
                    <a:cubicBezTo>
                      <a:pt x="111" y="111"/>
                      <a:pt x="108" y="112"/>
                      <a:pt x="107" y="112"/>
                    </a:cubicBezTo>
                    <a:cubicBezTo>
                      <a:pt x="106" y="112"/>
                      <a:pt x="108" y="114"/>
                      <a:pt x="106" y="112"/>
                    </a:cubicBezTo>
                    <a:cubicBezTo>
                      <a:pt x="105" y="110"/>
                      <a:pt x="106" y="111"/>
                      <a:pt x="105" y="108"/>
                    </a:cubicBezTo>
                    <a:cubicBezTo>
                      <a:pt x="104" y="106"/>
                      <a:pt x="104" y="108"/>
                      <a:pt x="104" y="106"/>
                    </a:cubicBezTo>
                    <a:cubicBezTo>
                      <a:pt x="104" y="104"/>
                      <a:pt x="104" y="106"/>
                      <a:pt x="104" y="104"/>
                    </a:cubicBezTo>
                    <a:cubicBezTo>
                      <a:pt x="103" y="102"/>
                      <a:pt x="104" y="103"/>
                      <a:pt x="103" y="101"/>
                    </a:cubicBezTo>
                    <a:cubicBezTo>
                      <a:pt x="102" y="99"/>
                      <a:pt x="102" y="99"/>
                      <a:pt x="101" y="98"/>
                    </a:cubicBezTo>
                    <a:cubicBezTo>
                      <a:pt x="100" y="97"/>
                      <a:pt x="98" y="98"/>
                      <a:pt x="99" y="96"/>
                    </a:cubicBezTo>
                    <a:cubicBezTo>
                      <a:pt x="100" y="94"/>
                      <a:pt x="100" y="96"/>
                      <a:pt x="100" y="94"/>
                    </a:cubicBezTo>
                    <a:cubicBezTo>
                      <a:pt x="101" y="92"/>
                      <a:pt x="100" y="91"/>
                      <a:pt x="101" y="90"/>
                    </a:cubicBezTo>
                    <a:cubicBezTo>
                      <a:pt x="103" y="89"/>
                      <a:pt x="104" y="89"/>
                      <a:pt x="104" y="88"/>
                    </a:cubicBezTo>
                    <a:cubicBezTo>
                      <a:pt x="104" y="86"/>
                      <a:pt x="104" y="86"/>
                      <a:pt x="103" y="85"/>
                    </a:cubicBezTo>
                    <a:cubicBezTo>
                      <a:pt x="103" y="84"/>
                      <a:pt x="102" y="83"/>
                      <a:pt x="101" y="82"/>
                    </a:cubicBezTo>
                    <a:cubicBezTo>
                      <a:pt x="101" y="82"/>
                      <a:pt x="101" y="82"/>
                      <a:pt x="100" y="81"/>
                    </a:cubicBezTo>
                    <a:cubicBezTo>
                      <a:pt x="99" y="79"/>
                      <a:pt x="98" y="78"/>
                      <a:pt x="98" y="78"/>
                    </a:cubicBezTo>
                    <a:cubicBezTo>
                      <a:pt x="98" y="78"/>
                      <a:pt x="98" y="75"/>
                      <a:pt x="98" y="73"/>
                    </a:cubicBezTo>
                    <a:cubicBezTo>
                      <a:pt x="98" y="72"/>
                      <a:pt x="98" y="74"/>
                      <a:pt x="98" y="72"/>
                    </a:cubicBezTo>
                    <a:cubicBezTo>
                      <a:pt x="99" y="70"/>
                      <a:pt x="99" y="68"/>
                      <a:pt x="99" y="68"/>
                    </a:cubicBezTo>
                    <a:cubicBezTo>
                      <a:pt x="99" y="68"/>
                      <a:pt x="96" y="67"/>
                      <a:pt x="95" y="67"/>
                    </a:cubicBezTo>
                    <a:cubicBezTo>
                      <a:pt x="94" y="67"/>
                      <a:pt x="94" y="68"/>
                      <a:pt x="93" y="67"/>
                    </a:cubicBezTo>
                    <a:cubicBezTo>
                      <a:pt x="91" y="66"/>
                      <a:pt x="92" y="65"/>
                      <a:pt x="91" y="65"/>
                    </a:cubicBezTo>
                    <a:cubicBezTo>
                      <a:pt x="91" y="65"/>
                      <a:pt x="90" y="64"/>
                      <a:pt x="89" y="65"/>
                    </a:cubicBezTo>
                    <a:cubicBezTo>
                      <a:pt x="88" y="66"/>
                      <a:pt x="86" y="66"/>
                      <a:pt x="85" y="66"/>
                    </a:cubicBezTo>
                    <a:cubicBezTo>
                      <a:pt x="83" y="67"/>
                      <a:pt x="83" y="67"/>
                      <a:pt x="81" y="67"/>
                    </a:cubicBezTo>
                    <a:cubicBezTo>
                      <a:pt x="79" y="67"/>
                      <a:pt x="76" y="68"/>
                      <a:pt x="75" y="67"/>
                    </a:cubicBezTo>
                    <a:cubicBezTo>
                      <a:pt x="73" y="66"/>
                      <a:pt x="73" y="67"/>
                      <a:pt x="72" y="65"/>
                    </a:cubicBezTo>
                    <a:cubicBezTo>
                      <a:pt x="72" y="64"/>
                      <a:pt x="72" y="64"/>
                      <a:pt x="71" y="63"/>
                    </a:cubicBezTo>
                    <a:cubicBezTo>
                      <a:pt x="69" y="62"/>
                      <a:pt x="69" y="63"/>
                      <a:pt x="69" y="61"/>
                    </a:cubicBezTo>
                    <a:cubicBezTo>
                      <a:pt x="69" y="60"/>
                      <a:pt x="69" y="60"/>
                      <a:pt x="68" y="59"/>
                    </a:cubicBezTo>
                    <a:cubicBezTo>
                      <a:pt x="67" y="57"/>
                      <a:pt x="69" y="60"/>
                      <a:pt x="67" y="57"/>
                    </a:cubicBezTo>
                    <a:cubicBezTo>
                      <a:pt x="65" y="55"/>
                      <a:pt x="64" y="57"/>
                      <a:pt x="65" y="55"/>
                    </a:cubicBezTo>
                    <a:cubicBezTo>
                      <a:pt x="66" y="54"/>
                      <a:pt x="66" y="55"/>
                      <a:pt x="66" y="53"/>
                    </a:cubicBezTo>
                    <a:cubicBezTo>
                      <a:pt x="66" y="51"/>
                      <a:pt x="69" y="54"/>
                      <a:pt x="67" y="50"/>
                    </a:cubicBezTo>
                    <a:cubicBezTo>
                      <a:pt x="66" y="45"/>
                      <a:pt x="65" y="46"/>
                      <a:pt x="67" y="43"/>
                    </a:cubicBezTo>
                    <a:cubicBezTo>
                      <a:pt x="69" y="40"/>
                      <a:pt x="71" y="39"/>
                      <a:pt x="71" y="39"/>
                    </a:cubicBezTo>
                    <a:cubicBezTo>
                      <a:pt x="72" y="38"/>
                      <a:pt x="72" y="36"/>
                      <a:pt x="73" y="36"/>
                    </a:cubicBezTo>
                    <a:cubicBezTo>
                      <a:pt x="74" y="35"/>
                      <a:pt x="73" y="35"/>
                      <a:pt x="75" y="35"/>
                    </a:cubicBezTo>
                    <a:cubicBezTo>
                      <a:pt x="76" y="35"/>
                      <a:pt x="78" y="34"/>
                      <a:pt x="79" y="33"/>
                    </a:cubicBezTo>
                    <a:cubicBezTo>
                      <a:pt x="80" y="32"/>
                      <a:pt x="81" y="31"/>
                      <a:pt x="82" y="31"/>
                    </a:cubicBezTo>
                    <a:cubicBezTo>
                      <a:pt x="83" y="30"/>
                      <a:pt x="82" y="31"/>
                      <a:pt x="84" y="30"/>
                    </a:cubicBezTo>
                    <a:cubicBezTo>
                      <a:pt x="85" y="30"/>
                      <a:pt x="86" y="30"/>
                      <a:pt x="87" y="30"/>
                    </a:cubicBezTo>
                    <a:cubicBezTo>
                      <a:pt x="88" y="30"/>
                      <a:pt x="86" y="30"/>
                      <a:pt x="88" y="30"/>
                    </a:cubicBezTo>
                    <a:cubicBezTo>
                      <a:pt x="91" y="29"/>
                      <a:pt x="91" y="29"/>
                      <a:pt x="91" y="29"/>
                    </a:cubicBezTo>
                    <a:cubicBezTo>
                      <a:pt x="92" y="29"/>
                      <a:pt x="92" y="29"/>
                      <a:pt x="93" y="30"/>
                    </a:cubicBezTo>
                    <a:cubicBezTo>
                      <a:pt x="94" y="30"/>
                      <a:pt x="94" y="27"/>
                      <a:pt x="94" y="30"/>
                    </a:cubicBezTo>
                    <a:cubicBezTo>
                      <a:pt x="94" y="32"/>
                      <a:pt x="93" y="33"/>
                      <a:pt x="95" y="34"/>
                    </a:cubicBezTo>
                    <a:cubicBezTo>
                      <a:pt x="97" y="34"/>
                      <a:pt x="95" y="34"/>
                      <a:pt x="97" y="34"/>
                    </a:cubicBezTo>
                    <a:cubicBezTo>
                      <a:pt x="99" y="34"/>
                      <a:pt x="99" y="34"/>
                      <a:pt x="100" y="35"/>
                    </a:cubicBezTo>
                    <a:cubicBezTo>
                      <a:pt x="101" y="35"/>
                      <a:pt x="101" y="36"/>
                      <a:pt x="103" y="36"/>
                    </a:cubicBezTo>
                    <a:cubicBezTo>
                      <a:pt x="104" y="36"/>
                      <a:pt x="102" y="38"/>
                      <a:pt x="104" y="36"/>
                    </a:cubicBezTo>
                    <a:cubicBezTo>
                      <a:pt x="106" y="34"/>
                      <a:pt x="103" y="33"/>
                      <a:pt x="106" y="34"/>
                    </a:cubicBezTo>
                    <a:cubicBezTo>
                      <a:pt x="110" y="34"/>
                      <a:pt x="111" y="35"/>
                      <a:pt x="112" y="34"/>
                    </a:cubicBezTo>
                    <a:cubicBezTo>
                      <a:pt x="112" y="34"/>
                      <a:pt x="112" y="35"/>
                      <a:pt x="114" y="34"/>
                    </a:cubicBezTo>
                    <a:cubicBezTo>
                      <a:pt x="116" y="33"/>
                      <a:pt x="116" y="33"/>
                      <a:pt x="117" y="33"/>
                    </a:cubicBezTo>
                    <a:cubicBezTo>
                      <a:pt x="117" y="34"/>
                      <a:pt x="117" y="35"/>
                      <a:pt x="118" y="34"/>
                    </a:cubicBezTo>
                    <a:cubicBezTo>
                      <a:pt x="119" y="32"/>
                      <a:pt x="120" y="33"/>
                      <a:pt x="118" y="32"/>
                    </a:cubicBezTo>
                    <a:cubicBezTo>
                      <a:pt x="116" y="31"/>
                      <a:pt x="115" y="32"/>
                      <a:pt x="115" y="31"/>
                    </a:cubicBezTo>
                    <a:cubicBezTo>
                      <a:pt x="115" y="29"/>
                      <a:pt x="117" y="30"/>
                      <a:pt x="115" y="29"/>
                    </a:cubicBezTo>
                    <a:cubicBezTo>
                      <a:pt x="113" y="29"/>
                      <a:pt x="113" y="29"/>
                      <a:pt x="111" y="28"/>
                    </a:cubicBezTo>
                    <a:cubicBezTo>
                      <a:pt x="110" y="28"/>
                      <a:pt x="108" y="30"/>
                      <a:pt x="108" y="28"/>
                    </a:cubicBezTo>
                    <a:cubicBezTo>
                      <a:pt x="107" y="27"/>
                      <a:pt x="104" y="29"/>
                      <a:pt x="107" y="27"/>
                    </a:cubicBezTo>
                    <a:cubicBezTo>
                      <a:pt x="110" y="24"/>
                      <a:pt x="109" y="23"/>
                      <a:pt x="111" y="24"/>
                    </a:cubicBezTo>
                    <a:cubicBezTo>
                      <a:pt x="113" y="24"/>
                      <a:pt x="112" y="26"/>
                      <a:pt x="113" y="25"/>
                    </a:cubicBezTo>
                    <a:cubicBezTo>
                      <a:pt x="115" y="24"/>
                      <a:pt x="117" y="23"/>
                      <a:pt x="115" y="22"/>
                    </a:cubicBezTo>
                    <a:cubicBezTo>
                      <a:pt x="112" y="20"/>
                      <a:pt x="114" y="21"/>
                      <a:pt x="112" y="20"/>
                    </a:cubicBezTo>
                    <a:cubicBezTo>
                      <a:pt x="109" y="19"/>
                      <a:pt x="107" y="24"/>
                      <a:pt x="106" y="23"/>
                    </a:cubicBezTo>
                    <a:cubicBezTo>
                      <a:pt x="105" y="22"/>
                      <a:pt x="105" y="22"/>
                      <a:pt x="104" y="22"/>
                    </a:cubicBezTo>
                    <a:cubicBezTo>
                      <a:pt x="104" y="23"/>
                      <a:pt x="104" y="24"/>
                      <a:pt x="103" y="26"/>
                    </a:cubicBezTo>
                    <a:cubicBezTo>
                      <a:pt x="103" y="27"/>
                      <a:pt x="105" y="27"/>
                      <a:pt x="102" y="26"/>
                    </a:cubicBezTo>
                    <a:cubicBezTo>
                      <a:pt x="100" y="25"/>
                      <a:pt x="105" y="26"/>
                      <a:pt x="100" y="24"/>
                    </a:cubicBezTo>
                    <a:cubicBezTo>
                      <a:pt x="95" y="22"/>
                      <a:pt x="93" y="23"/>
                      <a:pt x="93" y="23"/>
                    </a:cubicBezTo>
                    <a:cubicBezTo>
                      <a:pt x="92" y="24"/>
                      <a:pt x="91" y="24"/>
                      <a:pt x="90" y="24"/>
                    </a:cubicBezTo>
                    <a:cubicBezTo>
                      <a:pt x="90" y="25"/>
                      <a:pt x="92" y="26"/>
                      <a:pt x="90" y="25"/>
                    </a:cubicBezTo>
                    <a:cubicBezTo>
                      <a:pt x="88" y="24"/>
                      <a:pt x="86" y="26"/>
                      <a:pt x="86" y="26"/>
                    </a:cubicBezTo>
                    <a:cubicBezTo>
                      <a:pt x="86" y="26"/>
                      <a:pt x="85" y="25"/>
                      <a:pt x="84" y="26"/>
                    </a:cubicBezTo>
                    <a:cubicBezTo>
                      <a:pt x="83" y="27"/>
                      <a:pt x="82" y="27"/>
                      <a:pt x="81" y="27"/>
                    </a:cubicBezTo>
                    <a:cubicBezTo>
                      <a:pt x="80" y="26"/>
                      <a:pt x="77" y="27"/>
                      <a:pt x="79" y="25"/>
                    </a:cubicBezTo>
                    <a:cubicBezTo>
                      <a:pt x="81" y="22"/>
                      <a:pt x="80" y="24"/>
                      <a:pt x="83" y="23"/>
                    </a:cubicBezTo>
                    <a:cubicBezTo>
                      <a:pt x="86" y="21"/>
                      <a:pt x="90" y="21"/>
                      <a:pt x="86" y="20"/>
                    </a:cubicBezTo>
                    <a:cubicBezTo>
                      <a:pt x="82" y="20"/>
                      <a:pt x="88" y="20"/>
                      <a:pt x="83" y="17"/>
                    </a:cubicBezTo>
                    <a:cubicBezTo>
                      <a:pt x="78" y="15"/>
                      <a:pt x="78" y="18"/>
                      <a:pt x="78" y="15"/>
                    </a:cubicBezTo>
                    <a:cubicBezTo>
                      <a:pt x="79" y="12"/>
                      <a:pt x="78" y="11"/>
                      <a:pt x="77" y="12"/>
                    </a:cubicBezTo>
                    <a:cubicBezTo>
                      <a:pt x="76" y="12"/>
                      <a:pt x="73" y="12"/>
                      <a:pt x="72" y="13"/>
                    </a:cubicBezTo>
                    <a:cubicBezTo>
                      <a:pt x="71" y="13"/>
                      <a:pt x="72" y="14"/>
                      <a:pt x="70" y="12"/>
                    </a:cubicBezTo>
                    <a:cubicBezTo>
                      <a:pt x="67" y="11"/>
                      <a:pt x="67" y="13"/>
                      <a:pt x="67" y="11"/>
                    </a:cubicBezTo>
                    <a:cubicBezTo>
                      <a:pt x="68" y="9"/>
                      <a:pt x="69" y="9"/>
                      <a:pt x="70" y="8"/>
                    </a:cubicBezTo>
                    <a:cubicBezTo>
                      <a:pt x="71" y="6"/>
                      <a:pt x="71" y="2"/>
                      <a:pt x="74" y="4"/>
                    </a:cubicBezTo>
                    <a:cubicBezTo>
                      <a:pt x="78" y="5"/>
                      <a:pt x="76" y="5"/>
                      <a:pt x="79" y="5"/>
                    </a:cubicBezTo>
                    <a:cubicBezTo>
                      <a:pt x="82" y="5"/>
                      <a:pt x="83" y="5"/>
                      <a:pt x="83" y="4"/>
                    </a:cubicBezTo>
                    <a:cubicBezTo>
                      <a:pt x="83" y="4"/>
                      <a:pt x="80" y="2"/>
                      <a:pt x="80" y="2"/>
                    </a:cubicBezTo>
                    <a:cubicBezTo>
                      <a:pt x="80" y="2"/>
                      <a:pt x="79" y="2"/>
                      <a:pt x="79" y="2"/>
                    </a:cubicBezTo>
                    <a:cubicBezTo>
                      <a:pt x="80" y="1"/>
                      <a:pt x="80" y="0"/>
                      <a:pt x="80" y="0"/>
                    </a:cubicBezTo>
                    <a:cubicBezTo>
                      <a:pt x="79" y="0"/>
                      <a:pt x="79" y="0"/>
                      <a:pt x="79" y="0"/>
                    </a:cubicBezTo>
                    <a:cubicBezTo>
                      <a:pt x="79" y="0"/>
                      <a:pt x="70" y="0"/>
                      <a:pt x="67" y="0"/>
                    </a:cubicBezTo>
                    <a:close/>
                  </a:path>
                </a:pathLst>
              </a:custGeom>
              <a:solidFill>
                <a:srgbClr val="F2F2F2"/>
              </a:solidFill>
              <a:ln w="9525">
                <a:noFill/>
              </a:ln>
            </p:spPr>
            <p:txBody>
              <a:bodyPr/>
              <a:p>
                <a:endParaRPr lang="en-US"/>
              </a:p>
            </p:txBody>
          </p:sp>
          <p:sp>
            <p:nvSpPr>
              <p:cNvPr id="16426" name="Freeform 36"/>
              <p:cNvSpPr/>
              <p:nvPr/>
            </p:nvSpPr>
            <p:spPr>
              <a:xfrm>
                <a:off x="3241265" y="4350287"/>
                <a:ext cx="90283" cy="102319"/>
              </a:xfrm>
              <a:custGeom>
                <a:avLst/>
                <a:gdLst/>
                <a:ahLst/>
                <a:cxnLst>
                  <a:cxn ang="0">
                    <a:pos x="55275" y="5581"/>
                  </a:cxn>
                  <a:cxn ang="0">
                    <a:pos x="55275" y="37207"/>
                  </a:cxn>
                  <a:cxn ang="0">
                    <a:pos x="33165" y="59531"/>
                  </a:cxn>
                  <a:cxn ang="0">
                    <a:pos x="1843" y="85576"/>
                  </a:cxn>
                  <a:cxn ang="0">
                    <a:pos x="90283" y="102319"/>
                  </a:cxn>
                  <a:cxn ang="0">
                    <a:pos x="90283" y="0"/>
                  </a:cxn>
                  <a:cxn ang="0">
                    <a:pos x="55275" y="5581"/>
                  </a:cxn>
                </a:cxnLst>
                <a:pathLst>
                  <a:path w="49" h="55">
                    <a:moveTo>
                      <a:pt x="30" y="3"/>
                    </a:moveTo>
                    <a:cubicBezTo>
                      <a:pt x="30" y="20"/>
                      <a:pt x="30" y="20"/>
                      <a:pt x="30" y="20"/>
                    </a:cubicBezTo>
                    <a:cubicBezTo>
                      <a:pt x="30" y="20"/>
                      <a:pt x="28" y="29"/>
                      <a:pt x="18" y="32"/>
                    </a:cubicBezTo>
                    <a:cubicBezTo>
                      <a:pt x="8" y="35"/>
                      <a:pt x="0" y="41"/>
                      <a:pt x="1" y="46"/>
                    </a:cubicBezTo>
                    <a:cubicBezTo>
                      <a:pt x="2" y="51"/>
                      <a:pt x="17" y="55"/>
                      <a:pt x="49" y="55"/>
                    </a:cubicBezTo>
                    <a:cubicBezTo>
                      <a:pt x="49" y="0"/>
                      <a:pt x="49" y="0"/>
                      <a:pt x="49" y="0"/>
                    </a:cubicBezTo>
                    <a:lnTo>
                      <a:pt x="30" y="3"/>
                    </a:lnTo>
                    <a:close/>
                  </a:path>
                </a:pathLst>
              </a:custGeom>
              <a:solidFill>
                <a:srgbClr val="F2F2F2"/>
              </a:solidFill>
              <a:ln w="9525">
                <a:noFill/>
              </a:ln>
            </p:spPr>
            <p:txBody>
              <a:bodyPr/>
              <a:p>
                <a:endParaRPr lang="en-US"/>
              </a:p>
            </p:txBody>
          </p:sp>
          <p:sp>
            <p:nvSpPr>
              <p:cNvPr id="16427" name="Freeform 37"/>
              <p:cNvSpPr/>
              <p:nvPr/>
            </p:nvSpPr>
            <p:spPr>
              <a:xfrm>
                <a:off x="3321516" y="4350287"/>
                <a:ext cx="84264" cy="102319"/>
              </a:xfrm>
              <a:custGeom>
                <a:avLst/>
                <a:gdLst/>
                <a:ahLst/>
                <a:cxnLst>
                  <a:cxn ang="0">
                    <a:pos x="21982" y="5581"/>
                  </a:cxn>
                  <a:cxn ang="0">
                    <a:pos x="21982" y="37207"/>
                  </a:cxn>
                  <a:cxn ang="0">
                    <a:pos x="45796" y="59531"/>
                  </a:cxn>
                  <a:cxn ang="0">
                    <a:pos x="82432" y="85576"/>
                  </a:cxn>
                  <a:cxn ang="0">
                    <a:pos x="0" y="102319"/>
                  </a:cxn>
                  <a:cxn ang="0">
                    <a:pos x="0" y="0"/>
                  </a:cxn>
                  <a:cxn ang="0">
                    <a:pos x="21982" y="5581"/>
                  </a:cxn>
                </a:cxnLst>
                <a:pathLst>
                  <a:path w="46" h="55">
                    <a:moveTo>
                      <a:pt x="12" y="3"/>
                    </a:moveTo>
                    <a:cubicBezTo>
                      <a:pt x="12" y="20"/>
                      <a:pt x="12" y="20"/>
                      <a:pt x="12" y="20"/>
                    </a:cubicBezTo>
                    <a:cubicBezTo>
                      <a:pt x="12" y="20"/>
                      <a:pt x="15" y="29"/>
                      <a:pt x="25" y="32"/>
                    </a:cubicBezTo>
                    <a:cubicBezTo>
                      <a:pt x="35" y="35"/>
                      <a:pt x="46" y="41"/>
                      <a:pt x="45" y="46"/>
                    </a:cubicBezTo>
                    <a:cubicBezTo>
                      <a:pt x="44" y="51"/>
                      <a:pt x="19" y="55"/>
                      <a:pt x="0" y="55"/>
                    </a:cubicBezTo>
                    <a:cubicBezTo>
                      <a:pt x="0" y="0"/>
                      <a:pt x="0" y="0"/>
                      <a:pt x="0" y="0"/>
                    </a:cubicBezTo>
                    <a:lnTo>
                      <a:pt x="12" y="3"/>
                    </a:lnTo>
                    <a:close/>
                  </a:path>
                </a:pathLst>
              </a:custGeom>
              <a:solidFill>
                <a:srgbClr val="F2F2F2"/>
              </a:solidFill>
              <a:ln w="9525">
                <a:noFill/>
              </a:ln>
            </p:spPr>
            <p:txBody>
              <a:bodyPr/>
              <a:p>
                <a:endParaRPr lang="en-US"/>
              </a:p>
            </p:txBody>
          </p:sp>
          <p:sp>
            <p:nvSpPr>
              <p:cNvPr id="16428" name="Freeform 38"/>
              <p:cNvSpPr/>
              <p:nvPr/>
            </p:nvSpPr>
            <p:spPr>
              <a:xfrm>
                <a:off x="3175058" y="4045333"/>
                <a:ext cx="310973" cy="312979"/>
              </a:xfrm>
              <a:custGeom>
                <a:avLst/>
                <a:gdLst/>
                <a:ahLst/>
                <a:cxnLst>
                  <a:cxn ang="0">
                    <a:pos x="227178" y="16767"/>
                  </a:cxn>
                  <a:cxn ang="0">
                    <a:pos x="290490" y="139723"/>
                  </a:cxn>
                  <a:cxn ang="0">
                    <a:pos x="137796" y="292486"/>
                  </a:cxn>
                  <a:cxn ang="0">
                    <a:pos x="14897" y="232871"/>
                  </a:cxn>
                  <a:cxn ang="0">
                    <a:pos x="0" y="245912"/>
                  </a:cxn>
                  <a:cxn ang="0">
                    <a:pos x="137796" y="312979"/>
                  </a:cxn>
                  <a:cxn ang="0">
                    <a:pos x="310973" y="139723"/>
                  </a:cxn>
                  <a:cxn ang="0">
                    <a:pos x="240213" y="0"/>
                  </a:cxn>
                  <a:cxn ang="0">
                    <a:pos x="227178" y="16767"/>
                  </a:cxn>
                </a:cxnLst>
                <a:pathLst>
                  <a:path w="167" h="168">
                    <a:moveTo>
                      <a:pt x="122" y="9"/>
                    </a:moveTo>
                    <a:cubicBezTo>
                      <a:pt x="143" y="24"/>
                      <a:pt x="156" y="48"/>
                      <a:pt x="156" y="75"/>
                    </a:cubicBezTo>
                    <a:cubicBezTo>
                      <a:pt x="156" y="120"/>
                      <a:pt x="119" y="157"/>
                      <a:pt x="74" y="157"/>
                    </a:cubicBezTo>
                    <a:cubicBezTo>
                      <a:pt x="47" y="157"/>
                      <a:pt x="23" y="145"/>
                      <a:pt x="8" y="125"/>
                    </a:cubicBezTo>
                    <a:cubicBezTo>
                      <a:pt x="0" y="132"/>
                      <a:pt x="0" y="132"/>
                      <a:pt x="0" y="132"/>
                    </a:cubicBezTo>
                    <a:cubicBezTo>
                      <a:pt x="17" y="154"/>
                      <a:pt x="43" y="168"/>
                      <a:pt x="74" y="168"/>
                    </a:cubicBezTo>
                    <a:cubicBezTo>
                      <a:pt x="125" y="168"/>
                      <a:pt x="167" y="126"/>
                      <a:pt x="167" y="75"/>
                    </a:cubicBezTo>
                    <a:cubicBezTo>
                      <a:pt x="167" y="44"/>
                      <a:pt x="152" y="17"/>
                      <a:pt x="129" y="0"/>
                    </a:cubicBezTo>
                    <a:lnTo>
                      <a:pt x="122" y="9"/>
                    </a:lnTo>
                    <a:close/>
                  </a:path>
                </a:pathLst>
              </a:custGeom>
              <a:solidFill>
                <a:srgbClr val="F2F2F2"/>
              </a:solidFill>
              <a:ln w="9525">
                <a:noFill/>
              </a:ln>
            </p:spPr>
            <p:txBody>
              <a:bodyPr/>
              <a:p>
                <a:endParaRPr lang="en-US"/>
              </a:p>
            </p:txBody>
          </p:sp>
          <p:sp>
            <p:nvSpPr>
              <p:cNvPr id="16429" name="Freeform 39"/>
              <p:cNvSpPr>
                <a:spLocks noEditPoints="1"/>
              </p:cNvSpPr>
              <p:nvPr/>
            </p:nvSpPr>
            <p:spPr>
              <a:xfrm>
                <a:off x="3177064" y="4051351"/>
                <a:ext cx="276866" cy="274859"/>
              </a:xfrm>
              <a:custGeom>
                <a:avLst/>
                <a:gdLst/>
                <a:ahLst/>
                <a:cxnLst>
                  <a:cxn ang="0">
                    <a:pos x="138433" y="0"/>
                  </a:cxn>
                  <a:cxn ang="0">
                    <a:pos x="0" y="137430"/>
                  </a:cxn>
                  <a:cxn ang="0">
                    <a:pos x="138433" y="274859"/>
                  </a:cxn>
                  <a:cxn ang="0">
                    <a:pos x="276866" y="137430"/>
                  </a:cxn>
                  <a:cxn ang="0">
                    <a:pos x="138433" y="0"/>
                  </a:cxn>
                  <a:cxn ang="0">
                    <a:pos x="138433" y="267430"/>
                  </a:cxn>
                  <a:cxn ang="0">
                    <a:pos x="5612" y="137430"/>
                  </a:cxn>
                  <a:cxn ang="0">
                    <a:pos x="138433" y="5571"/>
                  </a:cxn>
                  <a:cxn ang="0">
                    <a:pos x="269383" y="137430"/>
                  </a:cxn>
                  <a:cxn ang="0">
                    <a:pos x="138433" y="267430"/>
                  </a:cxn>
                </a:cxnLst>
                <a:pathLst>
                  <a:path w="148" h="148">
                    <a:moveTo>
                      <a:pt x="74" y="0"/>
                    </a:moveTo>
                    <a:cubicBezTo>
                      <a:pt x="33" y="0"/>
                      <a:pt x="0" y="33"/>
                      <a:pt x="0" y="74"/>
                    </a:cubicBezTo>
                    <a:cubicBezTo>
                      <a:pt x="0" y="114"/>
                      <a:pt x="33" y="148"/>
                      <a:pt x="74" y="148"/>
                    </a:cubicBezTo>
                    <a:cubicBezTo>
                      <a:pt x="115" y="148"/>
                      <a:pt x="148" y="114"/>
                      <a:pt x="148" y="74"/>
                    </a:cubicBezTo>
                    <a:cubicBezTo>
                      <a:pt x="148" y="33"/>
                      <a:pt x="115" y="0"/>
                      <a:pt x="74" y="0"/>
                    </a:cubicBezTo>
                    <a:close/>
                    <a:moveTo>
                      <a:pt x="74" y="144"/>
                    </a:moveTo>
                    <a:cubicBezTo>
                      <a:pt x="35" y="144"/>
                      <a:pt x="3" y="113"/>
                      <a:pt x="3" y="74"/>
                    </a:cubicBezTo>
                    <a:cubicBezTo>
                      <a:pt x="3" y="35"/>
                      <a:pt x="35" y="3"/>
                      <a:pt x="74" y="3"/>
                    </a:cubicBezTo>
                    <a:cubicBezTo>
                      <a:pt x="113" y="3"/>
                      <a:pt x="144" y="35"/>
                      <a:pt x="144" y="74"/>
                    </a:cubicBezTo>
                    <a:cubicBezTo>
                      <a:pt x="144" y="113"/>
                      <a:pt x="113" y="144"/>
                      <a:pt x="74" y="144"/>
                    </a:cubicBezTo>
                    <a:close/>
                  </a:path>
                </a:pathLst>
              </a:custGeom>
              <a:solidFill>
                <a:srgbClr val="F2F2F2"/>
              </a:solidFill>
              <a:ln w="9525">
                <a:noFill/>
              </a:ln>
            </p:spPr>
            <p:txBody>
              <a:bodyPr/>
              <a:p>
                <a:endParaRPr lang="en-US"/>
              </a:p>
            </p:txBody>
          </p:sp>
          <p:sp>
            <p:nvSpPr>
              <p:cNvPr id="16430" name="Freeform 40"/>
              <p:cNvSpPr/>
              <p:nvPr/>
            </p:nvSpPr>
            <p:spPr>
              <a:xfrm>
                <a:off x="3171046" y="4057371"/>
                <a:ext cx="308966" cy="268841"/>
              </a:xfrm>
              <a:custGeom>
                <a:avLst/>
                <a:gdLst/>
                <a:ahLst/>
                <a:cxnLst>
                  <a:cxn ang="0">
                    <a:pos x="89340" y="20395"/>
                  </a:cxn>
                  <a:cxn ang="0">
                    <a:pos x="83756" y="31519"/>
                  </a:cxn>
                  <a:cxn ang="0">
                    <a:pos x="78172" y="38936"/>
                  </a:cxn>
                  <a:cxn ang="0">
                    <a:pos x="72588" y="33373"/>
                  </a:cxn>
                  <a:cxn ang="0">
                    <a:pos x="70727" y="42644"/>
                  </a:cxn>
                  <a:cxn ang="0">
                    <a:pos x="57698" y="46352"/>
                  </a:cxn>
                  <a:cxn ang="0">
                    <a:pos x="48392" y="55622"/>
                  </a:cxn>
                  <a:cxn ang="0">
                    <a:pos x="37225" y="72309"/>
                  </a:cxn>
                  <a:cxn ang="0">
                    <a:pos x="29780" y="81579"/>
                  </a:cxn>
                  <a:cxn ang="0">
                    <a:pos x="35364" y="88996"/>
                  </a:cxn>
                  <a:cxn ang="0">
                    <a:pos x="37225" y="94558"/>
                  </a:cxn>
                  <a:cxn ang="0">
                    <a:pos x="29780" y="87142"/>
                  </a:cxn>
                  <a:cxn ang="0">
                    <a:pos x="26057" y="81579"/>
                  </a:cxn>
                  <a:cxn ang="0">
                    <a:pos x="22335" y="92704"/>
                  </a:cxn>
                  <a:cxn ang="0">
                    <a:pos x="24196" y="111245"/>
                  </a:cxn>
                  <a:cxn ang="0">
                    <a:pos x="33502" y="107536"/>
                  </a:cxn>
                  <a:cxn ang="0">
                    <a:pos x="42809" y="118661"/>
                  </a:cxn>
                  <a:cxn ang="0">
                    <a:pos x="55837" y="131639"/>
                  </a:cxn>
                  <a:cxn ang="0">
                    <a:pos x="67005" y="142764"/>
                  </a:cxn>
                  <a:cxn ang="0">
                    <a:pos x="83756" y="157596"/>
                  </a:cxn>
                  <a:cxn ang="0">
                    <a:pos x="78172" y="181699"/>
                  </a:cxn>
                  <a:cxn ang="0">
                    <a:pos x="67005" y="209511"/>
                  </a:cxn>
                  <a:cxn ang="0">
                    <a:pos x="70727" y="228051"/>
                  </a:cxn>
                  <a:cxn ang="0">
                    <a:pos x="63282" y="229905"/>
                  </a:cxn>
                  <a:cxn ang="0">
                    <a:pos x="42809" y="200240"/>
                  </a:cxn>
                  <a:cxn ang="0">
                    <a:pos x="22335" y="152034"/>
                  </a:cxn>
                  <a:cxn ang="0">
                    <a:pos x="14890" y="116807"/>
                  </a:cxn>
                  <a:cxn ang="0">
                    <a:pos x="100507" y="246592"/>
                  </a:cxn>
                  <a:cxn ang="0">
                    <a:pos x="120981" y="242884"/>
                  </a:cxn>
                  <a:cxn ang="0">
                    <a:pos x="148899" y="241030"/>
                  </a:cxn>
                  <a:cxn ang="0">
                    <a:pos x="147038" y="252154"/>
                  </a:cxn>
                  <a:cxn ang="0">
                    <a:pos x="163789" y="250300"/>
                  </a:cxn>
                  <a:cxn ang="0">
                    <a:pos x="187985" y="248446"/>
                  </a:cxn>
                  <a:cxn ang="0">
                    <a:pos x="186124" y="3708"/>
                  </a:cxn>
                  <a:cxn ang="0">
                    <a:pos x="266157" y="85287"/>
                  </a:cxn>
                  <a:cxn ang="0">
                    <a:pos x="254990" y="77871"/>
                  </a:cxn>
                  <a:cxn ang="0">
                    <a:pos x="245684" y="100120"/>
                  </a:cxn>
                  <a:cxn ang="0">
                    <a:pos x="230794" y="79725"/>
                  </a:cxn>
                  <a:cxn ang="0">
                    <a:pos x="236378" y="100120"/>
                  </a:cxn>
                  <a:cxn ang="0">
                    <a:pos x="253129" y="105682"/>
                  </a:cxn>
                  <a:cxn ang="0">
                    <a:pos x="245684" y="135348"/>
                  </a:cxn>
                  <a:cxn ang="0">
                    <a:pos x="238239" y="165013"/>
                  </a:cxn>
                  <a:cxn ang="0">
                    <a:pos x="228933" y="185408"/>
                  </a:cxn>
                  <a:cxn ang="0">
                    <a:pos x="199153" y="207656"/>
                  </a:cxn>
                  <a:cxn ang="0">
                    <a:pos x="191708" y="187262"/>
                  </a:cxn>
                  <a:cxn ang="0">
                    <a:pos x="193569" y="163159"/>
                  </a:cxn>
                  <a:cxn ang="0">
                    <a:pos x="182402" y="135348"/>
                  </a:cxn>
                  <a:cxn ang="0">
                    <a:pos x="169373" y="120515"/>
                  </a:cxn>
                  <a:cxn ang="0">
                    <a:pos x="134009" y="120515"/>
                  </a:cxn>
                  <a:cxn ang="0">
                    <a:pos x="120981" y="101974"/>
                  </a:cxn>
                  <a:cxn ang="0">
                    <a:pos x="135871" y="66747"/>
                  </a:cxn>
                  <a:cxn ang="0">
                    <a:pos x="161928" y="55622"/>
                  </a:cxn>
                  <a:cxn ang="0">
                    <a:pos x="176818" y="63039"/>
                  </a:cxn>
                  <a:cxn ang="0">
                    <a:pos x="197292" y="63039"/>
                  </a:cxn>
                  <a:cxn ang="0">
                    <a:pos x="219626" y="59330"/>
                  </a:cxn>
                  <a:cxn ang="0">
                    <a:pos x="199153" y="50060"/>
                  </a:cxn>
                  <a:cxn ang="0">
                    <a:pos x="197292" y="42644"/>
                  </a:cxn>
                  <a:cxn ang="0">
                    <a:pos x="173095" y="42644"/>
                  </a:cxn>
                  <a:cxn ang="0">
                    <a:pos x="150761" y="50060"/>
                  </a:cxn>
                  <a:cxn ang="0">
                    <a:pos x="145177" y="27811"/>
                  </a:cxn>
                  <a:cxn ang="0">
                    <a:pos x="130287" y="14833"/>
                  </a:cxn>
                  <a:cxn ang="0">
                    <a:pos x="147038" y="3708"/>
                  </a:cxn>
                </a:cxnLst>
                <a:pathLst>
                  <a:path w="166" h="145">
                    <a:moveTo>
                      <a:pt x="67" y="0"/>
                    </a:moveTo>
                    <a:cubicBezTo>
                      <a:pt x="67" y="0"/>
                      <a:pt x="42" y="3"/>
                      <a:pt x="25" y="23"/>
                    </a:cubicBezTo>
                    <a:cubicBezTo>
                      <a:pt x="25" y="23"/>
                      <a:pt x="39" y="9"/>
                      <a:pt x="46" y="9"/>
                    </a:cubicBezTo>
                    <a:cubicBezTo>
                      <a:pt x="48" y="10"/>
                      <a:pt x="48" y="10"/>
                      <a:pt x="48" y="10"/>
                    </a:cubicBezTo>
                    <a:cubicBezTo>
                      <a:pt x="48" y="11"/>
                      <a:pt x="48" y="11"/>
                      <a:pt x="48" y="11"/>
                    </a:cubicBezTo>
                    <a:cubicBezTo>
                      <a:pt x="46" y="13"/>
                      <a:pt x="46" y="13"/>
                      <a:pt x="46" y="13"/>
                    </a:cubicBezTo>
                    <a:cubicBezTo>
                      <a:pt x="47" y="14"/>
                      <a:pt x="47" y="14"/>
                      <a:pt x="47" y="14"/>
                    </a:cubicBezTo>
                    <a:cubicBezTo>
                      <a:pt x="46" y="15"/>
                      <a:pt x="46" y="15"/>
                      <a:pt x="46" y="15"/>
                    </a:cubicBezTo>
                    <a:cubicBezTo>
                      <a:pt x="45" y="16"/>
                      <a:pt x="45" y="16"/>
                      <a:pt x="45" y="16"/>
                    </a:cubicBezTo>
                    <a:cubicBezTo>
                      <a:pt x="45" y="16"/>
                      <a:pt x="45" y="16"/>
                      <a:pt x="45" y="17"/>
                    </a:cubicBezTo>
                    <a:cubicBezTo>
                      <a:pt x="45" y="17"/>
                      <a:pt x="45" y="18"/>
                      <a:pt x="45" y="18"/>
                    </a:cubicBezTo>
                    <a:cubicBezTo>
                      <a:pt x="45" y="19"/>
                      <a:pt x="45" y="19"/>
                      <a:pt x="45" y="19"/>
                    </a:cubicBezTo>
                    <a:cubicBezTo>
                      <a:pt x="45" y="20"/>
                      <a:pt x="45" y="20"/>
                      <a:pt x="45" y="20"/>
                    </a:cubicBezTo>
                    <a:cubicBezTo>
                      <a:pt x="43" y="21"/>
                      <a:pt x="43" y="21"/>
                      <a:pt x="43" y="21"/>
                    </a:cubicBezTo>
                    <a:cubicBezTo>
                      <a:pt x="43" y="21"/>
                      <a:pt x="42" y="21"/>
                      <a:pt x="42" y="21"/>
                    </a:cubicBezTo>
                    <a:cubicBezTo>
                      <a:pt x="41" y="21"/>
                      <a:pt x="41" y="20"/>
                      <a:pt x="41" y="20"/>
                    </a:cubicBezTo>
                    <a:cubicBezTo>
                      <a:pt x="42" y="19"/>
                      <a:pt x="42" y="19"/>
                      <a:pt x="42" y="19"/>
                    </a:cubicBezTo>
                    <a:cubicBezTo>
                      <a:pt x="42" y="19"/>
                      <a:pt x="43" y="18"/>
                      <a:pt x="42" y="18"/>
                    </a:cubicBezTo>
                    <a:cubicBezTo>
                      <a:pt x="42" y="18"/>
                      <a:pt x="42" y="17"/>
                      <a:pt x="41" y="17"/>
                    </a:cubicBezTo>
                    <a:cubicBezTo>
                      <a:pt x="40" y="17"/>
                      <a:pt x="39" y="18"/>
                      <a:pt x="39" y="18"/>
                    </a:cubicBezTo>
                    <a:cubicBezTo>
                      <a:pt x="38" y="19"/>
                      <a:pt x="38" y="19"/>
                      <a:pt x="38" y="19"/>
                    </a:cubicBezTo>
                    <a:cubicBezTo>
                      <a:pt x="38" y="21"/>
                      <a:pt x="38" y="21"/>
                      <a:pt x="38" y="21"/>
                    </a:cubicBezTo>
                    <a:cubicBezTo>
                      <a:pt x="38" y="21"/>
                      <a:pt x="38" y="21"/>
                      <a:pt x="38" y="21"/>
                    </a:cubicBezTo>
                    <a:cubicBezTo>
                      <a:pt x="38" y="21"/>
                      <a:pt x="39" y="22"/>
                      <a:pt x="39" y="22"/>
                    </a:cubicBezTo>
                    <a:cubicBezTo>
                      <a:pt x="39" y="22"/>
                      <a:pt x="38" y="23"/>
                      <a:pt x="38" y="23"/>
                    </a:cubicBezTo>
                    <a:cubicBezTo>
                      <a:pt x="38" y="23"/>
                      <a:pt x="38" y="24"/>
                      <a:pt x="37" y="24"/>
                    </a:cubicBezTo>
                    <a:cubicBezTo>
                      <a:pt x="36" y="23"/>
                      <a:pt x="35" y="23"/>
                      <a:pt x="35" y="23"/>
                    </a:cubicBezTo>
                    <a:cubicBezTo>
                      <a:pt x="34" y="23"/>
                      <a:pt x="34" y="23"/>
                      <a:pt x="33" y="23"/>
                    </a:cubicBezTo>
                    <a:cubicBezTo>
                      <a:pt x="33" y="23"/>
                      <a:pt x="33" y="23"/>
                      <a:pt x="33" y="23"/>
                    </a:cubicBezTo>
                    <a:cubicBezTo>
                      <a:pt x="31" y="25"/>
                      <a:pt x="31" y="25"/>
                      <a:pt x="31" y="25"/>
                    </a:cubicBezTo>
                    <a:cubicBezTo>
                      <a:pt x="30" y="25"/>
                      <a:pt x="30" y="25"/>
                      <a:pt x="30" y="25"/>
                    </a:cubicBezTo>
                    <a:cubicBezTo>
                      <a:pt x="30" y="27"/>
                      <a:pt x="30" y="27"/>
                      <a:pt x="30" y="27"/>
                    </a:cubicBezTo>
                    <a:cubicBezTo>
                      <a:pt x="30" y="27"/>
                      <a:pt x="29" y="27"/>
                      <a:pt x="28" y="28"/>
                    </a:cubicBezTo>
                    <a:cubicBezTo>
                      <a:pt x="27" y="28"/>
                      <a:pt x="27" y="28"/>
                      <a:pt x="27" y="28"/>
                    </a:cubicBezTo>
                    <a:cubicBezTo>
                      <a:pt x="26" y="30"/>
                      <a:pt x="26" y="30"/>
                      <a:pt x="26" y="30"/>
                    </a:cubicBezTo>
                    <a:cubicBezTo>
                      <a:pt x="26" y="30"/>
                      <a:pt x="25" y="30"/>
                      <a:pt x="25" y="31"/>
                    </a:cubicBezTo>
                    <a:cubicBezTo>
                      <a:pt x="24" y="32"/>
                      <a:pt x="22" y="33"/>
                      <a:pt x="22" y="33"/>
                    </a:cubicBezTo>
                    <a:cubicBezTo>
                      <a:pt x="22" y="33"/>
                      <a:pt x="21" y="34"/>
                      <a:pt x="21" y="35"/>
                    </a:cubicBezTo>
                    <a:cubicBezTo>
                      <a:pt x="21" y="35"/>
                      <a:pt x="21" y="36"/>
                      <a:pt x="20" y="37"/>
                    </a:cubicBezTo>
                    <a:cubicBezTo>
                      <a:pt x="20" y="37"/>
                      <a:pt x="20" y="38"/>
                      <a:pt x="20" y="39"/>
                    </a:cubicBezTo>
                    <a:cubicBezTo>
                      <a:pt x="20" y="39"/>
                      <a:pt x="19" y="40"/>
                      <a:pt x="19" y="40"/>
                    </a:cubicBezTo>
                    <a:cubicBezTo>
                      <a:pt x="18" y="41"/>
                      <a:pt x="18" y="41"/>
                      <a:pt x="18" y="41"/>
                    </a:cubicBezTo>
                    <a:cubicBezTo>
                      <a:pt x="18" y="41"/>
                      <a:pt x="16" y="42"/>
                      <a:pt x="15" y="42"/>
                    </a:cubicBezTo>
                    <a:cubicBezTo>
                      <a:pt x="15" y="42"/>
                      <a:pt x="15" y="43"/>
                      <a:pt x="15" y="44"/>
                    </a:cubicBezTo>
                    <a:cubicBezTo>
                      <a:pt x="16" y="44"/>
                      <a:pt x="16" y="44"/>
                      <a:pt x="16" y="44"/>
                    </a:cubicBezTo>
                    <a:cubicBezTo>
                      <a:pt x="17" y="45"/>
                      <a:pt x="17" y="45"/>
                      <a:pt x="17" y="45"/>
                    </a:cubicBezTo>
                    <a:cubicBezTo>
                      <a:pt x="17" y="46"/>
                      <a:pt x="17" y="46"/>
                      <a:pt x="17" y="46"/>
                    </a:cubicBezTo>
                    <a:cubicBezTo>
                      <a:pt x="17" y="47"/>
                      <a:pt x="16" y="48"/>
                      <a:pt x="17" y="48"/>
                    </a:cubicBezTo>
                    <a:cubicBezTo>
                      <a:pt x="17" y="48"/>
                      <a:pt x="18" y="48"/>
                      <a:pt x="18" y="48"/>
                    </a:cubicBezTo>
                    <a:cubicBezTo>
                      <a:pt x="19" y="48"/>
                      <a:pt x="19" y="48"/>
                      <a:pt x="19" y="48"/>
                    </a:cubicBezTo>
                    <a:cubicBezTo>
                      <a:pt x="21" y="49"/>
                      <a:pt x="21" y="49"/>
                      <a:pt x="21" y="49"/>
                    </a:cubicBezTo>
                    <a:cubicBezTo>
                      <a:pt x="21" y="50"/>
                      <a:pt x="21" y="50"/>
                      <a:pt x="21" y="50"/>
                    </a:cubicBezTo>
                    <a:cubicBezTo>
                      <a:pt x="21" y="51"/>
                      <a:pt x="21" y="51"/>
                      <a:pt x="21" y="51"/>
                    </a:cubicBezTo>
                    <a:cubicBezTo>
                      <a:pt x="20" y="51"/>
                      <a:pt x="20" y="51"/>
                      <a:pt x="20" y="51"/>
                    </a:cubicBezTo>
                    <a:cubicBezTo>
                      <a:pt x="20" y="51"/>
                      <a:pt x="20" y="51"/>
                      <a:pt x="20" y="51"/>
                    </a:cubicBezTo>
                    <a:cubicBezTo>
                      <a:pt x="20" y="50"/>
                      <a:pt x="20" y="50"/>
                      <a:pt x="19" y="50"/>
                    </a:cubicBezTo>
                    <a:cubicBezTo>
                      <a:pt x="18" y="50"/>
                      <a:pt x="18" y="50"/>
                      <a:pt x="18" y="50"/>
                    </a:cubicBezTo>
                    <a:cubicBezTo>
                      <a:pt x="17" y="50"/>
                      <a:pt x="17" y="50"/>
                      <a:pt x="17" y="49"/>
                    </a:cubicBezTo>
                    <a:cubicBezTo>
                      <a:pt x="16" y="49"/>
                      <a:pt x="16" y="50"/>
                      <a:pt x="16" y="49"/>
                    </a:cubicBezTo>
                    <a:cubicBezTo>
                      <a:pt x="16" y="48"/>
                      <a:pt x="17" y="48"/>
                      <a:pt x="16" y="47"/>
                    </a:cubicBezTo>
                    <a:cubicBezTo>
                      <a:pt x="15" y="46"/>
                      <a:pt x="15" y="46"/>
                      <a:pt x="15" y="46"/>
                    </a:cubicBezTo>
                    <a:cubicBezTo>
                      <a:pt x="15" y="46"/>
                      <a:pt x="15" y="47"/>
                      <a:pt x="15" y="46"/>
                    </a:cubicBezTo>
                    <a:cubicBezTo>
                      <a:pt x="14" y="46"/>
                      <a:pt x="14" y="45"/>
                      <a:pt x="14" y="46"/>
                    </a:cubicBezTo>
                    <a:cubicBezTo>
                      <a:pt x="14" y="46"/>
                      <a:pt x="13" y="46"/>
                      <a:pt x="13" y="45"/>
                    </a:cubicBezTo>
                    <a:cubicBezTo>
                      <a:pt x="13" y="45"/>
                      <a:pt x="14" y="44"/>
                      <a:pt x="14" y="44"/>
                    </a:cubicBezTo>
                    <a:cubicBezTo>
                      <a:pt x="14" y="43"/>
                      <a:pt x="14" y="42"/>
                      <a:pt x="14" y="42"/>
                    </a:cubicBezTo>
                    <a:cubicBezTo>
                      <a:pt x="14" y="40"/>
                      <a:pt x="14" y="40"/>
                      <a:pt x="14" y="40"/>
                    </a:cubicBezTo>
                    <a:cubicBezTo>
                      <a:pt x="14" y="40"/>
                      <a:pt x="12" y="44"/>
                      <a:pt x="11" y="48"/>
                    </a:cubicBezTo>
                    <a:cubicBezTo>
                      <a:pt x="11" y="48"/>
                      <a:pt x="12" y="47"/>
                      <a:pt x="12" y="48"/>
                    </a:cubicBezTo>
                    <a:cubicBezTo>
                      <a:pt x="12" y="49"/>
                      <a:pt x="12" y="49"/>
                      <a:pt x="12" y="50"/>
                    </a:cubicBezTo>
                    <a:cubicBezTo>
                      <a:pt x="12" y="50"/>
                      <a:pt x="12" y="50"/>
                      <a:pt x="12" y="52"/>
                    </a:cubicBezTo>
                    <a:cubicBezTo>
                      <a:pt x="12" y="54"/>
                      <a:pt x="12" y="54"/>
                      <a:pt x="12" y="55"/>
                    </a:cubicBezTo>
                    <a:cubicBezTo>
                      <a:pt x="12" y="55"/>
                      <a:pt x="12" y="56"/>
                      <a:pt x="12" y="57"/>
                    </a:cubicBezTo>
                    <a:cubicBezTo>
                      <a:pt x="11" y="58"/>
                      <a:pt x="12" y="59"/>
                      <a:pt x="12" y="60"/>
                    </a:cubicBezTo>
                    <a:cubicBezTo>
                      <a:pt x="13" y="60"/>
                      <a:pt x="13" y="60"/>
                      <a:pt x="13" y="60"/>
                    </a:cubicBezTo>
                    <a:cubicBezTo>
                      <a:pt x="13" y="61"/>
                      <a:pt x="12" y="62"/>
                      <a:pt x="13" y="61"/>
                    </a:cubicBezTo>
                    <a:cubicBezTo>
                      <a:pt x="14" y="59"/>
                      <a:pt x="14" y="59"/>
                      <a:pt x="14" y="59"/>
                    </a:cubicBezTo>
                    <a:cubicBezTo>
                      <a:pt x="15" y="58"/>
                      <a:pt x="15" y="58"/>
                      <a:pt x="15" y="58"/>
                    </a:cubicBezTo>
                    <a:cubicBezTo>
                      <a:pt x="15" y="58"/>
                      <a:pt x="15" y="57"/>
                      <a:pt x="16" y="57"/>
                    </a:cubicBezTo>
                    <a:cubicBezTo>
                      <a:pt x="17" y="58"/>
                      <a:pt x="17" y="57"/>
                      <a:pt x="18" y="58"/>
                    </a:cubicBezTo>
                    <a:cubicBezTo>
                      <a:pt x="18" y="58"/>
                      <a:pt x="17" y="59"/>
                      <a:pt x="18" y="60"/>
                    </a:cubicBezTo>
                    <a:cubicBezTo>
                      <a:pt x="18" y="60"/>
                      <a:pt x="20" y="59"/>
                      <a:pt x="20" y="59"/>
                    </a:cubicBezTo>
                    <a:cubicBezTo>
                      <a:pt x="21" y="59"/>
                      <a:pt x="21" y="59"/>
                      <a:pt x="22" y="60"/>
                    </a:cubicBezTo>
                    <a:cubicBezTo>
                      <a:pt x="22" y="61"/>
                      <a:pt x="22" y="62"/>
                      <a:pt x="23" y="62"/>
                    </a:cubicBezTo>
                    <a:cubicBezTo>
                      <a:pt x="23" y="62"/>
                      <a:pt x="23" y="63"/>
                      <a:pt x="23" y="64"/>
                    </a:cubicBezTo>
                    <a:cubicBezTo>
                      <a:pt x="24" y="65"/>
                      <a:pt x="25" y="65"/>
                      <a:pt x="25" y="65"/>
                    </a:cubicBezTo>
                    <a:cubicBezTo>
                      <a:pt x="26" y="65"/>
                      <a:pt x="27" y="65"/>
                      <a:pt x="28" y="66"/>
                    </a:cubicBezTo>
                    <a:cubicBezTo>
                      <a:pt x="28" y="66"/>
                      <a:pt x="28" y="67"/>
                      <a:pt x="29" y="67"/>
                    </a:cubicBezTo>
                    <a:cubicBezTo>
                      <a:pt x="30" y="67"/>
                      <a:pt x="30" y="69"/>
                      <a:pt x="30" y="69"/>
                    </a:cubicBezTo>
                    <a:cubicBezTo>
                      <a:pt x="30" y="69"/>
                      <a:pt x="30" y="71"/>
                      <a:pt x="30" y="71"/>
                    </a:cubicBezTo>
                    <a:cubicBezTo>
                      <a:pt x="30" y="71"/>
                      <a:pt x="30" y="72"/>
                      <a:pt x="30" y="72"/>
                    </a:cubicBezTo>
                    <a:cubicBezTo>
                      <a:pt x="31" y="72"/>
                      <a:pt x="32" y="73"/>
                      <a:pt x="32" y="73"/>
                    </a:cubicBezTo>
                    <a:cubicBezTo>
                      <a:pt x="32" y="73"/>
                      <a:pt x="32" y="74"/>
                      <a:pt x="33" y="74"/>
                    </a:cubicBezTo>
                    <a:cubicBezTo>
                      <a:pt x="34" y="75"/>
                      <a:pt x="35" y="75"/>
                      <a:pt x="36" y="75"/>
                    </a:cubicBezTo>
                    <a:cubicBezTo>
                      <a:pt x="36" y="76"/>
                      <a:pt x="35" y="77"/>
                      <a:pt x="36" y="77"/>
                    </a:cubicBezTo>
                    <a:cubicBezTo>
                      <a:pt x="38" y="76"/>
                      <a:pt x="39" y="76"/>
                      <a:pt x="40" y="77"/>
                    </a:cubicBezTo>
                    <a:cubicBezTo>
                      <a:pt x="41" y="77"/>
                      <a:pt x="40" y="78"/>
                      <a:pt x="42" y="79"/>
                    </a:cubicBezTo>
                    <a:cubicBezTo>
                      <a:pt x="44" y="80"/>
                      <a:pt x="44" y="80"/>
                      <a:pt x="45" y="81"/>
                    </a:cubicBezTo>
                    <a:cubicBezTo>
                      <a:pt x="45" y="81"/>
                      <a:pt x="46" y="81"/>
                      <a:pt x="46" y="82"/>
                    </a:cubicBezTo>
                    <a:cubicBezTo>
                      <a:pt x="46" y="84"/>
                      <a:pt x="45" y="84"/>
                      <a:pt x="45" y="85"/>
                    </a:cubicBezTo>
                    <a:cubicBezTo>
                      <a:pt x="44" y="86"/>
                      <a:pt x="43" y="87"/>
                      <a:pt x="43" y="88"/>
                    </a:cubicBezTo>
                    <a:cubicBezTo>
                      <a:pt x="42" y="88"/>
                      <a:pt x="42" y="89"/>
                      <a:pt x="42" y="90"/>
                    </a:cubicBezTo>
                    <a:cubicBezTo>
                      <a:pt x="43" y="91"/>
                      <a:pt x="43" y="92"/>
                      <a:pt x="43" y="93"/>
                    </a:cubicBezTo>
                    <a:cubicBezTo>
                      <a:pt x="43" y="93"/>
                      <a:pt x="43" y="95"/>
                      <a:pt x="43" y="96"/>
                    </a:cubicBezTo>
                    <a:cubicBezTo>
                      <a:pt x="43" y="97"/>
                      <a:pt x="42" y="98"/>
                      <a:pt x="42" y="98"/>
                    </a:cubicBezTo>
                    <a:cubicBezTo>
                      <a:pt x="42" y="98"/>
                      <a:pt x="43" y="99"/>
                      <a:pt x="42" y="100"/>
                    </a:cubicBezTo>
                    <a:cubicBezTo>
                      <a:pt x="41" y="101"/>
                      <a:pt x="40" y="102"/>
                      <a:pt x="39" y="102"/>
                    </a:cubicBezTo>
                    <a:cubicBezTo>
                      <a:pt x="39" y="102"/>
                      <a:pt x="37" y="103"/>
                      <a:pt x="37" y="103"/>
                    </a:cubicBezTo>
                    <a:cubicBezTo>
                      <a:pt x="37" y="103"/>
                      <a:pt x="38" y="106"/>
                      <a:pt x="37" y="107"/>
                    </a:cubicBezTo>
                    <a:cubicBezTo>
                      <a:pt x="37" y="107"/>
                      <a:pt x="35" y="112"/>
                      <a:pt x="36" y="113"/>
                    </a:cubicBezTo>
                    <a:cubicBezTo>
                      <a:pt x="36" y="114"/>
                      <a:pt x="37" y="115"/>
                      <a:pt x="36" y="116"/>
                    </a:cubicBezTo>
                    <a:cubicBezTo>
                      <a:pt x="36" y="116"/>
                      <a:pt x="36" y="116"/>
                      <a:pt x="36" y="117"/>
                    </a:cubicBezTo>
                    <a:cubicBezTo>
                      <a:pt x="35" y="117"/>
                      <a:pt x="34" y="117"/>
                      <a:pt x="35" y="118"/>
                    </a:cubicBezTo>
                    <a:cubicBezTo>
                      <a:pt x="36" y="120"/>
                      <a:pt x="36" y="120"/>
                      <a:pt x="37" y="121"/>
                    </a:cubicBezTo>
                    <a:cubicBezTo>
                      <a:pt x="37" y="122"/>
                      <a:pt x="37" y="122"/>
                      <a:pt x="38" y="123"/>
                    </a:cubicBezTo>
                    <a:cubicBezTo>
                      <a:pt x="38" y="124"/>
                      <a:pt x="39" y="125"/>
                      <a:pt x="40" y="126"/>
                    </a:cubicBezTo>
                    <a:cubicBezTo>
                      <a:pt x="40" y="127"/>
                      <a:pt x="41" y="127"/>
                      <a:pt x="41" y="128"/>
                    </a:cubicBezTo>
                    <a:cubicBezTo>
                      <a:pt x="41" y="129"/>
                      <a:pt x="43" y="130"/>
                      <a:pt x="41" y="129"/>
                    </a:cubicBezTo>
                    <a:cubicBezTo>
                      <a:pt x="39" y="128"/>
                      <a:pt x="41" y="129"/>
                      <a:pt x="38" y="127"/>
                    </a:cubicBezTo>
                    <a:cubicBezTo>
                      <a:pt x="35" y="125"/>
                      <a:pt x="35" y="126"/>
                      <a:pt x="34" y="124"/>
                    </a:cubicBezTo>
                    <a:cubicBezTo>
                      <a:pt x="33" y="123"/>
                      <a:pt x="34" y="128"/>
                      <a:pt x="32" y="122"/>
                    </a:cubicBezTo>
                    <a:cubicBezTo>
                      <a:pt x="30" y="116"/>
                      <a:pt x="29" y="117"/>
                      <a:pt x="29" y="116"/>
                    </a:cubicBezTo>
                    <a:cubicBezTo>
                      <a:pt x="28" y="114"/>
                      <a:pt x="29" y="116"/>
                      <a:pt x="27" y="113"/>
                    </a:cubicBezTo>
                    <a:cubicBezTo>
                      <a:pt x="26" y="110"/>
                      <a:pt x="27" y="112"/>
                      <a:pt x="26" y="110"/>
                    </a:cubicBezTo>
                    <a:cubicBezTo>
                      <a:pt x="24" y="108"/>
                      <a:pt x="24" y="111"/>
                      <a:pt x="23" y="108"/>
                    </a:cubicBezTo>
                    <a:cubicBezTo>
                      <a:pt x="23" y="104"/>
                      <a:pt x="23" y="106"/>
                      <a:pt x="22" y="103"/>
                    </a:cubicBezTo>
                    <a:cubicBezTo>
                      <a:pt x="21" y="99"/>
                      <a:pt x="22" y="99"/>
                      <a:pt x="20" y="97"/>
                    </a:cubicBezTo>
                    <a:cubicBezTo>
                      <a:pt x="18" y="95"/>
                      <a:pt x="18" y="96"/>
                      <a:pt x="18" y="95"/>
                    </a:cubicBezTo>
                    <a:cubicBezTo>
                      <a:pt x="17" y="94"/>
                      <a:pt x="18" y="95"/>
                      <a:pt x="16" y="92"/>
                    </a:cubicBezTo>
                    <a:cubicBezTo>
                      <a:pt x="14" y="88"/>
                      <a:pt x="12" y="87"/>
                      <a:pt x="12" y="82"/>
                    </a:cubicBezTo>
                    <a:cubicBezTo>
                      <a:pt x="12" y="76"/>
                      <a:pt x="12" y="75"/>
                      <a:pt x="12" y="75"/>
                    </a:cubicBezTo>
                    <a:cubicBezTo>
                      <a:pt x="12" y="75"/>
                      <a:pt x="9" y="73"/>
                      <a:pt x="10" y="70"/>
                    </a:cubicBezTo>
                    <a:cubicBezTo>
                      <a:pt x="11" y="67"/>
                      <a:pt x="12" y="68"/>
                      <a:pt x="11" y="67"/>
                    </a:cubicBezTo>
                    <a:cubicBezTo>
                      <a:pt x="11" y="66"/>
                      <a:pt x="11" y="66"/>
                      <a:pt x="10" y="65"/>
                    </a:cubicBezTo>
                    <a:cubicBezTo>
                      <a:pt x="9" y="64"/>
                      <a:pt x="9" y="64"/>
                      <a:pt x="8" y="63"/>
                    </a:cubicBezTo>
                    <a:cubicBezTo>
                      <a:pt x="8" y="62"/>
                      <a:pt x="8" y="61"/>
                      <a:pt x="8" y="61"/>
                    </a:cubicBezTo>
                    <a:cubicBezTo>
                      <a:pt x="7" y="61"/>
                      <a:pt x="7" y="61"/>
                      <a:pt x="7" y="61"/>
                    </a:cubicBezTo>
                    <a:cubicBezTo>
                      <a:pt x="7" y="61"/>
                      <a:pt x="0" y="133"/>
                      <a:pt x="71" y="143"/>
                    </a:cubicBezTo>
                    <a:cubicBezTo>
                      <a:pt x="71" y="143"/>
                      <a:pt x="55" y="139"/>
                      <a:pt x="53" y="136"/>
                    </a:cubicBezTo>
                    <a:cubicBezTo>
                      <a:pt x="53" y="136"/>
                      <a:pt x="53" y="133"/>
                      <a:pt x="54" y="133"/>
                    </a:cubicBezTo>
                    <a:cubicBezTo>
                      <a:pt x="54" y="133"/>
                      <a:pt x="55" y="134"/>
                      <a:pt x="56" y="133"/>
                    </a:cubicBezTo>
                    <a:cubicBezTo>
                      <a:pt x="57" y="132"/>
                      <a:pt x="59" y="131"/>
                      <a:pt x="59" y="131"/>
                    </a:cubicBezTo>
                    <a:cubicBezTo>
                      <a:pt x="59" y="132"/>
                      <a:pt x="59" y="132"/>
                      <a:pt x="59" y="132"/>
                    </a:cubicBezTo>
                    <a:cubicBezTo>
                      <a:pt x="59" y="132"/>
                      <a:pt x="58" y="133"/>
                      <a:pt x="61" y="132"/>
                    </a:cubicBezTo>
                    <a:cubicBezTo>
                      <a:pt x="64" y="132"/>
                      <a:pt x="64" y="132"/>
                      <a:pt x="65" y="131"/>
                    </a:cubicBezTo>
                    <a:cubicBezTo>
                      <a:pt x="66" y="131"/>
                      <a:pt x="68" y="128"/>
                      <a:pt x="69" y="130"/>
                    </a:cubicBezTo>
                    <a:cubicBezTo>
                      <a:pt x="69" y="131"/>
                      <a:pt x="68" y="131"/>
                      <a:pt x="69" y="131"/>
                    </a:cubicBezTo>
                    <a:cubicBezTo>
                      <a:pt x="71" y="132"/>
                      <a:pt x="74" y="131"/>
                      <a:pt x="74" y="131"/>
                    </a:cubicBezTo>
                    <a:cubicBezTo>
                      <a:pt x="74" y="131"/>
                      <a:pt x="79" y="131"/>
                      <a:pt x="79" y="131"/>
                    </a:cubicBezTo>
                    <a:cubicBezTo>
                      <a:pt x="80" y="130"/>
                      <a:pt x="80" y="129"/>
                      <a:pt x="80" y="130"/>
                    </a:cubicBezTo>
                    <a:cubicBezTo>
                      <a:pt x="81" y="130"/>
                      <a:pt x="82" y="131"/>
                      <a:pt x="82" y="131"/>
                    </a:cubicBezTo>
                    <a:cubicBezTo>
                      <a:pt x="79" y="133"/>
                      <a:pt x="79" y="133"/>
                      <a:pt x="79" y="133"/>
                    </a:cubicBezTo>
                    <a:cubicBezTo>
                      <a:pt x="76" y="135"/>
                      <a:pt x="76" y="135"/>
                      <a:pt x="76" y="135"/>
                    </a:cubicBezTo>
                    <a:cubicBezTo>
                      <a:pt x="76" y="135"/>
                      <a:pt x="75" y="135"/>
                      <a:pt x="76" y="135"/>
                    </a:cubicBezTo>
                    <a:cubicBezTo>
                      <a:pt x="77" y="136"/>
                      <a:pt x="78" y="136"/>
                      <a:pt x="79" y="136"/>
                    </a:cubicBezTo>
                    <a:cubicBezTo>
                      <a:pt x="80" y="136"/>
                      <a:pt x="83" y="138"/>
                      <a:pt x="84" y="137"/>
                    </a:cubicBezTo>
                    <a:cubicBezTo>
                      <a:pt x="84" y="136"/>
                      <a:pt x="85" y="135"/>
                      <a:pt x="85" y="135"/>
                    </a:cubicBezTo>
                    <a:cubicBezTo>
                      <a:pt x="86" y="134"/>
                      <a:pt x="85" y="133"/>
                      <a:pt x="87" y="133"/>
                    </a:cubicBezTo>
                    <a:cubicBezTo>
                      <a:pt x="88" y="133"/>
                      <a:pt x="89" y="133"/>
                      <a:pt x="89" y="133"/>
                    </a:cubicBezTo>
                    <a:cubicBezTo>
                      <a:pt x="88" y="135"/>
                      <a:pt x="88" y="135"/>
                      <a:pt x="88" y="135"/>
                    </a:cubicBezTo>
                    <a:cubicBezTo>
                      <a:pt x="88" y="135"/>
                      <a:pt x="90" y="135"/>
                      <a:pt x="91" y="135"/>
                    </a:cubicBezTo>
                    <a:cubicBezTo>
                      <a:pt x="92" y="135"/>
                      <a:pt x="92" y="136"/>
                      <a:pt x="93" y="135"/>
                    </a:cubicBezTo>
                    <a:cubicBezTo>
                      <a:pt x="94" y="134"/>
                      <a:pt x="94" y="134"/>
                      <a:pt x="96" y="134"/>
                    </a:cubicBezTo>
                    <a:cubicBezTo>
                      <a:pt x="97" y="134"/>
                      <a:pt x="98" y="133"/>
                      <a:pt x="99" y="133"/>
                    </a:cubicBezTo>
                    <a:cubicBezTo>
                      <a:pt x="100" y="134"/>
                      <a:pt x="101" y="134"/>
                      <a:pt x="101" y="134"/>
                    </a:cubicBezTo>
                    <a:cubicBezTo>
                      <a:pt x="102" y="134"/>
                      <a:pt x="104" y="136"/>
                      <a:pt x="105" y="135"/>
                    </a:cubicBezTo>
                    <a:cubicBezTo>
                      <a:pt x="105" y="135"/>
                      <a:pt x="108" y="135"/>
                      <a:pt x="108" y="135"/>
                    </a:cubicBezTo>
                    <a:cubicBezTo>
                      <a:pt x="108" y="135"/>
                      <a:pt x="100" y="143"/>
                      <a:pt x="82" y="143"/>
                    </a:cubicBezTo>
                    <a:cubicBezTo>
                      <a:pt x="82" y="143"/>
                      <a:pt x="122" y="145"/>
                      <a:pt x="144" y="106"/>
                    </a:cubicBezTo>
                    <a:cubicBezTo>
                      <a:pt x="166" y="68"/>
                      <a:pt x="151" y="19"/>
                      <a:pt x="100" y="2"/>
                    </a:cubicBezTo>
                    <a:cubicBezTo>
                      <a:pt x="100" y="2"/>
                      <a:pt x="138" y="16"/>
                      <a:pt x="148" y="52"/>
                    </a:cubicBezTo>
                    <a:cubicBezTo>
                      <a:pt x="147" y="53"/>
                      <a:pt x="147" y="53"/>
                      <a:pt x="147" y="53"/>
                    </a:cubicBezTo>
                    <a:cubicBezTo>
                      <a:pt x="146" y="52"/>
                      <a:pt x="146" y="52"/>
                      <a:pt x="146" y="50"/>
                    </a:cubicBezTo>
                    <a:cubicBezTo>
                      <a:pt x="145" y="49"/>
                      <a:pt x="145" y="49"/>
                      <a:pt x="145" y="48"/>
                    </a:cubicBezTo>
                    <a:cubicBezTo>
                      <a:pt x="144" y="47"/>
                      <a:pt x="144" y="47"/>
                      <a:pt x="143" y="46"/>
                    </a:cubicBezTo>
                    <a:cubicBezTo>
                      <a:pt x="143" y="45"/>
                      <a:pt x="142" y="45"/>
                      <a:pt x="142" y="45"/>
                    </a:cubicBezTo>
                    <a:cubicBezTo>
                      <a:pt x="141" y="44"/>
                      <a:pt x="140" y="42"/>
                      <a:pt x="140" y="41"/>
                    </a:cubicBezTo>
                    <a:cubicBezTo>
                      <a:pt x="139" y="40"/>
                      <a:pt x="138" y="40"/>
                      <a:pt x="137" y="40"/>
                    </a:cubicBezTo>
                    <a:cubicBezTo>
                      <a:pt x="136" y="40"/>
                      <a:pt x="137" y="39"/>
                      <a:pt x="136" y="40"/>
                    </a:cubicBezTo>
                    <a:cubicBezTo>
                      <a:pt x="136" y="41"/>
                      <a:pt x="137" y="42"/>
                      <a:pt x="137" y="42"/>
                    </a:cubicBezTo>
                    <a:cubicBezTo>
                      <a:pt x="137" y="45"/>
                      <a:pt x="137" y="45"/>
                      <a:pt x="137" y="45"/>
                    </a:cubicBezTo>
                    <a:cubicBezTo>
                      <a:pt x="137" y="45"/>
                      <a:pt x="138" y="47"/>
                      <a:pt x="138" y="48"/>
                    </a:cubicBezTo>
                    <a:cubicBezTo>
                      <a:pt x="138" y="49"/>
                      <a:pt x="138" y="51"/>
                      <a:pt x="138" y="51"/>
                    </a:cubicBezTo>
                    <a:cubicBezTo>
                      <a:pt x="138" y="51"/>
                      <a:pt x="137" y="53"/>
                      <a:pt x="137" y="53"/>
                    </a:cubicBezTo>
                    <a:cubicBezTo>
                      <a:pt x="136" y="53"/>
                      <a:pt x="132" y="54"/>
                      <a:pt x="132" y="54"/>
                    </a:cubicBezTo>
                    <a:cubicBezTo>
                      <a:pt x="132" y="54"/>
                      <a:pt x="131" y="53"/>
                      <a:pt x="130" y="51"/>
                    </a:cubicBezTo>
                    <a:cubicBezTo>
                      <a:pt x="129" y="50"/>
                      <a:pt x="127" y="50"/>
                      <a:pt x="127" y="49"/>
                    </a:cubicBezTo>
                    <a:cubicBezTo>
                      <a:pt x="127" y="49"/>
                      <a:pt x="127" y="48"/>
                      <a:pt x="126" y="46"/>
                    </a:cubicBezTo>
                    <a:cubicBezTo>
                      <a:pt x="125" y="45"/>
                      <a:pt x="126" y="45"/>
                      <a:pt x="125" y="44"/>
                    </a:cubicBezTo>
                    <a:cubicBezTo>
                      <a:pt x="124" y="43"/>
                      <a:pt x="124" y="43"/>
                      <a:pt x="124" y="43"/>
                    </a:cubicBezTo>
                    <a:cubicBezTo>
                      <a:pt x="124" y="43"/>
                      <a:pt x="121" y="42"/>
                      <a:pt x="122" y="44"/>
                    </a:cubicBezTo>
                    <a:cubicBezTo>
                      <a:pt x="123" y="45"/>
                      <a:pt x="122" y="47"/>
                      <a:pt x="122" y="47"/>
                    </a:cubicBezTo>
                    <a:cubicBezTo>
                      <a:pt x="123" y="48"/>
                      <a:pt x="124" y="47"/>
                      <a:pt x="124" y="48"/>
                    </a:cubicBezTo>
                    <a:cubicBezTo>
                      <a:pt x="125" y="50"/>
                      <a:pt x="125" y="51"/>
                      <a:pt x="126" y="51"/>
                    </a:cubicBezTo>
                    <a:cubicBezTo>
                      <a:pt x="126" y="52"/>
                      <a:pt x="126" y="54"/>
                      <a:pt x="127" y="54"/>
                    </a:cubicBezTo>
                    <a:cubicBezTo>
                      <a:pt x="128" y="54"/>
                      <a:pt x="130" y="54"/>
                      <a:pt x="129" y="55"/>
                    </a:cubicBezTo>
                    <a:cubicBezTo>
                      <a:pt x="129" y="56"/>
                      <a:pt x="128" y="57"/>
                      <a:pt x="129" y="57"/>
                    </a:cubicBezTo>
                    <a:cubicBezTo>
                      <a:pt x="131" y="58"/>
                      <a:pt x="131" y="58"/>
                      <a:pt x="132" y="58"/>
                    </a:cubicBezTo>
                    <a:cubicBezTo>
                      <a:pt x="132" y="58"/>
                      <a:pt x="132" y="58"/>
                      <a:pt x="133" y="58"/>
                    </a:cubicBezTo>
                    <a:cubicBezTo>
                      <a:pt x="134" y="57"/>
                      <a:pt x="136" y="57"/>
                      <a:pt x="136" y="57"/>
                    </a:cubicBezTo>
                    <a:cubicBezTo>
                      <a:pt x="136" y="57"/>
                      <a:pt x="137" y="58"/>
                      <a:pt x="137" y="59"/>
                    </a:cubicBezTo>
                    <a:cubicBezTo>
                      <a:pt x="137" y="59"/>
                      <a:pt x="137" y="62"/>
                      <a:pt x="137" y="62"/>
                    </a:cubicBezTo>
                    <a:cubicBezTo>
                      <a:pt x="135" y="65"/>
                      <a:pt x="135" y="65"/>
                      <a:pt x="135" y="65"/>
                    </a:cubicBezTo>
                    <a:cubicBezTo>
                      <a:pt x="135" y="65"/>
                      <a:pt x="135" y="70"/>
                      <a:pt x="134" y="70"/>
                    </a:cubicBezTo>
                    <a:cubicBezTo>
                      <a:pt x="134" y="70"/>
                      <a:pt x="133" y="72"/>
                      <a:pt x="132" y="73"/>
                    </a:cubicBezTo>
                    <a:cubicBezTo>
                      <a:pt x="132" y="73"/>
                      <a:pt x="131" y="76"/>
                      <a:pt x="131" y="76"/>
                    </a:cubicBezTo>
                    <a:cubicBezTo>
                      <a:pt x="130" y="78"/>
                      <a:pt x="130" y="78"/>
                      <a:pt x="130" y="78"/>
                    </a:cubicBezTo>
                    <a:cubicBezTo>
                      <a:pt x="130" y="78"/>
                      <a:pt x="130" y="81"/>
                      <a:pt x="130" y="82"/>
                    </a:cubicBezTo>
                    <a:cubicBezTo>
                      <a:pt x="130" y="82"/>
                      <a:pt x="130" y="85"/>
                      <a:pt x="130" y="86"/>
                    </a:cubicBezTo>
                    <a:cubicBezTo>
                      <a:pt x="130" y="88"/>
                      <a:pt x="128" y="89"/>
                      <a:pt x="128" y="89"/>
                    </a:cubicBezTo>
                    <a:cubicBezTo>
                      <a:pt x="128" y="89"/>
                      <a:pt x="130" y="91"/>
                      <a:pt x="129" y="92"/>
                    </a:cubicBezTo>
                    <a:cubicBezTo>
                      <a:pt x="128" y="92"/>
                      <a:pt x="126" y="94"/>
                      <a:pt x="126" y="95"/>
                    </a:cubicBezTo>
                    <a:cubicBezTo>
                      <a:pt x="126" y="95"/>
                      <a:pt x="126" y="96"/>
                      <a:pt x="125" y="96"/>
                    </a:cubicBezTo>
                    <a:cubicBezTo>
                      <a:pt x="124" y="96"/>
                      <a:pt x="123" y="97"/>
                      <a:pt x="123" y="97"/>
                    </a:cubicBezTo>
                    <a:cubicBezTo>
                      <a:pt x="123" y="98"/>
                      <a:pt x="123" y="100"/>
                      <a:pt x="123" y="100"/>
                    </a:cubicBezTo>
                    <a:cubicBezTo>
                      <a:pt x="120" y="104"/>
                      <a:pt x="120" y="104"/>
                      <a:pt x="120" y="104"/>
                    </a:cubicBezTo>
                    <a:cubicBezTo>
                      <a:pt x="117" y="106"/>
                      <a:pt x="117" y="106"/>
                      <a:pt x="117" y="106"/>
                    </a:cubicBezTo>
                    <a:cubicBezTo>
                      <a:pt x="117" y="106"/>
                      <a:pt x="117" y="108"/>
                      <a:pt x="116" y="108"/>
                    </a:cubicBezTo>
                    <a:cubicBezTo>
                      <a:pt x="115" y="108"/>
                      <a:pt x="112" y="110"/>
                      <a:pt x="111" y="110"/>
                    </a:cubicBezTo>
                    <a:cubicBezTo>
                      <a:pt x="111" y="111"/>
                      <a:pt x="108" y="112"/>
                      <a:pt x="107" y="112"/>
                    </a:cubicBezTo>
                    <a:cubicBezTo>
                      <a:pt x="106" y="112"/>
                      <a:pt x="108" y="114"/>
                      <a:pt x="106" y="112"/>
                    </a:cubicBezTo>
                    <a:cubicBezTo>
                      <a:pt x="105" y="110"/>
                      <a:pt x="106" y="111"/>
                      <a:pt x="105" y="108"/>
                    </a:cubicBezTo>
                    <a:cubicBezTo>
                      <a:pt x="104" y="106"/>
                      <a:pt x="104" y="108"/>
                      <a:pt x="104" y="106"/>
                    </a:cubicBezTo>
                    <a:cubicBezTo>
                      <a:pt x="104" y="104"/>
                      <a:pt x="104" y="106"/>
                      <a:pt x="104" y="104"/>
                    </a:cubicBezTo>
                    <a:cubicBezTo>
                      <a:pt x="103" y="102"/>
                      <a:pt x="104" y="103"/>
                      <a:pt x="103" y="101"/>
                    </a:cubicBezTo>
                    <a:cubicBezTo>
                      <a:pt x="102" y="99"/>
                      <a:pt x="102" y="99"/>
                      <a:pt x="101" y="98"/>
                    </a:cubicBezTo>
                    <a:cubicBezTo>
                      <a:pt x="100" y="97"/>
                      <a:pt x="98" y="98"/>
                      <a:pt x="99" y="96"/>
                    </a:cubicBezTo>
                    <a:cubicBezTo>
                      <a:pt x="100" y="94"/>
                      <a:pt x="100" y="96"/>
                      <a:pt x="100" y="94"/>
                    </a:cubicBezTo>
                    <a:cubicBezTo>
                      <a:pt x="101" y="92"/>
                      <a:pt x="100" y="91"/>
                      <a:pt x="101" y="90"/>
                    </a:cubicBezTo>
                    <a:cubicBezTo>
                      <a:pt x="103" y="89"/>
                      <a:pt x="104" y="89"/>
                      <a:pt x="104" y="88"/>
                    </a:cubicBezTo>
                    <a:cubicBezTo>
                      <a:pt x="104" y="86"/>
                      <a:pt x="104" y="86"/>
                      <a:pt x="103" y="85"/>
                    </a:cubicBezTo>
                    <a:cubicBezTo>
                      <a:pt x="103" y="84"/>
                      <a:pt x="102" y="83"/>
                      <a:pt x="101" y="82"/>
                    </a:cubicBezTo>
                    <a:cubicBezTo>
                      <a:pt x="101" y="82"/>
                      <a:pt x="101" y="82"/>
                      <a:pt x="100" y="81"/>
                    </a:cubicBezTo>
                    <a:cubicBezTo>
                      <a:pt x="99" y="79"/>
                      <a:pt x="98" y="78"/>
                      <a:pt x="98" y="78"/>
                    </a:cubicBezTo>
                    <a:cubicBezTo>
                      <a:pt x="98" y="78"/>
                      <a:pt x="98" y="75"/>
                      <a:pt x="98" y="73"/>
                    </a:cubicBezTo>
                    <a:cubicBezTo>
                      <a:pt x="98" y="72"/>
                      <a:pt x="98" y="74"/>
                      <a:pt x="98" y="72"/>
                    </a:cubicBezTo>
                    <a:cubicBezTo>
                      <a:pt x="99" y="70"/>
                      <a:pt x="99" y="68"/>
                      <a:pt x="99" y="68"/>
                    </a:cubicBezTo>
                    <a:cubicBezTo>
                      <a:pt x="99" y="68"/>
                      <a:pt x="96" y="67"/>
                      <a:pt x="95" y="67"/>
                    </a:cubicBezTo>
                    <a:cubicBezTo>
                      <a:pt x="94" y="67"/>
                      <a:pt x="94" y="68"/>
                      <a:pt x="93" y="67"/>
                    </a:cubicBezTo>
                    <a:cubicBezTo>
                      <a:pt x="91" y="66"/>
                      <a:pt x="92" y="65"/>
                      <a:pt x="91" y="65"/>
                    </a:cubicBezTo>
                    <a:cubicBezTo>
                      <a:pt x="91" y="65"/>
                      <a:pt x="90" y="64"/>
                      <a:pt x="89" y="65"/>
                    </a:cubicBezTo>
                    <a:cubicBezTo>
                      <a:pt x="88" y="66"/>
                      <a:pt x="86" y="66"/>
                      <a:pt x="85" y="66"/>
                    </a:cubicBezTo>
                    <a:cubicBezTo>
                      <a:pt x="83" y="67"/>
                      <a:pt x="83" y="67"/>
                      <a:pt x="81" y="67"/>
                    </a:cubicBezTo>
                    <a:cubicBezTo>
                      <a:pt x="79" y="67"/>
                      <a:pt x="76" y="68"/>
                      <a:pt x="75" y="67"/>
                    </a:cubicBezTo>
                    <a:cubicBezTo>
                      <a:pt x="73" y="66"/>
                      <a:pt x="73" y="67"/>
                      <a:pt x="72" y="65"/>
                    </a:cubicBezTo>
                    <a:cubicBezTo>
                      <a:pt x="72" y="64"/>
                      <a:pt x="72" y="64"/>
                      <a:pt x="71" y="63"/>
                    </a:cubicBezTo>
                    <a:cubicBezTo>
                      <a:pt x="69" y="62"/>
                      <a:pt x="69" y="63"/>
                      <a:pt x="69" y="61"/>
                    </a:cubicBezTo>
                    <a:cubicBezTo>
                      <a:pt x="69" y="60"/>
                      <a:pt x="69" y="60"/>
                      <a:pt x="68" y="59"/>
                    </a:cubicBezTo>
                    <a:cubicBezTo>
                      <a:pt x="67" y="57"/>
                      <a:pt x="69" y="60"/>
                      <a:pt x="67" y="57"/>
                    </a:cubicBezTo>
                    <a:cubicBezTo>
                      <a:pt x="65" y="55"/>
                      <a:pt x="64" y="57"/>
                      <a:pt x="65" y="55"/>
                    </a:cubicBezTo>
                    <a:cubicBezTo>
                      <a:pt x="66" y="54"/>
                      <a:pt x="66" y="55"/>
                      <a:pt x="66" y="53"/>
                    </a:cubicBezTo>
                    <a:cubicBezTo>
                      <a:pt x="66" y="51"/>
                      <a:pt x="69" y="54"/>
                      <a:pt x="67" y="50"/>
                    </a:cubicBezTo>
                    <a:cubicBezTo>
                      <a:pt x="66" y="45"/>
                      <a:pt x="65" y="46"/>
                      <a:pt x="67" y="43"/>
                    </a:cubicBezTo>
                    <a:cubicBezTo>
                      <a:pt x="69" y="40"/>
                      <a:pt x="71" y="39"/>
                      <a:pt x="71" y="39"/>
                    </a:cubicBezTo>
                    <a:cubicBezTo>
                      <a:pt x="72" y="38"/>
                      <a:pt x="72" y="36"/>
                      <a:pt x="73" y="36"/>
                    </a:cubicBezTo>
                    <a:cubicBezTo>
                      <a:pt x="74" y="35"/>
                      <a:pt x="73" y="35"/>
                      <a:pt x="75" y="35"/>
                    </a:cubicBezTo>
                    <a:cubicBezTo>
                      <a:pt x="76" y="35"/>
                      <a:pt x="78" y="34"/>
                      <a:pt x="79" y="33"/>
                    </a:cubicBezTo>
                    <a:cubicBezTo>
                      <a:pt x="80" y="32"/>
                      <a:pt x="81" y="31"/>
                      <a:pt x="82" y="31"/>
                    </a:cubicBezTo>
                    <a:cubicBezTo>
                      <a:pt x="83" y="30"/>
                      <a:pt x="82" y="31"/>
                      <a:pt x="84" y="30"/>
                    </a:cubicBezTo>
                    <a:cubicBezTo>
                      <a:pt x="85" y="30"/>
                      <a:pt x="86" y="30"/>
                      <a:pt x="87" y="30"/>
                    </a:cubicBezTo>
                    <a:cubicBezTo>
                      <a:pt x="88" y="30"/>
                      <a:pt x="86" y="30"/>
                      <a:pt x="88" y="30"/>
                    </a:cubicBezTo>
                    <a:cubicBezTo>
                      <a:pt x="91" y="29"/>
                      <a:pt x="91" y="29"/>
                      <a:pt x="91" y="29"/>
                    </a:cubicBezTo>
                    <a:cubicBezTo>
                      <a:pt x="92" y="29"/>
                      <a:pt x="92" y="29"/>
                      <a:pt x="93" y="30"/>
                    </a:cubicBezTo>
                    <a:cubicBezTo>
                      <a:pt x="94" y="30"/>
                      <a:pt x="94" y="27"/>
                      <a:pt x="94" y="30"/>
                    </a:cubicBezTo>
                    <a:cubicBezTo>
                      <a:pt x="94" y="32"/>
                      <a:pt x="93" y="33"/>
                      <a:pt x="95" y="34"/>
                    </a:cubicBezTo>
                    <a:cubicBezTo>
                      <a:pt x="97" y="34"/>
                      <a:pt x="95" y="34"/>
                      <a:pt x="97" y="34"/>
                    </a:cubicBezTo>
                    <a:cubicBezTo>
                      <a:pt x="99" y="34"/>
                      <a:pt x="99" y="34"/>
                      <a:pt x="100" y="35"/>
                    </a:cubicBezTo>
                    <a:cubicBezTo>
                      <a:pt x="101" y="35"/>
                      <a:pt x="101" y="36"/>
                      <a:pt x="103" y="36"/>
                    </a:cubicBezTo>
                    <a:cubicBezTo>
                      <a:pt x="104" y="36"/>
                      <a:pt x="102" y="38"/>
                      <a:pt x="104" y="36"/>
                    </a:cubicBezTo>
                    <a:cubicBezTo>
                      <a:pt x="106" y="34"/>
                      <a:pt x="103" y="33"/>
                      <a:pt x="106" y="34"/>
                    </a:cubicBezTo>
                    <a:cubicBezTo>
                      <a:pt x="110" y="34"/>
                      <a:pt x="111" y="35"/>
                      <a:pt x="112" y="34"/>
                    </a:cubicBezTo>
                    <a:cubicBezTo>
                      <a:pt x="112" y="34"/>
                      <a:pt x="112" y="35"/>
                      <a:pt x="114" y="34"/>
                    </a:cubicBezTo>
                    <a:cubicBezTo>
                      <a:pt x="116" y="33"/>
                      <a:pt x="116" y="33"/>
                      <a:pt x="117" y="33"/>
                    </a:cubicBezTo>
                    <a:cubicBezTo>
                      <a:pt x="117" y="34"/>
                      <a:pt x="117" y="35"/>
                      <a:pt x="118" y="34"/>
                    </a:cubicBezTo>
                    <a:cubicBezTo>
                      <a:pt x="119" y="32"/>
                      <a:pt x="120" y="33"/>
                      <a:pt x="118" y="32"/>
                    </a:cubicBezTo>
                    <a:cubicBezTo>
                      <a:pt x="116" y="31"/>
                      <a:pt x="115" y="32"/>
                      <a:pt x="115" y="31"/>
                    </a:cubicBezTo>
                    <a:cubicBezTo>
                      <a:pt x="115" y="29"/>
                      <a:pt x="117" y="30"/>
                      <a:pt x="115" y="29"/>
                    </a:cubicBezTo>
                    <a:cubicBezTo>
                      <a:pt x="113" y="29"/>
                      <a:pt x="113" y="29"/>
                      <a:pt x="111" y="28"/>
                    </a:cubicBezTo>
                    <a:cubicBezTo>
                      <a:pt x="110" y="28"/>
                      <a:pt x="108" y="30"/>
                      <a:pt x="108" y="28"/>
                    </a:cubicBezTo>
                    <a:cubicBezTo>
                      <a:pt x="107" y="27"/>
                      <a:pt x="104" y="29"/>
                      <a:pt x="107" y="27"/>
                    </a:cubicBezTo>
                    <a:cubicBezTo>
                      <a:pt x="110" y="24"/>
                      <a:pt x="109" y="23"/>
                      <a:pt x="111" y="24"/>
                    </a:cubicBezTo>
                    <a:cubicBezTo>
                      <a:pt x="113" y="24"/>
                      <a:pt x="112" y="26"/>
                      <a:pt x="113" y="25"/>
                    </a:cubicBezTo>
                    <a:cubicBezTo>
                      <a:pt x="115" y="24"/>
                      <a:pt x="117" y="23"/>
                      <a:pt x="115" y="22"/>
                    </a:cubicBezTo>
                    <a:cubicBezTo>
                      <a:pt x="112" y="20"/>
                      <a:pt x="114" y="21"/>
                      <a:pt x="112" y="20"/>
                    </a:cubicBezTo>
                    <a:cubicBezTo>
                      <a:pt x="109" y="19"/>
                      <a:pt x="107" y="24"/>
                      <a:pt x="106" y="23"/>
                    </a:cubicBezTo>
                    <a:cubicBezTo>
                      <a:pt x="105" y="22"/>
                      <a:pt x="105" y="22"/>
                      <a:pt x="104" y="22"/>
                    </a:cubicBezTo>
                    <a:cubicBezTo>
                      <a:pt x="104" y="23"/>
                      <a:pt x="104" y="24"/>
                      <a:pt x="103" y="26"/>
                    </a:cubicBezTo>
                    <a:cubicBezTo>
                      <a:pt x="103" y="27"/>
                      <a:pt x="105" y="27"/>
                      <a:pt x="102" y="26"/>
                    </a:cubicBezTo>
                    <a:cubicBezTo>
                      <a:pt x="100" y="25"/>
                      <a:pt x="105" y="26"/>
                      <a:pt x="100" y="24"/>
                    </a:cubicBezTo>
                    <a:cubicBezTo>
                      <a:pt x="95" y="22"/>
                      <a:pt x="93" y="23"/>
                      <a:pt x="93" y="23"/>
                    </a:cubicBezTo>
                    <a:cubicBezTo>
                      <a:pt x="92" y="24"/>
                      <a:pt x="91" y="24"/>
                      <a:pt x="90" y="24"/>
                    </a:cubicBezTo>
                    <a:cubicBezTo>
                      <a:pt x="90" y="25"/>
                      <a:pt x="92" y="26"/>
                      <a:pt x="90" y="25"/>
                    </a:cubicBezTo>
                    <a:cubicBezTo>
                      <a:pt x="88" y="24"/>
                      <a:pt x="86" y="26"/>
                      <a:pt x="86" y="26"/>
                    </a:cubicBezTo>
                    <a:cubicBezTo>
                      <a:pt x="86" y="26"/>
                      <a:pt x="85" y="25"/>
                      <a:pt x="84" y="26"/>
                    </a:cubicBezTo>
                    <a:cubicBezTo>
                      <a:pt x="83" y="27"/>
                      <a:pt x="82" y="27"/>
                      <a:pt x="81" y="27"/>
                    </a:cubicBezTo>
                    <a:cubicBezTo>
                      <a:pt x="80" y="26"/>
                      <a:pt x="77" y="27"/>
                      <a:pt x="79" y="25"/>
                    </a:cubicBezTo>
                    <a:cubicBezTo>
                      <a:pt x="81" y="22"/>
                      <a:pt x="80" y="24"/>
                      <a:pt x="83" y="23"/>
                    </a:cubicBezTo>
                    <a:cubicBezTo>
                      <a:pt x="86" y="21"/>
                      <a:pt x="90" y="21"/>
                      <a:pt x="86" y="20"/>
                    </a:cubicBezTo>
                    <a:cubicBezTo>
                      <a:pt x="82" y="20"/>
                      <a:pt x="88" y="20"/>
                      <a:pt x="83" y="17"/>
                    </a:cubicBezTo>
                    <a:cubicBezTo>
                      <a:pt x="78" y="15"/>
                      <a:pt x="78" y="18"/>
                      <a:pt x="78" y="15"/>
                    </a:cubicBezTo>
                    <a:cubicBezTo>
                      <a:pt x="79" y="12"/>
                      <a:pt x="78" y="11"/>
                      <a:pt x="77" y="12"/>
                    </a:cubicBezTo>
                    <a:cubicBezTo>
                      <a:pt x="76" y="12"/>
                      <a:pt x="73" y="12"/>
                      <a:pt x="72" y="13"/>
                    </a:cubicBezTo>
                    <a:cubicBezTo>
                      <a:pt x="71" y="13"/>
                      <a:pt x="72" y="14"/>
                      <a:pt x="70" y="12"/>
                    </a:cubicBezTo>
                    <a:cubicBezTo>
                      <a:pt x="67" y="11"/>
                      <a:pt x="67" y="13"/>
                      <a:pt x="67" y="11"/>
                    </a:cubicBezTo>
                    <a:cubicBezTo>
                      <a:pt x="68" y="9"/>
                      <a:pt x="69" y="9"/>
                      <a:pt x="70" y="8"/>
                    </a:cubicBezTo>
                    <a:cubicBezTo>
                      <a:pt x="71" y="6"/>
                      <a:pt x="71" y="2"/>
                      <a:pt x="74" y="4"/>
                    </a:cubicBezTo>
                    <a:cubicBezTo>
                      <a:pt x="78" y="5"/>
                      <a:pt x="76" y="5"/>
                      <a:pt x="79" y="5"/>
                    </a:cubicBezTo>
                    <a:cubicBezTo>
                      <a:pt x="82" y="5"/>
                      <a:pt x="83" y="5"/>
                      <a:pt x="83" y="4"/>
                    </a:cubicBezTo>
                    <a:cubicBezTo>
                      <a:pt x="83" y="4"/>
                      <a:pt x="80" y="2"/>
                      <a:pt x="80" y="2"/>
                    </a:cubicBezTo>
                    <a:cubicBezTo>
                      <a:pt x="80" y="2"/>
                      <a:pt x="79" y="2"/>
                      <a:pt x="79" y="2"/>
                    </a:cubicBezTo>
                    <a:cubicBezTo>
                      <a:pt x="80" y="1"/>
                      <a:pt x="80" y="0"/>
                      <a:pt x="80" y="0"/>
                    </a:cubicBezTo>
                    <a:cubicBezTo>
                      <a:pt x="79" y="0"/>
                      <a:pt x="79" y="0"/>
                      <a:pt x="79" y="0"/>
                    </a:cubicBezTo>
                    <a:cubicBezTo>
                      <a:pt x="79" y="0"/>
                      <a:pt x="70" y="0"/>
                      <a:pt x="67" y="0"/>
                    </a:cubicBezTo>
                    <a:close/>
                  </a:path>
                </a:pathLst>
              </a:custGeom>
              <a:solidFill>
                <a:srgbClr val="F2F2F2"/>
              </a:solidFill>
              <a:ln w="9525">
                <a:noFill/>
              </a:ln>
            </p:spPr>
            <p:txBody>
              <a:bodyPr/>
              <a:p>
                <a:endParaRPr lang="en-US"/>
              </a:p>
            </p:txBody>
          </p:sp>
        </p:grpSp>
        <p:sp>
          <p:nvSpPr>
            <p:cNvPr id="16431" name="Freeform 41"/>
            <p:cNvSpPr/>
            <p:nvPr/>
          </p:nvSpPr>
          <p:spPr>
            <a:xfrm>
              <a:off x="6153" y="4520"/>
              <a:ext cx="167" cy="40"/>
            </a:xfrm>
            <a:custGeom>
              <a:avLst/>
              <a:gdLst/>
              <a:ahLst/>
              <a:cxnLst>
                <a:cxn ang="0">
                  <a:pos x="106333" y="13041"/>
                </a:cxn>
                <a:cxn ang="0">
                  <a:pos x="89544" y="26081"/>
                </a:cxn>
                <a:cxn ang="0">
                  <a:pos x="16789" y="26081"/>
                </a:cxn>
                <a:cxn ang="0">
                  <a:pos x="0" y="13041"/>
                </a:cxn>
                <a:cxn ang="0">
                  <a:pos x="16789" y="0"/>
                </a:cxn>
                <a:cxn ang="0">
                  <a:pos x="89544" y="0"/>
                </a:cxn>
                <a:cxn ang="0">
                  <a:pos x="106333" y="13041"/>
                </a:cxn>
              </a:cxnLst>
              <a:pathLst>
                <a:path w="57" h="14">
                  <a:moveTo>
                    <a:pt x="57" y="7"/>
                  </a:moveTo>
                  <a:cubicBezTo>
                    <a:pt x="57" y="11"/>
                    <a:pt x="53" y="14"/>
                    <a:pt x="48" y="14"/>
                  </a:cubicBezTo>
                  <a:cubicBezTo>
                    <a:pt x="9" y="14"/>
                    <a:pt x="9" y="14"/>
                    <a:pt x="9" y="14"/>
                  </a:cubicBezTo>
                  <a:cubicBezTo>
                    <a:pt x="4" y="14"/>
                    <a:pt x="0" y="11"/>
                    <a:pt x="0" y="7"/>
                  </a:cubicBezTo>
                  <a:cubicBezTo>
                    <a:pt x="0" y="3"/>
                    <a:pt x="4" y="0"/>
                    <a:pt x="9" y="0"/>
                  </a:cubicBezTo>
                  <a:cubicBezTo>
                    <a:pt x="48" y="0"/>
                    <a:pt x="48" y="0"/>
                    <a:pt x="48" y="0"/>
                  </a:cubicBezTo>
                  <a:cubicBezTo>
                    <a:pt x="53" y="0"/>
                    <a:pt x="57" y="3"/>
                    <a:pt x="57" y="7"/>
                  </a:cubicBezTo>
                  <a:close/>
                </a:path>
              </a:pathLst>
            </a:custGeom>
            <a:solidFill>
              <a:srgbClr val="F2F2F2"/>
            </a:solidFill>
            <a:ln w="9525">
              <a:noFill/>
            </a:ln>
          </p:spPr>
          <p:txBody>
            <a:bodyPr/>
            <a:p>
              <a:endParaRPr lang="en-US"/>
            </a:p>
          </p:txBody>
        </p:sp>
        <p:sp>
          <p:nvSpPr>
            <p:cNvPr id="16432" name="Freeform 42"/>
            <p:cNvSpPr/>
            <p:nvPr/>
          </p:nvSpPr>
          <p:spPr>
            <a:xfrm>
              <a:off x="6153" y="4563"/>
              <a:ext cx="167" cy="40"/>
            </a:xfrm>
            <a:custGeom>
              <a:avLst/>
              <a:gdLst/>
              <a:ahLst/>
              <a:cxnLst>
                <a:cxn ang="0">
                  <a:pos x="106333" y="11112"/>
                </a:cxn>
                <a:cxn ang="0">
                  <a:pos x="89544" y="24075"/>
                </a:cxn>
                <a:cxn ang="0">
                  <a:pos x="16789" y="24075"/>
                </a:cxn>
                <a:cxn ang="0">
                  <a:pos x="0" y="11112"/>
                </a:cxn>
                <a:cxn ang="0">
                  <a:pos x="16789" y="0"/>
                </a:cxn>
                <a:cxn ang="0">
                  <a:pos x="89544" y="0"/>
                </a:cxn>
                <a:cxn ang="0">
                  <a:pos x="106333" y="11112"/>
                </a:cxn>
              </a:cxnLst>
              <a:pathLst>
                <a:path w="57" h="13">
                  <a:moveTo>
                    <a:pt x="57" y="6"/>
                  </a:moveTo>
                  <a:cubicBezTo>
                    <a:pt x="57" y="10"/>
                    <a:pt x="53" y="13"/>
                    <a:pt x="48" y="13"/>
                  </a:cubicBezTo>
                  <a:cubicBezTo>
                    <a:pt x="9" y="13"/>
                    <a:pt x="9" y="13"/>
                    <a:pt x="9" y="13"/>
                  </a:cubicBezTo>
                  <a:cubicBezTo>
                    <a:pt x="4" y="13"/>
                    <a:pt x="0" y="10"/>
                    <a:pt x="0" y="6"/>
                  </a:cubicBezTo>
                  <a:cubicBezTo>
                    <a:pt x="0" y="3"/>
                    <a:pt x="4" y="0"/>
                    <a:pt x="9" y="0"/>
                  </a:cubicBezTo>
                  <a:cubicBezTo>
                    <a:pt x="48" y="0"/>
                    <a:pt x="48" y="0"/>
                    <a:pt x="48" y="0"/>
                  </a:cubicBezTo>
                  <a:cubicBezTo>
                    <a:pt x="53" y="0"/>
                    <a:pt x="57" y="3"/>
                    <a:pt x="57" y="6"/>
                  </a:cubicBezTo>
                  <a:close/>
                </a:path>
              </a:pathLst>
            </a:custGeom>
            <a:solidFill>
              <a:srgbClr val="F2F2F2"/>
            </a:solidFill>
            <a:ln w="9525">
              <a:noFill/>
            </a:ln>
          </p:spPr>
          <p:txBody>
            <a:bodyPr/>
            <a:p>
              <a:endParaRPr lang="en-US"/>
            </a:p>
          </p:txBody>
        </p:sp>
        <p:sp>
          <p:nvSpPr>
            <p:cNvPr id="16433" name="Freeform 43"/>
            <p:cNvSpPr/>
            <p:nvPr/>
          </p:nvSpPr>
          <p:spPr>
            <a:xfrm>
              <a:off x="6185" y="4605"/>
              <a:ext cx="105" cy="40"/>
            </a:xfrm>
            <a:custGeom>
              <a:avLst/>
              <a:gdLst/>
              <a:ahLst/>
              <a:cxnLst>
                <a:cxn ang="0">
                  <a:pos x="66208" y="13041"/>
                </a:cxn>
                <a:cxn ang="0">
                  <a:pos x="54858" y="26081"/>
                </a:cxn>
                <a:cxn ang="0">
                  <a:pos x="11350" y="26081"/>
                </a:cxn>
                <a:cxn ang="0">
                  <a:pos x="0" y="13041"/>
                </a:cxn>
                <a:cxn ang="0">
                  <a:pos x="11350" y="0"/>
                </a:cxn>
                <a:cxn ang="0">
                  <a:pos x="54858" y="0"/>
                </a:cxn>
                <a:cxn ang="0">
                  <a:pos x="66208" y="13041"/>
                </a:cxn>
              </a:cxnLst>
              <a:pathLst>
                <a:path w="35" h="14">
                  <a:moveTo>
                    <a:pt x="35" y="7"/>
                  </a:moveTo>
                  <a:cubicBezTo>
                    <a:pt x="35" y="11"/>
                    <a:pt x="32" y="14"/>
                    <a:pt x="29" y="14"/>
                  </a:cubicBezTo>
                  <a:cubicBezTo>
                    <a:pt x="6" y="14"/>
                    <a:pt x="6" y="14"/>
                    <a:pt x="6" y="14"/>
                  </a:cubicBezTo>
                  <a:cubicBezTo>
                    <a:pt x="3" y="14"/>
                    <a:pt x="0" y="11"/>
                    <a:pt x="0" y="7"/>
                  </a:cubicBezTo>
                  <a:cubicBezTo>
                    <a:pt x="0" y="3"/>
                    <a:pt x="3" y="0"/>
                    <a:pt x="6" y="0"/>
                  </a:cubicBezTo>
                  <a:cubicBezTo>
                    <a:pt x="29" y="0"/>
                    <a:pt x="29" y="0"/>
                    <a:pt x="29" y="0"/>
                  </a:cubicBezTo>
                  <a:cubicBezTo>
                    <a:pt x="32" y="0"/>
                    <a:pt x="35" y="3"/>
                    <a:pt x="35" y="7"/>
                  </a:cubicBezTo>
                  <a:close/>
                </a:path>
              </a:pathLst>
            </a:custGeom>
            <a:solidFill>
              <a:srgbClr val="F2F2F2"/>
            </a:solidFill>
            <a:ln w="9525">
              <a:noFill/>
            </a:ln>
          </p:spPr>
          <p:txBody>
            <a:bodyPr/>
            <a:p>
              <a:endParaRPr lang="en-US"/>
            </a:p>
          </p:txBody>
        </p:sp>
        <p:sp>
          <p:nvSpPr>
            <p:cNvPr id="16434" name="Freeform 44"/>
            <p:cNvSpPr>
              <a:spLocks noEditPoints="1"/>
            </p:cNvSpPr>
            <p:nvPr/>
          </p:nvSpPr>
          <p:spPr>
            <a:xfrm>
              <a:off x="5878" y="3878"/>
              <a:ext cx="707" cy="632"/>
            </a:xfrm>
            <a:custGeom>
              <a:avLst/>
              <a:gdLst/>
              <a:ahLst/>
              <a:cxnLst>
                <a:cxn ang="0">
                  <a:pos x="230274" y="0"/>
                </a:cxn>
                <a:cxn ang="0">
                  <a:pos x="230274" y="0"/>
                </a:cxn>
                <a:cxn ang="0">
                  <a:pos x="224703" y="0"/>
                </a:cxn>
                <a:cxn ang="0">
                  <a:pos x="220989" y="0"/>
                </a:cxn>
                <a:cxn ang="0">
                  <a:pos x="220989" y="0"/>
                </a:cxn>
                <a:cxn ang="0">
                  <a:pos x="113280" y="278649"/>
                </a:cxn>
                <a:cxn ang="0">
                  <a:pos x="172706" y="401255"/>
                </a:cxn>
                <a:cxn ang="0">
                  <a:pos x="224703" y="401255"/>
                </a:cxn>
                <a:cxn ang="0">
                  <a:pos x="233988" y="401255"/>
                </a:cxn>
                <a:cxn ang="0">
                  <a:pos x="282272" y="401255"/>
                </a:cxn>
                <a:cxn ang="0">
                  <a:pos x="337983" y="278649"/>
                </a:cxn>
                <a:cxn ang="0">
                  <a:pos x="230274" y="0"/>
                </a:cxn>
                <a:cxn ang="0">
                  <a:pos x="336126" y="204343"/>
                </a:cxn>
                <a:cxn ang="0">
                  <a:pos x="272986" y="44584"/>
                </a:cxn>
                <a:cxn ang="0">
                  <a:pos x="336126" y="204343"/>
                </a:cxn>
              </a:cxnLst>
              <a:pathLst>
                <a:path w="242" h="216">
                  <a:moveTo>
                    <a:pt x="124" y="0"/>
                  </a:moveTo>
                  <a:cubicBezTo>
                    <a:pt x="124" y="0"/>
                    <a:pt x="124" y="0"/>
                    <a:pt x="124" y="0"/>
                  </a:cubicBezTo>
                  <a:cubicBezTo>
                    <a:pt x="124" y="0"/>
                    <a:pt x="122" y="0"/>
                    <a:pt x="121" y="0"/>
                  </a:cubicBezTo>
                  <a:cubicBezTo>
                    <a:pt x="120" y="0"/>
                    <a:pt x="124" y="0"/>
                    <a:pt x="119" y="0"/>
                  </a:cubicBezTo>
                  <a:cubicBezTo>
                    <a:pt x="119" y="0"/>
                    <a:pt x="119" y="0"/>
                    <a:pt x="119" y="0"/>
                  </a:cubicBezTo>
                  <a:cubicBezTo>
                    <a:pt x="0" y="3"/>
                    <a:pt x="29" y="121"/>
                    <a:pt x="61" y="150"/>
                  </a:cubicBezTo>
                  <a:cubicBezTo>
                    <a:pt x="94" y="180"/>
                    <a:pt x="93" y="216"/>
                    <a:pt x="93" y="216"/>
                  </a:cubicBezTo>
                  <a:cubicBezTo>
                    <a:pt x="121" y="216"/>
                    <a:pt x="121" y="216"/>
                    <a:pt x="121" y="216"/>
                  </a:cubicBezTo>
                  <a:cubicBezTo>
                    <a:pt x="126" y="216"/>
                    <a:pt x="126" y="216"/>
                    <a:pt x="126" y="216"/>
                  </a:cubicBezTo>
                  <a:cubicBezTo>
                    <a:pt x="152" y="216"/>
                    <a:pt x="152" y="216"/>
                    <a:pt x="152" y="216"/>
                  </a:cubicBezTo>
                  <a:cubicBezTo>
                    <a:pt x="152" y="216"/>
                    <a:pt x="150" y="180"/>
                    <a:pt x="182" y="150"/>
                  </a:cubicBezTo>
                  <a:cubicBezTo>
                    <a:pt x="215" y="121"/>
                    <a:pt x="242" y="3"/>
                    <a:pt x="124" y="0"/>
                  </a:cubicBezTo>
                  <a:close/>
                  <a:moveTo>
                    <a:pt x="181" y="110"/>
                  </a:moveTo>
                  <a:cubicBezTo>
                    <a:pt x="201" y="54"/>
                    <a:pt x="147" y="24"/>
                    <a:pt x="147" y="24"/>
                  </a:cubicBezTo>
                  <a:cubicBezTo>
                    <a:pt x="228" y="37"/>
                    <a:pt x="181" y="110"/>
                    <a:pt x="181" y="110"/>
                  </a:cubicBezTo>
                  <a:close/>
                </a:path>
              </a:pathLst>
            </a:custGeom>
            <a:solidFill>
              <a:srgbClr val="F2F2F2"/>
            </a:solidFill>
            <a:ln w="9525">
              <a:noFill/>
            </a:ln>
          </p:spPr>
          <p:txBody>
            <a:bodyPr/>
            <a:p>
              <a:endParaRPr lang="en-US"/>
            </a:p>
          </p:txBody>
        </p:sp>
        <p:sp>
          <p:nvSpPr>
            <p:cNvPr id="16435" name="Freeform 45"/>
            <p:cNvSpPr/>
            <p:nvPr/>
          </p:nvSpPr>
          <p:spPr>
            <a:xfrm>
              <a:off x="3458" y="2763"/>
              <a:ext cx="547" cy="500"/>
            </a:xfrm>
            <a:custGeom>
              <a:avLst/>
              <a:gdLst/>
              <a:ahLst/>
              <a:cxnLst>
                <a:cxn ang="0">
                  <a:pos x="169811" y="316991"/>
                </a:cxn>
                <a:cxn ang="0">
                  <a:pos x="0" y="315126"/>
                </a:cxn>
                <a:cxn ang="0">
                  <a:pos x="0" y="63398"/>
                </a:cxn>
                <a:cxn ang="0">
                  <a:pos x="173543" y="63398"/>
                </a:cxn>
                <a:cxn ang="0">
                  <a:pos x="347086" y="63398"/>
                </a:cxn>
                <a:cxn ang="0">
                  <a:pos x="347086" y="316991"/>
                </a:cxn>
                <a:cxn ang="0">
                  <a:pos x="169811" y="316991"/>
                </a:cxn>
              </a:cxnLst>
              <a:pathLst>
                <a:path w="186" h="170">
                  <a:moveTo>
                    <a:pt x="91" y="170"/>
                  </a:moveTo>
                  <a:cubicBezTo>
                    <a:pt x="91" y="170"/>
                    <a:pt x="59" y="138"/>
                    <a:pt x="0" y="169"/>
                  </a:cubicBezTo>
                  <a:cubicBezTo>
                    <a:pt x="0" y="34"/>
                    <a:pt x="0" y="34"/>
                    <a:pt x="0" y="34"/>
                  </a:cubicBezTo>
                  <a:cubicBezTo>
                    <a:pt x="0" y="34"/>
                    <a:pt x="60" y="0"/>
                    <a:pt x="93" y="34"/>
                  </a:cubicBezTo>
                  <a:cubicBezTo>
                    <a:pt x="186" y="34"/>
                    <a:pt x="186" y="34"/>
                    <a:pt x="186" y="34"/>
                  </a:cubicBezTo>
                  <a:cubicBezTo>
                    <a:pt x="186" y="170"/>
                    <a:pt x="186" y="170"/>
                    <a:pt x="186" y="170"/>
                  </a:cubicBezTo>
                  <a:lnTo>
                    <a:pt x="91" y="170"/>
                  </a:lnTo>
                  <a:close/>
                </a:path>
              </a:pathLst>
            </a:custGeom>
            <a:solidFill>
              <a:srgbClr val="F2F2F2"/>
            </a:solidFill>
            <a:ln w="9525">
              <a:noFill/>
            </a:ln>
          </p:spPr>
          <p:txBody>
            <a:bodyPr/>
            <a:p>
              <a:endParaRPr lang="en-US"/>
            </a:p>
          </p:txBody>
        </p:sp>
        <p:sp>
          <p:nvSpPr>
            <p:cNvPr id="16436" name="Freeform 46"/>
            <p:cNvSpPr>
              <a:spLocks noEditPoints="1"/>
            </p:cNvSpPr>
            <p:nvPr/>
          </p:nvSpPr>
          <p:spPr>
            <a:xfrm>
              <a:off x="4988" y="2568"/>
              <a:ext cx="610" cy="935"/>
            </a:xfrm>
            <a:custGeom>
              <a:avLst/>
              <a:gdLst/>
              <a:ahLst/>
              <a:cxnLst>
                <a:cxn ang="0">
                  <a:pos x="314610" y="560348"/>
                </a:cxn>
                <a:cxn ang="0">
                  <a:pos x="387212" y="430034"/>
                </a:cxn>
                <a:cxn ang="0">
                  <a:pos x="0" y="314614"/>
                </a:cxn>
                <a:cxn ang="0">
                  <a:pos x="167544" y="465405"/>
                </a:cxn>
                <a:cxn ang="0">
                  <a:pos x="314610" y="560348"/>
                </a:cxn>
                <a:cxn ang="0">
                  <a:pos x="301579" y="236426"/>
                </a:cxn>
                <a:cxn ang="0">
                  <a:pos x="279239" y="264350"/>
                </a:cxn>
                <a:cxn ang="0">
                  <a:pos x="251315" y="242011"/>
                </a:cxn>
                <a:cxn ang="0">
                  <a:pos x="273655" y="214086"/>
                </a:cxn>
                <a:cxn ang="0">
                  <a:pos x="301579" y="236426"/>
                </a:cxn>
                <a:cxn ang="0">
                  <a:pos x="197329" y="188024"/>
                </a:cxn>
                <a:cxn ang="0">
                  <a:pos x="232700" y="217810"/>
                </a:cxn>
                <a:cxn ang="0">
                  <a:pos x="202914" y="255042"/>
                </a:cxn>
                <a:cxn ang="0">
                  <a:pos x="165682" y="223394"/>
                </a:cxn>
                <a:cxn ang="0">
                  <a:pos x="197329" y="188024"/>
                </a:cxn>
                <a:cxn ang="0">
                  <a:pos x="80049" y="255042"/>
                </a:cxn>
                <a:cxn ang="0">
                  <a:pos x="115419" y="214086"/>
                </a:cxn>
                <a:cxn ang="0">
                  <a:pos x="158236" y="247596"/>
                </a:cxn>
                <a:cxn ang="0">
                  <a:pos x="122865" y="290413"/>
                </a:cxn>
                <a:cxn ang="0">
                  <a:pos x="80049" y="255042"/>
                </a:cxn>
                <a:cxn ang="0">
                  <a:pos x="20478" y="329507"/>
                </a:cxn>
                <a:cxn ang="0">
                  <a:pos x="59571" y="284828"/>
                </a:cxn>
                <a:cxn ang="0">
                  <a:pos x="104249" y="322060"/>
                </a:cxn>
                <a:cxn ang="0">
                  <a:pos x="67017" y="366739"/>
                </a:cxn>
                <a:cxn ang="0">
                  <a:pos x="20478" y="329507"/>
                </a:cxn>
                <a:cxn ang="0">
                  <a:pos x="228976" y="482160"/>
                </a:cxn>
                <a:cxn ang="0">
                  <a:pos x="273655" y="428173"/>
                </a:cxn>
                <a:cxn ang="0">
                  <a:pos x="327641" y="472852"/>
                </a:cxn>
                <a:cxn ang="0">
                  <a:pos x="282963" y="526839"/>
                </a:cxn>
                <a:cxn ang="0">
                  <a:pos x="228976" y="482160"/>
                </a:cxn>
              </a:cxnLst>
              <a:pathLst>
                <a:path w="208" h="319">
                  <a:moveTo>
                    <a:pt x="169" y="301"/>
                  </a:moveTo>
                  <a:cubicBezTo>
                    <a:pt x="208" y="283"/>
                    <a:pt x="208" y="231"/>
                    <a:pt x="208" y="231"/>
                  </a:cubicBezTo>
                  <a:cubicBezTo>
                    <a:pt x="184" y="0"/>
                    <a:pt x="0" y="109"/>
                    <a:pt x="0" y="169"/>
                  </a:cubicBezTo>
                  <a:cubicBezTo>
                    <a:pt x="1" y="229"/>
                    <a:pt x="72" y="214"/>
                    <a:pt x="90" y="250"/>
                  </a:cubicBezTo>
                  <a:cubicBezTo>
                    <a:pt x="109" y="287"/>
                    <a:pt x="130" y="319"/>
                    <a:pt x="169" y="301"/>
                  </a:cubicBezTo>
                  <a:close/>
                  <a:moveTo>
                    <a:pt x="162" y="127"/>
                  </a:moveTo>
                  <a:cubicBezTo>
                    <a:pt x="163" y="135"/>
                    <a:pt x="157" y="141"/>
                    <a:pt x="150" y="142"/>
                  </a:cubicBezTo>
                  <a:cubicBezTo>
                    <a:pt x="142" y="143"/>
                    <a:pt x="136" y="137"/>
                    <a:pt x="135" y="130"/>
                  </a:cubicBezTo>
                  <a:cubicBezTo>
                    <a:pt x="134" y="122"/>
                    <a:pt x="140" y="116"/>
                    <a:pt x="147" y="115"/>
                  </a:cubicBezTo>
                  <a:cubicBezTo>
                    <a:pt x="155" y="114"/>
                    <a:pt x="162" y="120"/>
                    <a:pt x="162" y="127"/>
                  </a:cubicBezTo>
                  <a:close/>
                  <a:moveTo>
                    <a:pt x="106" y="101"/>
                  </a:moveTo>
                  <a:cubicBezTo>
                    <a:pt x="116" y="100"/>
                    <a:pt x="125" y="107"/>
                    <a:pt x="125" y="117"/>
                  </a:cubicBezTo>
                  <a:cubicBezTo>
                    <a:pt x="126" y="127"/>
                    <a:pt x="119" y="136"/>
                    <a:pt x="109" y="137"/>
                  </a:cubicBezTo>
                  <a:cubicBezTo>
                    <a:pt x="99" y="138"/>
                    <a:pt x="90" y="130"/>
                    <a:pt x="89" y="120"/>
                  </a:cubicBezTo>
                  <a:cubicBezTo>
                    <a:pt x="88" y="111"/>
                    <a:pt x="96" y="102"/>
                    <a:pt x="106" y="101"/>
                  </a:cubicBezTo>
                  <a:close/>
                  <a:moveTo>
                    <a:pt x="43" y="137"/>
                  </a:moveTo>
                  <a:cubicBezTo>
                    <a:pt x="42" y="126"/>
                    <a:pt x="51" y="116"/>
                    <a:pt x="62" y="115"/>
                  </a:cubicBezTo>
                  <a:cubicBezTo>
                    <a:pt x="73" y="114"/>
                    <a:pt x="84" y="122"/>
                    <a:pt x="85" y="133"/>
                  </a:cubicBezTo>
                  <a:cubicBezTo>
                    <a:pt x="86" y="145"/>
                    <a:pt x="77" y="155"/>
                    <a:pt x="66" y="156"/>
                  </a:cubicBezTo>
                  <a:cubicBezTo>
                    <a:pt x="54" y="157"/>
                    <a:pt x="44" y="148"/>
                    <a:pt x="43" y="137"/>
                  </a:cubicBezTo>
                  <a:close/>
                  <a:moveTo>
                    <a:pt x="11" y="177"/>
                  </a:moveTo>
                  <a:cubicBezTo>
                    <a:pt x="10" y="165"/>
                    <a:pt x="19" y="154"/>
                    <a:pt x="32" y="153"/>
                  </a:cubicBezTo>
                  <a:cubicBezTo>
                    <a:pt x="44" y="152"/>
                    <a:pt x="55" y="161"/>
                    <a:pt x="56" y="173"/>
                  </a:cubicBezTo>
                  <a:cubicBezTo>
                    <a:pt x="57" y="185"/>
                    <a:pt x="48" y="196"/>
                    <a:pt x="36" y="197"/>
                  </a:cubicBezTo>
                  <a:cubicBezTo>
                    <a:pt x="23" y="198"/>
                    <a:pt x="12" y="189"/>
                    <a:pt x="11" y="177"/>
                  </a:cubicBezTo>
                  <a:close/>
                  <a:moveTo>
                    <a:pt x="123" y="259"/>
                  </a:moveTo>
                  <a:cubicBezTo>
                    <a:pt x="121" y="244"/>
                    <a:pt x="132" y="231"/>
                    <a:pt x="147" y="230"/>
                  </a:cubicBezTo>
                  <a:cubicBezTo>
                    <a:pt x="162" y="228"/>
                    <a:pt x="175" y="239"/>
                    <a:pt x="176" y="254"/>
                  </a:cubicBezTo>
                  <a:cubicBezTo>
                    <a:pt x="178" y="269"/>
                    <a:pt x="167" y="282"/>
                    <a:pt x="152" y="283"/>
                  </a:cubicBezTo>
                  <a:cubicBezTo>
                    <a:pt x="137" y="285"/>
                    <a:pt x="124" y="274"/>
                    <a:pt x="123" y="259"/>
                  </a:cubicBezTo>
                  <a:close/>
                </a:path>
              </a:pathLst>
            </a:custGeom>
            <a:solidFill>
              <a:srgbClr val="F2F2F2"/>
            </a:solidFill>
            <a:ln w="9525">
              <a:noFill/>
            </a:ln>
          </p:spPr>
          <p:txBody>
            <a:bodyPr/>
            <a:p>
              <a:endParaRPr lang="en-US"/>
            </a:p>
          </p:txBody>
        </p:sp>
        <p:grpSp>
          <p:nvGrpSpPr>
            <p:cNvPr id="16437" name="组合 60"/>
            <p:cNvGrpSpPr/>
            <p:nvPr/>
          </p:nvGrpSpPr>
          <p:grpSpPr>
            <a:xfrm>
              <a:off x="5875" y="5238"/>
              <a:ext cx="368" cy="707"/>
              <a:chOff x="3730796" y="3325080"/>
              <a:chExt cx="232728" cy="449405"/>
            </a:xfrm>
          </p:grpSpPr>
          <p:sp>
            <p:nvSpPr>
              <p:cNvPr id="16438" name="Freeform 47"/>
              <p:cNvSpPr/>
              <p:nvPr/>
            </p:nvSpPr>
            <p:spPr>
              <a:xfrm>
                <a:off x="3736815" y="3389280"/>
                <a:ext cx="80251" cy="345079"/>
              </a:xfrm>
              <a:custGeom>
                <a:avLst/>
                <a:gdLst/>
                <a:ahLst/>
                <a:cxnLst>
                  <a:cxn ang="0">
                    <a:pos x="80251" y="278872"/>
                  </a:cxn>
                  <a:cxn ang="0">
                    <a:pos x="54169" y="345079"/>
                  </a:cxn>
                  <a:cxn ang="0">
                    <a:pos x="26082" y="345079"/>
                  </a:cxn>
                  <a:cxn ang="0">
                    <a:pos x="0" y="278872"/>
                  </a:cxn>
                  <a:cxn ang="0">
                    <a:pos x="0" y="0"/>
                  </a:cxn>
                  <a:cxn ang="0">
                    <a:pos x="80251" y="0"/>
                  </a:cxn>
                  <a:cxn ang="0">
                    <a:pos x="80251" y="278872"/>
                  </a:cxn>
                </a:cxnLst>
                <a:pathLst>
                  <a:path w="40" h="172">
                    <a:moveTo>
                      <a:pt x="40" y="139"/>
                    </a:moveTo>
                    <a:lnTo>
                      <a:pt x="27" y="172"/>
                    </a:lnTo>
                    <a:lnTo>
                      <a:pt x="13" y="172"/>
                    </a:lnTo>
                    <a:lnTo>
                      <a:pt x="0" y="139"/>
                    </a:lnTo>
                    <a:lnTo>
                      <a:pt x="0" y="0"/>
                    </a:lnTo>
                    <a:lnTo>
                      <a:pt x="40" y="0"/>
                    </a:lnTo>
                    <a:lnTo>
                      <a:pt x="40" y="139"/>
                    </a:lnTo>
                    <a:close/>
                  </a:path>
                </a:pathLst>
              </a:custGeom>
              <a:solidFill>
                <a:srgbClr val="F2F2F2"/>
              </a:solidFill>
              <a:ln w="9525">
                <a:noFill/>
              </a:ln>
            </p:spPr>
            <p:txBody>
              <a:bodyPr/>
              <a:p>
                <a:endParaRPr lang="en-US"/>
              </a:p>
            </p:txBody>
          </p:sp>
          <p:sp>
            <p:nvSpPr>
              <p:cNvPr id="16439" name="Freeform 48"/>
              <p:cNvSpPr/>
              <p:nvPr/>
            </p:nvSpPr>
            <p:spPr>
              <a:xfrm>
                <a:off x="3736815" y="3325080"/>
                <a:ext cx="80251" cy="100314"/>
              </a:xfrm>
              <a:custGeom>
                <a:avLst/>
                <a:gdLst/>
                <a:ahLst/>
                <a:cxnLst>
                  <a:cxn ang="0">
                    <a:pos x="80251" y="59445"/>
                  </a:cxn>
                  <a:cxn ang="0">
                    <a:pos x="40126" y="100314"/>
                  </a:cxn>
                  <a:cxn ang="0">
                    <a:pos x="40126" y="100314"/>
                  </a:cxn>
                  <a:cxn ang="0">
                    <a:pos x="0" y="59445"/>
                  </a:cxn>
                  <a:cxn ang="0">
                    <a:pos x="0" y="22292"/>
                  </a:cxn>
                  <a:cxn ang="0">
                    <a:pos x="40126" y="3715"/>
                  </a:cxn>
                  <a:cxn ang="0">
                    <a:pos x="40126" y="3715"/>
                  </a:cxn>
                  <a:cxn ang="0">
                    <a:pos x="80251" y="22292"/>
                  </a:cxn>
                  <a:cxn ang="0">
                    <a:pos x="80251" y="59445"/>
                  </a:cxn>
                </a:cxnLst>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ln>
            </p:spPr>
            <p:txBody>
              <a:bodyPr/>
              <a:p>
                <a:endParaRPr lang="en-US"/>
              </a:p>
            </p:txBody>
          </p:sp>
          <p:sp>
            <p:nvSpPr>
              <p:cNvPr id="16440" name="Rectangle 49"/>
              <p:cNvSpPr/>
              <p:nvPr/>
            </p:nvSpPr>
            <p:spPr>
              <a:xfrm>
                <a:off x="3730796" y="3367212"/>
                <a:ext cx="90283" cy="84264"/>
              </a:xfrm>
              <a:prstGeom prst="rect">
                <a:avLst/>
              </a:prstGeom>
              <a:solidFill>
                <a:srgbClr val="F2F2F2"/>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41" name="Freeform 50"/>
              <p:cNvSpPr/>
              <p:nvPr/>
            </p:nvSpPr>
            <p:spPr>
              <a:xfrm>
                <a:off x="3760891" y="3724329"/>
                <a:ext cx="30095" cy="50156"/>
              </a:xfrm>
              <a:custGeom>
                <a:avLst/>
                <a:gdLst/>
                <a:ahLst/>
                <a:cxnLst>
                  <a:cxn ang="0">
                    <a:pos x="0" y="9288"/>
                  </a:cxn>
                  <a:cxn ang="0">
                    <a:pos x="10622" y="39010"/>
                  </a:cxn>
                  <a:cxn ang="0">
                    <a:pos x="30095" y="11146"/>
                  </a:cxn>
                  <a:cxn ang="0">
                    <a:pos x="0" y="9288"/>
                  </a:cxn>
                </a:cxnLst>
                <a:pathLst>
                  <a:path w="17" h="27">
                    <a:moveTo>
                      <a:pt x="0" y="5"/>
                    </a:moveTo>
                    <a:cubicBezTo>
                      <a:pt x="0" y="5"/>
                      <a:pt x="4" y="18"/>
                      <a:pt x="6" y="21"/>
                    </a:cubicBezTo>
                    <a:cubicBezTo>
                      <a:pt x="8" y="25"/>
                      <a:pt x="11" y="27"/>
                      <a:pt x="17" y="6"/>
                    </a:cubicBezTo>
                    <a:cubicBezTo>
                      <a:pt x="17" y="6"/>
                      <a:pt x="10" y="0"/>
                      <a:pt x="0" y="5"/>
                    </a:cubicBezTo>
                    <a:close/>
                  </a:path>
                </a:pathLst>
              </a:custGeom>
              <a:solidFill>
                <a:srgbClr val="F2F2F2"/>
              </a:solidFill>
              <a:ln w="9525">
                <a:noFill/>
              </a:ln>
            </p:spPr>
            <p:txBody>
              <a:bodyPr/>
              <a:p>
                <a:endParaRPr lang="en-US"/>
              </a:p>
            </p:txBody>
          </p:sp>
          <p:sp>
            <p:nvSpPr>
              <p:cNvPr id="16442" name="Freeform 51"/>
              <p:cNvSpPr/>
              <p:nvPr/>
            </p:nvSpPr>
            <p:spPr>
              <a:xfrm>
                <a:off x="3859198" y="3389280"/>
                <a:ext cx="82258" cy="345079"/>
              </a:xfrm>
              <a:custGeom>
                <a:avLst/>
                <a:gdLst/>
                <a:ahLst/>
                <a:cxnLst>
                  <a:cxn ang="0">
                    <a:pos x="82258" y="278872"/>
                  </a:cxn>
                  <a:cxn ang="0">
                    <a:pos x="56176" y="345079"/>
                  </a:cxn>
                  <a:cxn ang="0">
                    <a:pos x="26082" y="345079"/>
                  </a:cxn>
                  <a:cxn ang="0">
                    <a:pos x="0" y="278872"/>
                  </a:cxn>
                  <a:cxn ang="0">
                    <a:pos x="0" y="0"/>
                  </a:cxn>
                  <a:cxn ang="0">
                    <a:pos x="82258" y="0"/>
                  </a:cxn>
                  <a:cxn ang="0">
                    <a:pos x="82258" y="278872"/>
                  </a:cxn>
                </a:cxnLst>
                <a:pathLst>
                  <a:path w="41" h="172">
                    <a:moveTo>
                      <a:pt x="41" y="139"/>
                    </a:moveTo>
                    <a:lnTo>
                      <a:pt x="28" y="172"/>
                    </a:lnTo>
                    <a:lnTo>
                      <a:pt x="13" y="172"/>
                    </a:lnTo>
                    <a:lnTo>
                      <a:pt x="0" y="139"/>
                    </a:lnTo>
                    <a:lnTo>
                      <a:pt x="0" y="0"/>
                    </a:lnTo>
                    <a:lnTo>
                      <a:pt x="41" y="0"/>
                    </a:lnTo>
                    <a:lnTo>
                      <a:pt x="41" y="139"/>
                    </a:lnTo>
                    <a:close/>
                  </a:path>
                </a:pathLst>
              </a:custGeom>
              <a:solidFill>
                <a:srgbClr val="F2F2F2"/>
              </a:solidFill>
              <a:ln w="9525">
                <a:noFill/>
              </a:ln>
            </p:spPr>
            <p:txBody>
              <a:bodyPr/>
              <a:p>
                <a:endParaRPr lang="en-US"/>
              </a:p>
            </p:txBody>
          </p:sp>
          <p:sp>
            <p:nvSpPr>
              <p:cNvPr id="16443" name="Freeform 52"/>
              <p:cNvSpPr/>
              <p:nvPr/>
            </p:nvSpPr>
            <p:spPr>
              <a:xfrm>
                <a:off x="3859198" y="3325080"/>
                <a:ext cx="82258" cy="100314"/>
              </a:xfrm>
              <a:custGeom>
                <a:avLst/>
                <a:gdLst/>
                <a:ahLst/>
                <a:cxnLst>
                  <a:cxn ang="0">
                    <a:pos x="82258" y="59445"/>
                  </a:cxn>
                  <a:cxn ang="0">
                    <a:pos x="41129" y="100314"/>
                  </a:cxn>
                  <a:cxn ang="0">
                    <a:pos x="41129" y="100314"/>
                  </a:cxn>
                  <a:cxn ang="0">
                    <a:pos x="0" y="59445"/>
                  </a:cxn>
                  <a:cxn ang="0">
                    <a:pos x="0" y="22292"/>
                  </a:cxn>
                  <a:cxn ang="0">
                    <a:pos x="41129" y="3715"/>
                  </a:cxn>
                  <a:cxn ang="0">
                    <a:pos x="41129" y="3715"/>
                  </a:cxn>
                  <a:cxn ang="0">
                    <a:pos x="82258" y="22292"/>
                  </a:cxn>
                  <a:cxn ang="0">
                    <a:pos x="82258" y="59445"/>
                  </a:cxn>
                </a:cxnLst>
                <a:pathLst>
                  <a:path w="44" h="54">
                    <a:moveTo>
                      <a:pt x="44" y="32"/>
                    </a:moveTo>
                    <a:cubicBezTo>
                      <a:pt x="44" y="44"/>
                      <a:pt x="34" y="54"/>
                      <a:pt x="22" y="54"/>
                    </a:cubicBezTo>
                    <a:cubicBezTo>
                      <a:pt x="22" y="54"/>
                      <a:pt x="22" y="54"/>
                      <a:pt x="22" y="54"/>
                    </a:cubicBezTo>
                    <a:cubicBezTo>
                      <a:pt x="10" y="54"/>
                      <a:pt x="0" y="44"/>
                      <a:pt x="0" y="32"/>
                    </a:cubicBezTo>
                    <a:cubicBezTo>
                      <a:pt x="0" y="12"/>
                      <a:pt x="0" y="12"/>
                      <a:pt x="0" y="12"/>
                    </a:cubicBezTo>
                    <a:cubicBezTo>
                      <a:pt x="0" y="0"/>
                      <a:pt x="10" y="2"/>
                      <a:pt x="22" y="2"/>
                    </a:cubicBezTo>
                    <a:cubicBezTo>
                      <a:pt x="22" y="2"/>
                      <a:pt x="22" y="2"/>
                      <a:pt x="22" y="2"/>
                    </a:cubicBezTo>
                    <a:cubicBezTo>
                      <a:pt x="34" y="2"/>
                      <a:pt x="44" y="0"/>
                      <a:pt x="44" y="12"/>
                    </a:cubicBezTo>
                    <a:lnTo>
                      <a:pt x="44" y="32"/>
                    </a:lnTo>
                    <a:close/>
                  </a:path>
                </a:pathLst>
              </a:custGeom>
              <a:solidFill>
                <a:srgbClr val="F2F2F2"/>
              </a:solidFill>
              <a:ln w="9525">
                <a:noFill/>
              </a:ln>
            </p:spPr>
            <p:txBody>
              <a:bodyPr/>
              <a:p>
                <a:endParaRPr lang="en-US"/>
              </a:p>
            </p:txBody>
          </p:sp>
          <p:sp>
            <p:nvSpPr>
              <p:cNvPr id="16444" name="Rectangle 53"/>
              <p:cNvSpPr/>
              <p:nvPr/>
            </p:nvSpPr>
            <p:spPr>
              <a:xfrm>
                <a:off x="3855185" y="3367212"/>
                <a:ext cx="90283" cy="84264"/>
              </a:xfrm>
              <a:prstGeom prst="rect">
                <a:avLst/>
              </a:prstGeom>
              <a:solidFill>
                <a:srgbClr val="F2F2F2"/>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45" name="Freeform 54"/>
              <p:cNvSpPr/>
              <p:nvPr/>
            </p:nvSpPr>
            <p:spPr>
              <a:xfrm>
                <a:off x="3883273" y="3724329"/>
                <a:ext cx="32100" cy="50156"/>
              </a:xfrm>
              <a:custGeom>
                <a:avLst/>
                <a:gdLst/>
                <a:ahLst/>
                <a:cxnLst>
                  <a:cxn ang="0">
                    <a:pos x="0" y="9288"/>
                  </a:cxn>
                  <a:cxn ang="0">
                    <a:pos x="11329" y="39010"/>
                  </a:cxn>
                  <a:cxn ang="0">
                    <a:pos x="32100" y="11146"/>
                  </a:cxn>
                  <a:cxn ang="0">
                    <a:pos x="0" y="9288"/>
                  </a:cxn>
                </a:cxnLst>
                <a:pathLst>
                  <a:path w="17" h="27">
                    <a:moveTo>
                      <a:pt x="0" y="5"/>
                    </a:moveTo>
                    <a:cubicBezTo>
                      <a:pt x="0" y="5"/>
                      <a:pt x="5" y="18"/>
                      <a:pt x="6" y="21"/>
                    </a:cubicBezTo>
                    <a:cubicBezTo>
                      <a:pt x="8" y="25"/>
                      <a:pt x="11" y="27"/>
                      <a:pt x="17" y="6"/>
                    </a:cubicBezTo>
                    <a:cubicBezTo>
                      <a:pt x="17" y="6"/>
                      <a:pt x="10" y="0"/>
                      <a:pt x="0" y="5"/>
                    </a:cubicBezTo>
                    <a:close/>
                  </a:path>
                </a:pathLst>
              </a:custGeom>
              <a:solidFill>
                <a:srgbClr val="F2F2F2"/>
              </a:solidFill>
              <a:ln w="9525">
                <a:noFill/>
              </a:ln>
            </p:spPr>
            <p:txBody>
              <a:bodyPr/>
              <a:p>
                <a:endParaRPr lang="en-US"/>
              </a:p>
            </p:txBody>
          </p:sp>
          <p:sp>
            <p:nvSpPr>
              <p:cNvPr id="16446" name="Freeform 55"/>
              <p:cNvSpPr/>
              <p:nvPr/>
            </p:nvSpPr>
            <p:spPr>
              <a:xfrm>
                <a:off x="3935436" y="3383262"/>
                <a:ext cx="28088" cy="174545"/>
              </a:xfrm>
              <a:custGeom>
                <a:avLst/>
                <a:gdLst/>
                <a:ahLst/>
                <a:cxnLst>
                  <a:cxn ang="0">
                    <a:pos x="1873" y="0"/>
                  </a:cxn>
                  <a:cxn ang="0">
                    <a:pos x="26215" y="18569"/>
                  </a:cxn>
                  <a:cxn ang="0">
                    <a:pos x="26215" y="163404"/>
                  </a:cxn>
                  <a:cxn ang="0">
                    <a:pos x="16853" y="174545"/>
                  </a:cxn>
                  <a:cxn ang="0">
                    <a:pos x="16853" y="61276"/>
                  </a:cxn>
                  <a:cxn ang="0">
                    <a:pos x="7490" y="48278"/>
                  </a:cxn>
                  <a:cxn ang="0">
                    <a:pos x="0" y="0"/>
                  </a:cxn>
                </a:cxnLst>
                <a:pathLst>
                  <a:path w="15" h="94">
                    <a:moveTo>
                      <a:pt x="1" y="0"/>
                    </a:moveTo>
                    <a:cubicBezTo>
                      <a:pt x="1" y="0"/>
                      <a:pt x="13" y="6"/>
                      <a:pt x="14" y="10"/>
                    </a:cubicBezTo>
                    <a:cubicBezTo>
                      <a:pt x="14" y="14"/>
                      <a:pt x="14" y="88"/>
                      <a:pt x="14" y="88"/>
                    </a:cubicBezTo>
                    <a:cubicBezTo>
                      <a:pt x="14" y="88"/>
                      <a:pt x="15" y="94"/>
                      <a:pt x="9" y="94"/>
                    </a:cubicBezTo>
                    <a:cubicBezTo>
                      <a:pt x="9" y="33"/>
                      <a:pt x="9" y="33"/>
                      <a:pt x="9" y="33"/>
                    </a:cubicBezTo>
                    <a:cubicBezTo>
                      <a:pt x="4" y="26"/>
                      <a:pt x="4" y="26"/>
                      <a:pt x="4" y="26"/>
                    </a:cubicBezTo>
                    <a:cubicBezTo>
                      <a:pt x="0" y="0"/>
                      <a:pt x="0" y="0"/>
                      <a:pt x="0" y="0"/>
                    </a:cubicBezTo>
                  </a:path>
                </a:pathLst>
              </a:custGeom>
              <a:solidFill>
                <a:srgbClr val="F2F2F2"/>
              </a:solidFill>
              <a:ln w="9525">
                <a:noFill/>
              </a:ln>
            </p:spPr>
            <p:txBody>
              <a:bodyPr/>
              <a:p>
                <a:endParaRPr lang="en-US"/>
              </a:p>
            </p:txBody>
          </p:sp>
        </p:grpSp>
      </p:grpSp>
      <p:sp>
        <p:nvSpPr>
          <p:cNvPr id="16447" name="Freeform 25"/>
          <p:cNvSpPr/>
          <p:nvPr/>
        </p:nvSpPr>
        <p:spPr>
          <a:xfrm>
            <a:off x="2376488" y="4981575"/>
            <a:ext cx="955675" cy="849313"/>
          </a:xfrm>
          <a:custGeom>
            <a:avLst/>
            <a:gdLst/>
            <a:ahLst/>
            <a:cxnLst>
              <a:cxn ang="0">
                <a:pos x="464230" y="848655"/>
              </a:cxn>
              <a:cxn ang="0">
                <a:pos x="225483" y="817162"/>
              </a:cxn>
              <a:cxn ang="0">
                <a:pos x="137611" y="744231"/>
              </a:cxn>
              <a:cxn ang="0">
                <a:pos x="59687" y="639806"/>
              </a:cxn>
              <a:cxn ang="0">
                <a:pos x="48081" y="583450"/>
              </a:cxn>
              <a:cxn ang="0">
                <a:pos x="49739" y="548642"/>
              </a:cxn>
              <a:cxn ang="0">
                <a:pos x="59687" y="497259"/>
              </a:cxn>
              <a:cxn ang="0">
                <a:pos x="49739" y="464108"/>
              </a:cxn>
              <a:cxn ang="0">
                <a:pos x="44765" y="429300"/>
              </a:cxn>
              <a:cxn ang="0">
                <a:pos x="56371" y="381232"/>
              </a:cxn>
              <a:cxn ang="0">
                <a:pos x="48081" y="338136"/>
              </a:cxn>
              <a:cxn ang="0">
                <a:pos x="54713" y="303328"/>
              </a:cxn>
              <a:cxn ang="0">
                <a:pos x="64661" y="266862"/>
              </a:cxn>
              <a:cxn ang="0">
                <a:pos x="69634" y="228739"/>
              </a:cxn>
              <a:cxn ang="0">
                <a:pos x="26527" y="198904"/>
              </a:cxn>
              <a:cxn ang="0">
                <a:pos x="0" y="0"/>
              </a:cxn>
              <a:cxn ang="0">
                <a:pos x="954987" y="0"/>
              </a:cxn>
              <a:cxn ang="0">
                <a:pos x="936749" y="149178"/>
              </a:cxn>
              <a:cxn ang="0">
                <a:pos x="893642" y="179013"/>
              </a:cxn>
              <a:cxn ang="0">
                <a:pos x="898616" y="217136"/>
              </a:cxn>
              <a:cxn ang="0">
                <a:pos x="906906" y="253602"/>
              </a:cxn>
              <a:cxn ang="0">
                <a:pos x="915196" y="288410"/>
              </a:cxn>
              <a:cxn ang="0">
                <a:pos x="905248" y="331506"/>
              </a:cxn>
              <a:cxn ang="0">
                <a:pos x="916854" y="379574"/>
              </a:cxn>
              <a:cxn ang="0">
                <a:pos x="911880" y="414382"/>
              </a:cxn>
              <a:cxn ang="0">
                <a:pos x="901932" y="447533"/>
              </a:cxn>
              <a:cxn ang="0">
                <a:pos x="911880" y="498916"/>
              </a:cxn>
              <a:cxn ang="0">
                <a:pos x="915196" y="532067"/>
              </a:cxn>
              <a:cxn ang="0">
                <a:pos x="901932" y="590080"/>
              </a:cxn>
              <a:cxn ang="0">
                <a:pos x="920170" y="621573"/>
              </a:cxn>
              <a:cxn ang="0">
                <a:pos x="832298" y="744231"/>
              </a:cxn>
              <a:cxn ang="0">
                <a:pos x="744426" y="817162"/>
              </a:cxn>
              <a:cxn ang="0">
                <a:pos x="464230" y="848655"/>
              </a:cxn>
            </a:cxnLst>
            <a:pathLst>
              <a:path w="576" h="512">
                <a:moveTo>
                  <a:pt x="280" y="512"/>
                </a:moveTo>
                <a:cubicBezTo>
                  <a:pt x="235" y="512"/>
                  <a:pt x="139" y="507"/>
                  <a:pt x="136" y="493"/>
                </a:cubicBezTo>
                <a:cubicBezTo>
                  <a:pt x="133" y="479"/>
                  <a:pt x="119" y="470"/>
                  <a:pt x="83" y="449"/>
                </a:cubicBezTo>
                <a:cubicBezTo>
                  <a:pt x="47" y="427"/>
                  <a:pt x="36" y="402"/>
                  <a:pt x="36" y="386"/>
                </a:cubicBezTo>
                <a:cubicBezTo>
                  <a:pt x="36" y="370"/>
                  <a:pt x="47" y="359"/>
                  <a:pt x="29" y="352"/>
                </a:cubicBezTo>
                <a:cubicBezTo>
                  <a:pt x="10" y="344"/>
                  <a:pt x="14" y="337"/>
                  <a:pt x="30" y="331"/>
                </a:cubicBezTo>
                <a:cubicBezTo>
                  <a:pt x="46" y="326"/>
                  <a:pt x="36" y="316"/>
                  <a:pt x="36" y="300"/>
                </a:cubicBezTo>
                <a:cubicBezTo>
                  <a:pt x="36" y="284"/>
                  <a:pt x="53" y="281"/>
                  <a:pt x="30" y="280"/>
                </a:cubicBezTo>
                <a:cubicBezTo>
                  <a:pt x="7" y="279"/>
                  <a:pt x="10" y="264"/>
                  <a:pt x="27" y="259"/>
                </a:cubicBezTo>
                <a:cubicBezTo>
                  <a:pt x="44" y="253"/>
                  <a:pt x="34" y="243"/>
                  <a:pt x="34" y="230"/>
                </a:cubicBezTo>
                <a:cubicBezTo>
                  <a:pt x="34" y="217"/>
                  <a:pt x="44" y="208"/>
                  <a:pt x="29" y="204"/>
                </a:cubicBezTo>
                <a:cubicBezTo>
                  <a:pt x="13" y="200"/>
                  <a:pt x="14" y="187"/>
                  <a:pt x="33" y="183"/>
                </a:cubicBezTo>
                <a:cubicBezTo>
                  <a:pt x="52" y="178"/>
                  <a:pt x="40" y="171"/>
                  <a:pt x="39" y="161"/>
                </a:cubicBezTo>
                <a:cubicBezTo>
                  <a:pt x="37" y="151"/>
                  <a:pt x="52" y="138"/>
                  <a:pt x="42" y="138"/>
                </a:cubicBezTo>
                <a:cubicBezTo>
                  <a:pt x="32" y="138"/>
                  <a:pt x="17" y="131"/>
                  <a:pt x="16" y="120"/>
                </a:cubicBezTo>
                <a:cubicBezTo>
                  <a:pt x="0" y="0"/>
                  <a:pt x="0" y="0"/>
                  <a:pt x="0" y="0"/>
                </a:cubicBezTo>
                <a:cubicBezTo>
                  <a:pt x="576" y="0"/>
                  <a:pt x="576" y="0"/>
                  <a:pt x="576" y="0"/>
                </a:cubicBezTo>
                <a:cubicBezTo>
                  <a:pt x="565" y="90"/>
                  <a:pt x="565" y="90"/>
                  <a:pt x="565" y="90"/>
                </a:cubicBezTo>
                <a:cubicBezTo>
                  <a:pt x="563" y="101"/>
                  <a:pt x="549" y="108"/>
                  <a:pt x="539" y="108"/>
                </a:cubicBezTo>
                <a:cubicBezTo>
                  <a:pt x="529" y="108"/>
                  <a:pt x="543" y="121"/>
                  <a:pt x="542" y="131"/>
                </a:cubicBezTo>
                <a:cubicBezTo>
                  <a:pt x="540" y="141"/>
                  <a:pt x="529" y="148"/>
                  <a:pt x="547" y="153"/>
                </a:cubicBezTo>
                <a:cubicBezTo>
                  <a:pt x="566" y="157"/>
                  <a:pt x="567" y="170"/>
                  <a:pt x="552" y="174"/>
                </a:cubicBezTo>
                <a:cubicBezTo>
                  <a:pt x="536" y="178"/>
                  <a:pt x="546" y="187"/>
                  <a:pt x="546" y="200"/>
                </a:cubicBezTo>
                <a:cubicBezTo>
                  <a:pt x="546" y="213"/>
                  <a:pt x="536" y="223"/>
                  <a:pt x="553" y="229"/>
                </a:cubicBezTo>
                <a:cubicBezTo>
                  <a:pt x="570" y="234"/>
                  <a:pt x="573" y="249"/>
                  <a:pt x="550" y="250"/>
                </a:cubicBezTo>
                <a:cubicBezTo>
                  <a:pt x="527" y="251"/>
                  <a:pt x="544" y="254"/>
                  <a:pt x="544" y="270"/>
                </a:cubicBezTo>
                <a:cubicBezTo>
                  <a:pt x="544" y="286"/>
                  <a:pt x="534" y="296"/>
                  <a:pt x="550" y="301"/>
                </a:cubicBezTo>
                <a:cubicBezTo>
                  <a:pt x="566" y="307"/>
                  <a:pt x="570" y="314"/>
                  <a:pt x="552" y="321"/>
                </a:cubicBezTo>
                <a:cubicBezTo>
                  <a:pt x="533" y="329"/>
                  <a:pt x="544" y="340"/>
                  <a:pt x="544" y="356"/>
                </a:cubicBezTo>
                <a:cubicBezTo>
                  <a:pt x="544" y="360"/>
                  <a:pt x="557" y="365"/>
                  <a:pt x="555" y="375"/>
                </a:cubicBezTo>
                <a:cubicBezTo>
                  <a:pt x="551" y="398"/>
                  <a:pt x="529" y="426"/>
                  <a:pt x="502" y="449"/>
                </a:cubicBezTo>
                <a:cubicBezTo>
                  <a:pt x="474" y="471"/>
                  <a:pt x="452" y="479"/>
                  <a:pt x="449" y="493"/>
                </a:cubicBezTo>
                <a:cubicBezTo>
                  <a:pt x="446" y="507"/>
                  <a:pt x="326" y="512"/>
                  <a:pt x="280" y="512"/>
                </a:cubicBezTo>
                <a:close/>
              </a:path>
            </a:pathLst>
          </a:custGeom>
          <a:solidFill>
            <a:srgbClr val="666569"/>
          </a:solidFill>
          <a:ln w="9525">
            <a:noFill/>
          </a:ln>
        </p:spPr>
        <p:txBody>
          <a:bodyPr/>
          <a:p>
            <a:endParaRPr lang="en-US"/>
          </a:p>
        </p:txBody>
      </p:sp>
      <p:sp>
        <p:nvSpPr>
          <p:cNvPr id="16448" name="Freeform 26"/>
          <p:cNvSpPr/>
          <p:nvPr/>
        </p:nvSpPr>
        <p:spPr>
          <a:xfrm>
            <a:off x="2581275" y="4981575"/>
            <a:ext cx="268288" cy="849313"/>
          </a:xfrm>
          <a:custGeom>
            <a:avLst/>
            <a:gdLst/>
            <a:ahLst/>
            <a:cxnLst>
              <a:cxn ang="0">
                <a:pos x="128648" y="848655"/>
              </a:cxn>
              <a:cxn ang="0">
                <a:pos x="61025" y="817162"/>
              </a:cxn>
              <a:cxn ang="0">
                <a:pos x="34636" y="744231"/>
              </a:cxn>
              <a:cxn ang="0">
                <a:pos x="13195" y="639806"/>
              </a:cxn>
              <a:cxn ang="0">
                <a:pos x="9896" y="583450"/>
              </a:cxn>
              <a:cxn ang="0">
                <a:pos x="9896" y="548642"/>
              </a:cxn>
              <a:cxn ang="0">
                <a:pos x="13195" y="497259"/>
              </a:cxn>
              <a:cxn ang="0">
                <a:pos x="9896" y="464108"/>
              </a:cxn>
              <a:cxn ang="0">
                <a:pos x="8247" y="429300"/>
              </a:cxn>
              <a:cxn ang="0">
                <a:pos x="13195" y="381232"/>
              </a:cxn>
              <a:cxn ang="0">
                <a:pos x="9896" y="338136"/>
              </a:cxn>
              <a:cxn ang="0">
                <a:pos x="11545" y="303328"/>
              </a:cxn>
              <a:cxn ang="0">
                <a:pos x="14844" y="266862"/>
              </a:cxn>
              <a:cxn ang="0">
                <a:pos x="16493" y="228739"/>
              </a:cxn>
              <a:cxn ang="0">
                <a:pos x="3299" y="198904"/>
              </a:cxn>
              <a:cxn ang="0">
                <a:pos x="8247" y="140890"/>
              </a:cxn>
              <a:cxn ang="0">
                <a:pos x="6597" y="67959"/>
              </a:cxn>
              <a:cxn ang="0">
                <a:pos x="0" y="0"/>
              </a:cxn>
              <a:cxn ang="0">
                <a:pos x="268841" y="0"/>
              </a:cxn>
              <a:cxn ang="0">
                <a:pos x="265542" y="34808"/>
              </a:cxn>
              <a:cxn ang="0">
                <a:pos x="258945" y="91164"/>
              </a:cxn>
              <a:cxn ang="0">
                <a:pos x="263893" y="149178"/>
              </a:cxn>
              <a:cxn ang="0">
                <a:pos x="250698" y="179013"/>
              </a:cxn>
              <a:cxn ang="0">
                <a:pos x="252348" y="217136"/>
              </a:cxn>
              <a:cxn ang="0">
                <a:pos x="255646" y="253602"/>
              </a:cxn>
              <a:cxn ang="0">
                <a:pos x="257296" y="288410"/>
              </a:cxn>
              <a:cxn ang="0">
                <a:pos x="253997" y="331506"/>
              </a:cxn>
              <a:cxn ang="0">
                <a:pos x="258945" y="379574"/>
              </a:cxn>
              <a:cxn ang="0">
                <a:pos x="257296" y="414382"/>
              </a:cxn>
              <a:cxn ang="0">
                <a:pos x="253997" y="447533"/>
              </a:cxn>
              <a:cxn ang="0">
                <a:pos x="257296" y="498916"/>
              </a:cxn>
              <a:cxn ang="0">
                <a:pos x="257296" y="532067"/>
              </a:cxn>
              <a:cxn ang="0">
                <a:pos x="253997" y="590080"/>
              </a:cxn>
              <a:cxn ang="0">
                <a:pos x="258945" y="621573"/>
              </a:cxn>
              <a:cxn ang="0">
                <a:pos x="234205" y="744231"/>
              </a:cxn>
              <a:cxn ang="0">
                <a:pos x="209465" y="817162"/>
              </a:cxn>
              <a:cxn ang="0">
                <a:pos x="128648" y="848655"/>
              </a:cxn>
            </a:cxnLst>
            <a:pathLst>
              <a:path w="163" h="512">
                <a:moveTo>
                  <a:pt x="78" y="512"/>
                </a:moveTo>
                <a:cubicBezTo>
                  <a:pt x="65" y="512"/>
                  <a:pt x="38" y="507"/>
                  <a:pt x="37" y="493"/>
                </a:cubicBezTo>
                <a:cubicBezTo>
                  <a:pt x="36" y="479"/>
                  <a:pt x="32" y="470"/>
                  <a:pt x="21" y="449"/>
                </a:cubicBezTo>
                <a:cubicBezTo>
                  <a:pt x="11" y="427"/>
                  <a:pt x="8" y="402"/>
                  <a:pt x="8" y="386"/>
                </a:cubicBezTo>
                <a:cubicBezTo>
                  <a:pt x="8" y="370"/>
                  <a:pt x="11" y="359"/>
                  <a:pt x="6" y="352"/>
                </a:cubicBezTo>
                <a:cubicBezTo>
                  <a:pt x="1" y="344"/>
                  <a:pt x="2" y="337"/>
                  <a:pt x="6" y="331"/>
                </a:cubicBezTo>
                <a:cubicBezTo>
                  <a:pt x="11" y="326"/>
                  <a:pt x="8" y="316"/>
                  <a:pt x="8" y="300"/>
                </a:cubicBezTo>
                <a:cubicBezTo>
                  <a:pt x="8" y="284"/>
                  <a:pt x="13" y="281"/>
                  <a:pt x="6" y="280"/>
                </a:cubicBezTo>
                <a:cubicBezTo>
                  <a:pt x="0" y="279"/>
                  <a:pt x="1" y="264"/>
                  <a:pt x="5" y="259"/>
                </a:cubicBezTo>
                <a:cubicBezTo>
                  <a:pt x="10" y="253"/>
                  <a:pt x="8" y="243"/>
                  <a:pt x="8" y="230"/>
                </a:cubicBezTo>
                <a:cubicBezTo>
                  <a:pt x="8" y="217"/>
                  <a:pt x="10" y="208"/>
                  <a:pt x="6" y="204"/>
                </a:cubicBezTo>
                <a:cubicBezTo>
                  <a:pt x="1" y="200"/>
                  <a:pt x="2" y="187"/>
                  <a:pt x="7" y="183"/>
                </a:cubicBezTo>
                <a:cubicBezTo>
                  <a:pt x="12" y="178"/>
                  <a:pt x="9" y="171"/>
                  <a:pt x="9" y="161"/>
                </a:cubicBezTo>
                <a:cubicBezTo>
                  <a:pt x="8" y="151"/>
                  <a:pt x="12" y="138"/>
                  <a:pt x="10" y="138"/>
                </a:cubicBezTo>
                <a:cubicBezTo>
                  <a:pt x="7" y="138"/>
                  <a:pt x="2" y="131"/>
                  <a:pt x="2" y="120"/>
                </a:cubicBezTo>
                <a:cubicBezTo>
                  <a:pt x="2" y="108"/>
                  <a:pt x="5" y="101"/>
                  <a:pt x="5" y="85"/>
                </a:cubicBezTo>
                <a:cubicBezTo>
                  <a:pt x="5" y="70"/>
                  <a:pt x="6" y="53"/>
                  <a:pt x="4" y="41"/>
                </a:cubicBezTo>
                <a:cubicBezTo>
                  <a:pt x="3" y="31"/>
                  <a:pt x="1" y="12"/>
                  <a:pt x="0" y="0"/>
                </a:cubicBezTo>
                <a:cubicBezTo>
                  <a:pt x="163" y="0"/>
                  <a:pt x="163" y="0"/>
                  <a:pt x="163" y="0"/>
                </a:cubicBezTo>
                <a:cubicBezTo>
                  <a:pt x="163" y="9"/>
                  <a:pt x="163" y="17"/>
                  <a:pt x="161" y="21"/>
                </a:cubicBezTo>
                <a:cubicBezTo>
                  <a:pt x="157" y="33"/>
                  <a:pt x="157" y="40"/>
                  <a:pt x="157" y="55"/>
                </a:cubicBezTo>
                <a:cubicBezTo>
                  <a:pt x="157" y="71"/>
                  <a:pt x="160" y="78"/>
                  <a:pt x="160" y="90"/>
                </a:cubicBezTo>
                <a:cubicBezTo>
                  <a:pt x="160" y="101"/>
                  <a:pt x="155" y="108"/>
                  <a:pt x="152" y="108"/>
                </a:cubicBezTo>
                <a:cubicBezTo>
                  <a:pt x="150" y="108"/>
                  <a:pt x="154" y="121"/>
                  <a:pt x="153" y="131"/>
                </a:cubicBezTo>
                <a:cubicBezTo>
                  <a:pt x="153" y="141"/>
                  <a:pt x="150" y="148"/>
                  <a:pt x="155" y="153"/>
                </a:cubicBezTo>
                <a:cubicBezTo>
                  <a:pt x="160" y="157"/>
                  <a:pt x="161" y="170"/>
                  <a:pt x="156" y="174"/>
                </a:cubicBezTo>
                <a:cubicBezTo>
                  <a:pt x="152" y="178"/>
                  <a:pt x="154" y="187"/>
                  <a:pt x="154" y="200"/>
                </a:cubicBezTo>
                <a:cubicBezTo>
                  <a:pt x="154" y="213"/>
                  <a:pt x="152" y="223"/>
                  <a:pt x="157" y="229"/>
                </a:cubicBezTo>
                <a:cubicBezTo>
                  <a:pt x="161" y="234"/>
                  <a:pt x="162" y="249"/>
                  <a:pt x="156" y="250"/>
                </a:cubicBezTo>
                <a:cubicBezTo>
                  <a:pt x="149" y="251"/>
                  <a:pt x="154" y="254"/>
                  <a:pt x="154" y="270"/>
                </a:cubicBezTo>
                <a:cubicBezTo>
                  <a:pt x="154" y="286"/>
                  <a:pt x="151" y="296"/>
                  <a:pt x="156" y="301"/>
                </a:cubicBezTo>
                <a:cubicBezTo>
                  <a:pt x="160" y="307"/>
                  <a:pt x="161" y="314"/>
                  <a:pt x="156" y="321"/>
                </a:cubicBezTo>
                <a:cubicBezTo>
                  <a:pt x="151" y="329"/>
                  <a:pt x="154" y="340"/>
                  <a:pt x="154" y="356"/>
                </a:cubicBezTo>
                <a:cubicBezTo>
                  <a:pt x="154" y="360"/>
                  <a:pt x="158" y="365"/>
                  <a:pt x="157" y="375"/>
                </a:cubicBezTo>
                <a:cubicBezTo>
                  <a:pt x="156" y="398"/>
                  <a:pt x="150" y="426"/>
                  <a:pt x="142" y="449"/>
                </a:cubicBezTo>
                <a:cubicBezTo>
                  <a:pt x="134" y="471"/>
                  <a:pt x="127" y="479"/>
                  <a:pt x="127" y="493"/>
                </a:cubicBezTo>
                <a:cubicBezTo>
                  <a:pt x="126" y="507"/>
                  <a:pt x="91" y="512"/>
                  <a:pt x="78" y="512"/>
                </a:cubicBezTo>
                <a:close/>
              </a:path>
            </a:pathLst>
          </a:custGeom>
          <a:solidFill>
            <a:srgbClr val="7F7E80"/>
          </a:solidFill>
          <a:ln w="9525">
            <a:noFill/>
          </a:ln>
        </p:spPr>
        <p:txBody>
          <a:bodyPr/>
          <a:p>
            <a:endParaRPr lang="en-US"/>
          </a:p>
        </p:txBody>
      </p:sp>
      <p:sp>
        <p:nvSpPr>
          <p:cNvPr id="16449" name="Oval 27"/>
          <p:cNvSpPr/>
          <p:nvPr/>
        </p:nvSpPr>
        <p:spPr>
          <a:xfrm>
            <a:off x="2751138" y="5822950"/>
            <a:ext cx="219075" cy="96838"/>
          </a:xfrm>
          <a:prstGeom prst="ellipse">
            <a:avLst/>
          </a:prstGeom>
          <a:solidFill>
            <a:srgbClr val="6C6C6E"/>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50" name="Oval 28"/>
          <p:cNvSpPr/>
          <p:nvPr/>
        </p:nvSpPr>
        <p:spPr>
          <a:xfrm>
            <a:off x="2671763" y="5780088"/>
            <a:ext cx="379412" cy="104775"/>
          </a:xfrm>
          <a:prstGeom prst="ellipse">
            <a:avLst/>
          </a:prstGeom>
          <a:solidFill>
            <a:srgbClr val="575759"/>
          </a:solidFill>
          <a:ln w="9525">
            <a:noFill/>
          </a:ln>
        </p:spPr>
        <p:txBody>
          <a:bodyPr anchor="t" anchorCtr="0"/>
          <a:p>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16451" name="Freeform 29"/>
          <p:cNvSpPr/>
          <p:nvPr/>
        </p:nvSpPr>
        <p:spPr>
          <a:xfrm>
            <a:off x="2620963" y="5810250"/>
            <a:ext cx="479425" cy="38100"/>
          </a:xfrm>
          <a:custGeom>
            <a:avLst/>
            <a:gdLst/>
            <a:ahLst/>
            <a:cxnLst>
              <a:cxn ang="0">
                <a:pos x="221562" y="38120"/>
              </a:cxn>
              <a:cxn ang="0">
                <a:pos x="3307" y="9944"/>
              </a:cxn>
              <a:cxn ang="0">
                <a:pos x="0" y="0"/>
              </a:cxn>
              <a:cxn ang="0">
                <a:pos x="219909" y="19889"/>
              </a:cxn>
              <a:cxn ang="0">
                <a:pos x="479500" y="0"/>
              </a:cxn>
              <a:cxn ang="0">
                <a:pos x="477847" y="9944"/>
              </a:cxn>
              <a:cxn ang="0">
                <a:pos x="221562" y="38120"/>
              </a:cxn>
            </a:cxnLst>
            <a:pathLst>
              <a:path w="290" h="23">
                <a:moveTo>
                  <a:pt x="134" y="23"/>
                </a:moveTo>
                <a:cubicBezTo>
                  <a:pt x="92" y="23"/>
                  <a:pt x="4" y="19"/>
                  <a:pt x="2" y="6"/>
                </a:cubicBezTo>
                <a:cubicBezTo>
                  <a:pt x="1" y="5"/>
                  <a:pt x="1" y="3"/>
                  <a:pt x="0" y="0"/>
                </a:cubicBezTo>
                <a:cubicBezTo>
                  <a:pt x="27" y="9"/>
                  <a:pt x="96" y="12"/>
                  <a:pt x="133" y="12"/>
                </a:cubicBezTo>
                <a:cubicBezTo>
                  <a:pt x="171" y="12"/>
                  <a:pt x="259" y="9"/>
                  <a:pt x="290" y="0"/>
                </a:cubicBezTo>
                <a:cubicBezTo>
                  <a:pt x="290" y="2"/>
                  <a:pt x="289" y="4"/>
                  <a:pt x="289" y="6"/>
                </a:cubicBezTo>
                <a:cubicBezTo>
                  <a:pt x="286" y="19"/>
                  <a:pt x="176" y="23"/>
                  <a:pt x="134" y="23"/>
                </a:cubicBezTo>
                <a:close/>
              </a:path>
            </a:pathLst>
          </a:custGeom>
          <a:solidFill>
            <a:srgbClr val="2F2E33"/>
          </a:solidFill>
          <a:ln w="9525">
            <a:noFill/>
          </a:ln>
        </p:spPr>
        <p:txBody>
          <a:bodyPr/>
          <a:p>
            <a:endParaRPr lang="en-US"/>
          </a:p>
        </p:txBody>
      </p:sp>
      <p:sp>
        <p:nvSpPr>
          <p:cNvPr id="16452" name="Freeform 30"/>
          <p:cNvSpPr/>
          <p:nvPr/>
        </p:nvSpPr>
        <p:spPr>
          <a:xfrm>
            <a:off x="2422525" y="5222875"/>
            <a:ext cx="882650" cy="65088"/>
          </a:xfrm>
          <a:custGeom>
            <a:avLst/>
            <a:gdLst/>
            <a:ahLst/>
            <a:cxnLst>
              <a:cxn ang="0">
                <a:pos x="21571" y="37862"/>
              </a:cxn>
              <a:cxn ang="0">
                <a:pos x="844597" y="0"/>
              </a:cxn>
              <a:cxn ang="0">
                <a:pos x="861190" y="13169"/>
              </a:cxn>
              <a:cxn ang="0">
                <a:pos x="882761" y="23047"/>
              </a:cxn>
              <a:cxn ang="0">
                <a:pos x="0" y="64201"/>
              </a:cxn>
              <a:cxn ang="0">
                <a:pos x="8297" y="62555"/>
              </a:cxn>
              <a:cxn ang="0">
                <a:pos x="21571" y="37862"/>
              </a:cxn>
            </a:cxnLst>
            <a:pathLst>
              <a:path w="532" h="39">
                <a:moveTo>
                  <a:pt x="13" y="23"/>
                </a:moveTo>
                <a:cubicBezTo>
                  <a:pt x="509" y="0"/>
                  <a:pt x="509" y="0"/>
                  <a:pt x="509" y="0"/>
                </a:cubicBezTo>
                <a:cubicBezTo>
                  <a:pt x="508" y="3"/>
                  <a:pt x="511" y="6"/>
                  <a:pt x="519" y="8"/>
                </a:cubicBezTo>
                <a:cubicBezTo>
                  <a:pt x="526" y="9"/>
                  <a:pt x="530" y="12"/>
                  <a:pt x="532" y="14"/>
                </a:cubicBezTo>
                <a:cubicBezTo>
                  <a:pt x="0" y="39"/>
                  <a:pt x="0" y="39"/>
                  <a:pt x="0" y="39"/>
                </a:cubicBezTo>
                <a:cubicBezTo>
                  <a:pt x="1" y="39"/>
                  <a:pt x="3" y="38"/>
                  <a:pt x="5" y="38"/>
                </a:cubicBezTo>
                <a:cubicBezTo>
                  <a:pt x="19" y="34"/>
                  <a:pt x="16" y="30"/>
                  <a:pt x="13" y="23"/>
                </a:cubicBezTo>
                <a:close/>
              </a:path>
            </a:pathLst>
          </a:custGeom>
          <a:solidFill>
            <a:srgbClr val="2F2E33"/>
          </a:solidFill>
          <a:ln w="9525">
            <a:noFill/>
          </a:ln>
        </p:spPr>
        <p:txBody>
          <a:bodyPr/>
          <a:p>
            <a:endParaRPr lang="en-US"/>
          </a:p>
        </p:txBody>
      </p:sp>
      <p:sp>
        <p:nvSpPr>
          <p:cNvPr id="16453" name="Freeform 31"/>
          <p:cNvSpPr/>
          <p:nvPr/>
        </p:nvSpPr>
        <p:spPr>
          <a:xfrm>
            <a:off x="2406650" y="5151438"/>
            <a:ext cx="896938" cy="65087"/>
          </a:xfrm>
          <a:custGeom>
            <a:avLst/>
            <a:gdLst/>
            <a:ahLst/>
            <a:cxnLst>
              <a:cxn ang="0">
                <a:pos x="0" y="43035"/>
              </a:cxn>
              <a:cxn ang="0">
                <a:pos x="896806" y="0"/>
              </a:cxn>
              <a:cxn ang="0">
                <a:pos x="863652" y="11586"/>
              </a:cxn>
              <a:cxn ang="0">
                <a:pos x="861995" y="28138"/>
              </a:cxn>
              <a:cxn ang="0">
                <a:pos x="44757" y="66208"/>
              </a:cxn>
              <a:cxn ang="0">
                <a:pos x="39784" y="61242"/>
              </a:cxn>
              <a:cxn ang="0">
                <a:pos x="0" y="43035"/>
              </a:cxn>
            </a:cxnLst>
            <a:pathLst>
              <a:path w="541" h="40">
                <a:moveTo>
                  <a:pt x="0" y="26"/>
                </a:moveTo>
                <a:cubicBezTo>
                  <a:pt x="541" y="0"/>
                  <a:pt x="541" y="0"/>
                  <a:pt x="541" y="0"/>
                </a:cubicBezTo>
                <a:cubicBezTo>
                  <a:pt x="535" y="5"/>
                  <a:pt x="527" y="7"/>
                  <a:pt x="521" y="7"/>
                </a:cubicBezTo>
                <a:cubicBezTo>
                  <a:pt x="515" y="7"/>
                  <a:pt x="517" y="11"/>
                  <a:pt x="520" y="17"/>
                </a:cubicBezTo>
                <a:cubicBezTo>
                  <a:pt x="27" y="40"/>
                  <a:pt x="27" y="40"/>
                  <a:pt x="27" y="40"/>
                </a:cubicBezTo>
                <a:cubicBezTo>
                  <a:pt x="27" y="38"/>
                  <a:pt x="26" y="37"/>
                  <a:pt x="24" y="37"/>
                </a:cubicBezTo>
                <a:cubicBezTo>
                  <a:pt x="16" y="37"/>
                  <a:pt x="4" y="33"/>
                  <a:pt x="0" y="26"/>
                </a:cubicBezTo>
                <a:close/>
              </a:path>
            </a:pathLst>
          </a:custGeom>
          <a:solidFill>
            <a:srgbClr val="2F2E33"/>
          </a:solidFill>
          <a:ln w="9525">
            <a:noFill/>
          </a:ln>
        </p:spPr>
        <p:txBody>
          <a:bodyPr/>
          <a:p>
            <a:endParaRPr lang="en-US"/>
          </a:p>
        </p:txBody>
      </p:sp>
      <p:sp>
        <p:nvSpPr>
          <p:cNvPr id="16454" name="Freeform 32"/>
          <p:cNvSpPr/>
          <p:nvPr/>
        </p:nvSpPr>
        <p:spPr>
          <a:xfrm>
            <a:off x="2427288" y="5281613"/>
            <a:ext cx="854075" cy="65087"/>
          </a:xfrm>
          <a:custGeom>
            <a:avLst/>
            <a:gdLst/>
            <a:ahLst/>
            <a:cxnLst>
              <a:cxn ang="0">
                <a:pos x="0" y="41380"/>
              </a:cxn>
              <a:cxn ang="0">
                <a:pos x="849704" y="0"/>
              </a:cxn>
              <a:cxn ang="0">
                <a:pos x="854673" y="26483"/>
              </a:cxn>
              <a:cxn ang="0">
                <a:pos x="9938" y="66208"/>
              </a:cxn>
              <a:cxn ang="0">
                <a:pos x="0" y="41380"/>
              </a:cxn>
            </a:cxnLst>
            <a:pathLst>
              <a:path w="516" h="40">
                <a:moveTo>
                  <a:pt x="0" y="25"/>
                </a:moveTo>
                <a:cubicBezTo>
                  <a:pt x="513" y="0"/>
                  <a:pt x="513" y="0"/>
                  <a:pt x="513" y="0"/>
                </a:cubicBezTo>
                <a:cubicBezTo>
                  <a:pt x="512" y="4"/>
                  <a:pt x="515" y="9"/>
                  <a:pt x="516" y="16"/>
                </a:cubicBezTo>
                <a:cubicBezTo>
                  <a:pt x="6" y="40"/>
                  <a:pt x="6" y="40"/>
                  <a:pt x="6" y="40"/>
                </a:cubicBezTo>
                <a:cubicBezTo>
                  <a:pt x="8" y="33"/>
                  <a:pt x="10" y="28"/>
                  <a:pt x="0" y="25"/>
                </a:cubicBezTo>
                <a:close/>
              </a:path>
            </a:pathLst>
          </a:custGeom>
          <a:solidFill>
            <a:srgbClr val="2F2E33"/>
          </a:solidFill>
          <a:ln w="9525">
            <a:noFill/>
          </a:ln>
        </p:spPr>
        <p:txBody>
          <a:bodyPr/>
          <a:p>
            <a:endParaRPr lang="en-US"/>
          </a:p>
        </p:txBody>
      </p:sp>
      <p:sp>
        <p:nvSpPr>
          <p:cNvPr id="16455" name="Freeform 33"/>
          <p:cNvSpPr/>
          <p:nvPr/>
        </p:nvSpPr>
        <p:spPr>
          <a:xfrm>
            <a:off x="2432050" y="5338763"/>
            <a:ext cx="869950" cy="66675"/>
          </a:xfrm>
          <a:custGeom>
            <a:avLst/>
            <a:gdLst/>
            <a:ahLst/>
            <a:cxnLst>
              <a:cxn ang="0">
                <a:pos x="3316" y="39725"/>
              </a:cxn>
              <a:cxn ang="0">
                <a:pos x="843850" y="0"/>
              </a:cxn>
              <a:cxn ang="0">
                <a:pos x="860429" y="23173"/>
              </a:cxn>
              <a:cxn ang="0">
                <a:pos x="868718" y="24828"/>
              </a:cxn>
              <a:cxn ang="0">
                <a:pos x="0" y="66208"/>
              </a:cxn>
              <a:cxn ang="0">
                <a:pos x="3316" y="39725"/>
              </a:cxn>
            </a:cxnLst>
            <a:pathLst>
              <a:path w="524" h="40">
                <a:moveTo>
                  <a:pt x="2" y="24"/>
                </a:moveTo>
                <a:cubicBezTo>
                  <a:pt x="509" y="0"/>
                  <a:pt x="509" y="0"/>
                  <a:pt x="509" y="0"/>
                </a:cubicBezTo>
                <a:cubicBezTo>
                  <a:pt x="508" y="6"/>
                  <a:pt x="510" y="10"/>
                  <a:pt x="519" y="14"/>
                </a:cubicBezTo>
                <a:cubicBezTo>
                  <a:pt x="521" y="14"/>
                  <a:pt x="522" y="15"/>
                  <a:pt x="524" y="15"/>
                </a:cubicBezTo>
                <a:cubicBezTo>
                  <a:pt x="0" y="40"/>
                  <a:pt x="0" y="40"/>
                  <a:pt x="0" y="40"/>
                </a:cubicBezTo>
                <a:cubicBezTo>
                  <a:pt x="5" y="36"/>
                  <a:pt x="3" y="31"/>
                  <a:pt x="2" y="24"/>
                </a:cubicBezTo>
                <a:close/>
              </a:path>
            </a:pathLst>
          </a:custGeom>
          <a:solidFill>
            <a:srgbClr val="2F2E33"/>
          </a:solidFill>
          <a:ln w="9525">
            <a:noFill/>
          </a:ln>
        </p:spPr>
        <p:txBody>
          <a:bodyPr/>
          <a:p>
            <a:endParaRPr lang="en-US"/>
          </a:p>
        </p:txBody>
      </p:sp>
      <p:sp>
        <p:nvSpPr>
          <p:cNvPr id="16456" name="Freeform 34"/>
          <p:cNvSpPr/>
          <p:nvPr/>
        </p:nvSpPr>
        <p:spPr>
          <a:xfrm>
            <a:off x="2427288" y="5407025"/>
            <a:ext cx="849312" cy="65088"/>
          </a:xfrm>
          <a:custGeom>
            <a:avLst/>
            <a:gdLst/>
            <a:ahLst/>
            <a:cxnLst>
              <a:cxn ang="0">
                <a:pos x="0" y="39508"/>
              </a:cxn>
              <a:cxn ang="0">
                <a:pos x="844041" y="0"/>
              </a:cxn>
              <a:cxn ang="0">
                <a:pos x="850661" y="23047"/>
              </a:cxn>
              <a:cxn ang="0">
                <a:pos x="850661" y="24693"/>
              </a:cxn>
              <a:cxn ang="0">
                <a:pos x="9930" y="64201"/>
              </a:cxn>
              <a:cxn ang="0">
                <a:pos x="0" y="39508"/>
              </a:cxn>
            </a:cxnLst>
            <a:pathLst>
              <a:path w="514" h="39">
                <a:moveTo>
                  <a:pt x="0" y="24"/>
                </a:moveTo>
                <a:cubicBezTo>
                  <a:pt x="510" y="0"/>
                  <a:pt x="510" y="0"/>
                  <a:pt x="510" y="0"/>
                </a:cubicBezTo>
                <a:cubicBezTo>
                  <a:pt x="511" y="3"/>
                  <a:pt x="514" y="7"/>
                  <a:pt x="514" y="14"/>
                </a:cubicBezTo>
                <a:cubicBezTo>
                  <a:pt x="514" y="14"/>
                  <a:pt x="514" y="15"/>
                  <a:pt x="514" y="15"/>
                </a:cubicBezTo>
                <a:cubicBezTo>
                  <a:pt x="6" y="39"/>
                  <a:pt x="6" y="39"/>
                  <a:pt x="6" y="39"/>
                </a:cubicBezTo>
                <a:cubicBezTo>
                  <a:pt x="9" y="28"/>
                  <a:pt x="21" y="25"/>
                  <a:pt x="0" y="24"/>
                </a:cubicBezTo>
                <a:close/>
              </a:path>
            </a:pathLst>
          </a:custGeom>
          <a:solidFill>
            <a:srgbClr val="2F2E33"/>
          </a:solidFill>
          <a:ln w="9525">
            <a:noFill/>
          </a:ln>
        </p:spPr>
        <p:txBody>
          <a:bodyPr/>
          <a:p>
            <a:endParaRPr lang="en-US"/>
          </a:p>
        </p:txBody>
      </p:sp>
      <p:sp>
        <p:nvSpPr>
          <p:cNvPr id="16457" name="Freeform 35"/>
          <p:cNvSpPr/>
          <p:nvPr/>
        </p:nvSpPr>
        <p:spPr>
          <a:xfrm>
            <a:off x="2422525" y="5467350"/>
            <a:ext cx="884238" cy="66675"/>
          </a:xfrm>
          <a:custGeom>
            <a:avLst/>
            <a:gdLst/>
            <a:ahLst/>
            <a:cxnLst>
              <a:cxn ang="0">
                <a:pos x="16600" y="39725"/>
              </a:cxn>
              <a:cxn ang="0">
                <a:pos x="851568" y="0"/>
              </a:cxn>
              <a:cxn ang="0">
                <a:pos x="866508" y="14897"/>
              </a:cxn>
              <a:cxn ang="0">
                <a:pos x="884768" y="24828"/>
              </a:cxn>
              <a:cxn ang="0">
                <a:pos x="0" y="66208"/>
              </a:cxn>
              <a:cxn ang="0">
                <a:pos x="3320" y="64553"/>
              </a:cxn>
              <a:cxn ang="0">
                <a:pos x="16600" y="39725"/>
              </a:cxn>
            </a:cxnLst>
            <a:pathLst>
              <a:path w="533" h="40">
                <a:moveTo>
                  <a:pt x="10" y="24"/>
                </a:moveTo>
                <a:cubicBezTo>
                  <a:pt x="513" y="0"/>
                  <a:pt x="513" y="0"/>
                  <a:pt x="513" y="0"/>
                </a:cubicBezTo>
                <a:cubicBezTo>
                  <a:pt x="514" y="4"/>
                  <a:pt x="516" y="7"/>
                  <a:pt x="522" y="9"/>
                </a:cubicBezTo>
                <a:cubicBezTo>
                  <a:pt x="527" y="11"/>
                  <a:pt x="531" y="13"/>
                  <a:pt x="533" y="15"/>
                </a:cubicBezTo>
                <a:cubicBezTo>
                  <a:pt x="0" y="40"/>
                  <a:pt x="0" y="40"/>
                  <a:pt x="0" y="40"/>
                </a:cubicBezTo>
                <a:cubicBezTo>
                  <a:pt x="1" y="40"/>
                  <a:pt x="2" y="40"/>
                  <a:pt x="2" y="39"/>
                </a:cubicBezTo>
                <a:cubicBezTo>
                  <a:pt x="12" y="36"/>
                  <a:pt x="12" y="31"/>
                  <a:pt x="10" y="24"/>
                </a:cubicBezTo>
                <a:close/>
              </a:path>
            </a:pathLst>
          </a:custGeom>
          <a:solidFill>
            <a:srgbClr val="2F2E33"/>
          </a:solidFill>
          <a:ln w="9525">
            <a:noFill/>
          </a:ln>
        </p:spPr>
        <p:txBody>
          <a:bodyPr/>
          <a:p>
            <a:endParaRPr lang="en-US"/>
          </a:p>
        </p:txBody>
      </p:sp>
      <p:sp>
        <p:nvSpPr>
          <p:cNvPr id="16458" name="Freeform 36"/>
          <p:cNvSpPr/>
          <p:nvPr/>
        </p:nvSpPr>
        <p:spPr>
          <a:xfrm>
            <a:off x="2432050" y="5529263"/>
            <a:ext cx="844550" cy="66675"/>
          </a:xfrm>
          <a:custGeom>
            <a:avLst/>
            <a:gdLst/>
            <a:ahLst/>
            <a:cxnLst>
              <a:cxn ang="0">
                <a:pos x="0" y="39725"/>
              </a:cxn>
              <a:cxn ang="0">
                <a:pos x="841323" y="0"/>
              </a:cxn>
              <a:cxn ang="0">
                <a:pos x="844642" y="26483"/>
              </a:cxn>
              <a:cxn ang="0">
                <a:pos x="8297" y="66208"/>
              </a:cxn>
              <a:cxn ang="0">
                <a:pos x="0" y="39725"/>
              </a:cxn>
            </a:cxnLst>
            <a:pathLst>
              <a:path w="509" h="40">
                <a:moveTo>
                  <a:pt x="0" y="24"/>
                </a:moveTo>
                <a:cubicBezTo>
                  <a:pt x="507" y="0"/>
                  <a:pt x="507" y="0"/>
                  <a:pt x="507" y="0"/>
                </a:cubicBezTo>
                <a:cubicBezTo>
                  <a:pt x="506" y="5"/>
                  <a:pt x="508" y="10"/>
                  <a:pt x="509" y="16"/>
                </a:cubicBezTo>
                <a:cubicBezTo>
                  <a:pt x="5" y="40"/>
                  <a:pt x="5" y="40"/>
                  <a:pt x="5" y="40"/>
                </a:cubicBezTo>
                <a:cubicBezTo>
                  <a:pt x="6" y="33"/>
                  <a:pt x="6" y="28"/>
                  <a:pt x="0" y="24"/>
                </a:cubicBezTo>
                <a:close/>
              </a:path>
            </a:pathLst>
          </a:custGeom>
          <a:solidFill>
            <a:srgbClr val="2F2E33"/>
          </a:solidFill>
          <a:ln w="9525">
            <a:noFill/>
          </a:ln>
        </p:spPr>
        <p:txBody>
          <a:bodyPr/>
          <a:p>
            <a:endParaRPr lang="en-US"/>
          </a:p>
        </p:txBody>
      </p:sp>
      <p:sp>
        <p:nvSpPr>
          <p:cNvPr id="16459" name="Freeform 37"/>
          <p:cNvSpPr/>
          <p:nvPr/>
        </p:nvSpPr>
        <p:spPr>
          <a:xfrm>
            <a:off x="2446338" y="5619750"/>
            <a:ext cx="844550" cy="211138"/>
          </a:xfrm>
          <a:custGeom>
            <a:avLst/>
            <a:gdLst/>
            <a:ahLst/>
            <a:cxnLst>
              <a:cxn ang="0">
                <a:pos x="394166" y="210660"/>
              </a:cxn>
              <a:cxn ang="0">
                <a:pos x="155679" y="179390"/>
              </a:cxn>
              <a:cxn ang="0">
                <a:pos x="67903" y="106976"/>
              </a:cxn>
              <a:cxn ang="0">
                <a:pos x="0" y="39499"/>
              </a:cxn>
              <a:cxn ang="0">
                <a:pos x="844642" y="0"/>
              </a:cxn>
              <a:cxn ang="0">
                <a:pos x="761834" y="106976"/>
              </a:cxn>
              <a:cxn ang="0">
                <a:pos x="674057" y="179390"/>
              </a:cxn>
              <a:cxn ang="0">
                <a:pos x="394166" y="210660"/>
              </a:cxn>
            </a:cxnLst>
            <a:pathLst>
              <a:path w="510" h="128">
                <a:moveTo>
                  <a:pt x="238" y="128"/>
                </a:moveTo>
                <a:cubicBezTo>
                  <a:pt x="193" y="128"/>
                  <a:pt x="97" y="123"/>
                  <a:pt x="94" y="109"/>
                </a:cubicBezTo>
                <a:cubicBezTo>
                  <a:pt x="91" y="95"/>
                  <a:pt x="77" y="86"/>
                  <a:pt x="41" y="65"/>
                </a:cubicBezTo>
                <a:cubicBezTo>
                  <a:pt x="20" y="52"/>
                  <a:pt x="7" y="37"/>
                  <a:pt x="0" y="24"/>
                </a:cubicBezTo>
                <a:cubicBezTo>
                  <a:pt x="510" y="0"/>
                  <a:pt x="510" y="0"/>
                  <a:pt x="510" y="0"/>
                </a:cubicBezTo>
                <a:cubicBezTo>
                  <a:pt x="503" y="21"/>
                  <a:pt x="483" y="45"/>
                  <a:pt x="460" y="65"/>
                </a:cubicBezTo>
                <a:cubicBezTo>
                  <a:pt x="432" y="87"/>
                  <a:pt x="410" y="95"/>
                  <a:pt x="407" y="109"/>
                </a:cubicBezTo>
                <a:cubicBezTo>
                  <a:pt x="404" y="123"/>
                  <a:pt x="284" y="128"/>
                  <a:pt x="238" y="128"/>
                </a:cubicBezTo>
                <a:close/>
              </a:path>
            </a:pathLst>
          </a:custGeom>
          <a:solidFill>
            <a:srgbClr val="4D4C52"/>
          </a:solidFill>
          <a:ln w="9525">
            <a:noFill/>
          </a:ln>
        </p:spPr>
        <p:txBody>
          <a:bodyPr/>
          <a:p>
            <a:endParaRPr lang="en-US"/>
          </a:p>
        </p:txBody>
      </p:sp>
      <p:sp>
        <p:nvSpPr>
          <p:cNvPr id="16460" name="Freeform 38"/>
          <p:cNvSpPr/>
          <p:nvPr/>
        </p:nvSpPr>
        <p:spPr>
          <a:xfrm>
            <a:off x="2597150" y="5640388"/>
            <a:ext cx="242888" cy="190500"/>
          </a:xfrm>
          <a:custGeom>
            <a:avLst/>
            <a:gdLst/>
            <a:ahLst/>
            <a:cxnLst>
              <a:cxn ang="0">
                <a:pos x="85874" y="182310"/>
              </a:cxn>
              <a:cxn ang="0">
                <a:pos x="36331" y="87840"/>
              </a:cxn>
              <a:cxn ang="0">
                <a:pos x="0" y="11602"/>
              </a:cxn>
              <a:cxn ang="0">
                <a:pos x="239457" y="0"/>
              </a:cxn>
              <a:cxn ang="0">
                <a:pos x="242760" y="87840"/>
              </a:cxn>
              <a:cxn ang="0">
                <a:pos x="241109" y="185625"/>
              </a:cxn>
              <a:cxn ang="0">
                <a:pos x="241109" y="190597"/>
              </a:cxn>
              <a:cxn ang="0">
                <a:pos x="85874" y="182310"/>
              </a:cxn>
            </a:cxnLst>
            <a:pathLst>
              <a:path w="147" h="115">
                <a:moveTo>
                  <a:pt x="52" y="110"/>
                </a:moveTo>
                <a:cubicBezTo>
                  <a:pt x="46" y="92"/>
                  <a:pt x="39" y="80"/>
                  <a:pt x="22" y="53"/>
                </a:cubicBezTo>
                <a:cubicBezTo>
                  <a:pt x="13" y="38"/>
                  <a:pt x="6" y="22"/>
                  <a:pt x="0" y="7"/>
                </a:cubicBezTo>
                <a:cubicBezTo>
                  <a:pt x="145" y="0"/>
                  <a:pt x="145" y="0"/>
                  <a:pt x="145" y="0"/>
                </a:cubicBezTo>
                <a:cubicBezTo>
                  <a:pt x="147" y="18"/>
                  <a:pt x="147" y="37"/>
                  <a:pt x="147" y="53"/>
                </a:cubicBezTo>
                <a:cubicBezTo>
                  <a:pt x="146" y="83"/>
                  <a:pt x="142" y="93"/>
                  <a:pt x="146" y="112"/>
                </a:cubicBezTo>
                <a:cubicBezTo>
                  <a:pt x="146" y="113"/>
                  <a:pt x="146" y="114"/>
                  <a:pt x="146" y="115"/>
                </a:cubicBezTo>
                <a:cubicBezTo>
                  <a:pt x="121" y="115"/>
                  <a:pt x="83" y="113"/>
                  <a:pt x="52" y="110"/>
                </a:cubicBezTo>
                <a:close/>
              </a:path>
            </a:pathLst>
          </a:custGeom>
          <a:solidFill>
            <a:srgbClr val="666569"/>
          </a:solidFill>
          <a:ln w="9525">
            <a:noFill/>
          </a:ln>
        </p:spPr>
        <p:txBody>
          <a:bodyPr/>
          <a:p>
            <a:endParaRPr lang="en-US"/>
          </a:p>
        </p:txBody>
      </p:sp>
      <p:sp>
        <p:nvSpPr>
          <p:cNvPr id="28" name="矩形 19"/>
          <p:cNvSpPr/>
          <p:nvPr/>
        </p:nvSpPr>
        <p:spPr>
          <a:xfrm>
            <a:off x="4379595" y="2675255"/>
            <a:ext cx="7649845" cy="829945"/>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Filling the Missing values in the data:</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proceeds columns had high number of missing values. But according to the domain knowledge and the information on PPP loans, it was filled with zeroes.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1270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DATA PREPROCESSING</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sp>
        <p:nvSpPr>
          <p:cNvPr id="3" name="矩形 2"/>
          <p:cNvSpPr/>
          <p:nvPr/>
        </p:nvSpPr>
        <p:spPr>
          <a:xfrm>
            <a:off x="445770" y="1166495"/>
            <a:ext cx="11512550" cy="82994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Filling the missing values: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We converted the Franchise column as to whether the businesses is a franchise or not.</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remaining columns were filled using mode for the categorical columns and median for the numerical columns if any.</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6" name="矩形 2"/>
          <p:cNvSpPr/>
          <p:nvPr/>
        </p:nvSpPr>
        <p:spPr>
          <a:xfrm>
            <a:off x="445770" y="2119630"/>
            <a:ext cx="11512550" cy="1322070"/>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Dropping the unnecessary columns: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loan Number column had all distinct values, and SBA Guaranty Percentage had all the same values, therefore they were dropped.</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Project details columns and Servicing lender details columns were dropped as they had approximately above 95% similar values.</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45" name="矩形 2"/>
          <p:cNvSpPr/>
          <p:nvPr/>
        </p:nvSpPr>
        <p:spPr>
          <a:xfrm>
            <a:off x="445770" y="3441700"/>
            <a:ext cx="11512550" cy="1076325"/>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Outliers Treatment: </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 Even after applying different transformations, the data was highly skewed, therefore the data was split in two parts of one having outliers only data and another one of without outliers using the limit of Q3+1.5*IQR.</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There were still some outliers left, therefore the power transformer was applied in the data.</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46" name="矩形 2"/>
          <p:cNvSpPr/>
          <p:nvPr/>
        </p:nvSpPr>
        <p:spPr>
          <a:xfrm>
            <a:off x="445770" y="4518025"/>
            <a:ext cx="11512550" cy="1568450"/>
          </a:xfrm>
          <a:prstGeom prst="rect">
            <a:avLst/>
          </a:prstGeom>
        </p:spPr>
        <p:txBody>
          <a:bodyPr wrap="square">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Scaling: As the data had quite different scales in different predictors, when we used power transformer, it transformed as well as scaled the data.</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Encoding:</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Frequency Encoding: For some predictors like city and location Ids and state and business type, frequency encoding using nunique transformation was applied. Some were encoded using factorize function of the pandas library.</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One Hot Encoding: For some predictors like race, gender, ethnicity, business age description OHE was applied.</a:t>
            </a:r>
            <a:endParaRPr kumimoji="0" lang="en-IN" altLang="zh-CN" sz="16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25730" y="-12700"/>
            <a:ext cx="1122807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EXPLORATORY DATA ANALYSIS</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pic>
        <p:nvPicPr>
          <p:cNvPr id="15362" name="图片 2" descr="C:\Users\pc\OneDrive\Desktop\Final ppt\Screenshot 2023-03-27 142827.pngScreenshot 2023-03-27 142827"/>
          <p:cNvPicPr>
            <a:picLocks noChangeAspect="1"/>
          </p:cNvPicPr>
          <p:nvPr/>
        </p:nvPicPr>
        <p:blipFill>
          <a:blip r:embed="rId1"/>
          <a:srcRect/>
          <a:stretch>
            <a:fillRect/>
          </a:stretch>
        </p:blipFill>
        <p:spPr>
          <a:xfrm>
            <a:off x="247015" y="1021715"/>
            <a:ext cx="2745105" cy="2058670"/>
          </a:xfrm>
          <a:prstGeom prst="rect">
            <a:avLst/>
          </a:prstGeom>
          <a:noFill/>
          <a:ln w="9525">
            <a:noFill/>
          </a:ln>
        </p:spPr>
      </p:pic>
      <p:pic>
        <p:nvPicPr>
          <p:cNvPr id="15363" name="图片 4" descr="C:\Users\pc\OneDrive\Desktop\Final ppt\Screenshot 2023-03-28 002739.pngScreenshot 2023-03-28 002739"/>
          <p:cNvPicPr>
            <a:picLocks noChangeAspect="1"/>
          </p:cNvPicPr>
          <p:nvPr/>
        </p:nvPicPr>
        <p:blipFill>
          <a:blip r:embed="rId2"/>
          <a:srcRect/>
          <a:stretch>
            <a:fillRect/>
          </a:stretch>
        </p:blipFill>
        <p:spPr>
          <a:xfrm>
            <a:off x="125730" y="3091180"/>
            <a:ext cx="2867025" cy="1522095"/>
          </a:xfrm>
          <a:prstGeom prst="rect">
            <a:avLst/>
          </a:prstGeom>
          <a:noFill/>
          <a:ln w="9525">
            <a:noFill/>
          </a:ln>
        </p:spPr>
      </p:pic>
      <p:pic>
        <p:nvPicPr>
          <p:cNvPr id="15364" name="图片 5" descr="C:\Users\pc\OneDrive\Desktop\Final ppt\Screenshot 2023-03-28 004815.pngScreenshot 2023-03-28 004815"/>
          <p:cNvPicPr>
            <a:picLocks noChangeAspect="1"/>
          </p:cNvPicPr>
          <p:nvPr/>
        </p:nvPicPr>
        <p:blipFill>
          <a:blip r:embed="rId3"/>
          <a:srcRect/>
          <a:stretch>
            <a:fillRect/>
          </a:stretch>
        </p:blipFill>
        <p:spPr>
          <a:xfrm>
            <a:off x="5494655" y="3902710"/>
            <a:ext cx="3067050" cy="2174875"/>
          </a:xfrm>
          <a:prstGeom prst="rect">
            <a:avLst/>
          </a:prstGeom>
          <a:noFill/>
          <a:ln w="9525">
            <a:noFill/>
          </a:ln>
        </p:spPr>
      </p:pic>
      <p:pic>
        <p:nvPicPr>
          <p:cNvPr id="15365" name="图片 6" descr="C:\Users\pc\OneDrive\Desktop\Final ppt\Screenshot 2023-03-28 004305.pngScreenshot 2023-03-28 004305"/>
          <p:cNvPicPr>
            <a:picLocks noChangeAspect="1"/>
          </p:cNvPicPr>
          <p:nvPr/>
        </p:nvPicPr>
        <p:blipFill>
          <a:blip r:embed="rId4"/>
          <a:srcRect/>
          <a:stretch>
            <a:fillRect/>
          </a:stretch>
        </p:blipFill>
        <p:spPr>
          <a:xfrm>
            <a:off x="8561705" y="3903345"/>
            <a:ext cx="3394710" cy="2172335"/>
          </a:xfrm>
          <a:prstGeom prst="rect">
            <a:avLst/>
          </a:prstGeom>
          <a:noFill/>
          <a:ln w="9525">
            <a:noFill/>
          </a:ln>
        </p:spPr>
      </p:pic>
      <p:sp>
        <p:nvSpPr>
          <p:cNvPr id="8" name="矩形 7"/>
          <p:cNvSpPr/>
          <p:nvPr/>
        </p:nvSpPr>
        <p:spPr>
          <a:xfrm>
            <a:off x="5369560" y="2980690"/>
            <a:ext cx="6313805" cy="9220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loans were processed using two methods PPP and PPS. Some of the business owners had taken loan twice, therefore the processing method used was PPS.</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9" name="矩形 8"/>
          <p:cNvSpPr/>
          <p:nvPr/>
        </p:nvSpPr>
        <p:spPr>
          <a:xfrm>
            <a:off x="247650" y="4745990"/>
            <a:ext cx="4916805" cy="11988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maximum number of loans were provided to businesses which were 2 years or more older. The businesses experiencing change of ownership and Startups got the least number and amount of loans.</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2" name="图片 2" descr="C:\Users\pc\OneDrive\Desktop\Final ppt\Screenshot 2023-03-28 001753.pngScreenshot 2023-03-28 001753"/>
          <p:cNvPicPr>
            <a:picLocks noChangeAspect="1"/>
          </p:cNvPicPr>
          <p:nvPr/>
        </p:nvPicPr>
        <p:blipFill>
          <a:blip r:embed="rId5"/>
          <a:srcRect/>
          <a:stretch>
            <a:fillRect/>
          </a:stretch>
        </p:blipFill>
        <p:spPr>
          <a:xfrm>
            <a:off x="2991485" y="1021715"/>
            <a:ext cx="2503805" cy="2058670"/>
          </a:xfrm>
          <a:prstGeom prst="rect">
            <a:avLst/>
          </a:prstGeom>
          <a:noFill/>
          <a:ln w="9525">
            <a:noFill/>
          </a:ln>
        </p:spPr>
      </p:pic>
      <p:sp>
        <p:nvSpPr>
          <p:cNvPr id="3" name="矩形 8"/>
          <p:cNvSpPr/>
          <p:nvPr/>
        </p:nvSpPr>
        <p:spPr>
          <a:xfrm>
            <a:off x="5368925" y="1625600"/>
            <a:ext cx="6588125" cy="92202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Target Variable: Current Approval Amount</a:t>
            </a:r>
            <a:endPar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It was highly skewed therefore it was divided into two parts,  of outliers and without outliers data.</a:t>
            </a:r>
            <a:endPar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5" name="Picture 4"/>
          <p:cNvPicPr>
            <a:picLocks noChangeAspect="1"/>
          </p:cNvPicPr>
          <p:nvPr/>
        </p:nvPicPr>
        <p:blipFill>
          <a:blip r:embed="rId6"/>
          <a:stretch>
            <a:fillRect/>
          </a:stretch>
        </p:blipFill>
        <p:spPr>
          <a:xfrm>
            <a:off x="2991485" y="3075940"/>
            <a:ext cx="2504440" cy="1670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25730" y="-12700"/>
            <a:ext cx="1122807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rPr>
              <a:t>EXPLORATORY DATA ANALYSIS</a:t>
            </a:r>
            <a:endParaRPr kumimoji="0" lang="en-IN" altLang="en-US" sz="3600" b="1" i="0" u="none" strike="noStrike" kern="1200" cap="all" spc="0" normalizeH="0" baseline="0" noProof="0" dirty="0">
              <a:ln>
                <a:noFill/>
              </a:ln>
              <a:solidFill>
                <a:schemeClr val="bg1"/>
              </a:solidFill>
              <a:effectLst/>
              <a:uLnTx/>
              <a:uFillTx/>
              <a:latin typeface="Calibri Light" panose="020F0302020204030204" pitchFamily="34" charset="0"/>
              <a:ea typeface="+mj-ea"/>
              <a:cs typeface="Calibri Light" panose="020F0302020204030204" pitchFamily="34" charset="0"/>
            </a:endParaRPr>
          </a:p>
        </p:txBody>
      </p:sp>
      <p:pic>
        <p:nvPicPr>
          <p:cNvPr id="15362" name="图片 2" descr="C:\Users\pc\OneDrive\Desktop\Final ppt\Screenshot 2023-03-28 005637.pngScreenshot 2023-03-28 005637"/>
          <p:cNvPicPr>
            <a:picLocks noChangeAspect="1"/>
          </p:cNvPicPr>
          <p:nvPr/>
        </p:nvPicPr>
        <p:blipFill>
          <a:blip r:embed="rId1"/>
          <a:srcRect/>
          <a:stretch>
            <a:fillRect/>
          </a:stretch>
        </p:blipFill>
        <p:spPr>
          <a:xfrm>
            <a:off x="173355" y="1010920"/>
            <a:ext cx="2837815" cy="1969770"/>
          </a:xfrm>
          <a:prstGeom prst="rect">
            <a:avLst/>
          </a:prstGeom>
          <a:noFill/>
          <a:ln w="9525">
            <a:noFill/>
          </a:ln>
        </p:spPr>
      </p:pic>
      <p:pic>
        <p:nvPicPr>
          <p:cNvPr id="15363" name="图片 4" descr="C:\Users\pc\OneDrive\Desktop\Final ppt\Screenshot 2023-03-28 010512.pngScreenshot 2023-03-28 010512"/>
          <p:cNvPicPr>
            <a:picLocks noChangeAspect="1"/>
          </p:cNvPicPr>
          <p:nvPr/>
        </p:nvPicPr>
        <p:blipFill>
          <a:blip r:embed="rId2"/>
          <a:srcRect/>
          <a:stretch>
            <a:fillRect/>
          </a:stretch>
        </p:blipFill>
        <p:spPr>
          <a:xfrm>
            <a:off x="125730" y="2966085"/>
            <a:ext cx="2736215" cy="1923415"/>
          </a:xfrm>
          <a:prstGeom prst="rect">
            <a:avLst/>
          </a:prstGeom>
          <a:noFill/>
          <a:ln w="9525">
            <a:noFill/>
          </a:ln>
        </p:spPr>
      </p:pic>
      <p:pic>
        <p:nvPicPr>
          <p:cNvPr id="15364" name="图片 5" descr="C:\Users\pc\OneDrive\Desktop\Final ppt\Screenshot 2023-03-28 011630.pngScreenshot 2023-03-28 011630"/>
          <p:cNvPicPr>
            <a:picLocks noChangeAspect="1"/>
          </p:cNvPicPr>
          <p:nvPr/>
        </p:nvPicPr>
        <p:blipFill>
          <a:blip r:embed="rId3"/>
          <a:srcRect/>
          <a:stretch>
            <a:fillRect/>
          </a:stretch>
        </p:blipFill>
        <p:spPr>
          <a:xfrm>
            <a:off x="6205220" y="3948430"/>
            <a:ext cx="2776220" cy="2278380"/>
          </a:xfrm>
          <a:prstGeom prst="rect">
            <a:avLst/>
          </a:prstGeom>
          <a:noFill/>
          <a:ln w="9525">
            <a:noFill/>
          </a:ln>
        </p:spPr>
      </p:pic>
      <p:pic>
        <p:nvPicPr>
          <p:cNvPr id="15365" name="图片 6" descr="C:\Users\pc\OneDrive\Desktop\Final ppt\Screenshot 2023-03-28 011537.pngScreenshot 2023-03-28 011537"/>
          <p:cNvPicPr>
            <a:picLocks noChangeAspect="1"/>
          </p:cNvPicPr>
          <p:nvPr/>
        </p:nvPicPr>
        <p:blipFill>
          <a:blip r:embed="rId4"/>
          <a:srcRect/>
          <a:stretch>
            <a:fillRect/>
          </a:stretch>
        </p:blipFill>
        <p:spPr>
          <a:xfrm>
            <a:off x="8981440" y="3902710"/>
            <a:ext cx="3210560" cy="2324735"/>
          </a:xfrm>
          <a:prstGeom prst="rect">
            <a:avLst/>
          </a:prstGeom>
          <a:noFill/>
          <a:ln w="9525">
            <a:noFill/>
          </a:ln>
        </p:spPr>
      </p:pic>
      <p:sp>
        <p:nvSpPr>
          <p:cNvPr id="8" name="矩形 7"/>
          <p:cNvSpPr/>
          <p:nvPr/>
        </p:nvSpPr>
        <p:spPr>
          <a:xfrm>
            <a:off x="5132070" y="2980690"/>
            <a:ext cx="6551295" cy="9220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states were binned as per their respective regions. The region like the territories have the least amount of borrowers indicating less number of business establishments in such regions.</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sp>
        <p:nvSpPr>
          <p:cNvPr id="9" name="矩形 8"/>
          <p:cNvSpPr/>
          <p:nvPr/>
        </p:nvSpPr>
        <p:spPr>
          <a:xfrm>
            <a:off x="173355" y="5029200"/>
            <a:ext cx="6395720" cy="9220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maximum loans come under cluster 2 and 3, but the highest loan amount come under cluster 1, whereas the loans under cluster 1 were of the least amount.</a:t>
            </a:r>
            <a:endParaRPr kumimoji="0" lang="en-IN" altLang="zh-CN" sz="1800" b="1" i="0" u="none" strike="noStrike" kern="1200" cap="none" spc="0" normalizeH="0" baseline="0" noProof="0" dirty="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2" name="图片 2" descr="C:\Users\pc\OneDrive\Desktop\Final ppt\Screenshot 2023-03-28 005807.pngScreenshot 2023-03-28 005807"/>
          <p:cNvPicPr>
            <a:picLocks noChangeAspect="1"/>
          </p:cNvPicPr>
          <p:nvPr/>
        </p:nvPicPr>
        <p:blipFill>
          <a:blip r:embed="rId5"/>
          <a:srcRect/>
          <a:stretch>
            <a:fillRect/>
          </a:stretch>
        </p:blipFill>
        <p:spPr>
          <a:xfrm>
            <a:off x="3011170" y="1011555"/>
            <a:ext cx="2121535" cy="1812925"/>
          </a:xfrm>
          <a:prstGeom prst="rect">
            <a:avLst/>
          </a:prstGeom>
          <a:noFill/>
          <a:ln w="9525">
            <a:noFill/>
          </a:ln>
        </p:spPr>
      </p:pic>
      <p:sp>
        <p:nvSpPr>
          <p:cNvPr id="3" name="矩形 8"/>
          <p:cNvSpPr/>
          <p:nvPr/>
        </p:nvSpPr>
        <p:spPr>
          <a:xfrm>
            <a:off x="5132070" y="1502410"/>
            <a:ext cx="6824980" cy="92202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rPr>
              <a:t>The loan amount was dependent on the number of employees working. Maximum entities has employees in range of 50 to 150. The loan amount increases with increase in number of employees</a:t>
            </a:r>
            <a:endParaRPr kumimoji="0" lang="en-IN" altLang="en-US" sz="1800" b="1" i="0" u="none" strike="noStrike" kern="1200" cap="none" spc="0" normalizeH="0" baseline="0" noProof="0" dirty="0" smtClean="0">
              <a:ln>
                <a:noFill/>
              </a:ln>
              <a:solidFill>
                <a:schemeClr val="tx1"/>
              </a:solidFill>
              <a:effectLst/>
              <a:uLnTx/>
              <a:uFillTx/>
              <a:latin typeface="Calibri Light" panose="020F0302020204030204" pitchFamily="34" charset="0"/>
              <a:ea typeface="+mn-ea"/>
              <a:cs typeface="Calibri Light" panose="020F0302020204030204" pitchFamily="34" charset="0"/>
              <a:sym typeface="+mn-ea"/>
            </a:endParaRPr>
          </a:p>
        </p:txBody>
      </p:sp>
      <p:pic>
        <p:nvPicPr>
          <p:cNvPr id="5" name="Picture 4" descr="C:\Users\pc\OneDrive\Desktop\Final ppt\Screenshot 2023-03-28 010336.pngScreenshot 2023-03-28 010336"/>
          <p:cNvPicPr>
            <a:picLocks noChangeAspect="1"/>
          </p:cNvPicPr>
          <p:nvPr/>
        </p:nvPicPr>
        <p:blipFill>
          <a:blip r:embed="rId6"/>
          <a:srcRect/>
          <a:stretch>
            <a:fillRect/>
          </a:stretch>
        </p:blipFill>
        <p:spPr>
          <a:xfrm>
            <a:off x="2861310" y="2964815"/>
            <a:ext cx="2362200" cy="19240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8764</Words>
  <Application>WPS Presentation</Application>
  <PresentationFormat>宽屏</PresentationFormat>
  <Paragraphs>164</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Arial</vt:lpstr>
      <vt:lpstr>SimSun</vt:lpstr>
      <vt:lpstr>Wingdings</vt:lpstr>
      <vt:lpstr>Calibri</vt:lpstr>
      <vt:lpstr>Microsoft YaHei</vt:lpstr>
      <vt:lpstr>Aharoni</vt:lpstr>
      <vt:lpstr>Segoe Print</vt:lpstr>
      <vt:lpstr>Noto Sans Symbols</vt:lpstr>
      <vt:lpstr>Calibri Light</vt:lpstr>
      <vt:lpstr>Times New Roman</vt:lpstr>
      <vt:lpstr>Arial</vt:lpstr>
      <vt:lpstr>Arial Unicode MS</vt:lpstr>
      <vt:lpstr>Office Theme</vt:lpstr>
      <vt:lpstr>1_Office Theme</vt:lpstr>
      <vt:lpstr>Loan Approval Amount Prediction</vt:lpstr>
      <vt:lpstr>Paycheck Protection Program</vt:lpstr>
      <vt:lpstr>The Business Problem</vt:lpstr>
      <vt:lpstr>OBJECTIVE</vt:lpstr>
      <vt:lpstr>UNDERSTANDING THE DATASET</vt:lpstr>
      <vt:lpstr>DATA PREPROCESSING</vt:lpstr>
      <vt:lpstr>DATA PREPROCESSING</vt:lpstr>
      <vt:lpstr>EXPLORATORY DATA ANALYSIS</vt:lpstr>
      <vt:lpstr>EXPLORATORY DATA ANALYSIS</vt:lpstr>
      <vt:lpstr>EXPLORATORY DATA ANALYSIS</vt:lpstr>
      <vt:lpstr>FEATURE ENGINEERING</vt:lpstr>
      <vt:lpstr>FEATURE ENGINEERING</vt:lpstr>
      <vt:lpstr>BASE MODELS</vt:lpstr>
      <vt:lpstr>FINAL MODELS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pc</cp:lastModifiedBy>
  <cp:revision>51</cp:revision>
  <dcterms:created xsi:type="dcterms:W3CDTF">2014-12-20T13:05:00Z</dcterms:created>
  <dcterms:modified xsi:type="dcterms:W3CDTF">2023-04-01T08:06:57Z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D304CA9076144D209812B64AF8ABE742</vt:lpwstr>
  </property>
</Properties>
</file>