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embeddedFontLst>
    <p:embeddedFont>
      <p:font typeface="Calibri" panose="020F0502020204030204"/>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05;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2" name="Shape 442"/>
        <p:cNvGrpSpPr/>
        <p:nvPr/>
      </p:nvGrpSpPr>
      <p:grpSpPr>
        <a:xfrm>
          <a:off x="0" y="0"/>
          <a:ext cx="0" cy="0"/>
          <a:chOff x="0" y="0"/>
          <a:chExt cx="0" cy="0"/>
        </a:xfrm>
      </p:grpSpPr>
      <p:sp>
        <p:nvSpPr>
          <p:cNvPr id="443" name="Google Shape;443;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4" name="Google Shape;444;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1" name="Shape 481"/>
        <p:cNvGrpSpPr/>
        <p:nvPr/>
      </p:nvGrpSpPr>
      <p:grpSpPr>
        <a:xfrm>
          <a:off x="0" y="0"/>
          <a:ext cx="0" cy="0"/>
          <a:chOff x="0" y="0"/>
          <a:chExt cx="0" cy="0"/>
        </a:xfrm>
      </p:grpSpPr>
      <p:sp>
        <p:nvSpPr>
          <p:cNvPr id="482" name="Google Shape;482;p1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83" name="Google Shape;483;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4" name="Google Shape;114;p2: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3" name="Google Shape;153;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190"/>
        <p:cNvGrpSpPr/>
        <p:nvPr/>
      </p:nvGrpSpPr>
      <p:grpSpPr>
        <a:xfrm>
          <a:off x="0" y="0"/>
          <a:ext cx="0" cy="0"/>
          <a:chOff x="0" y="0"/>
          <a:chExt cx="0" cy="0"/>
        </a:xfrm>
      </p:grpSpPr>
      <p:sp>
        <p:nvSpPr>
          <p:cNvPr id="191" name="Google Shape;191;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2" name="Google Shape;192;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9" name="Shape 229"/>
        <p:cNvGrpSpPr/>
        <p:nvPr/>
      </p:nvGrpSpPr>
      <p:grpSpPr>
        <a:xfrm>
          <a:off x="0" y="0"/>
          <a:ext cx="0" cy="0"/>
          <a:chOff x="0" y="0"/>
          <a:chExt cx="0" cy="0"/>
        </a:xfrm>
      </p:grpSpPr>
      <p:sp>
        <p:nvSpPr>
          <p:cNvPr id="230" name="Google Shape;230;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1" name="Google Shape;231;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 name="Shape 274"/>
        <p:cNvGrpSpPr/>
        <p:nvPr/>
      </p:nvGrpSpPr>
      <p:grpSpPr>
        <a:xfrm>
          <a:off x="0" y="0"/>
          <a:ext cx="0" cy="0"/>
          <a:chOff x="0" y="0"/>
          <a:chExt cx="0" cy="0"/>
        </a:xfrm>
      </p:grpSpPr>
      <p:sp>
        <p:nvSpPr>
          <p:cNvPr id="275" name="Google Shape;275;p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6" name="Google Shape;276;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9" name="Shape 319"/>
        <p:cNvGrpSpPr/>
        <p:nvPr/>
      </p:nvGrpSpPr>
      <p:grpSpPr>
        <a:xfrm>
          <a:off x="0" y="0"/>
          <a:ext cx="0" cy="0"/>
          <a:chOff x="0" y="0"/>
          <a:chExt cx="0" cy="0"/>
        </a:xfrm>
      </p:grpSpPr>
      <p:sp>
        <p:nvSpPr>
          <p:cNvPr id="320" name="Google Shape;320;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1" name="Google Shape;321;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1" name="Shape 361"/>
        <p:cNvGrpSpPr/>
        <p:nvPr/>
      </p:nvGrpSpPr>
      <p:grpSpPr>
        <a:xfrm>
          <a:off x="0" y="0"/>
          <a:ext cx="0" cy="0"/>
          <a:chOff x="0" y="0"/>
          <a:chExt cx="0" cy="0"/>
        </a:xfrm>
      </p:grpSpPr>
      <p:sp>
        <p:nvSpPr>
          <p:cNvPr id="362" name="Google Shape;362;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63" name="Google Shape;363;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2" name="Shape 402"/>
        <p:cNvGrpSpPr/>
        <p:nvPr/>
      </p:nvGrpSpPr>
      <p:grpSpPr>
        <a:xfrm>
          <a:off x="0" y="0"/>
          <a:ext cx="0" cy="0"/>
          <a:chOff x="0" y="0"/>
          <a:chExt cx="0" cy="0"/>
        </a:xfrm>
      </p:grpSpPr>
      <p:sp>
        <p:nvSpPr>
          <p:cNvPr id="403" name="Google Shape;403;p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04" name="Google Shape;404;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5" name="Shape 15"/>
        <p:cNvGrpSpPr/>
        <p:nvPr/>
      </p:nvGrpSpPr>
      <p:grpSpPr>
        <a:xfrm>
          <a:off x="0" y="0"/>
          <a:ext cx="0" cy="0"/>
          <a:chOff x="0" y="0"/>
          <a:chExt cx="0" cy="0"/>
        </a:xfrm>
      </p:grpSpPr>
      <p:sp>
        <p:nvSpPr>
          <p:cNvPr id="16" name="Google Shape;16;p1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91" name="Shape 91"/>
        <p:cNvGrpSpPr/>
        <p:nvPr/>
      </p:nvGrpSpPr>
      <p:grpSpPr>
        <a:xfrm>
          <a:off x="0" y="0"/>
          <a:ext cx="0" cy="0"/>
          <a:chOff x="0" y="0"/>
          <a:chExt cx="0" cy="0"/>
        </a:xfrm>
      </p:grpSpPr>
      <p:sp>
        <p:nvSpPr>
          <p:cNvPr id="92" name="Google Shape;92;p2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2"/>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4" name="Google Shape;94;p2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97" name="Shape 97"/>
        <p:cNvGrpSpPr/>
        <p:nvPr/>
      </p:nvGrpSpPr>
      <p:grpSpPr>
        <a:xfrm>
          <a:off x="0" y="0"/>
          <a:ext cx="0" cy="0"/>
          <a:chOff x="0" y="0"/>
          <a:chExt cx="0" cy="0"/>
        </a:xfrm>
      </p:grpSpPr>
      <p:sp>
        <p:nvSpPr>
          <p:cNvPr id="98" name="Google Shape;98;p23"/>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3"/>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00" name="Google Shape;100;p2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9" name="Shape 19"/>
        <p:cNvGrpSpPr/>
        <p:nvPr/>
      </p:nvGrpSpPr>
      <p:grpSpPr>
        <a:xfrm>
          <a:off x="0" y="0"/>
          <a:ext cx="0" cy="0"/>
          <a:chOff x="0" y="0"/>
          <a:chExt cx="0" cy="0"/>
        </a:xfrm>
      </p:grpSpPr>
      <p:sp>
        <p:nvSpPr>
          <p:cNvPr id="20" name="Google Shape;20;p14"/>
          <p:cNvSpPr txBox="1"/>
          <p:nvPr>
            <p:ph type="ctrTitle"/>
          </p:nvPr>
        </p:nvSpPr>
        <p:spPr>
          <a:xfrm>
            <a:off x="576072" y="1124712"/>
            <a:ext cx="11036808" cy="317296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000"/>
              <a:buFont typeface="Arial" panose="020B0604020202020204"/>
              <a:buNone/>
              <a:defRPr sz="8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4"/>
          <p:cNvSpPr txBox="1"/>
          <p:nvPr>
            <p:ph type="subTitle" idx="1"/>
          </p:nvPr>
        </p:nvSpPr>
        <p:spPr>
          <a:xfrm>
            <a:off x="576072" y="4727448"/>
            <a:ext cx="11036808" cy="1481328"/>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14"/>
          <p:cNvSpPr txBox="1"/>
          <p:nvPr>
            <p:ph type="dt" idx="10"/>
          </p:nvPr>
        </p:nvSpPr>
        <p:spPr>
          <a:xfrm>
            <a:off x="576072"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4"/>
          <p:cNvSpPr txBox="1"/>
          <p:nvPr>
            <p:ph type="sldNum" idx="12"/>
          </p:nvPr>
        </p:nvSpPr>
        <p:spPr>
          <a:xfrm>
            <a:off x="886968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
        <p:nvSpPr>
          <p:cNvPr id="25" name="Google Shape;25;p14"/>
          <p:cNvSpPr/>
          <p:nvPr/>
        </p:nvSpPr>
        <p:spPr>
          <a:xfrm rot="5400000">
            <a:off x="857544" y="346791"/>
            <a:ext cx="146304"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6" name="Google Shape;26;p14"/>
          <p:cNvSpPr/>
          <p:nvPr/>
        </p:nvSpPr>
        <p:spPr>
          <a:xfrm rot="10800000" flipH="1">
            <a:off x="578652" y="4501201"/>
            <a:ext cx="11034696" cy="18288"/>
          </a:xfrm>
          <a:prstGeom prst="rect">
            <a:avLst/>
          </a:prstGeom>
          <a:solidFill>
            <a:srgbClr val="BDCD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7" name="Shape 27"/>
        <p:cNvGrpSpPr/>
        <p:nvPr/>
      </p:nvGrpSpPr>
      <p:grpSpPr>
        <a:xfrm>
          <a:off x="0" y="0"/>
          <a:ext cx="0" cy="0"/>
          <a:chOff x="0" y="0"/>
          <a:chExt cx="0" cy="0"/>
        </a:xfrm>
      </p:grpSpPr>
      <p:sp>
        <p:nvSpPr>
          <p:cNvPr id="28" name="Google Shape;28;p15"/>
          <p:cNvSpPr/>
          <p:nvPr/>
        </p:nvSpPr>
        <p:spPr>
          <a:xfrm>
            <a:off x="558209" y="0"/>
            <a:ext cx="11167447" cy="2018806"/>
          </a:xfrm>
          <a:prstGeom prst="rect">
            <a:avLst/>
          </a:prstGeom>
          <a:solidFill>
            <a:schemeClr val="lt1"/>
          </a:solidFill>
          <a:ln w="9525" cap="flat" cmpd="sng">
            <a:solidFill>
              <a:srgbClr val="E3ECF1"/>
            </a:solidFill>
            <a:prstDash val="solid"/>
            <a:miter lim="800000"/>
            <a:headEnd type="none" w="sm" len="sm"/>
            <a:tailEnd type="none" w="sm" len="sm"/>
          </a:ln>
          <a:effectLst>
            <a:outerShdw blurRad="50800" dist="38100" dir="2700000" algn="tl" rotWithShape="0">
              <a:srgbClr val="D8D8D8">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 name="Google Shape;29;p15"/>
          <p:cNvSpPr/>
          <p:nvPr/>
        </p:nvSpPr>
        <p:spPr>
          <a:xfrm>
            <a:off x="566928" y="0"/>
            <a:ext cx="11155680" cy="20116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0" name="Google Shape;30;p15"/>
          <p:cNvSpPr/>
          <p:nvPr/>
        </p:nvSpPr>
        <p:spPr>
          <a:xfrm>
            <a:off x="498834" y="787352"/>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1" name="Google Shape;31;p15"/>
          <p:cNvSpPr txBox="1"/>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rial" panose="020B0604020202020204"/>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5"/>
          <p:cNvSpPr txBox="1"/>
          <p:nvPr>
            <p:ph type="body" idx="1"/>
          </p:nvPr>
        </p:nvSpPr>
        <p:spPr>
          <a:xfrm>
            <a:off x="1115568" y="2478024"/>
            <a:ext cx="10168128" cy="3694176"/>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3" name="Google Shape;33;p15"/>
          <p:cNvSpPr txBox="1"/>
          <p:nvPr>
            <p:ph type="dt" idx="10"/>
          </p:nvPr>
        </p:nvSpPr>
        <p:spPr>
          <a:xfrm>
            <a:off x="1115568"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type="sldNum" idx="12"/>
          </p:nvPr>
        </p:nvSpPr>
        <p:spPr>
          <a:xfrm>
            <a:off x="8540496"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6" name="Shape 36"/>
        <p:cNvGrpSpPr/>
        <p:nvPr/>
      </p:nvGrpSpPr>
      <p:grpSpPr>
        <a:xfrm>
          <a:off x="0" y="0"/>
          <a:ext cx="0" cy="0"/>
          <a:chOff x="0" y="0"/>
          <a:chExt cx="0" cy="0"/>
        </a:xfrm>
      </p:grpSpPr>
      <p:sp>
        <p:nvSpPr>
          <p:cNvPr id="37" name="Google Shape;37;p16"/>
          <p:cNvSpPr/>
          <p:nvPr/>
        </p:nvSpPr>
        <p:spPr>
          <a:xfrm>
            <a:off x="558210" y="4981421"/>
            <a:ext cx="11134956" cy="822960"/>
          </a:xfrm>
          <a:prstGeom prst="rect">
            <a:avLst/>
          </a:prstGeom>
          <a:solidFill>
            <a:schemeClr val="lt1"/>
          </a:solidFill>
          <a:ln w="12700" cap="flat" cmpd="sng">
            <a:solidFill>
              <a:srgbClr val="E3ECF1"/>
            </a:solidFill>
            <a:prstDash val="solid"/>
            <a:miter lim="800000"/>
            <a:headEnd type="none" w="sm" len="sm"/>
            <a:tailEnd type="none" w="sm" len="sm"/>
          </a:ln>
          <a:effectLst>
            <a:outerShdw blurRad="50800" dist="38100" dir="2700000" algn="tl" rotWithShape="0">
              <a:srgbClr val="D8D8D8">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8" name="Google Shape;38;p16"/>
          <p:cNvSpPr/>
          <p:nvPr/>
        </p:nvSpPr>
        <p:spPr>
          <a:xfrm>
            <a:off x="498834" y="5118581"/>
            <a:ext cx="146304" cy="5486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9" name="Google Shape;39;p16"/>
          <p:cNvSpPr txBox="1"/>
          <p:nvPr>
            <p:ph type="title"/>
          </p:nvPr>
        </p:nvSpPr>
        <p:spPr>
          <a:xfrm>
            <a:off x="557784" y="640080"/>
            <a:ext cx="10890504" cy="4114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600"/>
              <a:buFont typeface="Arial" panose="020B0604020202020204"/>
              <a:buNone/>
              <a:defRPr sz="6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6"/>
          <p:cNvSpPr txBox="1"/>
          <p:nvPr>
            <p:ph type="body" idx="1"/>
          </p:nvPr>
        </p:nvSpPr>
        <p:spPr>
          <a:xfrm>
            <a:off x="841248" y="5102352"/>
            <a:ext cx="10607040" cy="585216"/>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000"/>
              </a:spcBef>
              <a:spcAft>
                <a:spcPts val="0"/>
              </a:spcAft>
              <a:buClr>
                <a:schemeClr val="dk1"/>
              </a:buClr>
              <a:buSzPts val="2000"/>
              <a:buNone/>
              <a:defRPr sz="2000">
                <a:solidFill>
                  <a:schemeClr val="dk1"/>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1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4" name="Shape 44"/>
        <p:cNvGrpSpPr/>
        <p:nvPr/>
      </p:nvGrpSpPr>
      <p:grpSpPr>
        <a:xfrm>
          <a:off x="0" y="0"/>
          <a:ext cx="0" cy="0"/>
          <a:chOff x="0" y="0"/>
          <a:chExt cx="0" cy="0"/>
        </a:xfrm>
      </p:grpSpPr>
      <p:sp>
        <p:nvSpPr>
          <p:cNvPr id="45" name="Google Shape;45;p17"/>
          <p:cNvSpPr/>
          <p:nvPr/>
        </p:nvSpPr>
        <p:spPr>
          <a:xfrm>
            <a:off x="558209" y="0"/>
            <a:ext cx="11167447" cy="2018806"/>
          </a:xfrm>
          <a:prstGeom prst="rect">
            <a:avLst/>
          </a:prstGeom>
          <a:solidFill>
            <a:schemeClr val="lt1"/>
          </a:solidFill>
          <a:ln w="9525" cap="flat" cmpd="sng">
            <a:solidFill>
              <a:srgbClr val="E3ECF1"/>
            </a:solidFill>
            <a:prstDash val="solid"/>
            <a:miter lim="800000"/>
            <a:headEnd type="none" w="sm" len="sm"/>
            <a:tailEnd type="none" w="sm" len="sm"/>
          </a:ln>
          <a:effectLst>
            <a:outerShdw blurRad="50800" dist="38100" dir="2700000" algn="tl" rotWithShape="0">
              <a:srgbClr val="D8D8D8">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6" name="Google Shape;46;p17"/>
          <p:cNvSpPr/>
          <p:nvPr/>
        </p:nvSpPr>
        <p:spPr>
          <a:xfrm>
            <a:off x="566928" y="0"/>
            <a:ext cx="11155680" cy="20116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7" name="Google Shape;47;p17"/>
          <p:cNvSpPr/>
          <p:nvPr/>
        </p:nvSpPr>
        <p:spPr>
          <a:xfrm>
            <a:off x="498834" y="787352"/>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 name="Google Shape;48;p17"/>
          <p:cNvSpPr txBox="1"/>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rial" panose="020B0604020202020204"/>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7"/>
          <p:cNvSpPr txBox="1"/>
          <p:nvPr>
            <p:ph type="body" idx="1"/>
          </p:nvPr>
        </p:nvSpPr>
        <p:spPr>
          <a:xfrm>
            <a:off x="1115568" y="2478024"/>
            <a:ext cx="4937760" cy="3694176"/>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17"/>
          <p:cNvSpPr txBox="1"/>
          <p:nvPr>
            <p:ph type="body" idx="2"/>
          </p:nvPr>
        </p:nvSpPr>
        <p:spPr>
          <a:xfrm>
            <a:off x="6345936" y="2478024"/>
            <a:ext cx="4937760" cy="3694176"/>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17"/>
          <p:cNvSpPr txBox="1"/>
          <p:nvPr>
            <p:ph type="dt" idx="10"/>
          </p:nvPr>
        </p:nvSpPr>
        <p:spPr>
          <a:xfrm>
            <a:off x="1115568"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type="sldNum" idx="12"/>
          </p:nvPr>
        </p:nvSpPr>
        <p:spPr>
          <a:xfrm>
            <a:off x="8540496"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4" name="Shape 54"/>
        <p:cNvGrpSpPr/>
        <p:nvPr/>
      </p:nvGrpSpPr>
      <p:grpSpPr>
        <a:xfrm>
          <a:off x="0" y="0"/>
          <a:ext cx="0" cy="0"/>
          <a:chOff x="0" y="0"/>
          <a:chExt cx="0" cy="0"/>
        </a:xfrm>
      </p:grpSpPr>
      <p:sp>
        <p:nvSpPr>
          <p:cNvPr id="55" name="Google Shape;55;p18"/>
          <p:cNvSpPr/>
          <p:nvPr/>
        </p:nvSpPr>
        <p:spPr>
          <a:xfrm>
            <a:off x="558209" y="0"/>
            <a:ext cx="11167447" cy="2018806"/>
          </a:xfrm>
          <a:prstGeom prst="rect">
            <a:avLst/>
          </a:prstGeom>
          <a:solidFill>
            <a:schemeClr val="lt1"/>
          </a:solidFill>
          <a:ln w="9525" cap="flat" cmpd="sng">
            <a:solidFill>
              <a:srgbClr val="E3ECF1"/>
            </a:solidFill>
            <a:prstDash val="solid"/>
            <a:miter lim="800000"/>
            <a:headEnd type="none" w="sm" len="sm"/>
            <a:tailEnd type="none" w="sm" len="sm"/>
          </a:ln>
          <a:effectLst>
            <a:outerShdw blurRad="50800" dist="38100" dir="2700000" algn="tl" rotWithShape="0">
              <a:srgbClr val="D8D8D8">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6" name="Google Shape;56;p18"/>
          <p:cNvSpPr/>
          <p:nvPr/>
        </p:nvSpPr>
        <p:spPr>
          <a:xfrm>
            <a:off x="566928" y="0"/>
            <a:ext cx="11155680" cy="20116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7" name="Google Shape;57;p18"/>
          <p:cNvSpPr/>
          <p:nvPr/>
        </p:nvSpPr>
        <p:spPr>
          <a:xfrm>
            <a:off x="498834" y="787352"/>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8" name="Google Shape;58;p18"/>
          <p:cNvSpPr txBox="1"/>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rial" panose="020B0604020202020204"/>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8"/>
          <p:cNvSpPr txBox="1"/>
          <p:nvPr>
            <p:ph type="body" idx="1"/>
          </p:nvPr>
        </p:nvSpPr>
        <p:spPr>
          <a:xfrm>
            <a:off x="1115568" y="2372650"/>
            <a:ext cx="493776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2400"/>
              <a:buNone/>
              <a:defRPr sz="2400" b="1" cap="none"/>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60" name="Google Shape;60;p18"/>
          <p:cNvSpPr txBox="1"/>
          <p:nvPr>
            <p:ph type="body" idx="2"/>
          </p:nvPr>
        </p:nvSpPr>
        <p:spPr>
          <a:xfrm>
            <a:off x="1115568" y="3203688"/>
            <a:ext cx="4937760" cy="2968512"/>
          </a:xfrm>
          <a:prstGeom prst="rect">
            <a:avLst/>
          </a:prstGeom>
          <a:noFill/>
          <a:ln>
            <a:noFill/>
          </a:ln>
        </p:spPr>
        <p:txBody>
          <a:bodyPr spcFirstLastPara="1" wrap="square" lIns="91425" tIns="45700" rIns="91425" bIns="45700" anchor="t" anchorCtr="0">
            <a:normAutofit/>
          </a:bodyPr>
          <a:lstStyle>
            <a:lvl1pPr marL="457200" lvl="0" indent="-381000" algn="l">
              <a:lnSpc>
                <a:spcPct val="110000"/>
              </a:lnSpc>
              <a:spcBef>
                <a:spcPts val="1000"/>
              </a:spcBef>
              <a:spcAft>
                <a:spcPts val="0"/>
              </a:spcAft>
              <a:buClr>
                <a:schemeClr val="dk1"/>
              </a:buClr>
              <a:buSzPts val="2400"/>
              <a:buChar char="•"/>
              <a:defRPr sz="2400"/>
            </a:lvl1pPr>
            <a:lvl2pPr marL="914400" lvl="1" indent="-355600" algn="l">
              <a:lnSpc>
                <a:spcPct val="110000"/>
              </a:lnSpc>
              <a:spcBef>
                <a:spcPts val="500"/>
              </a:spcBef>
              <a:spcAft>
                <a:spcPts val="0"/>
              </a:spcAft>
              <a:buClr>
                <a:schemeClr val="dk1"/>
              </a:buClr>
              <a:buSzPts val="2000"/>
              <a:buChar char="•"/>
              <a:defRPr sz="2000"/>
            </a:lvl2pPr>
            <a:lvl3pPr marL="1371600" lvl="2" indent="-342900" algn="l">
              <a:lnSpc>
                <a:spcPct val="110000"/>
              </a:lnSpc>
              <a:spcBef>
                <a:spcPts val="500"/>
              </a:spcBef>
              <a:spcAft>
                <a:spcPts val="0"/>
              </a:spcAft>
              <a:buClr>
                <a:schemeClr val="dk1"/>
              </a:buClr>
              <a:buSzPts val="1800"/>
              <a:buChar char="•"/>
              <a:defRPr sz="1800"/>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1" name="Google Shape;61;p18"/>
          <p:cNvSpPr txBox="1"/>
          <p:nvPr>
            <p:ph type="body" idx="3"/>
          </p:nvPr>
        </p:nvSpPr>
        <p:spPr>
          <a:xfrm>
            <a:off x="6345936" y="2372650"/>
            <a:ext cx="493776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2400"/>
              <a:buNone/>
              <a:defRPr sz="2400" b="1" cap="none"/>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62" name="Google Shape;62;p18"/>
          <p:cNvSpPr txBox="1"/>
          <p:nvPr>
            <p:ph type="body" idx="4"/>
          </p:nvPr>
        </p:nvSpPr>
        <p:spPr>
          <a:xfrm>
            <a:off x="6345936" y="3203687"/>
            <a:ext cx="4937760" cy="2968511"/>
          </a:xfrm>
          <a:prstGeom prst="rect">
            <a:avLst/>
          </a:prstGeom>
          <a:noFill/>
          <a:ln>
            <a:noFill/>
          </a:ln>
        </p:spPr>
        <p:txBody>
          <a:bodyPr spcFirstLastPara="1" wrap="square" lIns="91425" tIns="45700" rIns="91425" bIns="45700" anchor="t" anchorCtr="0">
            <a:normAutofit/>
          </a:bodyPr>
          <a:lstStyle>
            <a:lvl1pPr marL="457200" lvl="0" indent="-381000" algn="l">
              <a:lnSpc>
                <a:spcPct val="110000"/>
              </a:lnSpc>
              <a:spcBef>
                <a:spcPts val="1000"/>
              </a:spcBef>
              <a:spcAft>
                <a:spcPts val="0"/>
              </a:spcAft>
              <a:buClr>
                <a:schemeClr val="dk1"/>
              </a:buClr>
              <a:buSzPts val="2400"/>
              <a:buChar char="•"/>
              <a:defRPr sz="2400"/>
            </a:lvl1pPr>
            <a:lvl2pPr marL="914400" lvl="1" indent="-355600" algn="l">
              <a:lnSpc>
                <a:spcPct val="110000"/>
              </a:lnSpc>
              <a:spcBef>
                <a:spcPts val="500"/>
              </a:spcBef>
              <a:spcAft>
                <a:spcPts val="0"/>
              </a:spcAft>
              <a:buClr>
                <a:schemeClr val="dk1"/>
              </a:buClr>
              <a:buSzPts val="2000"/>
              <a:buChar char="•"/>
              <a:defRPr sz="2000"/>
            </a:lvl2pPr>
            <a:lvl3pPr marL="1371600" lvl="2" indent="-342900" algn="l">
              <a:lnSpc>
                <a:spcPct val="110000"/>
              </a:lnSpc>
              <a:spcBef>
                <a:spcPts val="500"/>
              </a:spcBef>
              <a:spcAft>
                <a:spcPts val="0"/>
              </a:spcAft>
              <a:buClr>
                <a:schemeClr val="dk1"/>
              </a:buClr>
              <a:buSzPts val="1800"/>
              <a:buChar char="•"/>
              <a:defRPr sz="1800"/>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3" name="Google Shape;63;p18"/>
          <p:cNvSpPr txBox="1"/>
          <p:nvPr>
            <p:ph type="dt" idx="10"/>
          </p:nvPr>
        </p:nvSpPr>
        <p:spPr>
          <a:xfrm>
            <a:off x="1115568"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8"/>
          <p:cNvSpPr txBox="1"/>
          <p:nvPr>
            <p:ph type="sldNum" idx="12"/>
          </p:nvPr>
        </p:nvSpPr>
        <p:spPr>
          <a:xfrm>
            <a:off x="8540496"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6" name="Shape 66"/>
        <p:cNvGrpSpPr/>
        <p:nvPr/>
      </p:nvGrpSpPr>
      <p:grpSpPr>
        <a:xfrm>
          <a:off x="0" y="0"/>
          <a:ext cx="0" cy="0"/>
          <a:chOff x="0" y="0"/>
          <a:chExt cx="0" cy="0"/>
        </a:xfrm>
      </p:grpSpPr>
      <p:sp>
        <p:nvSpPr>
          <p:cNvPr id="67" name="Google Shape;67;p19"/>
          <p:cNvSpPr/>
          <p:nvPr/>
        </p:nvSpPr>
        <p:spPr>
          <a:xfrm>
            <a:off x="665853" y="1533525"/>
            <a:ext cx="10917063" cy="3790950"/>
          </a:xfrm>
          <a:prstGeom prst="rect">
            <a:avLst/>
          </a:prstGeom>
          <a:solidFill>
            <a:schemeClr val="lt1"/>
          </a:solidFill>
          <a:ln w="12700" cap="flat" cmpd="sng">
            <a:solidFill>
              <a:srgbClr val="E3ECF1"/>
            </a:solidFill>
            <a:prstDash val="solid"/>
            <a:miter lim="800000"/>
            <a:headEnd type="none" w="sm" len="sm"/>
            <a:tailEnd type="none" w="sm" len="sm"/>
          </a:ln>
          <a:effectLst>
            <a:outerShdw blurRad="50800" dist="38100" dir="2700000" algn="tl" rotWithShape="0">
              <a:srgbClr val="BBC2C9">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8" name="Google Shape;68;p19"/>
          <p:cNvSpPr/>
          <p:nvPr/>
        </p:nvSpPr>
        <p:spPr>
          <a:xfrm>
            <a:off x="609084" y="2971798"/>
            <a:ext cx="128016" cy="914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9" name="Google Shape;69;p19"/>
          <p:cNvSpPr txBox="1"/>
          <p:nvPr>
            <p:ph type="title"/>
          </p:nvPr>
        </p:nvSpPr>
        <p:spPr>
          <a:xfrm>
            <a:off x="1078992" y="1938528"/>
            <a:ext cx="10177272" cy="29900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5400"/>
              <a:buFont typeface="Arial" panose="020B0604020202020204"/>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73" name="Shape 73"/>
        <p:cNvGrpSpPr/>
        <p:nvPr/>
      </p:nvGrpSpPr>
      <p:grpSpPr>
        <a:xfrm>
          <a:off x="0" y="0"/>
          <a:ext cx="0" cy="0"/>
          <a:chOff x="0" y="0"/>
          <a:chExt cx="0" cy="0"/>
        </a:xfrm>
      </p:grpSpPr>
      <p:sp>
        <p:nvSpPr>
          <p:cNvPr id="74" name="Google Shape;74;p20"/>
          <p:cNvSpPr/>
          <p:nvPr/>
        </p:nvSpPr>
        <p:spPr>
          <a:xfrm>
            <a:off x="558210" y="1162033"/>
            <a:ext cx="3740740" cy="4643344"/>
          </a:xfrm>
          <a:prstGeom prst="rect">
            <a:avLst/>
          </a:prstGeom>
          <a:solidFill>
            <a:schemeClr val="lt1"/>
          </a:solidFill>
          <a:ln w="12700" cap="flat" cmpd="sng">
            <a:solidFill>
              <a:srgbClr val="E3ECF1"/>
            </a:solidFill>
            <a:prstDash val="solid"/>
            <a:miter lim="800000"/>
            <a:headEnd type="none" w="sm" len="sm"/>
            <a:tailEnd type="none" w="sm" len="sm"/>
          </a:ln>
          <a:effectLst>
            <a:outerShdw blurRad="50800" dist="38100" dir="2700000" algn="tl" rotWithShape="0">
              <a:srgbClr val="D8D8D8">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5" name="Google Shape;75;p20"/>
          <p:cNvSpPr/>
          <p:nvPr/>
        </p:nvSpPr>
        <p:spPr>
          <a:xfrm>
            <a:off x="498834" y="1618375"/>
            <a:ext cx="146304" cy="8229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6" name="Google Shape;76;p20"/>
          <p:cNvSpPr txBox="1"/>
          <p:nvPr>
            <p:ph type="title"/>
          </p:nvPr>
        </p:nvSpPr>
        <p:spPr>
          <a:xfrm>
            <a:off x="868680" y="1709928"/>
            <a:ext cx="3099816" cy="170992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3400"/>
              <a:buFont typeface="Arial" panose="020B0604020202020204"/>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0"/>
          <p:cNvSpPr txBox="1"/>
          <p:nvPr>
            <p:ph type="body" idx="1"/>
          </p:nvPr>
        </p:nvSpPr>
        <p:spPr>
          <a:xfrm>
            <a:off x="4965192" y="1709928"/>
            <a:ext cx="6729984" cy="4096512"/>
          </a:xfrm>
          <a:prstGeom prst="rect">
            <a:avLst/>
          </a:prstGeom>
          <a:noFill/>
          <a:ln>
            <a:noFill/>
          </a:ln>
        </p:spPr>
        <p:txBody>
          <a:bodyPr spcFirstLastPara="1" wrap="square" lIns="91425" tIns="45700" rIns="91425" bIns="45700" anchor="t" anchorCtr="0">
            <a:normAutofit/>
          </a:bodyPr>
          <a:lstStyle>
            <a:lvl1pPr marL="457200" lvl="0" indent="-406400" algn="l">
              <a:lnSpc>
                <a:spcPct val="110000"/>
              </a:lnSpc>
              <a:spcBef>
                <a:spcPts val="1000"/>
              </a:spcBef>
              <a:spcAft>
                <a:spcPts val="0"/>
              </a:spcAft>
              <a:buClr>
                <a:schemeClr val="dk1"/>
              </a:buClr>
              <a:buSzPts val="2800"/>
              <a:buChar char="•"/>
              <a:defRPr sz="2800"/>
            </a:lvl1pPr>
            <a:lvl2pPr marL="914400" lvl="1" indent="-381000" algn="l">
              <a:lnSpc>
                <a:spcPct val="110000"/>
              </a:lnSpc>
              <a:spcBef>
                <a:spcPts val="500"/>
              </a:spcBef>
              <a:spcAft>
                <a:spcPts val="0"/>
              </a:spcAft>
              <a:buClr>
                <a:schemeClr val="dk1"/>
              </a:buClr>
              <a:buSzPts val="2400"/>
              <a:buChar char="•"/>
              <a:defRPr sz="2400"/>
            </a:lvl2pPr>
            <a:lvl3pPr marL="1371600" lvl="2" indent="-355600" algn="l">
              <a:lnSpc>
                <a:spcPct val="110000"/>
              </a:lnSpc>
              <a:spcBef>
                <a:spcPts val="500"/>
              </a:spcBef>
              <a:spcAft>
                <a:spcPts val="0"/>
              </a:spcAft>
              <a:buClr>
                <a:schemeClr val="dk1"/>
              </a:buClr>
              <a:buSzPts val="2000"/>
              <a:buChar char="•"/>
              <a:defRPr sz="2000"/>
            </a:lvl3pPr>
            <a:lvl4pPr marL="1828800" lvl="3" indent="-355600" algn="l">
              <a:lnSpc>
                <a:spcPct val="110000"/>
              </a:lnSpc>
              <a:spcBef>
                <a:spcPts val="500"/>
              </a:spcBef>
              <a:spcAft>
                <a:spcPts val="0"/>
              </a:spcAft>
              <a:buClr>
                <a:schemeClr val="dk1"/>
              </a:buClr>
              <a:buSzPts val="2000"/>
              <a:buChar char="•"/>
              <a:defRPr sz="2000"/>
            </a:lvl4pPr>
            <a:lvl5pPr marL="2286000" lvl="4" indent="-355600" algn="l">
              <a:lnSpc>
                <a:spcPct val="11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78" name="Google Shape;78;p20"/>
          <p:cNvSpPr txBox="1"/>
          <p:nvPr>
            <p:ph type="body" idx="2"/>
          </p:nvPr>
        </p:nvSpPr>
        <p:spPr>
          <a:xfrm>
            <a:off x="868680" y="3429000"/>
            <a:ext cx="3099816" cy="2066544"/>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sz="1800"/>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9" name="Google Shape;79;p20"/>
          <p:cNvSpPr txBox="1"/>
          <p:nvPr>
            <p:ph type="dt" idx="10"/>
          </p:nvPr>
        </p:nvSpPr>
        <p:spPr>
          <a:xfrm>
            <a:off x="86868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82" name="Shape 82"/>
        <p:cNvGrpSpPr/>
        <p:nvPr/>
      </p:nvGrpSpPr>
      <p:grpSpPr>
        <a:xfrm>
          <a:off x="0" y="0"/>
          <a:ext cx="0" cy="0"/>
          <a:chOff x="0" y="0"/>
          <a:chExt cx="0" cy="0"/>
        </a:xfrm>
      </p:grpSpPr>
      <p:sp>
        <p:nvSpPr>
          <p:cNvPr id="83" name="Google Shape;83;p21"/>
          <p:cNvSpPr/>
          <p:nvPr/>
        </p:nvSpPr>
        <p:spPr>
          <a:xfrm>
            <a:off x="558210" y="1162033"/>
            <a:ext cx="3740740" cy="4643344"/>
          </a:xfrm>
          <a:prstGeom prst="rect">
            <a:avLst/>
          </a:prstGeom>
          <a:solidFill>
            <a:schemeClr val="lt1"/>
          </a:solidFill>
          <a:ln w="12700" cap="flat" cmpd="sng">
            <a:solidFill>
              <a:srgbClr val="E3ECF1"/>
            </a:solidFill>
            <a:prstDash val="solid"/>
            <a:miter lim="800000"/>
            <a:headEnd type="none" w="sm" len="sm"/>
            <a:tailEnd type="none" w="sm" len="sm"/>
          </a:ln>
          <a:effectLst>
            <a:outerShdw blurRad="50800" dist="38100" dir="2700000" algn="tl" rotWithShape="0">
              <a:srgbClr val="D8D8D8">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4" name="Google Shape;84;p21"/>
          <p:cNvSpPr/>
          <p:nvPr/>
        </p:nvSpPr>
        <p:spPr>
          <a:xfrm>
            <a:off x="498834" y="1618375"/>
            <a:ext cx="146304" cy="8229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5" name="Google Shape;85;p21"/>
          <p:cNvSpPr txBox="1"/>
          <p:nvPr>
            <p:ph type="title"/>
          </p:nvPr>
        </p:nvSpPr>
        <p:spPr>
          <a:xfrm>
            <a:off x="868680" y="1709928"/>
            <a:ext cx="3099816" cy="170992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3400"/>
              <a:buFont typeface="Arial" panose="020B0604020202020204"/>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1"/>
          <p:cNvSpPr/>
          <p:nvPr>
            <p:ph type="pic" idx="2"/>
          </p:nvPr>
        </p:nvSpPr>
        <p:spPr>
          <a:xfrm>
            <a:off x="4965192" y="1161288"/>
            <a:ext cx="6729984" cy="4645152"/>
          </a:xfrm>
          <a:prstGeom prst="rect">
            <a:avLst/>
          </a:prstGeom>
          <a:noFill/>
          <a:ln>
            <a:noFill/>
          </a:ln>
        </p:spPr>
      </p:sp>
      <p:sp>
        <p:nvSpPr>
          <p:cNvPr id="87" name="Google Shape;87;p21"/>
          <p:cNvSpPr txBox="1"/>
          <p:nvPr>
            <p:ph type="body" idx="1"/>
          </p:nvPr>
        </p:nvSpPr>
        <p:spPr>
          <a:xfrm>
            <a:off x="868680" y="3438144"/>
            <a:ext cx="3099816" cy="20574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sz="1800"/>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88" name="Google Shape;88;p21"/>
          <p:cNvSpPr txBox="1"/>
          <p:nvPr>
            <p:ph type="dt" idx="10"/>
          </p:nvPr>
        </p:nvSpPr>
        <p:spPr>
          <a:xfrm>
            <a:off x="86868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000"/>
              <a:buFont typeface="Arial" panose="020B0604020202020204"/>
              <a:buNone/>
              <a:defRPr sz="40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12"/>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10000"/>
              </a:lnSpc>
              <a:spcBef>
                <a:spcPts val="10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lnSpc>
                <a:spcPct val="11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11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lnSpc>
                <a:spcPct val="110000"/>
              </a:lnSpc>
              <a:spcBef>
                <a:spcPts val="50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30200" algn="l" rtl="0">
              <a:lnSpc>
                <a:spcPct val="110000"/>
              </a:lnSpc>
              <a:spcBef>
                <a:spcPts val="50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1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1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1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0" Type="http://schemas.openxmlformats.org/officeDocument/2006/relationships/notesSlide" Target="../notesSlides/notesSlide5.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0" Type="http://schemas.openxmlformats.org/officeDocument/2006/relationships/notesSlide" Target="../notesSlides/notesSlide6.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0" Type="http://schemas.openxmlformats.org/officeDocument/2006/relationships/notesSlide" Target="../notesSlides/notesSlide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A8B3"/>
        </a:solidFill>
        <a:effectLst/>
      </p:bgPr>
    </p:bg>
    <p:spTree>
      <p:nvGrpSpPr>
        <p:cNvPr id="106" name="Shape 106"/>
        <p:cNvGrpSpPr/>
        <p:nvPr/>
      </p:nvGrpSpPr>
      <p:grpSpPr>
        <a:xfrm>
          <a:off x="0" y="0"/>
          <a:ext cx="0" cy="0"/>
          <a:chOff x="0" y="0"/>
          <a:chExt cx="0" cy="0"/>
        </a:xfrm>
      </p:grpSpPr>
      <p:pic>
        <p:nvPicPr>
          <p:cNvPr id="107" name="Google Shape;107;p1"/>
          <p:cNvPicPr preferRelativeResize="0"/>
          <p:nvPr/>
        </p:nvPicPr>
        <p:blipFill rotWithShape="1">
          <a:blip r:embed="rId1">
            <a:alphaModFix amt="70000"/>
          </a:blip>
          <a:srcRect/>
          <a:stretch>
            <a:fillRect/>
          </a:stretch>
        </p:blipFill>
        <p:spPr>
          <a:xfrm rot="10800000" flipH="1">
            <a:off x="246103" y="106588"/>
            <a:ext cx="10041683" cy="5807441"/>
          </a:xfrm>
          <a:prstGeom prst="rect">
            <a:avLst/>
          </a:prstGeom>
          <a:noFill/>
          <a:ln>
            <a:noFill/>
          </a:ln>
        </p:spPr>
      </p:pic>
      <p:sp>
        <p:nvSpPr>
          <p:cNvPr id="108" name="Google Shape;108;p1"/>
          <p:cNvSpPr txBox="1"/>
          <p:nvPr/>
        </p:nvSpPr>
        <p:spPr>
          <a:xfrm>
            <a:off x="555734" y="2006993"/>
            <a:ext cx="4318534" cy="44627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0"/>
              <a:buFont typeface="Arial" panose="020B0604020202020204"/>
              <a:buNone/>
            </a:pPr>
            <a:r>
              <a:rPr lang="en-US" sz="6000" b="0" i="0" u="none" strike="noStrike" cap="none">
                <a:solidFill>
                  <a:schemeClr val="lt1"/>
                </a:solidFill>
                <a:latin typeface="Aharoni"/>
                <a:ea typeface="Aharoni"/>
                <a:cs typeface="Aharoni"/>
                <a:sym typeface="Aharoni"/>
              </a:rPr>
              <a:t>Loan</a:t>
            </a:r>
            <a:endParaRPr sz="6000" b="0" i="0" u="none" strike="noStrike" cap="none">
              <a:solidFill>
                <a:schemeClr val="lt1"/>
              </a:solidFill>
              <a:latin typeface="Aharoni"/>
              <a:ea typeface="Aharoni"/>
              <a:cs typeface="Aharoni"/>
              <a:sym typeface="Aharoni"/>
            </a:endParaRPr>
          </a:p>
          <a:p>
            <a:pPr marL="0" marR="0" lvl="0" indent="0" algn="l" rtl="0">
              <a:lnSpc>
                <a:spcPct val="100000"/>
              </a:lnSpc>
              <a:spcBef>
                <a:spcPts val="0"/>
              </a:spcBef>
              <a:spcAft>
                <a:spcPts val="0"/>
              </a:spcAft>
              <a:buClr>
                <a:srgbClr val="000000"/>
              </a:buClr>
              <a:buSzPts val="6000"/>
              <a:buFont typeface="Arial" panose="020B0604020202020204"/>
              <a:buNone/>
            </a:pPr>
            <a:r>
              <a:rPr lang="en-US" sz="6000" b="0" i="0" u="none" strike="noStrike" cap="none">
                <a:solidFill>
                  <a:schemeClr val="lt1"/>
                </a:solidFill>
                <a:latin typeface="Aharoni"/>
                <a:ea typeface="Aharoni"/>
                <a:cs typeface="Aharoni"/>
                <a:sym typeface="Aharoni"/>
              </a:rPr>
              <a:t>Approval </a:t>
            </a:r>
            <a:endParaRPr sz="6000" b="0" i="0" u="none" strike="noStrike" cap="none">
              <a:solidFill>
                <a:schemeClr val="lt1"/>
              </a:solidFill>
              <a:latin typeface="Aharoni"/>
              <a:ea typeface="Aharoni"/>
              <a:cs typeface="Aharoni"/>
              <a:sym typeface="Aharoni"/>
            </a:endParaRPr>
          </a:p>
          <a:p>
            <a:pPr marL="0" marR="0" lvl="0" indent="0" algn="l" rtl="0">
              <a:lnSpc>
                <a:spcPct val="100000"/>
              </a:lnSpc>
              <a:spcBef>
                <a:spcPts val="0"/>
              </a:spcBef>
              <a:spcAft>
                <a:spcPts val="0"/>
              </a:spcAft>
              <a:buClr>
                <a:srgbClr val="000000"/>
              </a:buClr>
              <a:buSzPts val="6000"/>
              <a:buFont typeface="Arial" panose="020B0604020202020204"/>
              <a:buNone/>
            </a:pPr>
            <a:r>
              <a:rPr lang="en-US" sz="6000" b="0" i="0" u="none" strike="noStrike" cap="none">
                <a:solidFill>
                  <a:schemeClr val="lt1"/>
                </a:solidFill>
                <a:latin typeface="Aharoni"/>
                <a:ea typeface="Aharoni"/>
                <a:cs typeface="Aharoni"/>
                <a:sym typeface="Aharoni"/>
              </a:rPr>
              <a:t>Amount Prediction</a:t>
            </a:r>
            <a:endParaRPr sz="6000" b="0" i="0" u="none" strike="noStrike" cap="none">
              <a:solidFill>
                <a:schemeClr val="lt1"/>
              </a:solidFill>
              <a:latin typeface="Aharoni"/>
              <a:ea typeface="Aharoni"/>
              <a:cs typeface="Aharoni"/>
              <a:sym typeface="Aharoni"/>
            </a:endParaRPr>
          </a:p>
          <a:p>
            <a:pPr marL="0" marR="0" lvl="0" indent="0" algn="l" rtl="0">
              <a:lnSpc>
                <a:spcPct val="100000"/>
              </a:lnSpc>
              <a:spcBef>
                <a:spcPts val="0"/>
              </a:spcBef>
              <a:spcAft>
                <a:spcPts val="0"/>
              </a:spcAft>
              <a:buClr>
                <a:srgbClr val="000000"/>
              </a:buClr>
              <a:buSzPts val="4400"/>
              <a:buFont typeface="Arial" panose="020B0604020202020204"/>
              <a:buNone/>
            </a:pPr>
            <a:endParaRPr sz="4400" b="0" i="0" u="none" strike="noStrike" cap="none">
              <a:solidFill>
                <a:schemeClr val="lt1"/>
              </a:solidFill>
              <a:latin typeface="Aharoni"/>
              <a:ea typeface="Aharoni"/>
              <a:cs typeface="Aharoni"/>
              <a:sym typeface="Aharoni"/>
            </a:endParaRPr>
          </a:p>
        </p:txBody>
      </p:sp>
      <p:pic>
        <p:nvPicPr>
          <p:cNvPr id="109" name="Google Shape;109;p1" descr="Upward trend with solid fill"/>
          <p:cNvPicPr preferRelativeResize="0"/>
          <p:nvPr/>
        </p:nvPicPr>
        <p:blipFill rotWithShape="1">
          <a:blip r:embed="rId2"/>
          <a:srcRect/>
          <a:stretch>
            <a:fillRect/>
          </a:stretch>
        </p:blipFill>
        <p:spPr>
          <a:xfrm>
            <a:off x="7451397" y="732623"/>
            <a:ext cx="4482085" cy="4482085"/>
          </a:xfrm>
          <a:prstGeom prst="rect">
            <a:avLst/>
          </a:prstGeom>
          <a:noFill/>
          <a:ln>
            <a:noFill/>
          </a:ln>
        </p:spPr>
      </p:pic>
      <p:sp>
        <p:nvSpPr>
          <p:cNvPr id="110" name="Google Shape;110;p1"/>
          <p:cNvSpPr txBox="1"/>
          <p:nvPr/>
        </p:nvSpPr>
        <p:spPr>
          <a:xfrm>
            <a:off x="8238861" y="4580859"/>
            <a:ext cx="3694176"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panose="020B0604020202020204"/>
              <a:buNone/>
            </a:pPr>
            <a:r>
              <a:rPr lang="en-US" sz="3200" b="0" i="0" u="none" strike="noStrike" cap="none">
                <a:solidFill>
                  <a:schemeClr val="lt1"/>
                </a:solidFill>
                <a:latin typeface="Aharoni"/>
                <a:ea typeface="Aharoni"/>
                <a:cs typeface="Aharoni"/>
                <a:sym typeface="Aharoni"/>
              </a:rPr>
              <a:t>Capstone Interim Presentation</a:t>
            </a:r>
            <a:endParaRPr sz="3200" b="0" i="0" u="none" strike="noStrike" cap="none">
              <a:solidFill>
                <a:schemeClr val="lt1"/>
              </a:solidFill>
              <a:latin typeface="Aharoni"/>
              <a:ea typeface="Aharoni"/>
              <a:cs typeface="Aharoni"/>
              <a:sym typeface="Aharoni"/>
            </a:endParaRPr>
          </a:p>
          <a:p>
            <a:pPr marL="0" marR="0" lvl="0" indent="0" algn="l" rtl="0">
              <a:lnSpc>
                <a:spcPct val="100000"/>
              </a:lnSpc>
              <a:spcBef>
                <a:spcPts val="0"/>
              </a:spcBef>
              <a:spcAft>
                <a:spcPts val="0"/>
              </a:spcAft>
              <a:buClr>
                <a:srgbClr val="000000"/>
              </a:buClr>
              <a:buSzPts val="3200"/>
              <a:buFont typeface="Arial" panose="020B0604020202020204"/>
              <a:buNone/>
            </a:pPr>
            <a:r>
              <a:rPr lang="en-US" sz="3200" b="0" i="0" u="none" strike="noStrike" cap="none">
                <a:solidFill>
                  <a:schemeClr val="lt1"/>
                </a:solidFill>
                <a:latin typeface="Aharoni"/>
                <a:ea typeface="Aharoni"/>
                <a:cs typeface="Aharoni"/>
                <a:sym typeface="Aharoni"/>
              </a:rPr>
              <a:t>- Group I</a:t>
            </a:r>
            <a:endParaRPr sz="3200" b="0" i="0" u="none" strike="noStrike" cap="none">
              <a:solidFill>
                <a:schemeClr val="lt1"/>
              </a:solidFill>
              <a:latin typeface="Aharoni"/>
              <a:ea typeface="Aharoni"/>
              <a:cs typeface="Aharoni"/>
              <a:sym typeface="Aharo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445" name="Shape 445"/>
        <p:cNvGrpSpPr/>
        <p:nvPr/>
      </p:nvGrpSpPr>
      <p:grpSpPr>
        <a:xfrm>
          <a:off x="0" y="0"/>
          <a:ext cx="0" cy="0"/>
          <a:chOff x="0" y="0"/>
          <a:chExt cx="0" cy="0"/>
        </a:xfrm>
      </p:grpSpPr>
      <p:grpSp>
        <p:nvGrpSpPr>
          <p:cNvPr id="446" name="Google Shape;446;p10"/>
          <p:cNvGrpSpPr/>
          <p:nvPr/>
        </p:nvGrpSpPr>
        <p:grpSpPr>
          <a:xfrm>
            <a:off x="1820778" y="-8052"/>
            <a:ext cx="10371222" cy="6858000"/>
            <a:chOff x="0" y="8052"/>
            <a:chExt cx="10371222" cy="6858000"/>
          </a:xfrm>
        </p:grpSpPr>
        <p:sp>
          <p:nvSpPr>
            <p:cNvPr id="447" name="Google Shape;447;p10"/>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448" name="Google Shape;448;p10"/>
            <p:cNvGrpSpPr/>
            <p:nvPr/>
          </p:nvGrpSpPr>
          <p:grpSpPr>
            <a:xfrm>
              <a:off x="9199788" y="2084696"/>
              <a:ext cx="1171433" cy="2688609"/>
              <a:chOff x="9199788" y="2084696"/>
              <a:chExt cx="1171433" cy="2688609"/>
            </a:xfrm>
          </p:grpSpPr>
          <p:sp>
            <p:nvSpPr>
              <p:cNvPr id="449" name="Google Shape;449;p10"/>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C7849D"/>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50" name="Google Shape;450;p10"/>
              <p:cNvSpPr txBox="1"/>
              <p:nvPr/>
            </p:nvSpPr>
            <p:spPr>
              <a:xfrm rot="-5400000" flipH="1">
                <a:off x="8842251" y="3244334"/>
                <a:ext cx="268860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About</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451" name="Google Shape;451;p10" descr="Lightbulb with solid fill"/>
              <p:cNvPicPr preferRelativeResize="0"/>
              <p:nvPr/>
            </p:nvPicPr>
            <p:blipFill rotWithShape="1">
              <a:blip r:embed="rId1"/>
              <a:srcRect/>
              <a:stretch>
                <a:fillRect/>
              </a:stretch>
            </p:blipFill>
            <p:spPr>
              <a:xfrm rot="-5400000">
                <a:off x="9382129" y="3119120"/>
                <a:ext cx="619760" cy="619760"/>
              </a:xfrm>
              <a:prstGeom prst="rect">
                <a:avLst/>
              </a:prstGeom>
              <a:noFill/>
              <a:ln>
                <a:noFill/>
              </a:ln>
            </p:spPr>
          </p:pic>
        </p:grpSp>
      </p:grpSp>
      <p:grpSp>
        <p:nvGrpSpPr>
          <p:cNvPr id="452" name="Google Shape;452;p10"/>
          <p:cNvGrpSpPr/>
          <p:nvPr/>
        </p:nvGrpSpPr>
        <p:grpSpPr>
          <a:xfrm>
            <a:off x="1292577" y="0"/>
            <a:ext cx="10371222" cy="6858000"/>
            <a:chOff x="237744" y="0"/>
            <a:chExt cx="10371222" cy="6858000"/>
          </a:xfrm>
        </p:grpSpPr>
        <p:grpSp>
          <p:nvGrpSpPr>
            <p:cNvPr id="453" name="Google Shape;453;p10"/>
            <p:cNvGrpSpPr/>
            <p:nvPr/>
          </p:nvGrpSpPr>
          <p:grpSpPr>
            <a:xfrm>
              <a:off x="237744" y="0"/>
              <a:ext cx="10371222" cy="6858000"/>
              <a:chOff x="0" y="8052"/>
              <a:chExt cx="10371222" cy="6858000"/>
            </a:xfrm>
          </p:grpSpPr>
          <p:sp>
            <p:nvSpPr>
              <p:cNvPr id="454" name="Google Shape;454;p10"/>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455" name="Google Shape;455;p10"/>
              <p:cNvGrpSpPr/>
              <p:nvPr/>
            </p:nvGrpSpPr>
            <p:grpSpPr>
              <a:xfrm>
                <a:off x="9199788" y="2084696"/>
                <a:ext cx="1171433" cy="2688609"/>
                <a:chOff x="9199788" y="2084696"/>
                <a:chExt cx="1171433" cy="2688609"/>
              </a:xfrm>
            </p:grpSpPr>
            <p:sp>
              <p:nvSpPr>
                <p:cNvPr id="456" name="Google Shape;456;p10"/>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00D463"/>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57" name="Google Shape;457;p10"/>
                <p:cNvSpPr txBox="1"/>
                <p:nvPr/>
              </p:nvSpPr>
              <p:spPr>
                <a:xfrm rot="-5400000" flipH="1">
                  <a:off x="8842251" y="3244334"/>
                  <a:ext cx="268860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Problem Statement</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458" name="Google Shape;458;p10" descr="Question mark with solid fill"/>
            <p:cNvPicPr preferRelativeResize="0"/>
            <p:nvPr/>
          </p:nvPicPr>
          <p:blipFill rotWithShape="1">
            <a:blip r:embed="rId2"/>
            <a:srcRect/>
            <a:stretch>
              <a:fillRect/>
            </a:stretch>
          </p:blipFill>
          <p:spPr>
            <a:xfrm rot="-5400000">
              <a:off x="9493398" y="3057144"/>
              <a:ext cx="743712" cy="743712"/>
            </a:xfrm>
            <a:prstGeom prst="rect">
              <a:avLst/>
            </a:prstGeom>
            <a:noFill/>
            <a:ln>
              <a:noFill/>
            </a:ln>
          </p:spPr>
        </p:pic>
      </p:grpSp>
      <p:grpSp>
        <p:nvGrpSpPr>
          <p:cNvPr id="459" name="Google Shape;459;p10"/>
          <p:cNvGrpSpPr/>
          <p:nvPr/>
        </p:nvGrpSpPr>
        <p:grpSpPr>
          <a:xfrm>
            <a:off x="662062" y="-16104"/>
            <a:ext cx="10371222" cy="6858000"/>
            <a:chOff x="237744" y="0"/>
            <a:chExt cx="10371222" cy="6858000"/>
          </a:xfrm>
        </p:grpSpPr>
        <p:grpSp>
          <p:nvGrpSpPr>
            <p:cNvPr id="460" name="Google Shape;460;p10"/>
            <p:cNvGrpSpPr/>
            <p:nvPr/>
          </p:nvGrpSpPr>
          <p:grpSpPr>
            <a:xfrm>
              <a:off x="237744" y="0"/>
              <a:ext cx="10371222" cy="6858000"/>
              <a:chOff x="0" y="8052"/>
              <a:chExt cx="10371222" cy="6858000"/>
            </a:xfrm>
          </p:grpSpPr>
          <p:sp>
            <p:nvSpPr>
              <p:cNvPr id="461" name="Google Shape;461;p10"/>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462" name="Google Shape;462;p10"/>
              <p:cNvGrpSpPr/>
              <p:nvPr/>
            </p:nvGrpSpPr>
            <p:grpSpPr>
              <a:xfrm>
                <a:off x="9199788" y="2084696"/>
                <a:ext cx="1171433" cy="2688609"/>
                <a:chOff x="9199788" y="2084696"/>
                <a:chExt cx="1171433" cy="2688609"/>
              </a:xfrm>
            </p:grpSpPr>
            <p:sp>
              <p:nvSpPr>
                <p:cNvPr id="463" name="Google Shape;463;p10"/>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DB96F2"/>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64" name="Google Shape;464;p10"/>
                <p:cNvSpPr txBox="1"/>
                <p:nvPr/>
              </p:nvSpPr>
              <p:spPr>
                <a:xfrm rot="-5400000" flipH="1">
                  <a:off x="8842251" y="3244334"/>
                  <a:ext cx="268860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Pre processing</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465" name="Google Shape;465;p10" descr="Filter with solid fill"/>
            <p:cNvPicPr preferRelativeResize="0"/>
            <p:nvPr/>
          </p:nvPicPr>
          <p:blipFill rotWithShape="1">
            <a:blip r:embed="rId3"/>
            <a:srcRect/>
            <a:stretch>
              <a:fillRect/>
            </a:stretch>
          </p:blipFill>
          <p:spPr>
            <a:xfrm rot="-5400000">
              <a:off x="9608260" y="3049486"/>
              <a:ext cx="759028" cy="759028"/>
            </a:xfrm>
            <a:prstGeom prst="rect">
              <a:avLst/>
            </a:prstGeom>
            <a:noFill/>
            <a:ln>
              <a:noFill/>
            </a:ln>
          </p:spPr>
        </p:pic>
      </p:grpSp>
      <p:grpSp>
        <p:nvGrpSpPr>
          <p:cNvPr id="466" name="Google Shape;466;p10"/>
          <p:cNvGrpSpPr/>
          <p:nvPr/>
        </p:nvGrpSpPr>
        <p:grpSpPr>
          <a:xfrm>
            <a:off x="40870" y="16104"/>
            <a:ext cx="10371222" cy="6858000"/>
            <a:chOff x="237744" y="0"/>
            <a:chExt cx="10371222" cy="6858000"/>
          </a:xfrm>
        </p:grpSpPr>
        <p:grpSp>
          <p:nvGrpSpPr>
            <p:cNvPr id="467" name="Google Shape;467;p10"/>
            <p:cNvGrpSpPr/>
            <p:nvPr/>
          </p:nvGrpSpPr>
          <p:grpSpPr>
            <a:xfrm>
              <a:off x="237744" y="0"/>
              <a:ext cx="10371222" cy="6858000"/>
              <a:chOff x="0" y="8052"/>
              <a:chExt cx="10371222" cy="6858000"/>
            </a:xfrm>
          </p:grpSpPr>
          <p:sp>
            <p:nvSpPr>
              <p:cNvPr id="468" name="Google Shape;468;p10"/>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469" name="Google Shape;469;p10"/>
              <p:cNvGrpSpPr/>
              <p:nvPr/>
            </p:nvGrpSpPr>
            <p:grpSpPr>
              <a:xfrm>
                <a:off x="9199788" y="2084696"/>
                <a:ext cx="1171433" cy="2688609"/>
                <a:chOff x="9199788" y="2084696"/>
                <a:chExt cx="1171433" cy="2688609"/>
              </a:xfrm>
            </p:grpSpPr>
            <p:sp>
              <p:nvSpPr>
                <p:cNvPr id="470" name="Google Shape;470;p10"/>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45B7C7"/>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71" name="Google Shape;471;p10"/>
                <p:cNvSpPr txBox="1"/>
                <p:nvPr/>
              </p:nvSpPr>
              <p:spPr>
                <a:xfrm rot="-5400000" flipH="1">
                  <a:off x="8842251" y="3244334"/>
                  <a:ext cx="268860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EDA</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472" name="Google Shape;472;p10" descr="Bar chart with solid fill"/>
            <p:cNvPicPr preferRelativeResize="0"/>
            <p:nvPr/>
          </p:nvPicPr>
          <p:blipFill rotWithShape="1">
            <a:blip r:embed="rId4"/>
            <a:srcRect/>
            <a:stretch>
              <a:fillRect/>
            </a:stretch>
          </p:blipFill>
          <p:spPr>
            <a:xfrm rot="-5400000">
              <a:off x="9477632" y="3048000"/>
              <a:ext cx="762000" cy="762000"/>
            </a:xfrm>
            <a:prstGeom prst="rect">
              <a:avLst/>
            </a:prstGeom>
            <a:noFill/>
            <a:ln>
              <a:noFill/>
            </a:ln>
          </p:spPr>
        </p:pic>
      </p:grpSp>
      <p:grpSp>
        <p:nvGrpSpPr>
          <p:cNvPr id="473" name="Google Shape;473;p10"/>
          <p:cNvGrpSpPr/>
          <p:nvPr/>
        </p:nvGrpSpPr>
        <p:grpSpPr>
          <a:xfrm>
            <a:off x="-588806" y="16104"/>
            <a:ext cx="10371222" cy="6858000"/>
            <a:chOff x="0" y="0"/>
            <a:chExt cx="10371222" cy="6858000"/>
          </a:xfrm>
        </p:grpSpPr>
        <p:grpSp>
          <p:nvGrpSpPr>
            <p:cNvPr id="474" name="Google Shape;474;p10"/>
            <p:cNvGrpSpPr/>
            <p:nvPr/>
          </p:nvGrpSpPr>
          <p:grpSpPr>
            <a:xfrm>
              <a:off x="0" y="0"/>
              <a:ext cx="10371222" cy="6858000"/>
              <a:chOff x="0" y="8052"/>
              <a:chExt cx="10371222" cy="6858000"/>
            </a:xfrm>
          </p:grpSpPr>
          <p:sp>
            <p:nvSpPr>
              <p:cNvPr id="475" name="Google Shape;475;p10"/>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285750" marR="0" lvl="0" indent="-171450" algn="ctr" rtl="0">
                  <a:lnSpc>
                    <a:spcPct val="100000"/>
                  </a:lnSpc>
                  <a:spcBef>
                    <a:spcPts val="0"/>
                  </a:spcBef>
                  <a:spcAft>
                    <a:spcPts val="0"/>
                  </a:spcAft>
                  <a:buClr>
                    <a:schemeClr val="dk1"/>
                  </a:buClr>
                  <a:buSzPts val="1800"/>
                  <a:buFont typeface="Noto Sans Symbols"/>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476" name="Google Shape;476;p10"/>
              <p:cNvGrpSpPr/>
              <p:nvPr/>
            </p:nvGrpSpPr>
            <p:grpSpPr>
              <a:xfrm>
                <a:off x="9199788" y="2084696"/>
                <a:ext cx="1171433" cy="2688609"/>
                <a:chOff x="9199788" y="2084696"/>
                <a:chExt cx="1171433" cy="2688609"/>
              </a:xfrm>
            </p:grpSpPr>
            <p:sp>
              <p:nvSpPr>
                <p:cNvPr id="477" name="Google Shape;477;p10"/>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7C7EFE"/>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285750" marR="0" lvl="0" indent="-171450" algn="ctr" rtl="0">
                    <a:lnSpc>
                      <a:spcPct val="100000"/>
                    </a:lnSpc>
                    <a:spcBef>
                      <a:spcPts val="0"/>
                    </a:spcBef>
                    <a:spcAft>
                      <a:spcPts val="0"/>
                    </a:spcAft>
                    <a:buClr>
                      <a:schemeClr val="dk1"/>
                    </a:buClr>
                    <a:buSzPts val="1800"/>
                    <a:buFont typeface="Noto Sans Symbols"/>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78" name="Google Shape;478;p10"/>
                <p:cNvSpPr txBox="1"/>
                <p:nvPr/>
              </p:nvSpPr>
              <p:spPr>
                <a:xfrm rot="-5400000" flipH="1">
                  <a:off x="8842251" y="3244334"/>
                  <a:ext cx="2688609" cy="369332"/>
                </a:xfrm>
                <a:prstGeom prst="rect">
                  <a:avLst/>
                </a:prstGeom>
                <a:noFill/>
                <a:ln>
                  <a:noFill/>
                </a:ln>
              </p:spPr>
              <p:txBody>
                <a:bodyPr spcFirstLastPara="1" wrap="square" lIns="91425" tIns="45700" rIns="91425" bIns="45700" anchor="t" anchorCtr="0">
                  <a:spAutoFit/>
                </a:bodyPr>
                <a:lstStyle/>
                <a:p>
                  <a:pPr marL="285750" marR="0" lvl="0" indent="-285750" algn="ctr" rtl="0">
                    <a:lnSpc>
                      <a:spcPct val="100000"/>
                    </a:lnSpc>
                    <a:spcBef>
                      <a:spcPts val="0"/>
                    </a:spcBef>
                    <a:spcAft>
                      <a:spcPts val="0"/>
                    </a:spcAft>
                    <a:buClr>
                      <a:schemeClr val="lt1"/>
                    </a:buClr>
                    <a:buSzPts val="1800"/>
                    <a:buFont typeface="Noto Sans Symbols"/>
                    <a:buChar char="❖"/>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Algorithm</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479" name="Google Shape;479;p10" descr="Typewriter with solid fill"/>
            <p:cNvPicPr preferRelativeResize="0"/>
            <p:nvPr/>
          </p:nvPicPr>
          <p:blipFill rotWithShape="1">
            <a:blip r:embed="rId5"/>
            <a:srcRect/>
            <a:stretch>
              <a:fillRect/>
            </a:stretch>
          </p:blipFill>
          <p:spPr>
            <a:xfrm rot="-5400000">
              <a:off x="9199787" y="3041434"/>
              <a:ext cx="759028" cy="759028"/>
            </a:xfrm>
            <a:prstGeom prst="rect">
              <a:avLst/>
            </a:prstGeom>
            <a:noFill/>
            <a:ln>
              <a:noFill/>
            </a:ln>
          </p:spPr>
        </p:pic>
      </p:grpSp>
      <p:sp>
        <p:nvSpPr>
          <p:cNvPr id="480" name="Google Shape;480;p10"/>
          <p:cNvSpPr/>
          <p:nvPr/>
        </p:nvSpPr>
        <p:spPr>
          <a:xfrm>
            <a:off x="292730" y="575656"/>
            <a:ext cx="6096000" cy="378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Our Future Approach :-</a:t>
            </a:r>
            <a:endParaRPr sz="20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1800"/>
              <a:buFont typeface="Noto Sans Symbols"/>
              <a:buChar char="❖"/>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We will build a decision tree, Gradient Boosting models as well.</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171450" algn="l" rtl="0">
              <a:lnSpc>
                <a:spcPct val="100000"/>
              </a:lnSpc>
              <a:spcBef>
                <a:spcPts val="0"/>
              </a:spcBef>
              <a:spcAft>
                <a:spcPts val="0"/>
              </a:spcAft>
              <a:buClr>
                <a:schemeClr val="dk1"/>
              </a:buClr>
              <a:buSzPts val="1800"/>
              <a:buFont typeface="Noto Sans Symbols"/>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1800"/>
              <a:buFont typeface="Noto Sans Symbols"/>
              <a:buChar char="❖"/>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For accuracy measures we will build a model using b</a:t>
            </a:r>
            <a:r>
              <a:rPr lang="en-US" sz="2000">
                <a:solidFill>
                  <a:schemeClr val="dk1"/>
                </a:solidFill>
              </a:rPr>
              <a:t>agging</a:t>
            </a: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 technique.</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171450" algn="l" rtl="0">
              <a:lnSpc>
                <a:spcPct val="100000"/>
              </a:lnSpc>
              <a:spcBef>
                <a:spcPts val="0"/>
              </a:spcBef>
              <a:spcAft>
                <a:spcPts val="0"/>
              </a:spcAft>
              <a:buClr>
                <a:schemeClr val="dk1"/>
              </a:buClr>
              <a:buSzPts val="1800"/>
              <a:buFont typeface="Noto Sans Symbols"/>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1800"/>
              <a:buFont typeface="Noto Sans Symbols"/>
              <a:buChar char="❖"/>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Since the data has many features, so to overcome the curse of dimensionality, we will use PCA to reduce multicollinearity in the data.</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3ECF1"/>
        </a:solidFill>
        <a:effectLst/>
      </p:bgPr>
    </p:bg>
    <p:spTree>
      <p:nvGrpSpPr>
        <p:cNvPr id="484" name="Shape 484"/>
        <p:cNvGrpSpPr/>
        <p:nvPr/>
      </p:nvGrpSpPr>
      <p:grpSpPr>
        <a:xfrm>
          <a:off x="0" y="0"/>
          <a:ext cx="0" cy="0"/>
          <a:chOff x="0" y="0"/>
          <a:chExt cx="0" cy="0"/>
        </a:xfrm>
      </p:grpSpPr>
      <p:sp>
        <p:nvSpPr>
          <p:cNvPr id="485" name="Google Shape;485;p11"/>
          <p:cNvSpPr txBox="1"/>
          <p:nvPr/>
        </p:nvSpPr>
        <p:spPr>
          <a:xfrm>
            <a:off x="1444752" y="2767280"/>
            <a:ext cx="8778240" cy="1323439"/>
          </a:xfrm>
          <a:prstGeom prst="rect">
            <a:avLst/>
          </a:prstGeom>
          <a:solidFill>
            <a:srgbClr val="1FAEB8"/>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0"/>
              <a:buFont typeface="Arial" panose="020B0604020202020204"/>
              <a:buNone/>
            </a:pPr>
            <a:r>
              <a:rPr lang="en-US" sz="8000" b="0" i="0" u="none" strike="noStrike" cap="none">
                <a:solidFill>
                  <a:schemeClr val="lt1"/>
                </a:solidFill>
                <a:latin typeface="Aharoni"/>
                <a:ea typeface="Aharoni"/>
                <a:cs typeface="Aharoni"/>
                <a:sym typeface="Aharoni"/>
              </a:rPr>
              <a:t>Thank</a:t>
            </a:r>
            <a:r>
              <a:rPr lang="en-US" sz="8000" b="0" i="0" u="none" strike="noStrike" cap="none">
                <a:solidFill>
                  <a:schemeClr val="dk1"/>
                </a:solidFill>
                <a:latin typeface="Aharoni"/>
                <a:ea typeface="Aharoni"/>
                <a:cs typeface="Aharoni"/>
                <a:sym typeface="Aharoni"/>
              </a:rPr>
              <a:t> </a:t>
            </a:r>
            <a:r>
              <a:rPr lang="en-US" sz="8000" b="0" i="0" u="none" strike="noStrike" cap="none">
                <a:solidFill>
                  <a:schemeClr val="lt1"/>
                </a:solidFill>
                <a:latin typeface="Aharoni"/>
                <a:ea typeface="Aharoni"/>
                <a:cs typeface="Aharoni"/>
                <a:sym typeface="Aharoni"/>
              </a:rPr>
              <a:t>You</a:t>
            </a:r>
            <a:endParaRPr sz="8000" b="0" i="0" u="none" strike="noStrike" cap="none">
              <a:solidFill>
                <a:schemeClr val="lt1"/>
              </a:solidFill>
              <a:latin typeface="Aharoni"/>
              <a:ea typeface="Aharoni"/>
              <a:cs typeface="Aharoni"/>
              <a:sym typeface="Aharon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15" name="Shape 115"/>
        <p:cNvGrpSpPr/>
        <p:nvPr/>
      </p:nvGrpSpPr>
      <p:grpSpPr>
        <a:xfrm>
          <a:off x="0" y="0"/>
          <a:ext cx="0" cy="0"/>
          <a:chOff x="0" y="0"/>
          <a:chExt cx="0" cy="0"/>
        </a:xfrm>
      </p:grpSpPr>
      <p:grpSp>
        <p:nvGrpSpPr>
          <p:cNvPr id="116" name="Google Shape;116;p2"/>
          <p:cNvGrpSpPr/>
          <p:nvPr/>
        </p:nvGrpSpPr>
        <p:grpSpPr>
          <a:xfrm>
            <a:off x="1224915" y="-11430"/>
            <a:ext cx="10967085" cy="6858000"/>
            <a:chOff x="0" y="8052"/>
            <a:chExt cx="10371221" cy="6858000"/>
          </a:xfrm>
        </p:grpSpPr>
        <p:sp>
          <p:nvSpPr>
            <p:cNvPr id="117" name="Google Shape;117;p2"/>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118" name="Google Shape;118;p2"/>
            <p:cNvGrpSpPr/>
            <p:nvPr/>
          </p:nvGrpSpPr>
          <p:grpSpPr>
            <a:xfrm>
              <a:off x="9199788" y="2094049"/>
              <a:ext cx="1171433" cy="2688600"/>
              <a:chOff x="9199788" y="2094049"/>
              <a:chExt cx="1171433" cy="2688600"/>
            </a:xfrm>
          </p:grpSpPr>
          <p:sp>
            <p:nvSpPr>
              <p:cNvPr id="119" name="Google Shape;119;p2"/>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C7849D"/>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20" name="Google Shape;120;p2"/>
              <p:cNvSpPr txBox="1"/>
              <p:nvPr/>
            </p:nvSpPr>
            <p:spPr>
              <a:xfrm rot="-5400000" flipH="1">
                <a:off x="8822290" y="3264804"/>
                <a:ext cx="2688600" cy="34708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About</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21" name="Google Shape;121;p2" descr="Lightbulb with solid fill"/>
              <p:cNvPicPr preferRelativeResize="0"/>
              <p:nvPr/>
            </p:nvPicPr>
            <p:blipFill rotWithShape="1">
              <a:blip r:embed="rId1"/>
              <a:srcRect/>
              <a:stretch>
                <a:fillRect/>
              </a:stretch>
            </p:blipFill>
            <p:spPr>
              <a:xfrm rot="-5400000">
                <a:off x="9382129" y="3119120"/>
                <a:ext cx="619760" cy="619760"/>
              </a:xfrm>
              <a:prstGeom prst="rect">
                <a:avLst/>
              </a:prstGeom>
              <a:noFill/>
              <a:ln>
                <a:noFill/>
              </a:ln>
            </p:spPr>
          </p:pic>
        </p:grpSp>
      </p:grpSp>
      <p:grpSp>
        <p:nvGrpSpPr>
          <p:cNvPr id="122" name="Google Shape;122;p2"/>
          <p:cNvGrpSpPr/>
          <p:nvPr/>
        </p:nvGrpSpPr>
        <p:grpSpPr>
          <a:xfrm>
            <a:off x="-6764655" y="-15875"/>
            <a:ext cx="9768148" cy="6858000"/>
            <a:chOff x="237744" y="0"/>
            <a:chExt cx="10428970" cy="6858000"/>
          </a:xfrm>
        </p:grpSpPr>
        <p:grpSp>
          <p:nvGrpSpPr>
            <p:cNvPr id="123" name="Google Shape;123;p2"/>
            <p:cNvGrpSpPr/>
            <p:nvPr/>
          </p:nvGrpSpPr>
          <p:grpSpPr>
            <a:xfrm>
              <a:off x="237744" y="0"/>
              <a:ext cx="10428970" cy="6858000"/>
              <a:chOff x="0" y="8052"/>
              <a:chExt cx="10428970" cy="6858000"/>
            </a:xfrm>
          </p:grpSpPr>
          <p:sp>
            <p:nvSpPr>
              <p:cNvPr id="124" name="Google Shape;124;p2"/>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125" name="Google Shape;125;p2"/>
              <p:cNvGrpSpPr/>
              <p:nvPr/>
            </p:nvGrpSpPr>
            <p:grpSpPr>
              <a:xfrm>
                <a:off x="9199788" y="2052734"/>
                <a:ext cx="1229182" cy="2688600"/>
                <a:chOff x="9199788" y="2052734"/>
                <a:chExt cx="1229182" cy="2688600"/>
              </a:xfrm>
            </p:grpSpPr>
            <p:sp>
              <p:nvSpPr>
                <p:cNvPr id="126" name="Google Shape;126;p2"/>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00D463"/>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27" name="Google Shape;127;p2"/>
                <p:cNvSpPr txBox="1"/>
                <p:nvPr/>
              </p:nvSpPr>
              <p:spPr>
                <a:xfrm rot="-5400000" flipH="1">
                  <a:off x="8888740" y="3201104"/>
                  <a:ext cx="2688600" cy="3918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Problem Statement</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128" name="Google Shape;128;p2" descr="Question mark with solid fill"/>
            <p:cNvPicPr preferRelativeResize="0"/>
            <p:nvPr/>
          </p:nvPicPr>
          <p:blipFill rotWithShape="1">
            <a:blip r:embed="rId2"/>
            <a:srcRect/>
            <a:stretch>
              <a:fillRect/>
            </a:stretch>
          </p:blipFill>
          <p:spPr>
            <a:xfrm rot="-5400000">
              <a:off x="9493398" y="3057144"/>
              <a:ext cx="743712" cy="743712"/>
            </a:xfrm>
            <a:prstGeom prst="rect">
              <a:avLst/>
            </a:prstGeom>
            <a:noFill/>
            <a:ln>
              <a:noFill/>
            </a:ln>
          </p:spPr>
        </p:pic>
      </p:grpSp>
      <p:grpSp>
        <p:nvGrpSpPr>
          <p:cNvPr id="129" name="Google Shape;129;p2"/>
          <p:cNvGrpSpPr/>
          <p:nvPr/>
        </p:nvGrpSpPr>
        <p:grpSpPr>
          <a:xfrm>
            <a:off x="-7566660" y="-15875"/>
            <a:ext cx="9913985" cy="6858000"/>
            <a:chOff x="237744" y="0"/>
            <a:chExt cx="10435661" cy="6858000"/>
          </a:xfrm>
        </p:grpSpPr>
        <p:grpSp>
          <p:nvGrpSpPr>
            <p:cNvPr id="130" name="Google Shape;130;p2"/>
            <p:cNvGrpSpPr/>
            <p:nvPr/>
          </p:nvGrpSpPr>
          <p:grpSpPr>
            <a:xfrm>
              <a:off x="237744" y="0"/>
              <a:ext cx="10435661" cy="6858000"/>
              <a:chOff x="0" y="8052"/>
              <a:chExt cx="10435661" cy="6858000"/>
            </a:xfrm>
          </p:grpSpPr>
          <p:sp>
            <p:nvSpPr>
              <p:cNvPr id="131" name="Google Shape;131;p2"/>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132" name="Google Shape;132;p2"/>
              <p:cNvGrpSpPr/>
              <p:nvPr/>
            </p:nvGrpSpPr>
            <p:grpSpPr>
              <a:xfrm>
                <a:off x="9199788" y="2042042"/>
                <a:ext cx="1235873" cy="2688600"/>
                <a:chOff x="9199788" y="2042042"/>
                <a:chExt cx="1235873" cy="2688600"/>
              </a:xfrm>
            </p:grpSpPr>
            <p:sp>
              <p:nvSpPr>
                <p:cNvPr id="133" name="Google Shape;133;p2"/>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DB96F2"/>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34" name="Google Shape;134;p2"/>
                <p:cNvSpPr txBox="1"/>
                <p:nvPr/>
              </p:nvSpPr>
              <p:spPr>
                <a:xfrm rot="-5400000" flipH="1">
                  <a:off x="8898190" y="3193170"/>
                  <a:ext cx="2688600" cy="38634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Pre processing</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135" name="Google Shape;135;p2" descr="Filter with solid fill"/>
            <p:cNvPicPr preferRelativeResize="0"/>
            <p:nvPr/>
          </p:nvPicPr>
          <p:blipFill rotWithShape="1">
            <a:blip r:embed="rId3"/>
            <a:srcRect/>
            <a:stretch>
              <a:fillRect/>
            </a:stretch>
          </p:blipFill>
          <p:spPr>
            <a:xfrm rot="-5400000">
              <a:off x="9608260" y="3049486"/>
              <a:ext cx="759028" cy="759028"/>
            </a:xfrm>
            <a:prstGeom prst="rect">
              <a:avLst/>
            </a:prstGeom>
            <a:noFill/>
            <a:ln>
              <a:noFill/>
            </a:ln>
          </p:spPr>
        </p:pic>
      </p:grpSp>
      <p:grpSp>
        <p:nvGrpSpPr>
          <p:cNvPr id="136" name="Google Shape;136;p2"/>
          <p:cNvGrpSpPr/>
          <p:nvPr/>
        </p:nvGrpSpPr>
        <p:grpSpPr>
          <a:xfrm>
            <a:off x="-8343900" y="-8255"/>
            <a:ext cx="10016178" cy="6858000"/>
            <a:chOff x="237744" y="0"/>
            <a:chExt cx="10439308" cy="6858000"/>
          </a:xfrm>
        </p:grpSpPr>
        <p:grpSp>
          <p:nvGrpSpPr>
            <p:cNvPr id="137" name="Google Shape;137;p2"/>
            <p:cNvGrpSpPr/>
            <p:nvPr/>
          </p:nvGrpSpPr>
          <p:grpSpPr>
            <a:xfrm>
              <a:off x="237744" y="0"/>
              <a:ext cx="10439308" cy="6858000"/>
              <a:chOff x="0" y="8052"/>
              <a:chExt cx="10439308" cy="6858000"/>
            </a:xfrm>
          </p:grpSpPr>
          <p:sp>
            <p:nvSpPr>
              <p:cNvPr id="138" name="Google Shape;138;p2"/>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139" name="Google Shape;139;p2"/>
              <p:cNvGrpSpPr/>
              <p:nvPr/>
            </p:nvGrpSpPr>
            <p:grpSpPr>
              <a:xfrm>
                <a:off x="9199788" y="2035638"/>
                <a:ext cx="1239519" cy="2688600"/>
                <a:chOff x="9199788" y="2035638"/>
                <a:chExt cx="1239519" cy="2688600"/>
              </a:xfrm>
            </p:grpSpPr>
            <p:sp>
              <p:nvSpPr>
                <p:cNvPr id="140" name="Google Shape;140;p2"/>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45B7C7"/>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41" name="Google Shape;141;p2"/>
                <p:cNvSpPr txBox="1"/>
                <p:nvPr/>
              </p:nvSpPr>
              <p:spPr>
                <a:xfrm rot="-5400000" flipH="1">
                  <a:off x="8903740" y="3188670"/>
                  <a:ext cx="2688600" cy="3825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EDA</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142" name="Google Shape;142;p2" descr="Bar chart with solid fill"/>
            <p:cNvPicPr preferRelativeResize="0"/>
            <p:nvPr/>
          </p:nvPicPr>
          <p:blipFill rotWithShape="1">
            <a:blip r:embed="rId4"/>
            <a:srcRect/>
            <a:stretch>
              <a:fillRect/>
            </a:stretch>
          </p:blipFill>
          <p:spPr>
            <a:xfrm rot="-5400000">
              <a:off x="9477632" y="3048000"/>
              <a:ext cx="762000" cy="762000"/>
            </a:xfrm>
            <a:prstGeom prst="rect">
              <a:avLst/>
            </a:prstGeom>
            <a:noFill/>
            <a:ln>
              <a:noFill/>
            </a:ln>
          </p:spPr>
        </p:pic>
      </p:grpSp>
      <p:grpSp>
        <p:nvGrpSpPr>
          <p:cNvPr id="143" name="Google Shape;143;p2"/>
          <p:cNvGrpSpPr/>
          <p:nvPr/>
        </p:nvGrpSpPr>
        <p:grpSpPr>
          <a:xfrm>
            <a:off x="-9692005" y="-40005"/>
            <a:ext cx="10648444" cy="6858000"/>
            <a:chOff x="0" y="0"/>
            <a:chExt cx="10371221" cy="6858000"/>
          </a:xfrm>
        </p:grpSpPr>
        <p:grpSp>
          <p:nvGrpSpPr>
            <p:cNvPr id="144" name="Google Shape;144;p2"/>
            <p:cNvGrpSpPr/>
            <p:nvPr/>
          </p:nvGrpSpPr>
          <p:grpSpPr>
            <a:xfrm>
              <a:off x="0" y="0"/>
              <a:ext cx="10371221" cy="6858000"/>
              <a:chOff x="0" y="8052"/>
              <a:chExt cx="10371221" cy="6858000"/>
            </a:xfrm>
          </p:grpSpPr>
          <p:sp>
            <p:nvSpPr>
              <p:cNvPr id="145" name="Google Shape;145;p2"/>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146" name="Google Shape;146;p2"/>
              <p:cNvGrpSpPr/>
              <p:nvPr/>
            </p:nvGrpSpPr>
            <p:grpSpPr>
              <a:xfrm>
                <a:off x="9199788" y="2078146"/>
                <a:ext cx="1171433" cy="2688609"/>
                <a:chOff x="9199788" y="2078146"/>
                <a:chExt cx="1171433" cy="2688609"/>
              </a:xfrm>
            </p:grpSpPr>
            <p:sp>
              <p:nvSpPr>
                <p:cNvPr id="147" name="Google Shape;147;p2"/>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7C7EFE"/>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48" name="Google Shape;148;p2"/>
                <p:cNvSpPr txBox="1"/>
                <p:nvPr/>
              </p:nvSpPr>
              <p:spPr>
                <a:xfrm rot="-5400000" flipH="1">
                  <a:off x="8842251" y="3243713"/>
                  <a:ext cx="2688609" cy="3574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Algorithm</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149" name="Google Shape;149;p2" descr="Typewriter with solid fill"/>
            <p:cNvPicPr preferRelativeResize="0"/>
            <p:nvPr/>
          </p:nvPicPr>
          <p:blipFill rotWithShape="1">
            <a:blip r:embed="rId5"/>
            <a:srcRect/>
            <a:stretch>
              <a:fillRect/>
            </a:stretch>
          </p:blipFill>
          <p:spPr>
            <a:xfrm rot="-5400000">
              <a:off x="9199787" y="3041434"/>
              <a:ext cx="759028" cy="759028"/>
            </a:xfrm>
            <a:prstGeom prst="rect">
              <a:avLst/>
            </a:prstGeom>
            <a:noFill/>
            <a:ln>
              <a:noFill/>
            </a:ln>
          </p:spPr>
        </p:pic>
      </p:grpSp>
      <p:sp>
        <p:nvSpPr>
          <p:cNvPr id="150" name="Google Shape;150;p2"/>
          <p:cNvSpPr txBox="1"/>
          <p:nvPr/>
        </p:nvSpPr>
        <p:spPr>
          <a:xfrm>
            <a:off x="3117215" y="188595"/>
            <a:ext cx="7972425" cy="6553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353744"/>
              </a:buClr>
              <a:buSzPts val="1800"/>
              <a:buFont typeface="Noto Sans Symbols"/>
              <a:buChar char="❖"/>
            </a:pPr>
            <a:r>
              <a:rPr lang="en-US" sz="2000" b="0" i="0" u="none" strike="noStrike" cap="none">
                <a:solidFill>
                  <a:srgbClr val="353744"/>
                </a:solidFill>
                <a:latin typeface="Times New Roman" panose="02020603050405020304"/>
                <a:ea typeface="Times New Roman" panose="02020603050405020304"/>
                <a:cs typeface="Times New Roman" panose="02020603050405020304"/>
                <a:sym typeface="Times New Roman" panose="02020603050405020304"/>
              </a:rPr>
              <a:t>The Paycheck Protection Program (PPP) loan is a type of loan established by the US Small Business Administration (SBA) as part of the Coronavirus Aid, Relief, and Economic Security (CARES) Act in response to the COVID-19 pandemic. The purpose of the PPP loan is to help small businesses keep their workers on the payroll during the pandemic. The PPP loans are made through SBA-approved lenders and are fully guaranteed by the federal government.</a:t>
            </a:r>
            <a:endParaRPr sz="2000" b="1" i="0" u="none" strike="noStrike" cap="none">
              <a:solidFill>
                <a:srgbClr val="353744"/>
              </a:solidFill>
              <a:latin typeface="Proxima Nova" panose="02000506030000020004"/>
              <a:ea typeface="Proxima Nova" panose="02000506030000020004"/>
              <a:cs typeface="Proxima Nova" panose="02000506030000020004"/>
              <a:sym typeface="Proxima Nova" panose="02000506030000020004"/>
            </a:endParaRPr>
          </a:p>
          <a:p>
            <a:pPr marL="285750" marR="0" lvl="0" indent="-285750" algn="l" rtl="0">
              <a:lnSpc>
                <a:spcPct val="100000"/>
              </a:lnSpc>
              <a:spcBef>
                <a:spcPts val="2400"/>
              </a:spcBef>
              <a:spcAft>
                <a:spcPts val="0"/>
              </a:spcAft>
              <a:buClr>
                <a:srgbClr val="353744"/>
              </a:buClr>
              <a:buSzPts val="1800"/>
              <a:buFont typeface="Noto Sans Symbols"/>
              <a:buChar char="❖"/>
            </a:pPr>
            <a:r>
              <a:rPr lang="en-US" sz="2000" b="0" i="0" u="none" strike="noStrike" cap="none">
                <a:solidFill>
                  <a:srgbClr val="353744"/>
                </a:solidFill>
                <a:latin typeface="Times New Roman" panose="02020603050405020304"/>
                <a:ea typeface="Times New Roman" panose="02020603050405020304"/>
                <a:cs typeface="Times New Roman" panose="02020603050405020304"/>
                <a:sym typeface="Times New Roman" panose="02020603050405020304"/>
              </a:rPr>
              <a:t>The aim of the program is to help these businesses keep their employees on        the payroll, cover eligible expenses such as rent, mortgage interest, and      utilities, and keep their operations running during the crisis.</a:t>
            </a:r>
            <a:endParaRPr sz="2000" b="0" i="0" u="none" strike="noStrike" cap="none">
              <a:solidFill>
                <a:srgbClr val="353744"/>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lnSpc>
                <a:spcPct val="100000"/>
              </a:lnSpc>
              <a:spcBef>
                <a:spcPts val="2400"/>
              </a:spcBef>
              <a:spcAft>
                <a:spcPts val="0"/>
              </a:spcAft>
              <a:buClr>
                <a:srgbClr val="353744"/>
              </a:buClr>
              <a:buSzPts val="1800"/>
              <a:buFont typeface="Noto Sans Symbols"/>
              <a:buChar char="❖"/>
            </a:pPr>
            <a:r>
              <a:rPr lang="en-US" sz="2000" b="0" i="0" u="none" strike="noStrike" cap="none">
                <a:solidFill>
                  <a:srgbClr val="353744"/>
                </a:solidFill>
                <a:latin typeface="Times New Roman" panose="02020603050405020304"/>
                <a:ea typeface="Times New Roman" panose="02020603050405020304"/>
                <a:cs typeface="Times New Roman" panose="02020603050405020304"/>
                <a:sym typeface="Times New Roman" panose="02020603050405020304"/>
              </a:rPr>
              <a:t>By providing PPP loans to eligible small businesses, the federal            government  aims to prevent widespread layoffs, preserve jobs, and support        the economy during a time of crisis.</a:t>
            </a:r>
            <a:endParaRPr sz="2000" b="0" i="0" u="none" strike="noStrike" cap="none">
              <a:solidFill>
                <a:srgbClr val="353744"/>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lnSpc>
                <a:spcPct val="100000"/>
              </a:lnSpc>
              <a:spcBef>
                <a:spcPts val="2400"/>
              </a:spcBef>
              <a:spcAft>
                <a:spcPts val="0"/>
              </a:spcAft>
              <a:buClr>
                <a:srgbClr val="353744"/>
              </a:buClr>
              <a:buSzPts val="1800"/>
              <a:buFont typeface="Noto Sans Symbols"/>
              <a:buChar char="❖"/>
            </a:pPr>
            <a:r>
              <a:rPr lang="en-US" sz="2000" b="0" i="0" u="none" strike="noStrike" cap="none">
                <a:solidFill>
                  <a:srgbClr val="353744"/>
                </a:solidFill>
                <a:latin typeface="Times New Roman" panose="02020603050405020304"/>
                <a:ea typeface="Times New Roman" panose="02020603050405020304"/>
                <a:cs typeface="Times New Roman" panose="02020603050405020304"/>
                <a:sym typeface="Times New Roman" panose="02020603050405020304"/>
              </a:rPr>
              <a:t>In addition to helping businesses stay afloat, the PPP loan also offers the potential for loan forgiveness if certain conditions are met. This provides an added incentive for small businesses to participate in the program and helps ensure that the funds are being used effectively.</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54" name="Shape 154"/>
        <p:cNvGrpSpPr/>
        <p:nvPr/>
      </p:nvGrpSpPr>
      <p:grpSpPr>
        <a:xfrm>
          <a:off x="0" y="0"/>
          <a:ext cx="0" cy="0"/>
          <a:chOff x="0" y="0"/>
          <a:chExt cx="0" cy="0"/>
        </a:xfrm>
      </p:grpSpPr>
      <p:grpSp>
        <p:nvGrpSpPr>
          <p:cNvPr id="155" name="Google Shape;155;p3"/>
          <p:cNvGrpSpPr/>
          <p:nvPr/>
        </p:nvGrpSpPr>
        <p:grpSpPr>
          <a:xfrm>
            <a:off x="1820778" y="-8052"/>
            <a:ext cx="10371222" cy="6858000"/>
            <a:chOff x="0" y="8052"/>
            <a:chExt cx="10371222" cy="6858000"/>
          </a:xfrm>
        </p:grpSpPr>
        <p:sp>
          <p:nvSpPr>
            <p:cNvPr id="156" name="Google Shape;156;p3"/>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157" name="Google Shape;157;p3"/>
            <p:cNvGrpSpPr/>
            <p:nvPr/>
          </p:nvGrpSpPr>
          <p:grpSpPr>
            <a:xfrm>
              <a:off x="9199788" y="2084696"/>
              <a:ext cx="1171433" cy="2688609"/>
              <a:chOff x="9199788" y="2084696"/>
              <a:chExt cx="1171433" cy="2688609"/>
            </a:xfrm>
          </p:grpSpPr>
          <p:sp>
            <p:nvSpPr>
              <p:cNvPr id="158" name="Google Shape;158;p3"/>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C7849D"/>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59" name="Google Shape;159;p3"/>
              <p:cNvSpPr txBox="1"/>
              <p:nvPr/>
            </p:nvSpPr>
            <p:spPr>
              <a:xfrm rot="-5400000" flipH="1">
                <a:off x="8842251" y="3244334"/>
                <a:ext cx="268860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About</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60" name="Google Shape;160;p3" descr="Lightbulb with solid fill"/>
              <p:cNvPicPr preferRelativeResize="0"/>
              <p:nvPr/>
            </p:nvPicPr>
            <p:blipFill rotWithShape="1">
              <a:blip r:embed="rId1"/>
              <a:srcRect/>
              <a:stretch>
                <a:fillRect/>
              </a:stretch>
            </p:blipFill>
            <p:spPr>
              <a:xfrm rot="-5400000">
                <a:off x="9382129" y="3119120"/>
                <a:ext cx="619760" cy="619760"/>
              </a:xfrm>
              <a:prstGeom prst="rect">
                <a:avLst/>
              </a:prstGeom>
              <a:noFill/>
              <a:ln>
                <a:noFill/>
              </a:ln>
            </p:spPr>
          </p:pic>
        </p:grpSp>
      </p:grpSp>
      <p:grpSp>
        <p:nvGrpSpPr>
          <p:cNvPr id="161" name="Google Shape;161;p3"/>
          <p:cNvGrpSpPr/>
          <p:nvPr/>
        </p:nvGrpSpPr>
        <p:grpSpPr>
          <a:xfrm>
            <a:off x="1842553" y="16100"/>
            <a:ext cx="9537030" cy="6858000"/>
            <a:chOff x="237744" y="0"/>
            <a:chExt cx="10404790" cy="6858000"/>
          </a:xfrm>
        </p:grpSpPr>
        <p:grpSp>
          <p:nvGrpSpPr>
            <p:cNvPr id="162" name="Google Shape;162;p3"/>
            <p:cNvGrpSpPr/>
            <p:nvPr/>
          </p:nvGrpSpPr>
          <p:grpSpPr>
            <a:xfrm>
              <a:off x="237744" y="0"/>
              <a:ext cx="10404790" cy="6858000"/>
              <a:chOff x="0" y="8052"/>
              <a:chExt cx="10404790" cy="6858000"/>
            </a:xfrm>
          </p:grpSpPr>
          <p:sp>
            <p:nvSpPr>
              <p:cNvPr id="163" name="Google Shape;163;p3"/>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164" name="Google Shape;164;p3"/>
              <p:cNvGrpSpPr/>
              <p:nvPr/>
            </p:nvGrpSpPr>
            <p:grpSpPr>
              <a:xfrm>
                <a:off x="9199788" y="2084696"/>
                <a:ext cx="1205002" cy="2688600"/>
                <a:chOff x="9199788" y="2084696"/>
                <a:chExt cx="1205002" cy="2688600"/>
              </a:xfrm>
            </p:grpSpPr>
            <p:sp>
              <p:nvSpPr>
                <p:cNvPr id="165" name="Google Shape;165;p3"/>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00D463"/>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66" name="Google Shape;166;p3"/>
                <p:cNvSpPr txBox="1"/>
                <p:nvPr/>
              </p:nvSpPr>
              <p:spPr>
                <a:xfrm rot="-5400000" flipH="1">
                  <a:off x="8859040" y="3227546"/>
                  <a:ext cx="2688600" cy="402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Problem Statement</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167" name="Google Shape;167;p3" descr="Question mark with solid fill"/>
            <p:cNvPicPr preferRelativeResize="0"/>
            <p:nvPr/>
          </p:nvPicPr>
          <p:blipFill rotWithShape="1">
            <a:blip r:embed="rId2"/>
            <a:srcRect/>
            <a:stretch>
              <a:fillRect/>
            </a:stretch>
          </p:blipFill>
          <p:spPr>
            <a:xfrm rot="-5400000">
              <a:off x="9493398" y="3057144"/>
              <a:ext cx="743712" cy="743712"/>
            </a:xfrm>
            <a:prstGeom prst="rect">
              <a:avLst/>
            </a:prstGeom>
            <a:noFill/>
            <a:ln>
              <a:noFill/>
            </a:ln>
          </p:spPr>
        </p:pic>
      </p:grpSp>
      <p:grpSp>
        <p:nvGrpSpPr>
          <p:cNvPr id="168" name="Google Shape;168;p3"/>
          <p:cNvGrpSpPr/>
          <p:nvPr/>
        </p:nvGrpSpPr>
        <p:grpSpPr>
          <a:xfrm>
            <a:off x="-7566885" y="-16104"/>
            <a:ext cx="10371222" cy="6858000"/>
            <a:chOff x="237744" y="0"/>
            <a:chExt cx="10371222" cy="6858000"/>
          </a:xfrm>
        </p:grpSpPr>
        <p:grpSp>
          <p:nvGrpSpPr>
            <p:cNvPr id="169" name="Google Shape;169;p3"/>
            <p:cNvGrpSpPr/>
            <p:nvPr/>
          </p:nvGrpSpPr>
          <p:grpSpPr>
            <a:xfrm>
              <a:off x="237744" y="0"/>
              <a:ext cx="10371222" cy="6858000"/>
              <a:chOff x="0" y="8052"/>
              <a:chExt cx="10371222" cy="6858000"/>
            </a:xfrm>
          </p:grpSpPr>
          <p:sp>
            <p:nvSpPr>
              <p:cNvPr id="170" name="Google Shape;170;p3"/>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171" name="Google Shape;171;p3"/>
              <p:cNvGrpSpPr/>
              <p:nvPr/>
            </p:nvGrpSpPr>
            <p:grpSpPr>
              <a:xfrm>
                <a:off x="9199788" y="2084696"/>
                <a:ext cx="1171433" cy="2688609"/>
                <a:chOff x="9199788" y="2084696"/>
                <a:chExt cx="1171433" cy="2688609"/>
              </a:xfrm>
            </p:grpSpPr>
            <p:sp>
              <p:nvSpPr>
                <p:cNvPr id="172" name="Google Shape;172;p3"/>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DB96F2"/>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73" name="Google Shape;173;p3"/>
                <p:cNvSpPr txBox="1"/>
                <p:nvPr/>
              </p:nvSpPr>
              <p:spPr>
                <a:xfrm rot="-5400000" flipH="1">
                  <a:off x="8842251" y="3244334"/>
                  <a:ext cx="268860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Pre processing</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174" name="Google Shape;174;p3" descr="Filter with solid fill"/>
            <p:cNvPicPr preferRelativeResize="0"/>
            <p:nvPr/>
          </p:nvPicPr>
          <p:blipFill rotWithShape="1">
            <a:blip r:embed="rId3"/>
            <a:srcRect/>
            <a:stretch>
              <a:fillRect/>
            </a:stretch>
          </p:blipFill>
          <p:spPr>
            <a:xfrm rot="-5400000">
              <a:off x="9608260" y="3049486"/>
              <a:ext cx="759028" cy="759028"/>
            </a:xfrm>
            <a:prstGeom prst="rect">
              <a:avLst/>
            </a:prstGeom>
            <a:noFill/>
            <a:ln>
              <a:noFill/>
            </a:ln>
          </p:spPr>
        </p:pic>
      </p:grpSp>
      <p:grpSp>
        <p:nvGrpSpPr>
          <p:cNvPr id="175" name="Google Shape;175;p3"/>
          <p:cNvGrpSpPr/>
          <p:nvPr/>
        </p:nvGrpSpPr>
        <p:grpSpPr>
          <a:xfrm>
            <a:off x="-8343900" y="-8255"/>
            <a:ext cx="10325987" cy="6858000"/>
            <a:chOff x="237744" y="0"/>
            <a:chExt cx="10380168" cy="6858000"/>
          </a:xfrm>
        </p:grpSpPr>
        <p:grpSp>
          <p:nvGrpSpPr>
            <p:cNvPr id="176" name="Google Shape;176;p3"/>
            <p:cNvGrpSpPr/>
            <p:nvPr/>
          </p:nvGrpSpPr>
          <p:grpSpPr>
            <a:xfrm>
              <a:off x="237744" y="0"/>
              <a:ext cx="10380168" cy="6858000"/>
              <a:chOff x="0" y="8052"/>
              <a:chExt cx="10380168" cy="6858000"/>
            </a:xfrm>
          </p:grpSpPr>
          <p:sp>
            <p:nvSpPr>
              <p:cNvPr id="177" name="Google Shape;177;p3"/>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178" name="Google Shape;178;p3"/>
              <p:cNvGrpSpPr/>
              <p:nvPr/>
            </p:nvGrpSpPr>
            <p:grpSpPr>
              <a:xfrm>
                <a:off x="9199788" y="2075423"/>
                <a:ext cx="1180380" cy="2688600"/>
                <a:chOff x="9199788" y="2075423"/>
                <a:chExt cx="1180380" cy="2688600"/>
              </a:xfrm>
            </p:grpSpPr>
            <p:sp>
              <p:nvSpPr>
                <p:cNvPr id="179" name="Google Shape;179;p3"/>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45B7C7"/>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80" name="Google Shape;180;p3"/>
                <p:cNvSpPr txBox="1"/>
                <p:nvPr/>
              </p:nvSpPr>
              <p:spPr>
                <a:xfrm rot="-5400000" flipH="1">
                  <a:off x="8851390" y="3235245"/>
                  <a:ext cx="2688600" cy="36895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EDA</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181" name="Google Shape;181;p3" descr="Bar chart with solid fill"/>
            <p:cNvPicPr preferRelativeResize="0"/>
            <p:nvPr/>
          </p:nvPicPr>
          <p:blipFill rotWithShape="1">
            <a:blip r:embed="rId4"/>
            <a:srcRect/>
            <a:stretch>
              <a:fillRect/>
            </a:stretch>
          </p:blipFill>
          <p:spPr>
            <a:xfrm rot="-5400000">
              <a:off x="9477632" y="3048000"/>
              <a:ext cx="762000" cy="762000"/>
            </a:xfrm>
            <a:prstGeom prst="rect">
              <a:avLst/>
            </a:prstGeom>
            <a:noFill/>
            <a:ln>
              <a:noFill/>
            </a:ln>
          </p:spPr>
        </p:pic>
      </p:grpSp>
      <p:grpSp>
        <p:nvGrpSpPr>
          <p:cNvPr id="182" name="Google Shape;182;p3"/>
          <p:cNvGrpSpPr/>
          <p:nvPr/>
        </p:nvGrpSpPr>
        <p:grpSpPr>
          <a:xfrm>
            <a:off x="-9145905" y="-8255"/>
            <a:ext cx="10336013" cy="6858000"/>
            <a:chOff x="0" y="0"/>
            <a:chExt cx="10388537" cy="6858000"/>
          </a:xfrm>
        </p:grpSpPr>
        <p:grpSp>
          <p:nvGrpSpPr>
            <p:cNvPr id="183" name="Google Shape;183;p3"/>
            <p:cNvGrpSpPr/>
            <p:nvPr/>
          </p:nvGrpSpPr>
          <p:grpSpPr>
            <a:xfrm>
              <a:off x="0" y="0"/>
              <a:ext cx="10388537" cy="6858000"/>
              <a:chOff x="0" y="8052"/>
              <a:chExt cx="10388537" cy="6858000"/>
            </a:xfrm>
          </p:grpSpPr>
          <p:sp>
            <p:nvSpPr>
              <p:cNvPr id="184" name="Google Shape;184;p3"/>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185" name="Google Shape;185;p3"/>
              <p:cNvGrpSpPr/>
              <p:nvPr/>
            </p:nvGrpSpPr>
            <p:grpSpPr>
              <a:xfrm>
                <a:off x="9199788" y="2067034"/>
                <a:ext cx="1188749" cy="2688600"/>
                <a:chOff x="9199788" y="2067034"/>
                <a:chExt cx="1188749" cy="2688600"/>
              </a:xfrm>
            </p:grpSpPr>
            <p:sp>
              <p:nvSpPr>
                <p:cNvPr id="186" name="Google Shape;186;p3"/>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7C7EFE"/>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87" name="Google Shape;187;p3"/>
                <p:cNvSpPr txBox="1"/>
                <p:nvPr/>
              </p:nvSpPr>
              <p:spPr>
                <a:xfrm rot="-5400000" flipH="1">
                  <a:off x="8859790" y="3226886"/>
                  <a:ext cx="2688600" cy="36889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Algorithm</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188" name="Google Shape;188;p3" descr="Typewriter with solid fill"/>
            <p:cNvPicPr preferRelativeResize="0"/>
            <p:nvPr/>
          </p:nvPicPr>
          <p:blipFill rotWithShape="1">
            <a:blip r:embed="rId5"/>
            <a:srcRect/>
            <a:stretch>
              <a:fillRect/>
            </a:stretch>
          </p:blipFill>
          <p:spPr>
            <a:xfrm rot="-5400000">
              <a:off x="9199787" y="3041434"/>
              <a:ext cx="759028" cy="759028"/>
            </a:xfrm>
            <a:prstGeom prst="rect">
              <a:avLst/>
            </a:prstGeom>
            <a:noFill/>
            <a:ln>
              <a:noFill/>
            </a:ln>
          </p:spPr>
        </p:pic>
      </p:grpSp>
      <p:sp>
        <p:nvSpPr>
          <p:cNvPr id="189" name="Google Shape;189;p3"/>
          <p:cNvSpPr txBox="1"/>
          <p:nvPr/>
        </p:nvSpPr>
        <p:spPr>
          <a:xfrm>
            <a:off x="3212116" y="525372"/>
            <a:ext cx="6435677" cy="47066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PROBLEM STATEMENT :- </a:t>
            </a:r>
            <a:endParaRPr sz="20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800"/>
              <a:buFont typeface="Arial" panose="020B0604020202020204"/>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171450" algn="l" rtl="0">
              <a:lnSpc>
                <a:spcPct val="100000"/>
              </a:lnSpc>
              <a:spcBef>
                <a:spcPts val="0"/>
              </a:spcBef>
              <a:spcAft>
                <a:spcPts val="0"/>
              </a:spcAft>
              <a:buClr>
                <a:schemeClr val="dk1"/>
              </a:buClr>
              <a:buSzPts val="1800"/>
              <a:buFont typeface="Arial" panose="020B0604020202020204"/>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The objective is to develop a predictive model for PPP loan approval amounts.</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184150" algn="l" rtl="0">
              <a:lnSpc>
                <a:spcPct val="100000"/>
              </a:lnSpc>
              <a:spcBef>
                <a:spcPts val="0"/>
              </a:spcBef>
              <a:spcAft>
                <a:spcPts val="0"/>
              </a:spcAft>
              <a:buClr>
                <a:schemeClr val="dk1"/>
              </a:buClr>
              <a:buSzPts val="1600"/>
              <a:buFont typeface="Arial" panose="020B0604020202020204"/>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The model will consider essential borrower and loan characteristics.</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184150" algn="l" rtl="0">
              <a:lnSpc>
                <a:spcPct val="100000"/>
              </a:lnSpc>
              <a:spcBef>
                <a:spcPts val="0"/>
              </a:spcBef>
              <a:spcAft>
                <a:spcPts val="0"/>
              </a:spcAft>
              <a:buClr>
                <a:schemeClr val="dk1"/>
              </a:buClr>
              <a:buSzPts val="1600"/>
              <a:buFont typeface="Arial" panose="020B0604020202020204"/>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The goal is to help lenders make informed decisions and distribute funds efficiently.</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184150" algn="l" rtl="0">
              <a:lnSpc>
                <a:spcPct val="100000"/>
              </a:lnSpc>
              <a:spcBef>
                <a:spcPts val="0"/>
              </a:spcBef>
              <a:spcAft>
                <a:spcPts val="0"/>
              </a:spcAft>
              <a:buClr>
                <a:schemeClr val="dk1"/>
              </a:buClr>
              <a:buSzPts val="1600"/>
              <a:buFont typeface="Arial" panose="020B0604020202020204"/>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The pandemic's impact on small businesses is a key consideration.</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800"/>
              <a:buFont typeface="Arial" panose="020B0604020202020204"/>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93" name="Shape 193"/>
        <p:cNvGrpSpPr/>
        <p:nvPr/>
      </p:nvGrpSpPr>
      <p:grpSpPr>
        <a:xfrm>
          <a:off x="0" y="0"/>
          <a:ext cx="0" cy="0"/>
          <a:chOff x="0" y="0"/>
          <a:chExt cx="0" cy="0"/>
        </a:xfrm>
      </p:grpSpPr>
      <p:grpSp>
        <p:nvGrpSpPr>
          <p:cNvPr id="194" name="Google Shape;194;p4"/>
          <p:cNvGrpSpPr/>
          <p:nvPr/>
        </p:nvGrpSpPr>
        <p:grpSpPr>
          <a:xfrm>
            <a:off x="1820778" y="-8052"/>
            <a:ext cx="10371222" cy="6858000"/>
            <a:chOff x="0" y="8052"/>
            <a:chExt cx="10371222" cy="6858000"/>
          </a:xfrm>
        </p:grpSpPr>
        <p:sp>
          <p:nvSpPr>
            <p:cNvPr id="195" name="Google Shape;195;p4"/>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196" name="Google Shape;196;p4"/>
            <p:cNvGrpSpPr/>
            <p:nvPr/>
          </p:nvGrpSpPr>
          <p:grpSpPr>
            <a:xfrm>
              <a:off x="9199788" y="2084696"/>
              <a:ext cx="1171433" cy="2688609"/>
              <a:chOff x="9199788" y="2084696"/>
              <a:chExt cx="1171433" cy="2688609"/>
            </a:xfrm>
          </p:grpSpPr>
          <p:sp>
            <p:nvSpPr>
              <p:cNvPr id="197" name="Google Shape;197;p4"/>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C7849D"/>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8" name="Google Shape;198;p4"/>
              <p:cNvSpPr txBox="1"/>
              <p:nvPr/>
            </p:nvSpPr>
            <p:spPr>
              <a:xfrm rot="-5400000" flipH="1">
                <a:off x="8842251" y="3244334"/>
                <a:ext cx="268860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About</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99" name="Google Shape;199;p4" descr="Lightbulb with solid fill"/>
              <p:cNvPicPr preferRelativeResize="0"/>
              <p:nvPr/>
            </p:nvPicPr>
            <p:blipFill rotWithShape="1">
              <a:blip r:embed="rId1"/>
              <a:srcRect/>
              <a:stretch>
                <a:fillRect/>
              </a:stretch>
            </p:blipFill>
            <p:spPr>
              <a:xfrm rot="-5400000">
                <a:off x="9382129" y="3119120"/>
                <a:ext cx="619760" cy="619760"/>
              </a:xfrm>
              <a:prstGeom prst="rect">
                <a:avLst/>
              </a:prstGeom>
              <a:noFill/>
              <a:ln>
                <a:noFill/>
              </a:ln>
            </p:spPr>
          </p:pic>
        </p:grpSp>
      </p:grpSp>
      <p:grpSp>
        <p:nvGrpSpPr>
          <p:cNvPr id="200" name="Google Shape;200;p4"/>
          <p:cNvGrpSpPr/>
          <p:nvPr/>
        </p:nvGrpSpPr>
        <p:grpSpPr>
          <a:xfrm>
            <a:off x="1292575" y="0"/>
            <a:ext cx="10119194" cy="6858000"/>
            <a:chOff x="237744" y="0"/>
            <a:chExt cx="10380790" cy="6858000"/>
          </a:xfrm>
        </p:grpSpPr>
        <p:grpSp>
          <p:nvGrpSpPr>
            <p:cNvPr id="201" name="Google Shape;201;p4"/>
            <p:cNvGrpSpPr/>
            <p:nvPr/>
          </p:nvGrpSpPr>
          <p:grpSpPr>
            <a:xfrm>
              <a:off x="237744" y="0"/>
              <a:ext cx="10380790" cy="6858000"/>
              <a:chOff x="0" y="8052"/>
              <a:chExt cx="10380790" cy="6858000"/>
            </a:xfrm>
          </p:grpSpPr>
          <p:sp>
            <p:nvSpPr>
              <p:cNvPr id="202" name="Google Shape;202;p4"/>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203" name="Google Shape;203;p4"/>
              <p:cNvGrpSpPr/>
              <p:nvPr/>
            </p:nvGrpSpPr>
            <p:grpSpPr>
              <a:xfrm>
                <a:off x="9199788" y="2084696"/>
                <a:ext cx="1181002" cy="2688600"/>
                <a:chOff x="9199788" y="2084696"/>
                <a:chExt cx="1181002" cy="2688600"/>
              </a:xfrm>
            </p:grpSpPr>
            <p:sp>
              <p:nvSpPr>
                <p:cNvPr id="204" name="Google Shape;204;p4"/>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00D463"/>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05" name="Google Shape;205;p4"/>
                <p:cNvSpPr txBox="1"/>
                <p:nvPr/>
              </p:nvSpPr>
              <p:spPr>
                <a:xfrm rot="-5400000" flipH="1">
                  <a:off x="8847040" y="3239546"/>
                  <a:ext cx="2688600" cy="378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Problem Statement</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206" name="Google Shape;206;p4" descr="Question mark with solid fill"/>
            <p:cNvPicPr preferRelativeResize="0"/>
            <p:nvPr/>
          </p:nvPicPr>
          <p:blipFill rotWithShape="1">
            <a:blip r:embed="rId2"/>
            <a:srcRect/>
            <a:stretch>
              <a:fillRect/>
            </a:stretch>
          </p:blipFill>
          <p:spPr>
            <a:xfrm rot="-5400000">
              <a:off x="9493398" y="3057144"/>
              <a:ext cx="743712" cy="743712"/>
            </a:xfrm>
            <a:prstGeom prst="rect">
              <a:avLst/>
            </a:prstGeom>
            <a:noFill/>
            <a:ln>
              <a:noFill/>
            </a:ln>
          </p:spPr>
        </p:pic>
      </p:grpSp>
      <p:grpSp>
        <p:nvGrpSpPr>
          <p:cNvPr id="207" name="Google Shape;207;p4"/>
          <p:cNvGrpSpPr/>
          <p:nvPr/>
        </p:nvGrpSpPr>
        <p:grpSpPr>
          <a:xfrm>
            <a:off x="-99159" y="0"/>
            <a:ext cx="10641910" cy="6858000"/>
            <a:chOff x="237744" y="0"/>
            <a:chExt cx="10371221" cy="6858000"/>
          </a:xfrm>
        </p:grpSpPr>
        <p:grpSp>
          <p:nvGrpSpPr>
            <p:cNvPr id="208" name="Google Shape;208;p4"/>
            <p:cNvGrpSpPr/>
            <p:nvPr/>
          </p:nvGrpSpPr>
          <p:grpSpPr>
            <a:xfrm>
              <a:off x="237744" y="0"/>
              <a:ext cx="10371221" cy="6858000"/>
              <a:chOff x="0" y="8052"/>
              <a:chExt cx="10371221" cy="6858000"/>
            </a:xfrm>
          </p:grpSpPr>
          <p:sp>
            <p:nvSpPr>
              <p:cNvPr id="209" name="Google Shape;209;p4"/>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210" name="Google Shape;210;p4"/>
              <p:cNvGrpSpPr/>
              <p:nvPr/>
            </p:nvGrpSpPr>
            <p:grpSpPr>
              <a:xfrm>
                <a:off x="9199788" y="2084696"/>
                <a:ext cx="1171433" cy="2688600"/>
                <a:chOff x="9199788" y="2084696"/>
                <a:chExt cx="1171433" cy="2688600"/>
              </a:xfrm>
            </p:grpSpPr>
            <p:sp>
              <p:nvSpPr>
                <p:cNvPr id="211" name="Google Shape;211;p4"/>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DB96F2"/>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12" name="Google Shape;212;p4"/>
                <p:cNvSpPr txBox="1"/>
                <p:nvPr/>
              </p:nvSpPr>
              <p:spPr>
                <a:xfrm rot="-5400000" flipH="1">
                  <a:off x="8837590" y="3248996"/>
                  <a:ext cx="2688600" cy="360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Preprocessing</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213" name="Google Shape;213;p4" descr="Filter with solid fill"/>
            <p:cNvPicPr preferRelativeResize="0"/>
            <p:nvPr/>
          </p:nvPicPr>
          <p:blipFill rotWithShape="1">
            <a:blip r:embed="rId3"/>
            <a:srcRect/>
            <a:stretch>
              <a:fillRect/>
            </a:stretch>
          </p:blipFill>
          <p:spPr>
            <a:xfrm rot="-5400000">
              <a:off x="9608260" y="3049486"/>
              <a:ext cx="759028" cy="759028"/>
            </a:xfrm>
            <a:prstGeom prst="rect">
              <a:avLst/>
            </a:prstGeom>
            <a:noFill/>
            <a:ln>
              <a:noFill/>
            </a:ln>
          </p:spPr>
        </p:pic>
      </p:grpSp>
      <p:grpSp>
        <p:nvGrpSpPr>
          <p:cNvPr id="214" name="Google Shape;214;p4"/>
          <p:cNvGrpSpPr/>
          <p:nvPr/>
        </p:nvGrpSpPr>
        <p:grpSpPr>
          <a:xfrm>
            <a:off x="-8343900" y="-8255"/>
            <a:ext cx="10480429" cy="6858000"/>
            <a:chOff x="237744" y="0"/>
            <a:chExt cx="10385340" cy="6858000"/>
          </a:xfrm>
        </p:grpSpPr>
        <p:grpSp>
          <p:nvGrpSpPr>
            <p:cNvPr id="215" name="Google Shape;215;p4"/>
            <p:cNvGrpSpPr/>
            <p:nvPr/>
          </p:nvGrpSpPr>
          <p:grpSpPr>
            <a:xfrm>
              <a:off x="237744" y="0"/>
              <a:ext cx="10385340" cy="6858000"/>
              <a:chOff x="0" y="8052"/>
              <a:chExt cx="10385340" cy="6858000"/>
            </a:xfrm>
          </p:grpSpPr>
          <p:sp>
            <p:nvSpPr>
              <p:cNvPr id="216" name="Google Shape;216;p4"/>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217" name="Google Shape;217;p4"/>
              <p:cNvGrpSpPr/>
              <p:nvPr/>
            </p:nvGrpSpPr>
            <p:grpSpPr>
              <a:xfrm>
                <a:off x="9199788" y="2064765"/>
                <a:ext cx="1185552" cy="2688600"/>
                <a:chOff x="9199788" y="2064765"/>
                <a:chExt cx="1185552" cy="2688600"/>
              </a:xfrm>
            </p:grpSpPr>
            <p:sp>
              <p:nvSpPr>
                <p:cNvPr id="218" name="Google Shape;218;p4"/>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45B7C7"/>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19" name="Google Shape;219;p4"/>
                <p:cNvSpPr txBox="1"/>
                <p:nvPr/>
              </p:nvSpPr>
              <p:spPr>
                <a:xfrm rot="-5400000" flipH="1">
                  <a:off x="8859190" y="3227215"/>
                  <a:ext cx="2688600" cy="363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EDA</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220" name="Google Shape;220;p4" descr="Bar chart with solid fill"/>
            <p:cNvPicPr preferRelativeResize="0"/>
            <p:nvPr/>
          </p:nvPicPr>
          <p:blipFill rotWithShape="1">
            <a:blip r:embed="rId4"/>
            <a:srcRect/>
            <a:stretch>
              <a:fillRect/>
            </a:stretch>
          </p:blipFill>
          <p:spPr>
            <a:xfrm rot="-5400000">
              <a:off x="9477632" y="3048000"/>
              <a:ext cx="762000" cy="762000"/>
            </a:xfrm>
            <a:prstGeom prst="rect">
              <a:avLst/>
            </a:prstGeom>
            <a:noFill/>
            <a:ln>
              <a:noFill/>
            </a:ln>
          </p:spPr>
        </p:pic>
      </p:grpSp>
      <p:grpSp>
        <p:nvGrpSpPr>
          <p:cNvPr id="221" name="Google Shape;221;p4"/>
          <p:cNvGrpSpPr/>
          <p:nvPr/>
        </p:nvGrpSpPr>
        <p:grpSpPr>
          <a:xfrm>
            <a:off x="-9145905" y="-8255"/>
            <a:ext cx="10464665" cy="6858000"/>
            <a:chOff x="0" y="0"/>
            <a:chExt cx="10396306" cy="6858000"/>
          </a:xfrm>
        </p:grpSpPr>
        <p:grpSp>
          <p:nvGrpSpPr>
            <p:cNvPr id="222" name="Google Shape;222;p4"/>
            <p:cNvGrpSpPr/>
            <p:nvPr/>
          </p:nvGrpSpPr>
          <p:grpSpPr>
            <a:xfrm>
              <a:off x="0" y="0"/>
              <a:ext cx="10396306" cy="6858000"/>
              <a:chOff x="0" y="8052"/>
              <a:chExt cx="10396306" cy="6858000"/>
            </a:xfrm>
          </p:grpSpPr>
          <p:sp>
            <p:nvSpPr>
              <p:cNvPr id="223" name="Google Shape;223;p4"/>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224" name="Google Shape;224;p4"/>
              <p:cNvGrpSpPr/>
              <p:nvPr/>
            </p:nvGrpSpPr>
            <p:grpSpPr>
              <a:xfrm>
                <a:off x="9199788" y="2054716"/>
                <a:ext cx="1196518" cy="2688600"/>
                <a:chOff x="9199788" y="2054716"/>
                <a:chExt cx="1196518" cy="2688600"/>
              </a:xfrm>
            </p:grpSpPr>
            <p:sp>
              <p:nvSpPr>
                <p:cNvPr id="225" name="Google Shape;225;p4"/>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7C7EFE"/>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26" name="Google Shape;226;p4"/>
                <p:cNvSpPr txBox="1"/>
                <p:nvPr/>
              </p:nvSpPr>
              <p:spPr>
                <a:xfrm rot="-5400000" flipH="1">
                  <a:off x="8869690" y="3216700"/>
                  <a:ext cx="2688600" cy="3646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Algorithm</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227" name="Google Shape;227;p4" descr="Typewriter with solid fill"/>
            <p:cNvPicPr preferRelativeResize="0"/>
            <p:nvPr/>
          </p:nvPicPr>
          <p:blipFill rotWithShape="1">
            <a:blip r:embed="rId5"/>
            <a:srcRect/>
            <a:stretch>
              <a:fillRect/>
            </a:stretch>
          </p:blipFill>
          <p:spPr>
            <a:xfrm rot="-5400000">
              <a:off x="9199787" y="3041434"/>
              <a:ext cx="759028" cy="759028"/>
            </a:xfrm>
            <a:prstGeom prst="rect">
              <a:avLst/>
            </a:prstGeom>
            <a:noFill/>
            <a:ln>
              <a:noFill/>
            </a:ln>
          </p:spPr>
        </p:pic>
      </p:grpSp>
      <p:sp>
        <p:nvSpPr>
          <p:cNvPr id="228" name="Google Shape;228;p4"/>
          <p:cNvSpPr txBox="1"/>
          <p:nvPr/>
        </p:nvSpPr>
        <p:spPr>
          <a:xfrm>
            <a:off x="2557050" y="404485"/>
            <a:ext cx="7077900" cy="84004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Following Steps are taken for data preprocessing : </a:t>
            </a:r>
            <a:endParaRPr sz="20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1800"/>
              <a:buFont typeface="Noto Sans Symbols"/>
              <a:buChar char="❖"/>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 Replaced missing values of forgiveness amount, all proceeds columns with 0.</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184150" algn="l" rtl="0">
              <a:lnSpc>
                <a:spcPct val="100000"/>
              </a:lnSpc>
              <a:spcBef>
                <a:spcPts val="0"/>
              </a:spcBef>
              <a:spcAft>
                <a:spcPts val="0"/>
              </a:spcAft>
              <a:buClr>
                <a:schemeClr val="dk1"/>
              </a:buClr>
              <a:buSzPts val="1600"/>
              <a:buFont typeface="Noto Sans Symbols"/>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1600"/>
              <a:buFont typeface="Noto Sans Symbols"/>
              <a:buChar char="❖"/>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 Dummied all the categorical columns (significant or relevant).</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    </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1600"/>
              <a:buFont typeface="Noto Sans Symbols"/>
              <a:buChar char="❖"/>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Cleaned and binned the Borrower State, Borrower City,</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     Business type and Originating lender state.</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1600"/>
              <a:buFont typeface="Noto Sans Symbols"/>
              <a:buChar char="❖"/>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Frequency encoding through nunique of SBA Office code,</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     Borrower State, originating lender ID(city, state),</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     Project county name, Business type and CD.</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1600"/>
              <a:buFont typeface="Noto Sans Symbols"/>
              <a:buChar char="❖"/>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LoanNumber, Undisbursed Amount, Zip Codes,all Servicing Geographical columns, SBA Guaranty percentage, columns deleted as they are inconsequential for the model. </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171450" algn="l" rtl="0">
              <a:lnSpc>
                <a:spcPct val="100000"/>
              </a:lnSpc>
              <a:spcBef>
                <a:spcPts val="0"/>
              </a:spcBef>
              <a:spcAft>
                <a:spcPts val="0"/>
              </a:spcAft>
              <a:buClr>
                <a:schemeClr val="dk1"/>
              </a:buClr>
              <a:buSzPts val="1800"/>
              <a:buFont typeface="Noto Sans Symbols"/>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171450" algn="l" rtl="0">
              <a:lnSpc>
                <a:spcPct val="100000"/>
              </a:lnSpc>
              <a:spcBef>
                <a:spcPts val="0"/>
              </a:spcBef>
              <a:spcAft>
                <a:spcPts val="0"/>
              </a:spcAft>
              <a:buClr>
                <a:schemeClr val="dk1"/>
              </a:buClr>
              <a:buSzPts val="1800"/>
              <a:buFont typeface="Noto Sans Symbols"/>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232" name="Shape 232"/>
        <p:cNvGrpSpPr/>
        <p:nvPr/>
      </p:nvGrpSpPr>
      <p:grpSpPr>
        <a:xfrm>
          <a:off x="0" y="0"/>
          <a:ext cx="0" cy="0"/>
          <a:chOff x="0" y="0"/>
          <a:chExt cx="0" cy="0"/>
        </a:xfrm>
      </p:grpSpPr>
      <p:grpSp>
        <p:nvGrpSpPr>
          <p:cNvPr id="233" name="Google Shape;233;p5"/>
          <p:cNvGrpSpPr/>
          <p:nvPr/>
        </p:nvGrpSpPr>
        <p:grpSpPr>
          <a:xfrm>
            <a:off x="1820775" y="-8050"/>
            <a:ext cx="10804738" cy="6858000"/>
            <a:chOff x="0" y="8052"/>
            <a:chExt cx="10371221" cy="6858000"/>
          </a:xfrm>
        </p:grpSpPr>
        <p:sp>
          <p:nvSpPr>
            <p:cNvPr id="234" name="Google Shape;234;p5"/>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235" name="Google Shape;235;p5"/>
            <p:cNvGrpSpPr/>
            <p:nvPr/>
          </p:nvGrpSpPr>
          <p:grpSpPr>
            <a:xfrm>
              <a:off x="9199788" y="2084696"/>
              <a:ext cx="1171433" cy="2688600"/>
              <a:chOff x="9199788" y="2084696"/>
              <a:chExt cx="1171433" cy="2688600"/>
            </a:xfrm>
          </p:grpSpPr>
          <p:sp>
            <p:nvSpPr>
              <p:cNvPr id="236" name="Google Shape;236;p5"/>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C7849D"/>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37" name="Google Shape;237;p5"/>
              <p:cNvSpPr txBox="1"/>
              <p:nvPr/>
            </p:nvSpPr>
            <p:spPr>
              <a:xfrm rot="-5400000" flipH="1">
                <a:off x="8834890" y="3251696"/>
                <a:ext cx="2688600" cy="354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About</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238" name="Google Shape;238;p5" descr="Lightbulb with solid fill"/>
              <p:cNvPicPr preferRelativeResize="0"/>
              <p:nvPr/>
            </p:nvPicPr>
            <p:blipFill rotWithShape="1">
              <a:blip r:embed="rId1"/>
              <a:srcRect/>
              <a:stretch>
                <a:fillRect/>
              </a:stretch>
            </p:blipFill>
            <p:spPr>
              <a:xfrm rot="-5400000">
                <a:off x="9382129" y="3119120"/>
                <a:ext cx="619760" cy="619760"/>
              </a:xfrm>
              <a:prstGeom prst="rect">
                <a:avLst/>
              </a:prstGeom>
              <a:noFill/>
              <a:ln>
                <a:noFill/>
              </a:ln>
            </p:spPr>
          </p:pic>
        </p:grpSp>
      </p:grpSp>
      <p:grpSp>
        <p:nvGrpSpPr>
          <p:cNvPr id="239" name="Google Shape;239;p5"/>
          <p:cNvGrpSpPr/>
          <p:nvPr/>
        </p:nvGrpSpPr>
        <p:grpSpPr>
          <a:xfrm>
            <a:off x="1292568" y="0"/>
            <a:ext cx="10539235" cy="6858000"/>
            <a:chOff x="237744" y="0"/>
            <a:chExt cx="10371221" cy="6858000"/>
          </a:xfrm>
        </p:grpSpPr>
        <p:grpSp>
          <p:nvGrpSpPr>
            <p:cNvPr id="240" name="Google Shape;240;p5"/>
            <p:cNvGrpSpPr/>
            <p:nvPr/>
          </p:nvGrpSpPr>
          <p:grpSpPr>
            <a:xfrm>
              <a:off x="237744" y="0"/>
              <a:ext cx="10371221" cy="6858000"/>
              <a:chOff x="0" y="8052"/>
              <a:chExt cx="10371221" cy="6858000"/>
            </a:xfrm>
          </p:grpSpPr>
          <p:sp>
            <p:nvSpPr>
              <p:cNvPr id="241" name="Google Shape;241;p5"/>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242" name="Google Shape;242;p5"/>
              <p:cNvGrpSpPr/>
              <p:nvPr/>
            </p:nvGrpSpPr>
            <p:grpSpPr>
              <a:xfrm>
                <a:off x="9199788" y="2084696"/>
                <a:ext cx="1171433" cy="2688600"/>
                <a:chOff x="9199788" y="2084696"/>
                <a:chExt cx="1171433" cy="2688600"/>
              </a:xfrm>
            </p:grpSpPr>
            <p:sp>
              <p:nvSpPr>
                <p:cNvPr id="243" name="Google Shape;243;p5"/>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00D463"/>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44" name="Google Shape;244;p5"/>
                <p:cNvSpPr txBox="1"/>
                <p:nvPr/>
              </p:nvSpPr>
              <p:spPr>
                <a:xfrm rot="-5400000" flipH="1">
                  <a:off x="8839390" y="3247196"/>
                  <a:ext cx="2688600" cy="363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Problem Statement</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245" name="Google Shape;245;p5" descr="Question mark with solid fill"/>
            <p:cNvPicPr preferRelativeResize="0"/>
            <p:nvPr/>
          </p:nvPicPr>
          <p:blipFill rotWithShape="1">
            <a:blip r:embed="rId2"/>
            <a:srcRect/>
            <a:stretch>
              <a:fillRect/>
            </a:stretch>
          </p:blipFill>
          <p:spPr>
            <a:xfrm rot="-5400000">
              <a:off x="9493398" y="3057144"/>
              <a:ext cx="743712" cy="743712"/>
            </a:xfrm>
            <a:prstGeom prst="rect">
              <a:avLst/>
            </a:prstGeom>
            <a:noFill/>
            <a:ln>
              <a:noFill/>
            </a:ln>
          </p:spPr>
        </p:pic>
      </p:grpSp>
      <p:grpSp>
        <p:nvGrpSpPr>
          <p:cNvPr id="246" name="Google Shape;246;p5"/>
          <p:cNvGrpSpPr/>
          <p:nvPr/>
        </p:nvGrpSpPr>
        <p:grpSpPr>
          <a:xfrm>
            <a:off x="662062" y="-16104"/>
            <a:ext cx="10371222" cy="6858000"/>
            <a:chOff x="237744" y="0"/>
            <a:chExt cx="10371222" cy="6858000"/>
          </a:xfrm>
        </p:grpSpPr>
        <p:grpSp>
          <p:nvGrpSpPr>
            <p:cNvPr id="247" name="Google Shape;247;p5"/>
            <p:cNvGrpSpPr/>
            <p:nvPr/>
          </p:nvGrpSpPr>
          <p:grpSpPr>
            <a:xfrm>
              <a:off x="237744" y="0"/>
              <a:ext cx="10371222" cy="6858000"/>
              <a:chOff x="0" y="8052"/>
              <a:chExt cx="10371222" cy="6858000"/>
            </a:xfrm>
          </p:grpSpPr>
          <p:sp>
            <p:nvSpPr>
              <p:cNvPr id="248" name="Google Shape;248;p5"/>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249" name="Google Shape;249;p5"/>
              <p:cNvGrpSpPr/>
              <p:nvPr/>
            </p:nvGrpSpPr>
            <p:grpSpPr>
              <a:xfrm>
                <a:off x="9199788" y="2084696"/>
                <a:ext cx="1171433" cy="2688609"/>
                <a:chOff x="9199788" y="2084696"/>
                <a:chExt cx="1171433" cy="2688609"/>
              </a:xfrm>
            </p:grpSpPr>
            <p:sp>
              <p:nvSpPr>
                <p:cNvPr id="250" name="Google Shape;250;p5"/>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DB96F2"/>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51" name="Google Shape;251;p5"/>
                <p:cNvSpPr txBox="1"/>
                <p:nvPr/>
              </p:nvSpPr>
              <p:spPr>
                <a:xfrm rot="-5400000" flipH="1">
                  <a:off x="8842251" y="3244334"/>
                  <a:ext cx="268860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Pre processing</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252" name="Google Shape;252;p5" descr="Filter with solid fill"/>
            <p:cNvPicPr preferRelativeResize="0"/>
            <p:nvPr/>
          </p:nvPicPr>
          <p:blipFill rotWithShape="1">
            <a:blip r:embed="rId3"/>
            <a:srcRect/>
            <a:stretch>
              <a:fillRect/>
            </a:stretch>
          </p:blipFill>
          <p:spPr>
            <a:xfrm rot="-5400000">
              <a:off x="9608260" y="3049486"/>
              <a:ext cx="759028" cy="759028"/>
            </a:xfrm>
            <a:prstGeom prst="rect">
              <a:avLst/>
            </a:prstGeom>
            <a:noFill/>
            <a:ln>
              <a:noFill/>
            </a:ln>
          </p:spPr>
        </p:pic>
      </p:grpSp>
      <p:grpSp>
        <p:nvGrpSpPr>
          <p:cNvPr id="253" name="Google Shape;253;p5"/>
          <p:cNvGrpSpPr/>
          <p:nvPr/>
        </p:nvGrpSpPr>
        <p:grpSpPr>
          <a:xfrm>
            <a:off x="-779780" y="-32385"/>
            <a:ext cx="11139805" cy="6858000"/>
            <a:chOff x="677073" y="0"/>
            <a:chExt cx="9931892" cy="6858000"/>
          </a:xfrm>
        </p:grpSpPr>
        <p:grpSp>
          <p:nvGrpSpPr>
            <p:cNvPr id="254" name="Google Shape;254;p5"/>
            <p:cNvGrpSpPr/>
            <p:nvPr/>
          </p:nvGrpSpPr>
          <p:grpSpPr>
            <a:xfrm>
              <a:off x="677073" y="0"/>
              <a:ext cx="9931892" cy="6858000"/>
              <a:chOff x="439329" y="8052"/>
              <a:chExt cx="9931892" cy="6858000"/>
            </a:xfrm>
          </p:grpSpPr>
          <p:sp>
            <p:nvSpPr>
              <p:cNvPr id="255" name="Google Shape;255;p5"/>
              <p:cNvSpPr/>
              <p:nvPr/>
            </p:nvSpPr>
            <p:spPr>
              <a:xfrm>
                <a:off x="439329" y="8052"/>
                <a:ext cx="9931892"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256" name="Google Shape;256;p5"/>
              <p:cNvGrpSpPr/>
              <p:nvPr/>
            </p:nvGrpSpPr>
            <p:grpSpPr>
              <a:xfrm>
                <a:off x="9199788" y="2077592"/>
                <a:ext cx="1171433" cy="2688600"/>
                <a:chOff x="9199788" y="2077592"/>
                <a:chExt cx="1171433" cy="2688600"/>
              </a:xfrm>
            </p:grpSpPr>
            <p:sp>
              <p:nvSpPr>
                <p:cNvPr id="257" name="Google Shape;257;p5"/>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45B7C7"/>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58" name="Google Shape;258;p5"/>
                <p:cNvSpPr txBox="1"/>
                <p:nvPr/>
              </p:nvSpPr>
              <p:spPr>
                <a:xfrm rot="-5400000" flipH="1">
                  <a:off x="8827540" y="3258276"/>
                  <a:ext cx="2688600" cy="3272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EDA</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259" name="Google Shape;259;p5" descr="Bar chart with solid fill"/>
            <p:cNvPicPr preferRelativeResize="0"/>
            <p:nvPr/>
          </p:nvPicPr>
          <p:blipFill rotWithShape="1">
            <a:blip r:embed="rId4"/>
            <a:srcRect/>
            <a:stretch>
              <a:fillRect/>
            </a:stretch>
          </p:blipFill>
          <p:spPr>
            <a:xfrm rot="-5400000">
              <a:off x="9477632" y="3048000"/>
              <a:ext cx="762000" cy="762000"/>
            </a:xfrm>
            <a:prstGeom prst="rect">
              <a:avLst/>
            </a:prstGeom>
            <a:noFill/>
            <a:ln>
              <a:noFill/>
            </a:ln>
          </p:spPr>
        </p:pic>
      </p:grpSp>
      <p:grpSp>
        <p:nvGrpSpPr>
          <p:cNvPr id="260" name="Google Shape;260;p5"/>
          <p:cNvGrpSpPr/>
          <p:nvPr/>
        </p:nvGrpSpPr>
        <p:grpSpPr>
          <a:xfrm>
            <a:off x="-9145905" y="-8255"/>
            <a:ext cx="10312762" cy="6858000"/>
            <a:chOff x="0" y="0"/>
            <a:chExt cx="10408509" cy="6858000"/>
          </a:xfrm>
        </p:grpSpPr>
        <p:grpSp>
          <p:nvGrpSpPr>
            <p:cNvPr id="261" name="Google Shape;261;p5"/>
            <p:cNvGrpSpPr/>
            <p:nvPr/>
          </p:nvGrpSpPr>
          <p:grpSpPr>
            <a:xfrm>
              <a:off x="0" y="0"/>
              <a:ext cx="10408509" cy="6858000"/>
              <a:chOff x="0" y="8052"/>
              <a:chExt cx="10408509" cy="6858000"/>
            </a:xfrm>
          </p:grpSpPr>
          <p:sp>
            <p:nvSpPr>
              <p:cNvPr id="262" name="Google Shape;262;p5"/>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263" name="Google Shape;263;p5"/>
              <p:cNvGrpSpPr/>
              <p:nvPr/>
            </p:nvGrpSpPr>
            <p:grpSpPr>
              <a:xfrm>
                <a:off x="9199788" y="2049443"/>
                <a:ext cx="1208721" cy="2688600"/>
                <a:chOff x="9199788" y="2049443"/>
                <a:chExt cx="1208721" cy="2688600"/>
              </a:xfrm>
            </p:grpSpPr>
            <p:sp>
              <p:nvSpPr>
                <p:cNvPr id="264" name="Google Shape;264;p5"/>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7C7EFE"/>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65" name="Google Shape;265;p5"/>
                <p:cNvSpPr txBox="1"/>
                <p:nvPr/>
              </p:nvSpPr>
              <p:spPr>
                <a:xfrm rot="-5400000" flipH="1">
                  <a:off x="8878990" y="3208524"/>
                  <a:ext cx="2688600" cy="3704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Algorithm</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266" name="Google Shape;266;p5" descr="Typewriter with solid fill"/>
            <p:cNvPicPr preferRelativeResize="0"/>
            <p:nvPr/>
          </p:nvPicPr>
          <p:blipFill rotWithShape="1">
            <a:blip r:embed="rId5"/>
            <a:srcRect/>
            <a:stretch>
              <a:fillRect/>
            </a:stretch>
          </p:blipFill>
          <p:spPr>
            <a:xfrm rot="-5400000">
              <a:off x="9199787" y="3041434"/>
              <a:ext cx="759028" cy="759028"/>
            </a:xfrm>
            <a:prstGeom prst="rect">
              <a:avLst/>
            </a:prstGeom>
            <a:noFill/>
            <a:ln>
              <a:noFill/>
            </a:ln>
          </p:spPr>
        </p:pic>
      </p:grpSp>
      <p:sp>
        <p:nvSpPr>
          <p:cNvPr id="267" name="Google Shape;267;p5"/>
          <p:cNvSpPr txBox="1"/>
          <p:nvPr/>
        </p:nvSpPr>
        <p:spPr>
          <a:xfrm>
            <a:off x="5287010" y="1120140"/>
            <a:ext cx="3601200" cy="50178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000"/>
              <a:buFont typeface="Arial" panose="020B0604020202020204"/>
              <a:buChar char="•"/>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The graph on the left side is data with outliers as we can see that it is highly right skewed </a:t>
            </a:r>
            <a:r>
              <a:rPr lang="en-US" sz="2000">
                <a:solidFill>
                  <a:schemeClr val="dk1"/>
                </a:solidFill>
              </a:rPr>
              <a:t>.</a:t>
            </a:r>
            <a:endParaRPr sz="2000">
              <a:solidFill>
                <a:schemeClr val="dk1"/>
              </a:solidFill>
            </a:endParaRPr>
          </a:p>
          <a:p>
            <a:pPr marL="457200" marR="0" lvl="0" indent="0" algn="l" rtl="0">
              <a:lnSpc>
                <a:spcPct val="100000"/>
              </a:lnSpc>
              <a:spcBef>
                <a:spcPts val="0"/>
              </a:spcBef>
              <a:spcAft>
                <a:spcPts val="0"/>
              </a:spcAft>
              <a:buNone/>
            </a:pPr>
            <a:endParaRPr sz="2000">
              <a:solidFill>
                <a:schemeClr val="dk1"/>
              </a:solidFill>
            </a:endParaRPr>
          </a:p>
          <a:p>
            <a:pPr marL="285750" marR="0" lvl="0" indent="-285750" algn="l" rtl="0">
              <a:lnSpc>
                <a:spcPct val="100000"/>
              </a:lnSpc>
              <a:spcBef>
                <a:spcPts val="0"/>
              </a:spcBef>
              <a:spcAft>
                <a:spcPts val="0"/>
              </a:spcAft>
              <a:buClr>
                <a:schemeClr val="dk1"/>
              </a:buClr>
              <a:buSzPts val="2000"/>
              <a:buFont typeface="Arial" panose="020B0604020202020204"/>
              <a:buChar char="•"/>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In the graph on it’s right side, we have data without outliers, it has reduced the skewness.</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2000"/>
              <a:buFont typeface="Arial" panose="020B0604020202020204"/>
              <a:buChar char="•"/>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Most numbers of borrowers are from Southeast region whereas the borrowers from Territories are negligible</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68" name="Google Shape;268;p5"/>
          <p:cNvSpPr txBox="1"/>
          <p:nvPr/>
        </p:nvSpPr>
        <p:spPr>
          <a:xfrm>
            <a:off x="5448300" y="188595"/>
            <a:ext cx="4147820" cy="7054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We Conclude the following based on our observations:</a:t>
            </a:r>
            <a:endParaRPr sz="2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69" name="Google Shape;269;p5"/>
          <p:cNvSpPr txBox="1"/>
          <p:nvPr/>
        </p:nvSpPr>
        <p:spPr>
          <a:xfrm>
            <a:off x="6092838" y="4654550"/>
            <a:ext cx="28713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0" name="Google Shape;270;p5"/>
          <p:cNvSpPr txBox="1"/>
          <p:nvPr/>
        </p:nvSpPr>
        <p:spPr>
          <a:xfrm>
            <a:off x="6478187" y="4765253"/>
            <a:ext cx="3325431" cy="369332"/>
          </a:xfrm>
          <a:prstGeom prst="rect">
            <a:avLst/>
          </a:prstGeom>
          <a:noFill/>
          <a:ln>
            <a:noFill/>
          </a:ln>
        </p:spPr>
        <p:txBody>
          <a:bodyPr spcFirstLastPara="1" wrap="square" lIns="91425" tIns="45700" rIns="91425" bIns="45700" anchor="t" anchorCtr="0">
            <a:spAutoFit/>
          </a:bodyPr>
          <a:lstStyle/>
          <a:p>
            <a:pPr marL="285750" marR="0" lvl="0" indent="-17145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271" name="Google Shape;271;p5"/>
          <p:cNvPicPr preferRelativeResize="0"/>
          <p:nvPr/>
        </p:nvPicPr>
        <p:blipFill rotWithShape="1">
          <a:blip r:embed="rId6"/>
          <a:srcRect/>
          <a:stretch>
            <a:fillRect/>
          </a:stretch>
        </p:blipFill>
        <p:spPr>
          <a:xfrm>
            <a:off x="1428115" y="3613150"/>
            <a:ext cx="3761105" cy="2943225"/>
          </a:xfrm>
          <a:prstGeom prst="rect">
            <a:avLst/>
          </a:prstGeom>
          <a:noFill/>
          <a:ln>
            <a:noFill/>
          </a:ln>
        </p:spPr>
      </p:pic>
      <p:pic>
        <p:nvPicPr>
          <p:cNvPr id="272" name="Google Shape;272;p5"/>
          <p:cNvPicPr preferRelativeResize="0"/>
          <p:nvPr/>
        </p:nvPicPr>
        <p:blipFill rotWithShape="1">
          <a:blip r:embed="rId7"/>
          <a:srcRect/>
          <a:stretch>
            <a:fillRect/>
          </a:stretch>
        </p:blipFill>
        <p:spPr>
          <a:xfrm>
            <a:off x="1449070" y="640715"/>
            <a:ext cx="1999615" cy="1976120"/>
          </a:xfrm>
          <a:prstGeom prst="rect">
            <a:avLst/>
          </a:prstGeom>
          <a:noFill/>
          <a:ln>
            <a:noFill/>
          </a:ln>
        </p:spPr>
      </p:pic>
      <p:pic>
        <p:nvPicPr>
          <p:cNvPr id="273" name="Google Shape;273;p5"/>
          <p:cNvPicPr preferRelativeResize="0"/>
          <p:nvPr/>
        </p:nvPicPr>
        <p:blipFill rotWithShape="1">
          <a:blip r:embed="rId8"/>
          <a:srcRect/>
          <a:stretch>
            <a:fillRect/>
          </a:stretch>
        </p:blipFill>
        <p:spPr>
          <a:xfrm>
            <a:off x="3448050" y="640715"/>
            <a:ext cx="1838960" cy="19761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277" name="Shape 277"/>
        <p:cNvGrpSpPr/>
        <p:nvPr/>
      </p:nvGrpSpPr>
      <p:grpSpPr>
        <a:xfrm>
          <a:off x="0" y="0"/>
          <a:ext cx="0" cy="0"/>
          <a:chOff x="0" y="0"/>
          <a:chExt cx="0" cy="0"/>
        </a:xfrm>
      </p:grpSpPr>
      <p:grpSp>
        <p:nvGrpSpPr>
          <p:cNvPr id="278" name="Google Shape;278;p6"/>
          <p:cNvGrpSpPr/>
          <p:nvPr/>
        </p:nvGrpSpPr>
        <p:grpSpPr>
          <a:xfrm>
            <a:off x="1820778" y="-8052"/>
            <a:ext cx="10371222" cy="6858000"/>
            <a:chOff x="0" y="8052"/>
            <a:chExt cx="10371222" cy="6858000"/>
          </a:xfrm>
        </p:grpSpPr>
        <p:sp>
          <p:nvSpPr>
            <p:cNvPr id="279" name="Google Shape;279;p6"/>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280" name="Google Shape;280;p6"/>
            <p:cNvGrpSpPr/>
            <p:nvPr/>
          </p:nvGrpSpPr>
          <p:grpSpPr>
            <a:xfrm>
              <a:off x="9199788" y="2084696"/>
              <a:ext cx="1171433" cy="2688609"/>
              <a:chOff x="9199788" y="2084696"/>
              <a:chExt cx="1171433" cy="2688609"/>
            </a:xfrm>
          </p:grpSpPr>
          <p:sp>
            <p:nvSpPr>
              <p:cNvPr id="281" name="Google Shape;281;p6"/>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C7849D"/>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82" name="Google Shape;282;p6"/>
              <p:cNvSpPr txBox="1"/>
              <p:nvPr/>
            </p:nvSpPr>
            <p:spPr>
              <a:xfrm rot="-5400000" flipH="1">
                <a:off x="8842251" y="3244334"/>
                <a:ext cx="268860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About</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283" name="Google Shape;283;p6" descr="Lightbulb with solid fill"/>
              <p:cNvPicPr preferRelativeResize="0"/>
              <p:nvPr/>
            </p:nvPicPr>
            <p:blipFill rotWithShape="1">
              <a:blip r:embed="rId1"/>
              <a:srcRect/>
              <a:stretch>
                <a:fillRect/>
              </a:stretch>
            </p:blipFill>
            <p:spPr>
              <a:xfrm rot="-5400000">
                <a:off x="9382129" y="3119120"/>
                <a:ext cx="619760" cy="619760"/>
              </a:xfrm>
              <a:prstGeom prst="rect">
                <a:avLst/>
              </a:prstGeom>
              <a:noFill/>
              <a:ln>
                <a:noFill/>
              </a:ln>
            </p:spPr>
          </p:pic>
        </p:grpSp>
      </p:grpSp>
      <p:grpSp>
        <p:nvGrpSpPr>
          <p:cNvPr id="284" name="Google Shape;284;p6"/>
          <p:cNvGrpSpPr/>
          <p:nvPr/>
        </p:nvGrpSpPr>
        <p:grpSpPr>
          <a:xfrm>
            <a:off x="1292577" y="0"/>
            <a:ext cx="10371222" cy="6858000"/>
            <a:chOff x="237744" y="0"/>
            <a:chExt cx="10371222" cy="6858000"/>
          </a:xfrm>
        </p:grpSpPr>
        <p:grpSp>
          <p:nvGrpSpPr>
            <p:cNvPr id="285" name="Google Shape;285;p6"/>
            <p:cNvGrpSpPr/>
            <p:nvPr/>
          </p:nvGrpSpPr>
          <p:grpSpPr>
            <a:xfrm>
              <a:off x="237744" y="0"/>
              <a:ext cx="10371222" cy="6858000"/>
              <a:chOff x="0" y="8052"/>
              <a:chExt cx="10371222" cy="6858000"/>
            </a:xfrm>
          </p:grpSpPr>
          <p:sp>
            <p:nvSpPr>
              <p:cNvPr id="286" name="Google Shape;286;p6"/>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287" name="Google Shape;287;p6"/>
              <p:cNvGrpSpPr/>
              <p:nvPr/>
            </p:nvGrpSpPr>
            <p:grpSpPr>
              <a:xfrm>
                <a:off x="9199788" y="2084696"/>
                <a:ext cx="1171433" cy="2688609"/>
                <a:chOff x="9199788" y="2084696"/>
                <a:chExt cx="1171433" cy="2688609"/>
              </a:xfrm>
            </p:grpSpPr>
            <p:sp>
              <p:nvSpPr>
                <p:cNvPr id="288" name="Google Shape;288;p6"/>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00D463"/>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89" name="Google Shape;289;p6"/>
                <p:cNvSpPr txBox="1"/>
                <p:nvPr/>
              </p:nvSpPr>
              <p:spPr>
                <a:xfrm rot="-5400000" flipH="1">
                  <a:off x="8842251" y="3244334"/>
                  <a:ext cx="268860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Problem Statement</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290" name="Google Shape;290;p6" descr="Question mark with solid fill"/>
            <p:cNvPicPr preferRelativeResize="0"/>
            <p:nvPr/>
          </p:nvPicPr>
          <p:blipFill rotWithShape="1">
            <a:blip r:embed="rId2"/>
            <a:srcRect/>
            <a:stretch>
              <a:fillRect/>
            </a:stretch>
          </p:blipFill>
          <p:spPr>
            <a:xfrm rot="-5400000">
              <a:off x="9493398" y="3057144"/>
              <a:ext cx="743712" cy="743712"/>
            </a:xfrm>
            <a:prstGeom prst="rect">
              <a:avLst/>
            </a:prstGeom>
            <a:noFill/>
            <a:ln>
              <a:noFill/>
            </a:ln>
          </p:spPr>
        </p:pic>
      </p:grpSp>
      <p:grpSp>
        <p:nvGrpSpPr>
          <p:cNvPr id="291" name="Google Shape;291;p6"/>
          <p:cNvGrpSpPr/>
          <p:nvPr/>
        </p:nvGrpSpPr>
        <p:grpSpPr>
          <a:xfrm>
            <a:off x="662062" y="-16104"/>
            <a:ext cx="10371222" cy="6858000"/>
            <a:chOff x="237744" y="0"/>
            <a:chExt cx="10371222" cy="6858000"/>
          </a:xfrm>
        </p:grpSpPr>
        <p:grpSp>
          <p:nvGrpSpPr>
            <p:cNvPr id="292" name="Google Shape;292;p6"/>
            <p:cNvGrpSpPr/>
            <p:nvPr/>
          </p:nvGrpSpPr>
          <p:grpSpPr>
            <a:xfrm>
              <a:off x="237744" y="0"/>
              <a:ext cx="10371222" cy="6858000"/>
              <a:chOff x="0" y="8052"/>
              <a:chExt cx="10371222" cy="6858000"/>
            </a:xfrm>
          </p:grpSpPr>
          <p:sp>
            <p:nvSpPr>
              <p:cNvPr id="293" name="Google Shape;293;p6"/>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294" name="Google Shape;294;p6"/>
              <p:cNvGrpSpPr/>
              <p:nvPr/>
            </p:nvGrpSpPr>
            <p:grpSpPr>
              <a:xfrm>
                <a:off x="9199788" y="2084696"/>
                <a:ext cx="1171433" cy="2688609"/>
                <a:chOff x="9199788" y="2084696"/>
                <a:chExt cx="1171433" cy="2688609"/>
              </a:xfrm>
            </p:grpSpPr>
            <p:sp>
              <p:nvSpPr>
                <p:cNvPr id="295" name="Google Shape;295;p6"/>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DB96F2"/>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96" name="Google Shape;296;p6"/>
                <p:cNvSpPr txBox="1"/>
                <p:nvPr/>
              </p:nvSpPr>
              <p:spPr>
                <a:xfrm rot="-5400000" flipH="1">
                  <a:off x="8842251" y="3244334"/>
                  <a:ext cx="268860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Pre processing</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297" name="Google Shape;297;p6" descr="Filter with solid fill"/>
            <p:cNvPicPr preferRelativeResize="0"/>
            <p:nvPr/>
          </p:nvPicPr>
          <p:blipFill rotWithShape="1">
            <a:blip r:embed="rId3"/>
            <a:srcRect/>
            <a:stretch>
              <a:fillRect/>
            </a:stretch>
          </p:blipFill>
          <p:spPr>
            <a:xfrm rot="-5400000">
              <a:off x="9608260" y="3049486"/>
              <a:ext cx="759028" cy="759028"/>
            </a:xfrm>
            <a:prstGeom prst="rect">
              <a:avLst/>
            </a:prstGeom>
            <a:noFill/>
            <a:ln>
              <a:noFill/>
            </a:ln>
          </p:spPr>
        </p:pic>
      </p:grpSp>
      <p:grpSp>
        <p:nvGrpSpPr>
          <p:cNvPr id="298" name="Google Shape;298;p6"/>
          <p:cNvGrpSpPr/>
          <p:nvPr/>
        </p:nvGrpSpPr>
        <p:grpSpPr>
          <a:xfrm>
            <a:off x="31345" y="177"/>
            <a:ext cx="10371222" cy="6858000"/>
            <a:chOff x="237744" y="0"/>
            <a:chExt cx="10371222" cy="6858000"/>
          </a:xfrm>
        </p:grpSpPr>
        <p:grpSp>
          <p:nvGrpSpPr>
            <p:cNvPr id="299" name="Google Shape;299;p6"/>
            <p:cNvGrpSpPr/>
            <p:nvPr/>
          </p:nvGrpSpPr>
          <p:grpSpPr>
            <a:xfrm>
              <a:off x="237744" y="0"/>
              <a:ext cx="10371222" cy="6858000"/>
              <a:chOff x="0" y="8052"/>
              <a:chExt cx="10371222" cy="6858000"/>
            </a:xfrm>
          </p:grpSpPr>
          <p:sp>
            <p:nvSpPr>
              <p:cNvPr id="300" name="Google Shape;300;p6"/>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301" name="Google Shape;301;p6"/>
              <p:cNvGrpSpPr/>
              <p:nvPr/>
            </p:nvGrpSpPr>
            <p:grpSpPr>
              <a:xfrm>
                <a:off x="9199788" y="2084696"/>
                <a:ext cx="1171433" cy="2688609"/>
                <a:chOff x="9199788" y="2084696"/>
                <a:chExt cx="1171433" cy="2688609"/>
              </a:xfrm>
            </p:grpSpPr>
            <p:sp>
              <p:nvSpPr>
                <p:cNvPr id="302" name="Google Shape;302;p6"/>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45B7C7"/>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03" name="Google Shape;303;p6"/>
                <p:cNvSpPr txBox="1"/>
                <p:nvPr/>
              </p:nvSpPr>
              <p:spPr>
                <a:xfrm rot="-5400000" flipH="1">
                  <a:off x="8842251" y="3244334"/>
                  <a:ext cx="268860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EDA</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304" name="Google Shape;304;p6" descr="Bar chart with solid fill"/>
            <p:cNvPicPr preferRelativeResize="0"/>
            <p:nvPr/>
          </p:nvPicPr>
          <p:blipFill rotWithShape="1">
            <a:blip r:embed="rId4"/>
            <a:srcRect/>
            <a:stretch>
              <a:fillRect/>
            </a:stretch>
          </p:blipFill>
          <p:spPr>
            <a:xfrm rot="-5400000">
              <a:off x="9477632" y="3048000"/>
              <a:ext cx="762000" cy="762000"/>
            </a:xfrm>
            <a:prstGeom prst="rect">
              <a:avLst/>
            </a:prstGeom>
            <a:noFill/>
            <a:ln>
              <a:noFill/>
            </a:ln>
          </p:spPr>
        </p:pic>
      </p:grpSp>
      <p:grpSp>
        <p:nvGrpSpPr>
          <p:cNvPr id="305" name="Google Shape;305;p6"/>
          <p:cNvGrpSpPr/>
          <p:nvPr/>
        </p:nvGrpSpPr>
        <p:grpSpPr>
          <a:xfrm>
            <a:off x="-9146101" y="-8052"/>
            <a:ext cx="10371222" cy="6858000"/>
            <a:chOff x="0" y="0"/>
            <a:chExt cx="10371222" cy="6858000"/>
          </a:xfrm>
        </p:grpSpPr>
        <p:grpSp>
          <p:nvGrpSpPr>
            <p:cNvPr id="306" name="Google Shape;306;p6"/>
            <p:cNvGrpSpPr/>
            <p:nvPr/>
          </p:nvGrpSpPr>
          <p:grpSpPr>
            <a:xfrm>
              <a:off x="0" y="0"/>
              <a:ext cx="10371222" cy="6858000"/>
              <a:chOff x="0" y="8052"/>
              <a:chExt cx="10371222" cy="6858000"/>
            </a:xfrm>
          </p:grpSpPr>
          <p:sp>
            <p:nvSpPr>
              <p:cNvPr id="307" name="Google Shape;307;p6"/>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308" name="Google Shape;308;p6"/>
              <p:cNvGrpSpPr/>
              <p:nvPr/>
            </p:nvGrpSpPr>
            <p:grpSpPr>
              <a:xfrm>
                <a:off x="9199788" y="2084696"/>
                <a:ext cx="1171433" cy="2688609"/>
                <a:chOff x="9199788" y="2084696"/>
                <a:chExt cx="1171433" cy="2688609"/>
              </a:xfrm>
            </p:grpSpPr>
            <p:sp>
              <p:nvSpPr>
                <p:cNvPr id="309" name="Google Shape;309;p6"/>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7C7EFE"/>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10" name="Google Shape;310;p6"/>
                <p:cNvSpPr txBox="1"/>
                <p:nvPr/>
              </p:nvSpPr>
              <p:spPr>
                <a:xfrm rot="-5400000" flipH="1">
                  <a:off x="8842251" y="3244334"/>
                  <a:ext cx="268860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Algorithm</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311" name="Google Shape;311;p6" descr="Typewriter with solid fill"/>
            <p:cNvPicPr preferRelativeResize="0"/>
            <p:nvPr/>
          </p:nvPicPr>
          <p:blipFill rotWithShape="1">
            <a:blip r:embed="rId5"/>
            <a:srcRect/>
            <a:stretch>
              <a:fillRect/>
            </a:stretch>
          </p:blipFill>
          <p:spPr>
            <a:xfrm rot="-5400000">
              <a:off x="9199787" y="3041434"/>
              <a:ext cx="759028" cy="759028"/>
            </a:xfrm>
            <a:prstGeom prst="rect">
              <a:avLst/>
            </a:prstGeom>
            <a:noFill/>
            <a:ln>
              <a:noFill/>
            </a:ln>
          </p:spPr>
        </p:pic>
      </p:grpSp>
      <p:sp>
        <p:nvSpPr>
          <p:cNvPr id="312" name="Google Shape;312;p6"/>
          <p:cNvSpPr txBox="1"/>
          <p:nvPr/>
        </p:nvSpPr>
        <p:spPr>
          <a:xfrm>
            <a:off x="5938651" y="314531"/>
            <a:ext cx="4023900" cy="16317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000"/>
              <a:buFont typeface="Arial" panose="020B0604020202020204"/>
              <a:buChar char="•"/>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We can see that the Payroll proceed has good relation with Current Approval Amount.</a:t>
            </a:r>
            <a:r>
              <a:rPr lang="en-US" sz="2000" b="0"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Some value also contain zero in the current approval amount.</a:t>
            </a: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3" name="Google Shape;313;p6"/>
          <p:cNvSpPr txBox="1"/>
          <p:nvPr/>
        </p:nvSpPr>
        <p:spPr>
          <a:xfrm>
            <a:off x="6478187" y="4765253"/>
            <a:ext cx="3325431" cy="369332"/>
          </a:xfrm>
          <a:prstGeom prst="rect">
            <a:avLst/>
          </a:prstGeom>
          <a:noFill/>
          <a:ln>
            <a:noFill/>
          </a:ln>
        </p:spPr>
        <p:txBody>
          <a:bodyPr spcFirstLastPara="1" wrap="square" lIns="91425" tIns="45700" rIns="91425" bIns="45700" anchor="t" anchorCtr="0">
            <a:spAutoFit/>
          </a:bodyPr>
          <a:lstStyle/>
          <a:p>
            <a:pPr marL="285750" marR="0" lvl="0" indent="-17145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14" name="Google Shape;314;p6"/>
          <p:cNvSpPr txBox="1"/>
          <p:nvPr/>
        </p:nvSpPr>
        <p:spPr>
          <a:xfrm>
            <a:off x="5991947" y="4724734"/>
            <a:ext cx="3697200" cy="13236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000"/>
              <a:buFont typeface="Arial" panose="020B0604020202020204"/>
              <a:buChar char="•"/>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Majority of borrowers have not disclosed their Race and those who have disclosed are white people.</a:t>
            </a: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15" name="Google Shape;315;p6"/>
          <p:cNvPicPr preferRelativeResize="0"/>
          <p:nvPr/>
        </p:nvPicPr>
        <p:blipFill rotWithShape="1">
          <a:blip r:embed="rId6"/>
          <a:srcRect/>
          <a:stretch>
            <a:fillRect/>
          </a:stretch>
        </p:blipFill>
        <p:spPr>
          <a:xfrm>
            <a:off x="1400394" y="4558080"/>
            <a:ext cx="4247552" cy="2202642"/>
          </a:xfrm>
          <a:prstGeom prst="rect">
            <a:avLst/>
          </a:prstGeom>
          <a:noFill/>
          <a:ln>
            <a:noFill/>
          </a:ln>
        </p:spPr>
      </p:pic>
      <p:pic>
        <p:nvPicPr>
          <p:cNvPr id="316" name="Google Shape;316;p6"/>
          <p:cNvPicPr preferRelativeResize="0"/>
          <p:nvPr/>
        </p:nvPicPr>
        <p:blipFill rotWithShape="1">
          <a:blip r:embed="rId7"/>
          <a:srcRect/>
          <a:stretch>
            <a:fillRect/>
          </a:stretch>
        </p:blipFill>
        <p:spPr>
          <a:xfrm>
            <a:off x="1406029" y="97277"/>
            <a:ext cx="4249895" cy="1955678"/>
          </a:xfrm>
          <a:prstGeom prst="rect">
            <a:avLst/>
          </a:prstGeom>
          <a:noFill/>
          <a:ln>
            <a:noFill/>
          </a:ln>
        </p:spPr>
      </p:pic>
      <p:sp>
        <p:nvSpPr>
          <p:cNvPr id="317" name="Google Shape;317;p6"/>
          <p:cNvSpPr txBox="1"/>
          <p:nvPr/>
        </p:nvSpPr>
        <p:spPr>
          <a:xfrm>
            <a:off x="5816095" y="2347180"/>
            <a:ext cx="3325500" cy="19395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000"/>
              <a:buFont typeface="Arial" panose="020B0604020202020204"/>
              <a:buChar char="•"/>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Maximum number of business are older than 2 years. The loan amount provided to Start-ups and Businesses changing ownership is negligible.</a:t>
            </a: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18" name="Google Shape;318;p6"/>
          <p:cNvPicPr preferRelativeResize="0"/>
          <p:nvPr/>
        </p:nvPicPr>
        <p:blipFill rotWithShape="1">
          <a:blip r:embed="rId8"/>
          <a:srcRect/>
          <a:stretch>
            <a:fillRect/>
          </a:stretch>
        </p:blipFill>
        <p:spPr>
          <a:xfrm>
            <a:off x="1400394" y="2235390"/>
            <a:ext cx="4247553" cy="21624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322" name="Shape 322"/>
        <p:cNvGrpSpPr/>
        <p:nvPr/>
      </p:nvGrpSpPr>
      <p:grpSpPr>
        <a:xfrm>
          <a:off x="0" y="0"/>
          <a:ext cx="0" cy="0"/>
          <a:chOff x="0" y="0"/>
          <a:chExt cx="0" cy="0"/>
        </a:xfrm>
      </p:grpSpPr>
      <p:grpSp>
        <p:nvGrpSpPr>
          <p:cNvPr id="323" name="Google Shape;323;p7"/>
          <p:cNvGrpSpPr/>
          <p:nvPr/>
        </p:nvGrpSpPr>
        <p:grpSpPr>
          <a:xfrm>
            <a:off x="1820778" y="-8052"/>
            <a:ext cx="10371222" cy="6858000"/>
            <a:chOff x="0" y="8052"/>
            <a:chExt cx="10371222" cy="6858000"/>
          </a:xfrm>
        </p:grpSpPr>
        <p:sp>
          <p:nvSpPr>
            <p:cNvPr id="324" name="Google Shape;324;p7"/>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325" name="Google Shape;325;p7"/>
            <p:cNvGrpSpPr/>
            <p:nvPr/>
          </p:nvGrpSpPr>
          <p:grpSpPr>
            <a:xfrm>
              <a:off x="9199788" y="2084696"/>
              <a:ext cx="1171433" cy="2688609"/>
              <a:chOff x="9199788" y="2084696"/>
              <a:chExt cx="1171433" cy="2688609"/>
            </a:xfrm>
          </p:grpSpPr>
          <p:sp>
            <p:nvSpPr>
              <p:cNvPr id="326" name="Google Shape;326;p7"/>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C7849D"/>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27" name="Google Shape;327;p7"/>
              <p:cNvSpPr txBox="1"/>
              <p:nvPr/>
            </p:nvSpPr>
            <p:spPr>
              <a:xfrm rot="-5400000" flipH="1">
                <a:off x="8842251" y="3244334"/>
                <a:ext cx="268860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About</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328" name="Google Shape;328;p7" descr="Lightbulb with solid fill"/>
              <p:cNvPicPr preferRelativeResize="0"/>
              <p:nvPr/>
            </p:nvPicPr>
            <p:blipFill rotWithShape="1">
              <a:blip r:embed="rId1"/>
              <a:srcRect/>
              <a:stretch>
                <a:fillRect/>
              </a:stretch>
            </p:blipFill>
            <p:spPr>
              <a:xfrm rot="-5400000">
                <a:off x="9382129" y="3119120"/>
                <a:ext cx="619760" cy="619760"/>
              </a:xfrm>
              <a:prstGeom prst="rect">
                <a:avLst/>
              </a:prstGeom>
              <a:noFill/>
              <a:ln>
                <a:noFill/>
              </a:ln>
            </p:spPr>
          </p:pic>
        </p:grpSp>
      </p:grpSp>
      <p:grpSp>
        <p:nvGrpSpPr>
          <p:cNvPr id="329" name="Google Shape;329;p7"/>
          <p:cNvGrpSpPr/>
          <p:nvPr/>
        </p:nvGrpSpPr>
        <p:grpSpPr>
          <a:xfrm>
            <a:off x="1292577" y="0"/>
            <a:ext cx="10371222" cy="6858000"/>
            <a:chOff x="237744" y="0"/>
            <a:chExt cx="10371222" cy="6858000"/>
          </a:xfrm>
        </p:grpSpPr>
        <p:grpSp>
          <p:nvGrpSpPr>
            <p:cNvPr id="330" name="Google Shape;330;p7"/>
            <p:cNvGrpSpPr/>
            <p:nvPr/>
          </p:nvGrpSpPr>
          <p:grpSpPr>
            <a:xfrm>
              <a:off x="237744" y="0"/>
              <a:ext cx="10371222" cy="6858000"/>
              <a:chOff x="0" y="8052"/>
              <a:chExt cx="10371222" cy="6858000"/>
            </a:xfrm>
          </p:grpSpPr>
          <p:sp>
            <p:nvSpPr>
              <p:cNvPr id="331" name="Google Shape;331;p7"/>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332" name="Google Shape;332;p7"/>
              <p:cNvGrpSpPr/>
              <p:nvPr/>
            </p:nvGrpSpPr>
            <p:grpSpPr>
              <a:xfrm>
                <a:off x="9199788" y="2084696"/>
                <a:ext cx="1171433" cy="2688609"/>
                <a:chOff x="9199788" y="2084696"/>
                <a:chExt cx="1171433" cy="2688609"/>
              </a:xfrm>
            </p:grpSpPr>
            <p:sp>
              <p:nvSpPr>
                <p:cNvPr id="333" name="Google Shape;333;p7"/>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00D463"/>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34" name="Google Shape;334;p7"/>
                <p:cNvSpPr txBox="1"/>
                <p:nvPr/>
              </p:nvSpPr>
              <p:spPr>
                <a:xfrm rot="-5400000" flipH="1">
                  <a:off x="8842251" y="3244334"/>
                  <a:ext cx="268860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Problem Statement</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335" name="Google Shape;335;p7" descr="Question mark with solid fill"/>
            <p:cNvPicPr preferRelativeResize="0"/>
            <p:nvPr/>
          </p:nvPicPr>
          <p:blipFill rotWithShape="1">
            <a:blip r:embed="rId2"/>
            <a:srcRect/>
            <a:stretch>
              <a:fillRect/>
            </a:stretch>
          </p:blipFill>
          <p:spPr>
            <a:xfrm rot="-5400000">
              <a:off x="9493398" y="3057144"/>
              <a:ext cx="743712" cy="743712"/>
            </a:xfrm>
            <a:prstGeom prst="rect">
              <a:avLst/>
            </a:prstGeom>
            <a:noFill/>
            <a:ln>
              <a:noFill/>
            </a:ln>
          </p:spPr>
        </p:pic>
      </p:grpSp>
      <p:grpSp>
        <p:nvGrpSpPr>
          <p:cNvPr id="336" name="Google Shape;336;p7"/>
          <p:cNvGrpSpPr/>
          <p:nvPr/>
        </p:nvGrpSpPr>
        <p:grpSpPr>
          <a:xfrm>
            <a:off x="662062" y="-16104"/>
            <a:ext cx="10371222" cy="6858000"/>
            <a:chOff x="237744" y="0"/>
            <a:chExt cx="10371222" cy="6858000"/>
          </a:xfrm>
        </p:grpSpPr>
        <p:grpSp>
          <p:nvGrpSpPr>
            <p:cNvPr id="337" name="Google Shape;337;p7"/>
            <p:cNvGrpSpPr/>
            <p:nvPr/>
          </p:nvGrpSpPr>
          <p:grpSpPr>
            <a:xfrm>
              <a:off x="237744" y="0"/>
              <a:ext cx="10371222" cy="6858000"/>
              <a:chOff x="0" y="8052"/>
              <a:chExt cx="10371222" cy="6858000"/>
            </a:xfrm>
          </p:grpSpPr>
          <p:sp>
            <p:nvSpPr>
              <p:cNvPr id="338" name="Google Shape;338;p7"/>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lt1"/>
                    </a:solidFill>
                    <a:latin typeface="Arial" panose="020B0604020202020204"/>
                    <a:ea typeface="Arial" panose="020B0604020202020204"/>
                    <a:cs typeface="Arial" panose="020B0604020202020204"/>
                    <a:sym typeface="Arial" panose="020B0604020202020204"/>
                  </a:rPr>
                  <a:t> </a:t>
                </a: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339" name="Google Shape;339;p7"/>
              <p:cNvGrpSpPr/>
              <p:nvPr/>
            </p:nvGrpSpPr>
            <p:grpSpPr>
              <a:xfrm>
                <a:off x="9199788" y="2084696"/>
                <a:ext cx="1171433" cy="2688609"/>
                <a:chOff x="9199788" y="2084696"/>
                <a:chExt cx="1171433" cy="2688609"/>
              </a:xfrm>
            </p:grpSpPr>
            <p:sp>
              <p:nvSpPr>
                <p:cNvPr id="340" name="Google Shape;340;p7"/>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DB96F2"/>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41" name="Google Shape;341;p7"/>
                <p:cNvSpPr txBox="1"/>
                <p:nvPr/>
              </p:nvSpPr>
              <p:spPr>
                <a:xfrm rot="-5400000" flipH="1">
                  <a:off x="8842251" y="3244334"/>
                  <a:ext cx="268860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Pre processing</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342" name="Google Shape;342;p7" descr="Filter with solid fill"/>
            <p:cNvPicPr preferRelativeResize="0"/>
            <p:nvPr/>
          </p:nvPicPr>
          <p:blipFill rotWithShape="1">
            <a:blip r:embed="rId3"/>
            <a:srcRect/>
            <a:stretch>
              <a:fillRect/>
            </a:stretch>
          </p:blipFill>
          <p:spPr>
            <a:xfrm rot="-5400000">
              <a:off x="9608260" y="3049486"/>
              <a:ext cx="759028" cy="759028"/>
            </a:xfrm>
            <a:prstGeom prst="rect">
              <a:avLst/>
            </a:prstGeom>
            <a:noFill/>
            <a:ln>
              <a:noFill/>
            </a:ln>
          </p:spPr>
        </p:pic>
      </p:grpSp>
      <p:sp>
        <p:nvSpPr>
          <p:cNvPr id="343" name="Google Shape;343;p7"/>
          <p:cNvSpPr/>
          <p:nvPr/>
        </p:nvSpPr>
        <p:spPr>
          <a:xfrm>
            <a:off x="0" y="0"/>
            <a:ext cx="10204450"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lt1"/>
                </a:solidFill>
                <a:latin typeface="Arial" panose="020B0604020202020204"/>
                <a:ea typeface="Arial" panose="020B0604020202020204"/>
                <a:cs typeface="Arial" panose="020B0604020202020204"/>
                <a:sym typeface="Arial" panose="020B0604020202020204"/>
              </a:rPr>
              <a:t> </a:t>
            </a: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344" name="Google Shape;344;p7"/>
          <p:cNvGrpSpPr/>
          <p:nvPr/>
        </p:nvGrpSpPr>
        <p:grpSpPr>
          <a:xfrm>
            <a:off x="9037955" y="2060575"/>
            <a:ext cx="1171576" cy="2688590"/>
            <a:chOff x="9199788" y="2084696"/>
            <a:chExt cx="1171433" cy="2688609"/>
          </a:xfrm>
        </p:grpSpPr>
        <p:sp>
          <p:nvSpPr>
            <p:cNvPr id="345" name="Google Shape;345;p7"/>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45B7C7"/>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46" name="Google Shape;346;p7"/>
            <p:cNvSpPr txBox="1"/>
            <p:nvPr/>
          </p:nvSpPr>
          <p:spPr>
            <a:xfrm rot="-5400000" flipH="1">
              <a:off x="8842251" y="3244334"/>
              <a:ext cx="268860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EDA</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347" name="Google Shape;347;p7" descr="Bar chart with solid fill"/>
          <p:cNvPicPr preferRelativeResize="0"/>
          <p:nvPr/>
        </p:nvPicPr>
        <p:blipFill rotWithShape="1">
          <a:blip r:embed="rId4"/>
          <a:srcRect/>
          <a:stretch>
            <a:fillRect/>
          </a:stretch>
        </p:blipFill>
        <p:spPr>
          <a:xfrm rot="-5400000">
            <a:off x="9077960" y="3031490"/>
            <a:ext cx="762000" cy="762000"/>
          </a:xfrm>
          <a:prstGeom prst="rect">
            <a:avLst/>
          </a:prstGeom>
          <a:noFill/>
          <a:ln>
            <a:noFill/>
          </a:ln>
        </p:spPr>
      </p:pic>
      <p:grpSp>
        <p:nvGrpSpPr>
          <p:cNvPr id="348" name="Google Shape;348;p7"/>
          <p:cNvGrpSpPr/>
          <p:nvPr/>
        </p:nvGrpSpPr>
        <p:grpSpPr>
          <a:xfrm>
            <a:off x="-9146101" y="-8052"/>
            <a:ext cx="10371222" cy="6858000"/>
            <a:chOff x="0" y="0"/>
            <a:chExt cx="10371222" cy="6858000"/>
          </a:xfrm>
        </p:grpSpPr>
        <p:grpSp>
          <p:nvGrpSpPr>
            <p:cNvPr id="349" name="Google Shape;349;p7"/>
            <p:cNvGrpSpPr/>
            <p:nvPr/>
          </p:nvGrpSpPr>
          <p:grpSpPr>
            <a:xfrm>
              <a:off x="0" y="0"/>
              <a:ext cx="10371222" cy="6858000"/>
              <a:chOff x="0" y="8052"/>
              <a:chExt cx="10371222" cy="6858000"/>
            </a:xfrm>
          </p:grpSpPr>
          <p:sp>
            <p:nvSpPr>
              <p:cNvPr id="350" name="Google Shape;350;p7"/>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351" name="Google Shape;351;p7"/>
              <p:cNvGrpSpPr/>
              <p:nvPr/>
            </p:nvGrpSpPr>
            <p:grpSpPr>
              <a:xfrm>
                <a:off x="9199788" y="2084696"/>
                <a:ext cx="1171433" cy="2688609"/>
                <a:chOff x="9199788" y="2084696"/>
                <a:chExt cx="1171433" cy="2688609"/>
              </a:xfrm>
            </p:grpSpPr>
            <p:sp>
              <p:nvSpPr>
                <p:cNvPr id="352" name="Google Shape;352;p7"/>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7C7EFE"/>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53" name="Google Shape;353;p7"/>
                <p:cNvSpPr txBox="1"/>
                <p:nvPr/>
              </p:nvSpPr>
              <p:spPr>
                <a:xfrm rot="-5400000" flipH="1">
                  <a:off x="8842251" y="3244334"/>
                  <a:ext cx="268860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Algorithm</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354" name="Google Shape;354;p7" descr="Typewriter with solid fill"/>
            <p:cNvPicPr preferRelativeResize="0"/>
            <p:nvPr/>
          </p:nvPicPr>
          <p:blipFill rotWithShape="1">
            <a:blip r:embed="rId5"/>
            <a:srcRect/>
            <a:stretch>
              <a:fillRect/>
            </a:stretch>
          </p:blipFill>
          <p:spPr>
            <a:xfrm rot="-5400000">
              <a:off x="9199787" y="3041434"/>
              <a:ext cx="759028" cy="759028"/>
            </a:xfrm>
            <a:prstGeom prst="rect">
              <a:avLst/>
            </a:prstGeom>
            <a:noFill/>
            <a:ln>
              <a:noFill/>
            </a:ln>
          </p:spPr>
        </p:pic>
      </p:grpSp>
      <p:sp>
        <p:nvSpPr>
          <p:cNvPr id="355" name="Google Shape;355;p7"/>
          <p:cNvSpPr txBox="1"/>
          <p:nvPr/>
        </p:nvSpPr>
        <p:spPr>
          <a:xfrm>
            <a:off x="5913755" y="4566285"/>
            <a:ext cx="3928110" cy="193675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000"/>
              <a:buFont typeface="Arial" panose="020B0604020202020204"/>
              <a:buChar char="•"/>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Most of the business owners have not declared their Ethnicity. Among the ones who declared, Not Hispanic or Latino have the largest share.</a:t>
            </a: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171450" algn="l" rtl="0">
              <a:lnSpc>
                <a:spcPct val="100000"/>
              </a:lnSpc>
              <a:spcBef>
                <a:spcPts val="0"/>
              </a:spcBef>
              <a:spcAft>
                <a:spcPts val="0"/>
              </a:spcAft>
              <a:buClr>
                <a:schemeClr val="dk1"/>
              </a:buClr>
              <a:buSzPts val="1800"/>
              <a:buFont typeface="Arial" panose="020B0604020202020204"/>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56" name="Google Shape;356;p7"/>
          <p:cNvSpPr txBox="1"/>
          <p:nvPr/>
        </p:nvSpPr>
        <p:spPr>
          <a:xfrm>
            <a:off x="5913741" y="622297"/>
            <a:ext cx="3697200" cy="13236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000"/>
              <a:buFont typeface="Arial" panose="020B0604020202020204"/>
              <a:buChar char="•"/>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Most of the businesses are based in Urban areas.</a:t>
            </a: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196850" algn="l" rtl="0">
              <a:lnSpc>
                <a:spcPct val="100000"/>
              </a:lnSpc>
              <a:spcBef>
                <a:spcPts val="0"/>
              </a:spcBef>
              <a:spcAft>
                <a:spcPts val="0"/>
              </a:spcAft>
              <a:buClr>
                <a:schemeClr val="dk1"/>
              </a:buClr>
              <a:buSzPts val="1400"/>
              <a:buFont typeface="Arial" panose="020B0604020202020204"/>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196850" algn="l" rtl="0">
              <a:lnSpc>
                <a:spcPct val="100000"/>
              </a:lnSpc>
              <a:spcBef>
                <a:spcPts val="0"/>
              </a:spcBef>
              <a:spcAft>
                <a:spcPts val="0"/>
              </a:spcAft>
              <a:buClr>
                <a:schemeClr val="dk1"/>
              </a:buClr>
              <a:buSzPts val="1400"/>
              <a:buFont typeface="Arial" panose="020B0604020202020204"/>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357" name="Google Shape;357;p7"/>
          <p:cNvPicPr preferRelativeResize="0"/>
          <p:nvPr/>
        </p:nvPicPr>
        <p:blipFill rotWithShape="1">
          <a:blip r:embed="rId6"/>
          <a:srcRect/>
          <a:stretch>
            <a:fillRect/>
          </a:stretch>
        </p:blipFill>
        <p:spPr>
          <a:xfrm>
            <a:off x="1345825" y="100525"/>
            <a:ext cx="4078750" cy="2163450"/>
          </a:xfrm>
          <a:prstGeom prst="rect">
            <a:avLst/>
          </a:prstGeom>
          <a:noFill/>
          <a:ln>
            <a:noFill/>
          </a:ln>
        </p:spPr>
      </p:pic>
      <p:pic>
        <p:nvPicPr>
          <p:cNvPr id="358" name="Google Shape;358;p7"/>
          <p:cNvPicPr preferRelativeResize="0"/>
          <p:nvPr/>
        </p:nvPicPr>
        <p:blipFill rotWithShape="1">
          <a:blip r:embed="rId7"/>
          <a:srcRect/>
          <a:stretch>
            <a:fillRect/>
          </a:stretch>
        </p:blipFill>
        <p:spPr>
          <a:xfrm>
            <a:off x="1353875" y="4367800"/>
            <a:ext cx="4078725" cy="2295649"/>
          </a:xfrm>
          <a:prstGeom prst="rect">
            <a:avLst/>
          </a:prstGeom>
          <a:noFill/>
          <a:ln>
            <a:noFill/>
          </a:ln>
        </p:spPr>
      </p:pic>
      <p:pic>
        <p:nvPicPr>
          <p:cNvPr id="359" name="Google Shape;359;p7"/>
          <p:cNvPicPr preferRelativeResize="0"/>
          <p:nvPr/>
        </p:nvPicPr>
        <p:blipFill rotWithShape="1">
          <a:blip r:embed="rId8"/>
          <a:srcRect/>
          <a:stretch>
            <a:fillRect/>
          </a:stretch>
        </p:blipFill>
        <p:spPr>
          <a:xfrm>
            <a:off x="1117600" y="2336165"/>
            <a:ext cx="4314825" cy="1889125"/>
          </a:xfrm>
          <a:prstGeom prst="rect">
            <a:avLst/>
          </a:prstGeom>
          <a:noFill/>
          <a:ln>
            <a:noFill/>
          </a:ln>
        </p:spPr>
      </p:pic>
      <p:sp>
        <p:nvSpPr>
          <p:cNvPr id="360" name="Google Shape;360;p7"/>
          <p:cNvSpPr txBox="1"/>
          <p:nvPr/>
        </p:nvSpPr>
        <p:spPr>
          <a:xfrm>
            <a:off x="5896610" y="2197100"/>
            <a:ext cx="3175635" cy="193675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000"/>
              <a:buFont typeface="Arial" panose="020B0604020202020204"/>
              <a:buChar char="•"/>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Non-Profit have large amount approved in general. The Corporations have Large no. of outlier loan amounts .</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364" name="Shape 364"/>
        <p:cNvGrpSpPr/>
        <p:nvPr/>
      </p:nvGrpSpPr>
      <p:grpSpPr>
        <a:xfrm>
          <a:off x="0" y="0"/>
          <a:ext cx="0" cy="0"/>
          <a:chOff x="0" y="0"/>
          <a:chExt cx="0" cy="0"/>
        </a:xfrm>
      </p:grpSpPr>
      <p:grpSp>
        <p:nvGrpSpPr>
          <p:cNvPr id="365" name="Google Shape;365;p8"/>
          <p:cNvGrpSpPr/>
          <p:nvPr/>
        </p:nvGrpSpPr>
        <p:grpSpPr>
          <a:xfrm>
            <a:off x="1820778" y="-8052"/>
            <a:ext cx="10371222" cy="6858000"/>
            <a:chOff x="0" y="8052"/>
            <a:chExt cx="10371222" cy="6858000"/>
          </a:xfrm>
        </p:grpSpPr>
        <p:sp>
          <p:nvSpPr>
            <p:cNvPr id="366" name="Google Shape;366;p8"/>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367" name="Google Shape;367;p8"/>
            <p:cNvGrpSpPr/>
            <p:nvPr/>
          </p:nvGrpSpPr>
          <p:grpSpPr>
            <a:xfrm>
              <a:off x="9199788" y="2084696"/>
              <a:ext cx="1171433" cy="2688609"/>
              <a:chOff x="9199788" y="2084696"/>
              <a:chExt cx="1171433" cy="2688609"/>
            </a:xfrm>
          </p:grpSpPr>
          <p:sp>
            <p:nvSpPr>
              <p:cNvPr id="368" name="Google Shape;368;p8"/>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C7849D"/>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69" name="Google Shape;369;p8"/>
              <p:cNvSpPr txBox="1"/>
              <p:nvPr/>
            </p:nvSpPr>
            <p:spPr>
              <a:xfrm rot="-5400000" flipH="1">
                <a:off x="8842251" y="3244334"/>
                <a:ext cx="268860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About</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370" name="Google Shape;370;p8" descr="Lightbulb with solid fill"/>
              <p:cNvPicPr preferRelativeResize="0"/>
              <p:nvPr/>
            </p:nvPicPr>
            <p:blipFill rotWithShape="1">
              <a:blip r:embed="rId1"/>
              <a:srcRect/>
              <a:stretch>
                <a:fillRect/>
              </a:stretch>
            </p:blipFill>
            <p:spPr>
              <a:xfrm rot="-5400000">
                <a:off x="9382129" y="3119120"/>
                <a:ext cx="619760" cy="619760"/>
              </a:xfrm>
              <a:prstGeom prst="rect">
                <a:avLst/>
              </a:prstGeom>
              <a:noFill/>
              <a:ln>
                <a:noFill/>
              </a:ln>
            </p:spPr>
          </p:pic>
        </p:grpSp>
      </p:grpSp>
      <p:grpSp>
        <p:nvGrpSpPr>
          <p:cNvPr id="371" name="Google Shape;371;p8"/>
          <p:cNvGrpSpPr/>
          <p:nvPr/>
        </p:nvGrpSpPr>
        <p:grpSpPr>
          <a:xfrm>
            <a:off x="1292577" y="0"/>
            <a:ext cx="10371222" cy="6858000"/>
            <a:chOff x="237744" y="0"/>
            <a:chExt cx="10371222" cy="6858000"/>
          </a:xfrm>
        </p:grpSpPr>
        <p:grpSp>
          <p:nvGrpSpPr>
            <p:cNvPr id="372" name="Google Shape;372;p8"/>
            <p:cNvGrpSpPr/>
            <p:nvPr/>
          </p:nvGrpSpPr>
          <p:grpSpPr>
            <a:xfrm>
              <a:off x="237744" y="0"/>
              <a:ext cx="10371222" cy="6858000"/>
              <a:chOff x="0" y="8052"/>
              <a:chExt cx="10371222" cy="6858000"/>
            </a:xfrm>
          </p:grpSpPr>
          <p:sp>
            <p:nvSpPr>
              <p:cNvPr id="373" name="Google Shape;373;p8"/>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374" name="Google Shape;374;p8"/>
              <p:cNvGrpSpPr/>
              <p:nvPr/>
            </p:nvGrpSpPr>
            <p:grpSpPr>
              <a:xfrm>
                <a:off x="9199788" y="2084696"/>
                <a:ext cx="1171433" cy="2688609"/>
                <a:chOff x="9199788" y="2084696"/>
                <a:chExt cx="1171433" cy="2688609"/>
              </a:xfrm>
            </p:grpSpPr>
            <p:sp>
              <p:nvSpPr>
                <p:cNvPr id="375" name="Google Shape;375;p8"/>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00D463"/>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76" name="Google Shape;376;p8"/>
                <p:cNvSpPr txBox="1"/>
                <p:nvPr/>
              </p:nvSpPr>
              <p:spPr>
                <a:xfrm rot="-5400000" flipH="1">
                  <a:off x="8842251" y="3244334"/>
                  <a:ext cx="268860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Problem Statement</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377" name="Google Shape;377;p8" descr="Question mark with solid fill"/>
            <p:cNvPicPr preferRelativeResize="0"/>
            <p:nvPr/>
          </p:nvPicPr>
          <p:blipFill rotWithShape="1">
            <a:blip r:embed="rId2"/>
            <a:srcRect/>
            <a:stretch>
              <a:fillRect/>
            </a:stretch>
          </p:blipFill>
          <p:spPr>
            <a:xfrm rot="-5400000">
              <a:off x="9493398" y="3057144"/>
              <a:ext cx="743712" cy="743712"/>
            </a:xfrm>
            <a:prstGeom prst="rect">
              <a:avLst/>
            </a:prstGeom>
            <a:noFill/>
            <a:ln>
              <a:noFill/>
            </a:ln>
          </p:spPr>
        </p:pic>
      </p:grpSp>
      <p:grpSp>
        <p:nvGrpSpPr>
          <p:cNvPr id="378" name="Google Shape;378;p8"/>
          <p:cNvGrpSpPr/>
          <p:nvPr/>
        </p:nvGrpSpPr>
        <p:grpSpPr>
          <a:xfrm>
            <a:off x="662062" y="-16104"/>
            <a:ext cx="10371222" cy="6858000"/>
            <a:chOff x="237744" y="0"/>
            <a:chExt cx="10371222" cy="6858000"/>
          </a:xfrm>
        </p:grpSpPr>
        <p:grpSp>
          <p:nvGrpSpPr>
            <p:cNvPr id="379" name="Google Shape;379;p8"/>
            <p:cNvGrpSpPr/>
            <p:nvPr/>
          </p:nvGrpSpPr>
          <p:grpSpPr>
            <a:xfrm>
              <a:off x="237744" y="0"/>
              <a:ext cx="10371222" cy="6858000"/>
              <a:chOff x="0" y="8052"/>
              <a:chExt cx="10371222" cy="6858000"/>
            </a:xfrm>
          </p:grpSpPr>
          <p:sp>
            <p:nvSpPr>
              <p:cNvPr id="380" name="Google Shape;380;p8"/>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381" name="Google Shape;381;p8"/>
              <p:cNvGrpSpPr/>
              <p:nvPr/>
            </p:nvGrpSpPr>
            <p:grpSpPr>
              <a:xfrm>
                <a:off x="9199788" y="2084696"/>
                <a:ext cx="1171433" cy="2688609"/>
                <a:chOff x="9199788" y="2084696"/>
                <a:chExt cx="1171433" cy="2688609"/>
              </a:xfrm>
            </p:grpSpPr>
            <p:sp>
              <p:nvSpPr>
                <p:cNvPr id="382" name="Google Shape;382;p8"/>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DB96F2"/>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83" name="Google Shape;383;p8"/>
                <p:cNvSpPr txBox="1"/>
                <p:nvPr/>
              </p:nvSpPr>
              <p:spPr>
                <a:xfrm rot="-5400000" flipH="1">
                  <a:off x="8842251" y="3244334"/>
                  <a:ext cx="268860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Pre processing</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384" name="Google Shape;384;p8" descr="Filter with solid fill"/>
            <p:cNvPicPr preferRelativeResize="0"/>
            <p:nvPr/>
          </p:nvPicPr>
          <p:blipFill rotWithShape="1">
            <a:blip r:embed="rId3"/>
            <a:srcRect/>
            <a:stretch>
              <a:fillRect/>
            </a:stretch>
          </p:blipFill>
          <p:spPr>
            <a:xfrm rot="-5400000">
              <a:off x="9608260" y="3049486"/>
              <a:ext cx="759028" cy="759028"/>
            </a:xfrm>
            <a:prstGeom prst="rect">
              <a:avLst/>
            </a:prstGeom>
            <a:noFill/>
            <a:ln>
              <a:noFill/>
            </a:ln>
          </p:spPr>
        </p:pic>
      </p:grpSp>
      <p:grpSp>
        <p:nvGrpSpPr>
          <p:cNvPr id="385" name="Google Shape;385;p8"/>
          <p:cNvGrpSpPr/>
          <p:nvPr/>
        </p:nvGrpSpPr>
        <p:grpSpPr>
          <a:xfrm>
            <a:off x="31345" y="177"/>
            <a:ext cx="10371222" cy="6858000"/>
            <a:chOff x="237744" y="0"/>
            <a:chExt cx="10371222" cy="6858000"/>
          </a:xfrm>
        </p:grpSpPr>
        <p:grpSp>
          <p:nvGrpSpPr>
            <p:cNvPr id="386" name="Google Shape;386;p8"/>
            <p:cNvGrpSpPr/>
            <p:nvPr/>
          </p:nvGrpSpPr>
          <p:grpSpPr>
            <a:xfrm>
              <a:off x="237744" y="0"/>
              <a:ext cx="10371222" cy="6858000"/>
              <a:chOff x="0" y="8052"/>
              <a:chExt cx="10371222" cy="6858000"/>
            </a:xfrm>
          </p:grpSpPr>
          <p:sp>
            <p:nvSpPr>
              <p:cNvPr id="387" name="Google Shape;387;p8"/>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388" name="Google Shape;388;p8"/>
              <p:cNvGrpSpPr/>
              <p:nvPr/>
            </p:nvGrpSpPr>
            <p:grpSpPr>
              <a:xfrm>
                <a:off x="9199788" y="2084696"/>
                <a:ext cx="1171433" cy="2688609"/>
                <a:chOff x="9199788" y="2084696"/>
                <a:chExt cx="1171433" cy="2688609"/>
              </a:xfrm>
            </p:grpSpPr>
            <p:sp>
              <p:nvSpPr>
                <p:cNvPr id="389" name="Google Shape;389;p8"/>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45B7C7"/>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90" name="Google Shape;390;p8"/>
                <p:cNvSpPr txBox="1"/>
                <p:nvPr/>
              </p:nvSpPr>
              <p:spPr>
                <a:xfrm rot="-5400000" flipH="1">
                  <a:off x="8842251" y="3244334"/>
                  <a:ext cx="268860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EDA</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391" name="Google Shape;391;p8" descr="Bar chart with solid fill"/>
            <p:cNvPicPr preferRelativeResize="0"/>
            <p:nvPr/>
          </p:nvPicPr>
          <p:blipFill rotWithShape="1">
            <a:blip r:embed="rId4"/>
            <a:srcRect/>
            <a:stretch>
              <a:fillRect/>
            </a:stretch>
          </p:blipFill>
          <p:spPr>
            <a:xfrm rot="-5400000">
              <a:off x="9477632" y="3048000"/>
              <a:ext cx="762000" cy="762000"/>
            </a:xfrm>
            <a:prstGeom prst="rect">
              <a:avLst/>
            </a:prstGeom>
            <a:noFill/>
            <a:ln>
              <a:noFill/>
            </a:ln>
          </p:spPr>
        </p:pic>
      </p:grpSp>
      <p:grpSp>
        <p:nvGrpSpPr>
          <p:cNvPr id="392" name="Google Shape;392;p8"/>
          <p:cNvGrpSpPr/>
          <p:nvPr/>
        </p:nvGrpSpPr>
        <p:grpSpPr>
          <a:xfrm>
            <a:off x="-9145905" y="-8255"/>
            <a:ext cx="11209019" cy="6858000"/>
            <a:chOff x="0" y="0"/>
            <a:chExt cx="10371221" cy="6858000"/>
          </a:xfrm>
        </p:grpSpPr>
        <p:grpSp>
          <p:nvGrpSpPr>
            <p:cNvPr id="393" name="Google Shape;393;p8"/>
            <p:cNvGrpSpPr/>
            <p:nvPr/>
          </p:nvGrpSpPr>
          <p:grpSpPr>
            <a:xfrm>
              <a:off x="0" y="0"/>
              <a:ext cx="10371221" cy="6858000"/>
              <a:chOff x="0" y="8052"/>
              <a:chExt cx="10371221" cy="6858000"/>
            </a:xfrm>
          </p:grpSpPr>
          <p:sp>
            <p:nvSpPr>
              <p:cNvPr id="394" name="Google Shape;394;p8"/>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395" name="Google Shape;395;p8"/>
              <p:cNvGrpSpPr/>
              <p:nvPr/>
            </p:nvGrpSpPr>
            <p:grpSpPr>
              <a:xfrm>
                <a:off x="9199788" y="2068627"/>
                <a:ext cx="1171433" cy="2688609"/>
                <a:chOff x="9199788" y="2068627"/>
                <a:chExt cx="1171433" cy="2688609"/>
              </a:xfrm>
            </p:grpSpPr>
            <p:sp>
              <p:nvSpPr>
                <p:cNvPr id="396" name="Google Shape;396;p8"/>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7C7EFE"/>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97" name="Google Shape;397;p8"/>
                <p:cNvSpPr txBox="1"/>
                <p:nvPr/>
              </p:nvSpPr>
              <p:spPr>
                <a:xfrm rot="-5400000" flipH="1">
                  <a:off x="8842251" y="3243133"/>
                  <a:ext cx="2688609" cy="3395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Algorithm</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398" name="Google Shape;398;p8" descr="Typewriter with solid fill"/>
            <p:cNvPicPr preferRelativeResize="0"/>
            <p:nvPr/>
          </p:nvPicPr>
          <p:blipFill rotWithShape="1">
            <a:blip r:embed="rId5"/>
            <a:srcRect/>
            <a:stretch>
              <a:fillRect/>
            </a:stretch>
          </p:blipFill>
          <p:spPr>
            <a:xfrm rot="-5400000">
              <a:off x="9199787" y="3041434"/>
              <a:ext cx="759028" cy="759028"/>
            </a:xfrm>
            <a:prstGeom prst="rect">
              <a:avLst/>
            </a:prstGeom>
            <a:noFill/>
            <a:ln>
              <a:noFill/>
            </a:ln>
          </p:spPr>
        </p:pic>
      </p:grpSp>
      <p:sp>
        <p:nvSpPr>
          <p:cNvPr id="399" name="Google Shape;399;p8"/>
          <p:cNvSpPr txBox="1"/>
          <p:nvPr/>
        </p:nvSpPr>
        <p:spPr>
          <a:xfrm>
            <a:off x="2495550" y="548640"/>
            <a:ext cx="5804535" cy="3975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panose="020B0604020202020204"/>
              <a:buNone/>
            </a:pPr>
            <a:r>
              <a:rPr lang="en-US" sz="2000" b="0"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2000" b="1" i="0" u="none" strike="noStrike" cap="none">
                <a:solidFill>
                  <a:srgbClr val="000000"/>
                </a:solidFill>
                <a:latin typeface="Arial" panose="020B0604020202020204"/>
                <a:ea typeface="Arial" panose="020B0604020202020204"/>
                <a:cs typeface="Arial" panose="020B0604020202020204"/>
                <a:sym typeface="Arial" panose="020B0604020202020204"/>
              </a:rPr>
              <a:t>Feature Engineering done in the data:</a:t>
            </a:r>
            <a:endParaRPr sz="20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0" name="Google Shape;400;p8"/>
          <p:cNvSpPr txBox="1"/>
          <p:nvPr/>
        </p:nvSpPr>
        <p:spPr>
          <a:xfrm>
            <a:off x="6478187" y="4765253"/>
            <a:ext cx="3325431" cy="369332"/>
          </a:xfrm>
          <a:prstGeom prst="rect">
            <a:avLst/>
          </a:prstGeom>
          <a:noFill/>
          <a:ln>
            <a:noFill/>
          </a:ln>
        </p:spPr>
        <p:txBody>
          <a:bodyPr spcFirstLastPara="1" wrap="square" lIns="91425" tIns="45700" rIns="91425" bIns="45700" anchor="t" anchorCtr="0">
            <a:spAutoFit/>
          </a:bodyPr>
          <a:lstStyle/>
          <a:p>
            <a:pPr marL="285750" marR="0" lvl="0" indent="-17145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01" name="Google Shape;401;p8"/>
          <p:cNvSpPr txBox="1"/>
          <p:nvPr/>
        </p:nvSpPr>
        <p:spPr>
          <a:xfrm>
            <a:off x="2288540" y="1484630"/>
            <a:ext cx="6545700" cy="4402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000"/>
              <a:buFont typeface="Arial" panose="020B0604020202020204"/>
              <a:buChar char="•"/>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We used K Means Clustering to cluster similar columns and getting Labels for the same. All the PROCEEDS columns were related to the loan amount and also inter-related. Therefore we created the Proceeds_label.    It also proved to be useful after applying the statistical test.</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158750" algn="l" rtl="0">
              <a:lnSpc>
                <a:spcPct val="100000"/>
              </a:lnSpc>
              <a:spcBef>
                <a:spcPts val="0"/>
              </a:spcBef>
              <a:spcAft>
                <a:spcPts val="0"/>
              </a:spcAft>
              <a:buClr>
                <a:schemeClr val="dk1"/>
              </a:buClr>
              <a:buSzPts val="2000"/>
              <a:buFont typeface="Arial" panose="020B0604020202020204"/>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2000"/>
              <a:buFont typeface="Arial" panose="020B0604020202020204"/>
              <a:buChar char="•"/>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We also clustered all the predictors derived from the dates regarding the loans i.e., Date Approved, Forgiveness Date, and the Loan Status Date. It proved to be useful under the statistical test.</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158750" algn="l" rtl="0">
              <a:lnSpc>
                <a:spcPct val="100000"/>
              </a:lnSpc>
              <a:spcBef>
                <a:spcPts val="0"/>
              </a:spcBef>
              <a:spcAft>
                <a:spcPts val="0"/>
              </a:spcAft>
              <a:buClr>
                <a:schemeClr val="dk1"/>
              </a:buClr>
              <a:buSzPts val="2000"/>
              <a:buFont typeface="Arial" panose="020B0604020202020204"/>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2000"/>
              <a:buFont typeface="Arial" panose="020B0604020202020204"/>
              <a:buChar char="•"/>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We extracted Industry Group, Sector, SubSector of the given business using its NAICS Code</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405" name="Shape 405"/>
        <p:cNvGrpSpPr/>
        <p:nvPr/>
      </p:nvGrpSpPr>
      <p:grpSpPr>
        <a:xfrm>
          <a:off x="0" y="0"/>
          <a:ext cx="0" cy="0"/>
          <a:chOff x="0" y="0"/>
          <a:chExt cx="0" cy="0"/>
        </a:xfrm>
      </p:grpSpPr>
      <p:grpSp>
        <p:nvGrpSpPr>
          <p:cNvPr id="406" name="Google Shape;406;p9"/>
          <p:cNvGrpSpPr/>
          <p:nvPr/>
        </p:nvGrpSpPr>
        <p:grpSpPr>
          <a:xfrm>
            <a:off x="1820778" y="-8052"/>
            <a:ext cx="10371222" cy="6858000"/>
            <a:chOff x="0" y="8052"/>
            <a:chExt cx="10371222" cy="6858000"/>
          </a:xfrm>
        </p:grpSpPr>
        <p:sp>
          <p:nvSpPr>
            <p:cNvPr id="407" name="Google Shape;407;p9"/>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408" name="Google Shape;408;p9"/>
            <p:cNvGrpSpPr/>
            <p:nvPr/>
          </p:nvGrpSpPr>
          <p:grpSpPr>
            <a:xfrm>
              <a:off x="9199788" y="2084696"/>
              <a:ext cx="1171433" cy="2688609"/>
              <a:chOff x="9199788" y="2084696"/>
              <a:chExt cx="1171433" cy="2688609"/>
            </a:xfrm>
          </p:grpSpPr>
          <p:sp>
            <p:nvSpPr>
              <p:cNvPr id="409" name="Google Shape;409;p9"/>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C7849D"/>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10" name="Google Shape;410;p9"/>
              <p:cNvSpPr txBox="1"/>
              <p:nvPr/>
            </p:nvSpPr>
            <p:spPr>
              <a:xfrm rot="-5400000" flipH="1">
                <a:off x="8842251" y="3244334"/>
                <a:ext cx="268860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About</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411" name="Google Shape;411;p9" descr="Lightbulb with solid fill"/>
              <p:cNvPicPr preferRelativeResize="0"/>
              <p:nvPr/>
            </p:nvPicPr>
            <p:blipFill rotWithShape="1">
              <a:blip r:embed="rId1"/>
              <a:srcRect/>
              <a:stretch>
                <a:fillRect/>
              </a:stretch>
            </p:blipFill>
            <p:spPr>
              <a:xfrm rot="-5400000">
                <a:off x="9382129" y="3119120"/>
                <a:ext cx="619760" cy="619760"/>
              </a:xfrm>
              <a:prstGeom prst="rect">
                <a:avLst/>
              </a:prstGeom>
              <a:noFill/>
              <a:ln>
                <a:noFill/>
              </a:ln>
            </p:spPr>
          </p:pic>
        </p:grpSp>
      </p:grpSp>
      <p:grpSp>
        <p:nvGrpSpPr>
          <p:cNvPr id="412" name="Google Shape;412;p9"/>
          <p:cNvGrpSpPr/>
          <p:nvPr/>
        </p:nvGrpSpPr>
        <p:grpSpPr>
          <a:xfrm>
            <a:off x="1292577" y="0"/>
            <a:ext cx="10371222" cy="6858000"/>
            <a:chOff x="237744" y="0"/>
            <a:chExt cx="10371222" cy="6858000"/>
          </a:xfrm>
        </p:grpSpPr>
        <p:grpSp>
          <p:nvGrpSpPr>
            <p:cNvPr id="413" name="Google Shape;413;p9"/>
            <p:cNvGrpSpPr/>
            <p:nvPr/>
          </p:nvGrpSpPr>
          <p:grpSpPr>
            <a:xfrm>
              <a:off x="237744" y="0"/>
              <a:ext cx="10371222" cy="6858000"/>
              <a:chOff x="0" y="8052"/>
              <a:chExt cx="10371222" cy="6858000"/>
            </a:xfrm>
          </p:grpSpPr>
          <p:sp>
            <p:nvSpPr>
              <p:cNvPr id="414" name="Google Shape;414;p9"/>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415" name="Google Shape;415;p9"/>
              <p:cNvGrpSpPr/>
              <p:nvPr/>
            </p:nvGrpSpPr>
            <p:grpSpPr>
              <a:xfrm>
                <a:off x="9199788" y="2084696"/>
                <a:ext cx="1171433" cy="2688609"/>
                <a:chOff x="9199788" y="2084696"/>
                <a:chExt cx="1171433" cy="2688609"/>
              </a:xfrm>
            </p:grpSpPr>
            <p:sp>
              <p:nvSpPr>
                <p:cNvPr id="416" name="Google Shape;416;p9"/>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00D463"/>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17" name="Google Shape;417;p9"/>
                <p:cNvSpPr txBox="1"/>
                <p:nvPr/>
              </p:nvSpPr>
              <p:spPr>
                <a:xfrm rot="-5400000" flipH="1">
                  <a:off x="8842251" y="3244334"/>
                  <a:ext cx="268860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Problem Statement</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418" name="Google Shape;418;p9" descr="Question mark with solid fill"/>
            <p:cNvPicPr preferRelativeResize="0"/>
            <p:nvPr/>
          </p:nvPicPr>
          <p:blipFill rotWithShape="1">
            <a:blip r:embed="rId2"/>
            <a:srcRect/>
            <a:stretch>
              <a:fillRect/>
            </a:stretch>
          </p:blipFill>
          <p:spPr>
            <a:xfrm rot="-5400000">
              <a:off x="9493398" y="3057144"/>
              <a:ext cx="743712" cy="743712"/>
            </a:xfrm>
            <a:prstGeom prst="rect">
              <a:avLst/>
            </a:prstGeom>
            <a:noFill/>
            <a:ln>
              <a:noFill/>
            </a:ln>
          </p:spPr>
        </p:pic>
      </p:grpSp>
      <p:grpSp>
        <p:nvGrpSpPr>
          <p:cNvPr id="419" name="Google Shape;419;p9"/>
          <p:cNvGrpSpPr/>
          <p:nvPr/>
        </p:nvGrpSpPr>
        <p:grpSpPr>
          <a:xfrm>
            <a:off x="662062" y="-16104"/>
            <a:ext cx="10371222" cy="6858000"/>
            <a:chOff x="237744" y="0"/>
            <a:chExt cx="10371222" cy="6858000"/>
          </a:xfrm>
        </p:grpSpPr>
        <p:grpSp>
          <p:nvGrpSpPr>
            <p:cNvPr id="420" name="Google Shape;420;p9"/>
            <p:cNvGrpSpPr/>
            <p:nvPr/>
          </p:nvGrpSpPr>
          <p:grpSpPr>
            <a:xfrm>
              <a:off x="237744" y="0"/>
              <a:ext cx="10371222" cy="6858000"/>
              <a:chOff x="0" y="8052"/>
              <a:chExt cx="10371222" cy="6858000"/>
            </a:xfrm>
          </p:grpSpPr>
          <p:sp>
            <p:nvSpPr>
              <p:cNvPr id="421" name="Google Shape;421;p9"/>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422" name="Google Shape;422;p9"/>
              <p:cNvGrpSpPr/>
              <p:nvPr/>
            </p:nvGrpSpPr>
            <p:grpSpPr>
              <a:xfrm>
                <a:off x="9199788" y="2084696"/>
                <a:ext cx="1171433" cy="2688609"/>
                <a:chOff x="9199788" y="2084696"/>
                <a:chExt cx="1171433" cy="2688609"/>
              </a:xfrm>
            </p:grpSpPr>
            <p:sp>
              <p:nvSpPr>
                <p:cNvPr id="423" name="Google Shape;423;p9"/>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DB96F2"/>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24" name="Google Shape;424;p9"/>
                <p:cNvSpPr txBox="1"/>
                <p:nvPr/>
              </p:nvSpPr>
              <p:spPr>
                <a:xfrm rot="-5400000" flipH="1">
                  <a:off x="8842251" y="3244334"/>
                  <a:ext cx="268860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Pre processing</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425" name="Google Shape;425;p9" descr="Filter with solid fill"/>
            <p:cNvPicPr preferRelativeResize="0"/>
            <p:nvPr/>
          </p:nvPicPr>
          <p:blipFill rotWithShape="1">
            <a:blip r:embed="rId3"/>
            <a:srcRect/>
            <a:stretch>
              <a:fillRect/>
            </a:stretch>
          </p:blipFill>
          <p:spPr>
            <a:xfrm rot="-5400000">
              <a:off x="9608260" y="3049486"/>
              <a:ext cx="759028" cy="759028"/>
            </a:xfrm>
            <a:prstGeom prst="rect">
              <a:avLst/>
            </a:prstGeom>
            <a:noFill/>
            <a:ln>
              <a:noFill/>
            </a:ln>
          </p:spPr>
        </p:pic>
      </p:grpSp>
      <p:grpSp>
        <p:nvGrpSpPr>
          <p:cNvPr id="426" name="Google Shape;426;p9"/>
          <p:cNvGrpSpPr/>
          <p:nvPr/>
        </p:nvGrpSpPr>
        <p:grpSpPr>
          <a:xfrm>
            <a:off x="40870" y="16104"/>
            <a:ext cx="10371222" cy="6858000"/>
            <a:chOff x="237744" y="0"/>
            <a:chExt cx="10371222" cy="6858000"/>
          </a:xfrm>
        </p:grpSpPr>
        <p:grpSp>
          <p:nvGrpSpPr>
            <p:cNvPr id="427" name="Google Shape;427;p9"/>
            <p:cNvGrpSpPr/>
            <p:nvPr/>
          </p:nvGrpSpPr>
          <p:grpSpPr>
            <a:xfrm>
              <a:off x="237744" y="0"/>
              <a:ext cx="10371222" cy="6858000"/>
              <a:chOff x="0" y="8052"/>
              <a:chExt cx="10371222" cy="6858000"/>
            </a:xfrm>
          </p:grpSpPr>
          <p:sp>
            <p:nvSpPr>
              <p:cNvPr id="428" name="Google Shape;428;p9"/>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429" name="Google Shape;429;p9"/>
              <p:cNvGrpSpPr/>
              <p:nvPr/>
            </p:nvGrpSpPr>
            <p:grpSpPr>
              <a:xfrm>
                <a:off x="9199788" y="2084696"/>
                <a:ext cx="1171433" cy="2688609"/>
                <a:chOff x="9199788" y="2084696"/>
                <a:chExt cx="1171433" cy="2688609"/>
              </a:xfrm>
            </p:grpSpPr>
            <p:sp>
              <p:nvSpPr>
                <p:cNvPr id="430" name="Google Shape;430;p9"/>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45B7C7"/>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31" name="Google Shape;431;p9"/>
                <p:cNvSpPr txBox="1"/>
                <p:nvPr/>
              </p:nvSpPr>
              <p:spPr>
                <a:xfrm rot="-5400000" flipH="1">
                  <a:off x="8842251" y="3244334"/>
                  <a:ext cx="268860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EDA</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432" name="Google Shape;432;p9" descr="Bar chart with solid fill"/>
            <p:cNvPicPr preferRelativeResize="0"/>
            <p:nvPr/>
          </p:nvPicPr>
          <p:blipFill rotWithShape="1">
            <a:blip r:embed="rId4"/>
            <a:srcRect/>
            <a:stretch>
              <a:fillRect/>
            </a:stretch>
          </p:blipFill>
          <p:spPr>
            <a:xfrm rot="-5400000">
              <a:off x="9477632" y="3048000"/>
              <a:ext cx="762000" cy="762000"/>
            </a:xfrm>
            <a:prstGeom prst="rect">
              <a:avLst/>
            </a:prstGeom>
            <a:noFill/>
            <a:ln>
              <a:noFill/>
            </a:ln>
          </p:spPr>
        </p:pic>
      </p:grpSp>
      <p:grpSp>
        <p:nvGrpSpPr>
          <p:cNvPr id="433" name="Google Shape;433;p9"/>
          <p:cNvGrpSpPr/>
          <p:nvPr/>
        </p:nvGrpSpPr>
        <p:grpSpPr>
          <a:xfrm>
            <a:off x="-588806" y="16104"/>
            <a:ext cx="10371222" cy="6858000"/>
            <a:chOff x="0" y="0"/>
            <a:chExt cx="10371222" cy="6858000"/>
          </a:xfrm>
        </p:grpSpPr>
        <p:grpSp>
          <p:nvGrpSpPr>
            <p:cNvPr id="434" name="Google Shape;434;p9"/>
            <p:cNvGrpSpPr/>
            <p:nvPr/>
          </p:nvGrpSpPr>
          <p:grpSpPr>
            <a:xfrm>
              <a:off x="0" y="0"/>
              <a:ext cx="10371222" cy="6858000"/>
              <a:chOff x="0" y="8052"/>
              <a:chExt cx="10371222" cy="6858000"/>
            </a:xfrm>
          </p:grpSpPr>
          <p:sp>
            <p:nvSpPr>
              <p:cNvPr id="435" name="Google Shape;435;p9"/>
              <p:cNvSpPr/>
              <p:nvPr/>
            </p:nvSpPr>
            <p:spPr>
              <a:xfrm>
                <a:off x="0" y="8052"/>
                <a:ext cx="10371221" cy="6858000"/>
              </a:xfrm>
              <a:prstGeom prst="rect">
                <a:avLst/>
              </a:prstGeom>
              <a:solidFill>
                <a:srgbClr val="E3ECF1"/>
              </a:solidFill>
              <a:ln>
                <a:noFill/>
              </a:ln>
              <a:effectLst>
                <a:outerShdw blurRad="215900" dist="38100" sx="101000" sy="101000" algn="ctr" rotWithShape="0">
                  <a:schemeClr val="dk1">
                    <a:alpha val="34509"/>
                  </a:schemeClr>
                </a:outerShdw>
              </a:effectLst>
            </p:spPr>
            <p:txBody>
              <a:bodyPr spcFirstLastPara="1" wrap="square" lIns="91425" tIns="45700" rIns="91425" bIns="45700" anchor="ctr" anchorCtr="0">
                <a:noAutofit/>
              </a:bodyPr>
              <a:lstStyle/>
              <a:p>
                <a:pPr marL="285750" marR="0" lvl="0" indent="-171450" algn="ctr" rtl="0">
                  <a:lnSpc>
                    <a:spcPct val="100000"/>
                  </a:lnSpc>
                  <a:spcBef>
                    <a:spcPts val="0"/>
                  </a:spcBef>
                  <a:spcAft>
                    <a:spcPts val="0"/>
                  </a:spcAft>
                  <a:buClr>
                    <a:schemeClr val="dk1"/>
                  </a:buClr>
                  <a:buSzPts val="1800"/>
                  <a:buFont typeface="Noto Sans Symbols"/>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436" name="Google Shape;436;p9"/>
              <p:cNvGrpSpPr/>
              <p:nvPr/>
            </p:nvGrpSpPr>
            <p:grpSpPr>
              <a:xfrm>
                <a:off x="9199788" y="2084696"/>
                <a:ext cx="1171433" cy="2688609"/>
                <a:chOff x="9199788" y="2084696"/>
                <a:chExt cx="1171433" cy="2688609"/>
              </a:xfrm>
            </p:grpSpPr>
            <p:sp>
              <p:nvSpPr>
                <p:cNvPr id="437" name="Google Shape;437;p9"/>
                <p:cNvSpPr/>
                <p:nvPr/>
              </p:nvSpPr>
              <p:spPr>
                <a:xfrm>
                  <a:off x="9199788" y="2275764"/>
                  <a:ext cx="1171433" cy="2306472"/>
                </a:xfrm>
                <a:custGeom>
                  <a:avLst/>
                  <a:gdLst/>
                  <a:ahLst/>
                  <a:cxnLst/>
                  <a:rect l="l" t="t" r="r" b="b"/>
                  <a:pathLst>
                    <a:path w="1171433" h="2306472" extrusionOk="0">
                      <a:moveTo>
                        <a:pt x="1171433" y="0"/>
                      </a:moveTo>
                      <a:lnTo>
                        <a:pt x="1171433" y="2306472"/>
                      </a:lnTo>
                      <a:cubicBezTo>
                        <a:pt x="524468" y="2306472"/>
                        <a:pt x="0" y="1790151"/>
                        <a:pt x="0" y="1153236"/>
                      </a:cubicBezTo>
                      <a:cubicBezTo>
                        <a:pt x="0" y="516321"/>
                        <a:pt x="524468" y="0"/>
                        <a:pt x="1171433" y="0"/>
                      </a:cubicBezTo>
                      <a:close/>
                    </a:path>
                  </a:pathLst>
                </a:custGeom>
                <a:solidFill>
                  <a:srgbClr val="7C7EFE"/>
                </a:solidFill>
                <a:ln w="12700" cap="flat" cmpd="sng">
                  <a:solidFill>
                    <a:srgbClr val="86725A"/>
                  </a:solidFill>
                  <a:prstDash val="solid"/>
                  <a:miter lim="800000"/>
                  <a:headEnd type="none" w="sm" len="sm"/>
                  <a:tailEnd type="none" w="sm" len="sm"/>
                </a:ln>
              </p:spPr>
              <p:txBody>
                <a:bodyPr spcFirstLastPara="1" wrap="square" lIns="91425" tIns="45700" rIns="91425" bIns="45700" anchor="ctr" anchorCtr="0">
                  <a:noAutofit/>
                </a:bodyPr>
                <a:lstStyle/>
                <a:p>
                  <a:pPr marL="285750" marR="0" lvl="0" indent="-171450" algn="ctr" rtl="0">
                    <a:lnSpc>
                      <a:spcPct val="100000"/>
                    </a:lnSpc>
                    <a:spcBef>
                      <a:spcPts val="0"/>
                    </a:spcBef>
                    <a:spcAft>
                      <a:spcPts val="0"/>
                    </a:spcAft>
                    <a:buClr>
                      <a:schemeClr val="dk1"/>
                    </a:buClr>
                    <a:buSzPts val="1800"/>
                    <a:buFont typeface="Noto Sans Symbols"/>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38" name="Google Shape;438;p9"/>
                <p:cNvSpPr txBox="1"/>
                <p:nvPr/>
              </p:nvSpPr>
              <p:spPr>
                <a:xfrm rot="-5400000" flipH="1">
                  <a:off x="8842251" y="3244334"/>
                  <a:ext cx="2688609" cy="369332"/>
                </a:xfrm>
                <a:prstGeom prst="rect">
                  <a:avLst/>
                </a:prstGeom>
                <a:noFill/>
                <a:ln>
                  <a:noFill/>
                </a:ln>
              </p:spPr>
              <p:txBody>
                <a:bodyPr spcFirstLastPara="1" wrap="square" lIns="91425" tIns="45700" rIns="91425" bIns="45700" anchor="t" anchorCtr="0">
                  <a:spAutoFit/>
                </a:bodyPr>
                <a:lstStyle/>
                <a:p>
                  <a:pPr marL="285750" marR="0" lvl="0" indent="-285750" algn="ctr" rtl="0">
                    <a:lnSpc>
                      <a:spcPct val="100000"/>
                    </a:lnSpc>
                    <a:spcBef>
                      <a:spcPts val="0"/>
                    </a:spcBef>
                    <a:spcAft>
                      <a:spcPts val="0"/>
                    </a:spcAft>
                    <a:buClr>
                      <a:schemeClr val="lt1"/>
                    </a:buClr>
                    <a:buSzPts val="1800"/>
                    <a:buFont typeface="Noto Sans Symbols"/>
                    <a:buChar char="❖"/>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Algorithm</a:t>
                  </a:r>
                  <a:endParaRPr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pic>
          <p:nvPicPr>
            <p:cNvPr id="439" name="Google Shape;439;p9" descr="Typewriter with solid fill"/>
            <p:cNvPicPr preferRelativeResize="0"/>
            <p:nvPr/>
          </p:nvPicPr>
          <p:blipFill rotWithShape="1">
            <a:blip r:embed="rId5"/>
            <a:srcRect/>
            <a:stretch>
              <a:fillRect/>
            </a:stretch>
          </p:blipFill>
          <p:spPr>
            <a:xfrm rot="-5400000">
              <a:off x="9199787" y="3041434"/>
              <a:ext cx="759028" cy="759028"/>
            </a:xfrm>
            <a:prstGeom prst="rect">
              <a:avLst/>
            </a:prstGeom>
            <a:noFill/>
            <a:ln>
              <a:noFill/>
            </a:ln>
          </p:spPr>
        </p:pic>
      </p:grpSp>
      <p:sp>
        <p:nvSpPr>
          <p:cNvPr id="440" name="Google Shape;440;p9"/>
          <p:cNvSpPr txBox="1"/>
          <p:nvPr/>
        </p:nvSpPr>
        <p:spPr>
          <a:xfrm>
            <a:off x="486410" y="692150"/>
            <a:ext cx="7871400" cy="56299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To build the model we will use the following approach:</a:t>
            </a:r>
            <a:endParaRPr sz="20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171450" algn="l" rtl="0">
              <a:lnSpc>
                <a:spcPct val="100000"/>
              </a:lnSpc>
              <a:spcBef>
                <a:spcPts val="0"/>
              </a:spcBef>
              <a:spcAft>
                <a:spcPts val="0"/>
              </a:spcAft>
              <a:buClr>
                <a:schemeClr val="dk1"/>
              </a:buClr>
              <a:buSzPts val="1800"/>
              <a:buFont typeface="Noto Sans Symbols"/>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171450" algn="l" rtl="0">
              <a:lnSpc>
                <a:spcPct val="100000"/>
              </a:lnSpc>
              <a:spcBef>
                <a:spcPts val="0"/>
              </a:spcBef>
              <a:spcAft>
                <a:spcPts val="0"/>
              </a:spcAft>
              <a:buClr>
                <a:schemeClr val="dk1"/>
              </a:buClr>
              <a:buSzPts val="1800"/>
              <a:buFont typeface="Noto Sans Symbols"/>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1600"/>
              <a:buFont typeface="Noto Sans Symbols"/>
              <a:buChar char="❖"/>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Though the data contains many outliers (highly skewed), we are restrained to not remove the records, we capped the highly skewed data to overcome the issue of outliers so we build two Random Forest  model one with outliers another without outliers.</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600"/>
              <a:buFont typeface="Noto Sans Symbols"/>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600"/>
              <a:buFont typeface="Noto Sans Symbols"/>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600"/>
              <a:buFont typeface="Noto Sans Symbols"/>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600"/>
              <a:buFont typeface="Noto Sans Symbols"/>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600"/>
              <a:buFont typeface="Noto Sans Symbols"/>
              <a:buNone/>
            </a:pP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1600"/>
              <a:buFont typeface="Noto Sans Symbols"/>
              <a:buChar char="❖"/>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The Base Model of outliers data is giving an RMSE of  $</a:t>
            </a:r>
            <a:r>
              <a:rPr lang="en-IN" alt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6904.05</a:t>
            </a: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 on an average loan value of  $2124669.40, that is rmse is approx. 0.33% of the average loan value, and without outliers we have an RMSE of </a:t>
            </a:r>
            <a:r>
              <a:rPr lang="en-IN" alt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$7060.13</a:t>
            </a: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 on an average loan value of $348096.76 that is rmse is approx. </a:t>
            </a:r>
            <a:r>
              <a:rPr lang="en-US" sz="2000">
                <a:solidFill>
                  <a:schemeClr val="dk1"/>
                </a:solidFill>
              </a:rPr>
              <a:t>1.89</a:t>
            </a: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 of the average loan value.</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600"/>
              <a:buFont typeface="Noto Sans Symbols"/>
              <a:buNone/>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 </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441" name="Google Shape;441;p9"/>
          <p:cNvPicPr preferRelativeResize="0"/>
          <p:nvPr/>
        </p:nvPicPr>
        <p:blipFill rotWithShape="1">
          <a:blip r:embed="rId6"/>
          <a:srcRect/>
          <a:stretch>
            <a:fillRect/>
          </a:stretch>
        </p:blipFill>
        <p:spPr>
          <a:xfrm>
            <a:off x="841375" y="2996565"/>
            <a:ext cx="7333615" cy="1129665"/>
          </a:xfrm>
          <a:prstGeom prst="rect">
            <a:avLst/>
          </a:prstGeom>
          <a:noFill/>
          <a:ln>
            <a:noFill/>
          </a:ln>
        </p:spPr>
      </p:pic>
    </p:spTree>
  </p:cSld>
  <p:clrMapOvr>
    <a:masterClrMapping/>
  </p:clrMapOvr>
</p:sld>
</file>

<file path=ppt/theme/theme1.xml><?xml version="1.0" encoding="utf-8"?>
<a:theme xmlns:a="http://schemas.openxmlformats.org/drawingml/2006/main" name="AccentBoxVTI">
  <a:themeElements>
    <a:clrScheme name="AnalogousFromLightSeed_2SEEDS">
      <a:dk1>
        <a:srgbClr val="000000"/>
      </a:dk1>
      <a:lt1>
        <a:srgbClr val="FFFFFF"/>
      </a:lt1>
      <a:dk2>
        <a:srgbClr val="243741"/>
      </a:dk2>
      <a:lt2>
        <a:srgbClr val="E2E5E8"/>
      </a:lt2>
      <a:accent1>
        <a:srgbClr val="B89D7C"/>
      </a:accent1>
      <a:accent2>
        <a:srgbClr val="C49791"/>
      </a:accent2>
      <a:accent3>
        <a:srgbClr val="A4A27C"/>
      </a:accent3>
      <a:accent4>
        <a:srgbClr val="76ABAD"/>
      </a:accent4>
      <a:accent5>
        <a:srgbClr val="86A5BE"/>
      </a:accent5>
      <a:accent6>
        <a:srgbClr val="7F87BA"/>
      </a:accent6>
      <a:hlink>
        <a:srgbClr val="6283AA"/>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5095</Words>
  <Application>WPS Presentation</Application>
  <PresentationFormat/>
  <Paragraphs>203</Paragraphs>
  <Slides>11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SimSun</vt:lpstr>
      <vt:lpstr>Wingdings</vt:lpstr>
      <vt:lpstr>Arial</vt:lpstr>
      <vt:lpstr>Calibri</vt:lpstr>
      <vt:lpstr>Aharoni</vt:lpstr>
      <vt:lpstr>Segoe Print</vt:lpstr>
      <vt:lpstr>Noto Sans Symbols</vt:lpstr>
      <vt:lpstr>Times New Roman</vt:lpstr>
      <vt:lpstr>Proxima Nova</vt:lpstr>
      <vt:lpstr>Microsoft YaHei</vt:lpstr>
      <vt:lpstr>Arial Unicode MS</vt:lpstr>
      <vt:lpstr>Yu Gothic UI</vt:lpstr>
      <vt:lpstr>AccentBoxVTI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emailgunjan.s@gmail.com</dc:creator>
  <cp:lastModifiedBy>pc</cp:lastModifiedBy>
  <cp:revision>2</cp:revision>
  <dcterms:created xsi:type="dcterms:W3CDTF">2023-03-03T07:56:00Z</dcterms:created>
  <dcterms:modified xsi:type="dcterms:W3CDTF">2023-03-03T11:17:21Z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489738E5E1C74B1C854F369814D4ADAF</vt:lpwstr>
  </property>
  <property fmtid="{D5CDD505-2E9C-101B-9397-08002B2CF9AE}" pid="3" name="KSOProductBuildVer">
    <vt:lpwstr>1033-11.2.0.11219</vt:lpwstr>
  </property>
</Properties>
</file>