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57" r:id="rId4"/>
    <p:sldId id="270" r:id="rId5"/>
    <p:sldId id="280" r:id="rId6"/>
    <p:sldId id="283" r:id="rId7"/>
    <p:sldId id="284" r:id="rId8"/>
    <p:sldId id="271" r:id="rId9"/>
    <p:sldId id="272" r:id="rId10"/>
    <p:sldId id="291" r:id="rId11"/>
    <p:sldId id="285" r:id="rId12"/>
    <p:sldId id="287" r:id="rId13"/>
    <p:sldId id="286" r:id="rId14"/>
    <p:sldId id="281" r:id="rId15"/>
    <p:sldId id="282" r:id="rId16"/>
    <p:sldId id="277" r:id="rId17"/>
    <p:sldId id="275" r:id="rId18"/>
    <p:sldId id="288" r:id="rId19"/>
    <p:sldId id="278" r:id="rId20"/>
    <p:sldId id="279" r:id="rId21"/>
    <p:sldId id="289" r:id="rId22"/>
    <p:sldId id="290" r:id="rId23"/>
    <p:sldId id="29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2" autoAdjust="0"/>
    <p:restoredTop sz="94660"/>
  </p:normalViewPr>
  <p:slideViewPr>
    <p:cSldViewPr>
      <p:cViewPr varScale="1">
        <p:scale>
          <a:sx n="58" d="100"/>
          <a:sy n="58" d="100"/>
        </p:scale>
        <p:origin x="138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vatshayan007@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57200"/>
            <a:ext cx="7391400"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Design and Analysis of Cryptographic Technique for Communication System </a:t>
            </a:r>
            <a:endParaRPr lang="en-US" sz="3200" b="1" dirty="0"/>
          </a:p>
        </p:txBody>
      </p:sp>
      <p:sp>
        <p:nvSpPr>
          <p:cNvPr id="6" name="TextBox 5"/>
          <p:cNvSpPr txBox="1"/>
          <p:nvPr/>
        </p:nvSpPr>
        <p:spPr>
          <a:xfrm>
            <a:off x="609600" y="2362199"/>
            <a:ext cx="3286477" cy="830997"/>
          </a:xfrm>
          <a:prstGeom prst="rect">
            <a:avLst/>
          </a:prstGeom>
          <a:noFill/>
        </p:spPr>
        <p:txBody>
          <a:bodyPr wrap="none" rtlCol="0">
            <a:spAutoFit/>
          </a:bodyPr>
          <a:lstStyle/>
          <a:p>
            <a:r>
              <a:rPr lang="en-US" sz="2400" dirty="0">
                <a:latin typeface="Times New Roman" pitchFamily="18" charset="0"/>
                <a:cs typeface="Times New Roman" pitchFamily="18" charset="0"/>
              </a:rPr>
              <a:t>Under the Supervision of</a:t>
            </a:r>
          </a:p>
          <a:p>
            <a:r>
              <a:rPr lang="en-US" sz="2400" dirty="0">
                <a:latin typeface="Times New Roman" pitchFamily="18" charset="0"/>
                <a:cs typeface="Times New Roman" pitchFamily="18" charset="0"/>
              </a:rPr>
              <a:t>Dr. Raza Abbas Haidri</a:t>
            </a:r>
          </a:p>
        </p:txBody>
      </p:sp>
      <p:sp>
        <p:nvSpPr>
          <p:cNvPr id="8" name="TextBox 7"/>
          <p:cNvSpPr txBox="1"/>
          <p:nvPr/>
        </p:nvSpPr>
        <p:spPr>
          <a:xfrm>
            <a:off x="4953000" y="3842845"/>
            <a:ext cx="3362739" cy="1200329"/>
          </a:xfrm>
          <a:prstGeom prst="rect">
            <a:avLst/>
          </a:prstGeom>
          <a:noFill/>
        </p:spPr>
        <p:txBody>
          <a:bodyPr wrap="square" rtlCol="0">
            <a:spAutoFit/>
          </a:bodyPr>
          <a:lstStyle/>
          <a:p>
            <a:r>
              <a:rPr lang="en-US" sz="2400" dirty="0">
                <a:latin typeface="Times New Roman" pitchFamily="18" charset="0"/>
                <a:cs typeface="Times New Roman" pitchFamily="18" charset="0"/>
              </a:rPr>
              <a:t>Presented By:</a:t>
            </a:r>
          </a:p>
          <a:p>
            <a:pPr algn="just"/>
            <a:r>
              <a:rPr lang="en-US" sz="2400" dirty="0" err="1">
                <a:latin typeface="Times New Roman" pitchFamily="18" charset="0"/>
                <a:cs typeface="Times New Roman" pitchFamily="18" charset="0"/>
              </a:rPr>
              <a:t>Shivam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Vatshayan</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1613101690</a:t>
            </a:r>
          </a:p>
        </p:txBody>
      </p:sp>
      <p:sp>
        <p:nvSpPr>
          <p:cNvPr id="9" name="TextBox 8"/>
          <p:cNvSpPr txBox="1"/>
          <p:nvPr/>
        </p:nvSpPr>
        <p:spPr>
          <a:xfrm>
            <a:off x="609600" y="5410200"/>
            <a:ext cx="7848600" cy="461665"/>
          </a:xfrm>
          <a:prstGeom prst="rect">
            <a:avLst/>
          </a:prstGeom>
          <a:noFill/>
        </p:spPr>
        <p:txBody>
          <a:bodyPr wrap="square" rtlCol="0">
            <a:spAutoFit/>
          </a:bodyPr>
          <a:lstStyle/>
          <a:p>
            <a:pPr algn="ctr"/>
            <a:r>
              <a:rPr lang="en-US" sz="2400" dirty="0" err="1">
                <a:latin typeface="Times New Roman" pitchFamily="18" charset="0"/>
                <a:cs typeface="Times New Roman" pitchFamily="18" charset="0"/>
              </a:rPr>
              <a:t>Galgotias</a:t>
            </a:r>
            <a:r>
              <a:rPr lang="en-US" sz="2400" dirty="0">
                <a:latin typeface="Times New Roman" pitchFamily="18" charset="0"/>
                <a:cs typeface="Times New Roman" pitchFamily="18" charset="0"/>
              </a:rPr>
              <a:t> University, Greater Noida, U.P.</a:t>
            </a:r>
            <a:endParaRPr lang="ur-PK"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761B-AF36-44F3-A7E0-A7D0D6565C1D}"/>
              </a:ext>
            </a:extLst>
          </p:cNvPr>
          <p:cNvSpPr>
            <a:spLocks noGrp="1"/>
          </p:cNvSpPr>
          <p:nvPr>
            <p:ph type="title"/>
          </p:nvPr>
        </p:nvSpPr>
        <p:spPr/>
        <p:txBody>
          <a:bodyPr>
            <a:normAutofit fontScale="90000"/>
          </a:bodyPr>
          <a:lstStyle/>
          <a:p>
            <a:r>
              <a:rPr lang="en-US" dirty="0"/>
              <a:t>DIFFIE HELLMAN KEY EXCHANGE ALGORITHM </a:t>
            </a:r>
          </a:p>
        </p:txBody>
      </p:sp>
      <p:sp>
        <p:nvSpPr>
          <p:cNvPr id="3" name="Content Placeholder 2">
            <a:extLst>
              <a:ext uri="{FF2B5EF4-FFF2-40B4-BE49-F238E27FC236}">
                <a16:creationId xmlns:a16="http://schemas.microsoft.com/office/drawing/2014/main" id="{B8066DD6-7FED-4ADB-A7AA-81A0C7F5B841}"/>
              </a:ext>
            </a:extLst>
          </p:cNvPr>
          <p:cNvSpPr>
            <a:spLocks noGrp="1"/>
          </p:cNvSpPr>
          <p:nvPr>
            <p:ph idx="1"/>
          </p:nvPr>
        </p:nvSpPr>
        <p:spPr>
          <a:xfrm>
            <a:off x="457200" y="1600201"/>
            <a:ext cx="8229600" cy="3962400"/>
          </a:xfrm>
        </p:spPr>
        <p:txBody>
          <a:bodyPr>
            <a:normAutofit/>
          </a:bodyPr>
          <a:lstStyle/>
          <a:p>
            <a:r>
              <a:rPr lang="en-US" sz="2000" dirty="0">
                <a:latin typeface="Times New Roman" panose="02020603050405020304" pitchFamily="18" charset="0"/>
                <a:cs typeface="Times New Roman" panose="02020603050405020304" pitchFamily="18" charset="0"/>
              </a:rPr>
              <a:t>The Diffie–Hellman Key Exchange Method (hereafter called the D-H method) allows two parties agree upon a shared secret number, a symmetric key, over an insecure communications channel/medium, where attackers/hackers might be listening in.</a:t>
            </a:r>
          </a:p>
          <a:p>
            <a:r>
              <a:rPr lang="en-US" sz="2000" dirty="0"/>
              <a:t>The benefit of using a symmetric key over public key cryptography lies in the fact that encryption of a plaintext message into a ciphertext message and decryption of the ciphertext message back to the original plaintext message happens much faster using a symmetric key.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9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err="1">
                <a:latin typeface="Times New Roman" pitchFamily="18" charset="0"/>
                <a:cs typeface="Times New Roman" pitchFamily="18" charset="0"/>
              </a:rPr>
              <a:t>Vigenere</a:t>
            </a:r>
            <a:r>
              <a:rPr lang="en-US" sz="2200" b="1" dirty="0">
                <a:latin typeface="Times New Roman" pitchFamily="18" charset="0"/>
                <a:cs typeface="Times New Roman" pitchFamily="18" charset="0"/>
              </a:rPr>
              <a:t> Cipher</a:t>
            </a:r>
          </a:p>
        </p:txBody>
      </p:sp>
      <p:sp>
        <p:nvSpPr>
          <p:cNvPr id="3" name="Content Placeholder 2"/>
          <p:cNvSpPr>
            <a:spLocks noGrp="1"/>
          </p:cNvSpPr>
          <p:nvPr>
            <p:ph idx="1"/>
          </p:nvPr>
        </p:nvSpPr>
        <p:spPr/>
        <p:txBody>
          <a:bodyPr>
            <a:normAutofit/>
          </a:bodyPr>
          <a:lstStyle/>
          <a:p>
            <a:r>
              <a:rPr lang="en-US" sz="2000" dirty="0" err="1"/>
              <a:t>Vigenere</a:t>
            </a:r>
            <a:r>
              <a:rPr lang="en-US" sz="2000" dirty="0"/>
              <a:t> </a:t>
            </a:r>
            <a:r>
              <a:rPr lang="en-US" sz="2000" dirty="0">
                <a:latin typeface="Times New Roman" pitchFamily="18" charset="0"/>
                <a:cs typeface="Times New Roman" pitchFamily="18" charset="0"/>
              </a:rPr>
              <a:t>Cipher</a:t>
            </a:r>
            <a:r>
              <a:rPr lang="en-US" sz="2000" dirty="0"/>
              <a:t> is a method of encrypting alphabetic text. It uses a simple form of </a:t>
            </a:r>
            <a:r>
              <a:rPr lang="en-US" sz="2000" dirty="0" err="1"/>
              <a:t>polyalphabetic</a:t>
            </a:r>
            <a:r>
              <a:rPr lang="en-US" sz="2000" dirty="0"/>
              <a:t> substitution.</a:t>
            </a:r>
          </a:p>
          <a:p>
            <a:r>
              <a:rPr lang="en-US" sz="2000" dirty="0"/>
              <a:t>The encryption of the original text is done using the </a:t>
            </a:r>
            <a:r>
              <a:rPr lang="en-US" sz="2000" dirty="0" err="1"/>
              <a:t>Vigenère</a:t>
            </a:r>
            <a:r>
              <a:rPr lang="en-US" sz="2000" dirty="0"/>
              <a:t> square or </a:t>
            </a:r>
            <a:r>
              <a:rPr lang="en-US" sz="2000" dirty="0" err="1"/>
              <a:t>Vigenère</a:t>
            </a:r>
            <a:r>
              <a:rPr lang="en-US" sz="2000" dirty="0"/>
              <a:t> table.</a:t>
            </a:r>
          </a:p>
          <a:p>
            <a:pPr fontAlgn="base"/>
            <a:r>
              <a:rPr lang="en-US" sz="2000" dirty="0"/>
              <a:t>The table consists of the alphabets written out 26 times in different rows, each alphabet shifted cyclically to the left compared to the previous alphabet, corresponding to the 26 possible Caesar Ciphers.</a:t>
            </a:r>
          </a:p>
          <a:p>
            <a:pPr fontAlgn="base"/>
            <a:r>
              <a:rPr lang="en-US" sz="2000" dirty="0"/>
              <a:t>At different points in the encryption process, the cipher uses a different alphabet from one of the rows.</a:t>
            </a:r>
          </a:p>
          <a:p>
            <a:pPr fontAlgn="base"/>
            <a:r>
              <a:rPr lang="en-US" sz="2000" dirty="0"/>
              <a:t>The alphabet used at each point depends on a repeating keyword.</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err="1">
                <a:latin typeface="Times New Roman" pitchFamily="18" charset="0"/>
                <a:cs typeface="Times New Roman" pitchFamily="18" charset="0"/>
              </a:rPr>
              <a:t>Vigenere</a:t>
            </a:r>
            <a:r>
              <a:rPr lang="en-US" sz="2200" b="1" dirty="0">
                <a:latin typeface="Times New Roman" pitchFamily="18" charset="0"/>
                <a:cs typeface="Times New Roman" pitchFamily="18" charset="0"/>
              </a:rPr>
              <a:t> Table</a:t>
            </a:r>
          </a:p>
        </p:txBody>
      </p:sp>
      <p:sp>
        <p:nvSpPr>
          <p:cNvPr id="3" name="Content Placeholder 2"/>
          <p:cNvSpPr>
            <a:spLocks noGrp="1"/>
          </p:cNvSpPr>
          <p:nvPr>
            <p:ph idx="1"/>
          </p:nvPr>
        </p:nvSpPr>
        <p:spPr/>
        <p:txBody>
          <a:bodyPr/>
          <a:lstStyle/>
          <a:p>
            <a:endParaRPr lang="en-US"/>
          </a:p>
        </p:txBody>
      </p:sp>
      <p:pic>
        <p:nvPicPr>
          <p:cNvPr id="2050" name="Picture 2" descr="C:\Users\ad\Videos\8sem research papper\IMAGE_VIG.jpg"/>
          <p:cNvPicPr>
            <a:picLocks noChangeAspect="1" noChangeArrowheads="1"/>
          </p:cNvPicPr>
          <p:nvPr/>
        </p:nvPicPr>
        <p:blipFill>
          <a:blip r:embed="rId2"/>
          <a:srcRect/>
          <a:stretch>
            <a:fillRect/>
          </a:stretch>
        </p:blipFill>
        <p:spPr bwMode="auto">
          <a:xfrm>
            <a:off x="457200" y="1600200"/>
            <a:ext cx="8305800" cy="4724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Polybius Cipher</a:t>
            </a:r>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A Polybius Square is a table that allows someone to convert letters into numbers. To make the encryption little harder, this table can be randomized and shared with the recipient. </a:t>
            </a:r>
          </a:p>
          <a:p>
            <a:r>
              <a:rPr lang="en-US" sz="2000" dirty="0">
                <a:latin typeface="Times New Roman" pitchFamily="18" charset="0"/>
                <a:cs typeface="Times New Roman" pitchFamily="18" charset="0"/>
              </a:rPr>
              <a:t>In order to fit the 26 letters of the alphabet into the 25 cells created by the table, the letters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and ‘j’ are usually combined into a single cell. </a:t>
            </a:r>
          </a:p>
          <a:p>
            <a:endParaRPr lang="en-US" dirty="0">
              <a:latin typeface="Times New Roman" pitchFamily="18" charset="0"/>
              <a:cs typeface="Times New Roman" pitchFamily="18" charset="0"/>
            </a:endParaRPr>
          </a:p>
        </p:txBody>
      </p:sp>
      <p:pic>
        <p:nvPicPr>
          <p:cNvPr id="1026" name="Picture 2" descr="C:\Users\ad\Videos\8sem research papper\polybius-square.png"/>
          <p:cNvPicPr>
            <a:picLocks noChangeAspect="1" noChangeArrowheads="1"/>
          </p:cNvPicPr>
          <p:nvPr/>
        </p:nvPicPr>
        <p:blipFill>
          <a:blip r:embed="rId2"/>
          <a:srcRect/>
          <a:stretch>
            <a:fillRect/>
          </a:stretch>
        </p:blipFill>
        <p:spPr bwMode="auto">
          <a:xfrm>
            <a:off x="1447800" y="3657600"/>
            <a:ext cx="5410200" cy="285091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563562"/>
          </a:xfrm>
        </p:spPr>
        <p:txBody>
          <a:bodyPr>
            <a:normAutofit/>
          </a:bodyPr>
          <a:lstStyle/>
          <a:p>
            <a:r>
              <a:rPr lang="en-US" sz="2200" b="1" dirty="0">
                <a:latin typeface="Times New Roman" pitchFamily="18" charset="0"/>
                <a:cs typeface="Times New Roman" pitchFamily="18" charset="0"/>
              </a:rPr>
              <a:t>Proposed Work</a:t>
            </a:r>
          </a:p>
        </p:txBody>
      </p:sp>
      <p:sp>
        <p:nvSpPr>
          <p:cNvPr id="3" name="Content Placeholder 2"/>
          <p:cNvSpPr>
            <a:spLocks noGrp="1"/>
          </p:cNvSpPr>
          <p:nvPr>
            <p:ph idx="1"/>
          </p:nvPr>
        </p:nvSpPr>
        <p:spPr>
          <a:xfrm>
            <a:off x="457200" y="1600201"/>
            <a:ext cx="8229600" cy="3886200"/>
          </a:xfrm>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The method employs use of both </a:t>
            </a:r>
            <a:r>
              <a:rPr lang="en-US" sz="2000" dirty="0" err="1">
                <a:latin typeface="Times New Roman" pitchFamily="18" charset="0"/>
                <a:cs typeface="Times New Roman" pitchFamily="18" charset="0"/>
              </a:rPr>
              <a:t>Vegenere</a:t>
            </a:r>
            <a:r>
              <a:rPr lang="en-US" sz="2000" dirty="0">
                <a:latin typeface="Times New Roman" pitchFamily="18" charset="0"/>
                <a:cs typeface="Times New Roman" pitchFamily="18" charset="0"/>
              </a:rPr>
              <a:t> Cipher and Polybius Square Cipher in its encryption process.</a:t>
            </a:r>
          </a:p>
          <a:p>
            <a:pPr algn="just">
              <a:buFont typeface="Wingdings" pitchFamily="2" charset="2"/>
              <a:buChar char="q"/>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ciphertext</a:t>
            </a:r>
            <a:r>
              <a:rPr lang="en-US" sz="2000" dirty="0">
                <a:latin typeface="Times New Roman" pitchFamily="18" charset="0"/>
                <a:cs typeface="Times New Roman" pitchFamily="18" charset="0"/>
              </a:rPr>
              <a:t> will first be operated on using </a:t>
            </a:r>
            <a:r>
              <a:rPr lang="en-US" sz="2000" dirty="0" err="1">
                <a:latin typeface="Times New Roman" pitchFamily="18" charset="0"/>
                <a:cs typeface="Times New Roman" pitchFamily="18" charset="0"/>
              </a:rPr>
              <a:t>Vegenere</a:t>
            </a:r>
            <a:r>
              <a:rPr lang="en-US" sz="2000" dirty="0">
                <a:latin typeface="Times New Roman" pitchFamily="18" charset="0"/>
                <a:cs typeface="Times New Roman" pitchFamily="18" charset="0"/>
              </a:rPr>
              <a:t>. A chosen key out of random will initiate the process.</a:t>
            </a:r>
          </a:p>
          <a:p>
            <a:pPr algn="just">
              <a:buFont typeface="Wingdings" pitchFamily="2" charset="2"/>
              <a:buChar char="q"/>
            </a:pPr>
            <a:r>
              <a:rPr lang="en-US" sz="2000" dirty="0">
                <a:latin typeface="Times New Roman" pitchFamily="18" charset="0"/>
                <a:cs typeface="Times New Roman" pitchFamily="18" charset="0"/>
              </a:rPr>
              <a:t> At the end of the process, the resulting </a:t>
            </a:r>
            <a:r>
              <a:rPr lang="en-US" sz="2000" dirty="0" err="1">
                <a:latin typeface="Times New Roman" pitchFamily="18" charset="0"/>
                <a:cs typeface="Times New Roman" pitchFamily="18" charset="0"/>
              </a:rPr>
              <a:t>ciphertext</a:t>
            </a:r>
            <a:r>
              <a:rPr lang="en-US" sz="2000" dirty="0">
                <a:latin typeface="Times New Roman" pitchFamily="18" charset="0"/>
                <a:cs typeface="Times New Roman" pitchFamily="18" charset="0"/>
              </a:rPr>
              <a:t> then becomes a message as Input for the Polybius Square Cipher process. </a:t>
            </a:r>
          </a:p>
          <a:p>
            <a:pPr algn="just">
              <a:buFont typeface="Wingdings" pitchFamily="2" charset="2"/>
              <a:buChar char="q"/>
            </a:pPr>
            <a:r>
              <a:rPr lang="en-US" sz="2000" dirty="0">
                <a:latin typeface="Times New Roman" pitchFamily="18" charset="0"/>
                <a:cs typeface="Times New Roman" pitchFamily="18" charset="0"/>
              </a:rPr>
              <a:t>This process will end up making the final </a:t>
            </a:r>
            <a:r>
              <a:rPr lang="en-US" sz="2000" dirty="0" err="1">
                <a:latin typeface="Times New Roman" pitchFamily="18" charset="0"/>
                <a:cs typeface="Times New Roman" pitchFamily="18" charset="0"/>
              </a:rPr>
              <a:t>ciphertext</a:t>
            </a:r>
            <a:r>
              <a:rPr lang="en-US" sz="2000" dirty="0">
                <a:latin typeface="Times New Roman" pitchFamily="18" charset="0"/>
                <a:cs typeface="Times New Roman" pitchFamily="18" charset="0"/>
              </a:rPr>
              <a:t> more difficult to be broken using existing cryptanalysis processes.</a:t>
            </a:r>
          </a:p>
          <a:p>
            <a:pPr algn="just">
              <a:buFont typeface="Wingdings" pitchFamily="2" charset="2"/>
              <a:buChar char="q"/>
            </a:pPr>
            <a:r>
              <a:rPr lang="en-US" sz="2000" dirty="0">
                <a:latin typeface="Times New Roman" pitchFamily="18" charset="0"/>
                <a:cs typeface="Times New Roman" pitchFamily="18" charset="0"/>
              </a:rPr>
              <a:t> A software program will be written to demonstrate the effectiveness of the algorithm using Python programming language and cryptanalysis will be performed on the </a:t>
            </a:r>
            <a:r>
              <a:rPr lang="en-US" sz="2000" dirty="0" err="1">
                <a:latin typeface="Times New Roman" pitchFamily="18" charset="0"/>
                <a:cs typeface="Times New Roman" pitchFamily="18" charset="0"/>
              </a:rPr>
              <a:t>ciphertext</a:t>
            </a:r>
            <a:r>
              <a:rPr lang="en-US" sz="2000" dirty="0">
                <a:latin typeface="Times New Roman" pitchFamily="18" charset="0"/>
                <a:cs typeface="Times New Roman"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79438"/>
            <a:ext cx="8229600" cy="563562"/>
          </a:xfrm>
        </p:spPr>
        <p:txBody>
          <a:bodyPr>
            <a:normAutofit/>
          </a:bodyPr>
          <a:lstStyle/>
          <a:p>
            <a:r>
              <a:rPr lang="en-US" sz="2200" b="1" dirty="0">
                <a:latin typeface="Times New Roman" pitchFamily="18" charset="0"/>
                <a:cs typeface="Times New Roman" pitchFamily="18" charset="0"/>
              </a:rPr>
              <a:t>Pictorial  View</a:t>
            </a:r>
          </a:p>
        </p:txBody>
      </p:sp>
      <p:sp>
        <p:nvSpPr>
          <p:cNvPr id="6" name="Content Placeholder 5"/>
          <p:cNvSpPr>
            <a:spLocks noGrp="1"/>
          </p:cNvSpPr>
          <p:nvPr>
            <p:ph idx="1"/>
          </p:nvPr>
        </p:nvSpPr>
        <p:spPr>
          <a:xfrm>
            <a:off x="2971800" y="1600200"/>
            <a:ext cx="5715000" cy="4525963"/>
          </a:xfrm>
        </p:spPr>
        <p:txBody>
          <a:bodyPr/>
          <a:lstStyle/>
          <a:p>
            <a:endParaRPr lang="en-US" dirty="0"/>
          </a:p>
        </p:txBody>
      </p:sp>
      <p:pic>
        <p:nvPicPr>
          <p:cNvPr id="1026" name="Picture 2" descr="C:\Users\ad\Desktop\Final year project\Capture_crypto_1.PNG"/>
          <p:cNvPicPr>
            <a:picLocks noChangeAspect="1" noChangeArrowheads="1"/>
          </p:cNvPicPr>
          <p:nvPr/>
        </p:nvPicPr>
        <p:blipFill>
          <a:blip r:embed="rId2"/>
          <a:srcRect/>
          <a:stretch>
            <a:fillRect/>
          </a:stretch>
        </p:blipFill>
        <p:spPr bwMode="auto">
          <a:xfrm>
            <a:off x="2057400" y="1447800"/>
            <a:ext cx="5153025" cy="487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200" b="1" dirty="0" err="1">
                <a:latin typeface="Times New Roman" pitchFamily="18" charset="0"/>
                <a:cs typeface="Times New Roman" pitchFamily="18" charset="0"/>
              </a:rPr>
              <a:t>Vegenere</a:t>
            </a:r>
            <a:r>
              <a:rPr lang="en-US" sz="2200" b="1" dirty="0">
                <a:latin typeface="Times New Roman" pitchFamily="18" charset="0"/>
                <a:cs typeface="Times New Roman" pitchFamily="18" charset="0"/>
              </a:rPr>
              <a:t> Cipher Output</a:t>
            </a:r>
          </a:p>
        </p:txBody>
      </p:sp>
      <p:pic>
        <p:nvPicPr>
          <p:cNvPr id="4" name="Content Placeholder 3" descr="vegnere_cipher_encrypt.PNG"/>
          <p:cNvPicPr>
            <a:picLocks noGrp="1" noChangeAspect="1"/>
          </p:cNvPicPr>
          <p:nvPr>
            <p:ph idx="1"/>
          </p:nvPr>
        </p:nvPicPr>
        <p:blipFill>
          <a:blip r:embed="rId2"/>
          <a:stretch>
            <a:fillRect/>
          </a:stretch>
        </p:blipFill>
        <p:spPr>
          <a:xfrm>
            <a:off x="1600200" y="1219200"/>
            <a:ext cx="5867400" cy="2362200"/>
          </a:xfrm>
        </p:spPr>
      </p:pic>
      <p:pic>
        <p:nvPicPr>
          <p:cNvPr id="6" name="Picture 5" descr="vegenere_decrypt.PNG"/>
          <p:cNvPicPr>
            <a:picLocks noChangeAspect="1"/>
          </p:cNvPicPr>
          <p:nvPr/>
        </p:nvPicPr>
        <p:blipFill>
          <a:blip r:embed="rId3"/>
          <a:stretch>
            <a:fillRect/>
          </a:stretch>
        </p:blipFill>
        <p:spPr>
          <a:xfrm>
            <a:off x="1600200" y="4038600"/>
            <a:ext cx="5867400" cy="2286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200" b="1" dirty="0">
                <a:latin typeface="Times New Roman" pitchFamily="18" charset="0"/>
                <a:cs typeface="Times New Roman" pitchFamily="18" charset="0"/>
              </a:rPr>
              <a:t>Polybius Cryptography Output</a:t>
            </a:r>
          </a:p>
        </p:txBody>
      </p:sp>
      <p:pic>
        <p:nvPicPr>
          <p:cNvPr id="9" name="Content Placeholder 8" descr="Capture_new_poly_encrypt.PNG"/>
          <p:cNvPicPr>
            <a:picLocks noGrp="1" noChangeAspect="1"/>
          </p:cNvPicPr>
          <p:nvPr>
            <p:ph idx="1"/>
          </p:nvPr>
        </p:nvPicPr>
        <p:blipFill>
          <a:blip r:embed="rId2"/>
          <a:stretch>
            <a:fillRect/>
          </a:stretch>
        </p:blipFill>
        <p:spPr>
          <a:xfrm>
            <a:off x="1676400" y="1143000"/>
            <a:ext cx="6019800" cy="2518103"/>
          </a:xfrm>
        </p:spPr>
      </p:pic>
      <p:pic>
        <p:nvPicPr>
          <p:cNvPr id="10" name="Picture 9" descr="Capture_new_poly_decrypt.PNG"/>
          <p:cNvPicPr>
            <a:picLocks noChangeAspect="1"/>
          </p:cNvPicPr>
          <p:nvPr/>
        </p:nvPicPr>
        <p:blipFill>
          <a:blip r:embed="rId3"/>
          <a:stretch>
            <a:fillRect/>
          </a:stretch>
        </p:blipFill>
        <p:spPr>
          <a:xfrm>
            <a:off x="1676400" y="3886200"/>
            <a:ext cx="6148424" cy="274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Hybrid</a:t>
            </a:r>
            <a:r>
              <a:rPr lang="en-US" sz="2200" b="1" dirty="0"/>
              <a:t> Cipher</a:t>
            </a:r>
          </a:p>
        </p:txBody>
      </p:sp>
      <p:sp>
        <p:nvSpPr>
          <p:cNvPr id="3" name="Content Placeholder 2"/>
          <p:cNvSpPr>
            <a:spLocks noGrp="1"/>
          </p:cNvSpPr>
          <p:nvPr>
            <p:ph idx="1"/>
          </p:nvPr>
        </p:nvSpPr>
        <p:spPr/>
        <p:txBody>
          <a:bodyPr>
            <a:normAutofit/>
          </a:bodyPr>
          <a:lstStyle/>
          <a:p>
            <a:r>
              <a:rPr lang="en-US" sz="2000" dirty="0"/>
              <a:t>Hybrid Process though Combination of </a:t>
            </a:r>
            <a:r>
              <a:rPr lang="en-US" sz="2000" dirty="0" err="1"/>
              <a:t>Vigenere</a:t>
            </a:r>
            <a:r>
              <a:rPr lang="en-US" sz="2000" dirty="0"/>
              <a:t> and Polybius Square Cipher takes Encoding Mode where it governs on [A-Z] </a:t>
            </a:r>
            <a:r>
              <a:rPr lang="en-US" sz="2000" dirty="0" err="1"/>
              <a:t>Aplhabetic</a:t>
            </a:r>
            <a:r>
              <a:rPr lang="en-US" sz="2000" dirty="0"/>
              <a:t> letters and Numerical Both in the System.</a:t>
            </a:r>
          </a:p>
          <a:p>
            <a:r>
              <a:rPr lang="en-US" sz="2000" dirty="0"/>
              <a:t> This Hybrid Cipher makes the System tough and unbreakable for any Assaults and attacks from Outside</a:t>
            </a:r>
          </a:p>
        </p:txBody>
      </p:sp>
      <p:pic>
        <p:nvPicPr>
          <p:cNvPr id="1027" name="Picture 3" descr="C:\Users\ad\Desktop\Final year project\hybrid_new.PNG"/>
          <p:cNvPicPr>
            <a:picLocks noChangeAspect="1" noChangeArrowheads="1"/>
          </p:cNvPicPr>
          <p:nvPr/>
        </p:nvPicPr>
        <p:blipFill>
          <a:blip r:embed="rId2"/>
          <a:srcRect/>
          <a:stretch>
            <a:fillRect/>
          </a:stretch>
        </p:blipFill>
        <p:spPr bwMode="auto">
          <a:xfrm>
            <a:off x="990600" y="3505200"/>
            <a:ext cx="7119362" cy="262225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066800"/>
            <a:ext cx="8229600" cy="5181599"/>
          </a:xfrm>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Cryptography is the widely used method for the security of data.</a:t>
            </a:r>
          </a:p>
          <a:p>
            <a:pPr algn="just">
              <a:buFont typeface="Wingdings" pitchFamily="2" charset="2"/>
              <a:buChar char="q"/>
            </a:pPr>
            <a:r>
              <a:rPr lang="en-US" sz="2000" dirty="0">
                <a:latin typeface="Times New Roman" pitchFamily="18" charset="0"/>
                <a:cs typeface="Times New Roman" pitchFamily="18" charset="0"/>
              </a:rPr>
              <a:t>Diffie Hellman Exchange Key Algorithm will determine numbers of secret message to transfer.</a:t>
            </a:r>
          </a:p>
          <a:p>
            <a:pPr algn="just">
              <a:buFont typeface="Wingdings" pitchFamily="2" charset="2"/>
              <a:buChar char="q"/>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is one of the cryptographic method that is considered simplest and weakest due to many limitations.</a:t>
            </a:r>
          </a:p>
          <a:p>
            <a:pPr algn="just">
              <a:buFont typeface="Wingdings" pitchFamily="2" charset="2"/>
              <a:buChar char="q"/>
            </a:pPr>
            <a:r>
              <a:rPr lang="en-US" sz="2000" dirty="0">
                <a:latin typeface="Times New Roman" pitchFamily="18" charset="0"/>
                <a:cs typeface="Times New Roman" pitchFamily="18" charset="0"/>
              </a:rPr>
              <a:t> To overcome the limitations of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we proposed Summation of Polybius Cipher that makes much secure against </a:t>
            </a:r>
            <a:r>
              <a:rPr lang="en-US" sz="2000" dirty="0" err="1">
                <a:latin typeface="Times New Roman" pitchFamily="18" charset="0"/>
                <a:cs typeface="Times New Roman" pitchFamily="18" charset="0"/>
              </a:rPr>
              <a:t>Kasiski</a:t>
            </a:r>
            <a:r>
              <a:rPr lang="en-US" sz="2000" dirty="0">
                <a:latin typeface="Times New Roman" pitchFamily="18" charset="0"/>
                <a:cs typeface="Times New Roman" pitchFamily="18" charset="0"/>
              </a:rPr>
              <a:t> and Friedman attacks. Cryptanalysis, frequency analysis, pattern prediction and brute attack on proposed technique are also much difficult due to use of Combination of two Cipher for encryption. </a:t>
            </a:r>
          </a:p>
          <a:p>
            <a:pPr algn="just">
              <a:buFont typeface="Wingdings" pitchFamily="2" charset="2"/>
              <a:buChar char="q"/>
            </a:pPr>
            <a:r>
              <a:rPr lang="en-US" sz="2000" dirty="0">
                <a:latin typeface="Times New Roman" pitchFamily="18" charset="0"/>
                <a:cs typeface="Times New Roman" pitchFamily="18" charset="0"/>
              </a:rPr>
              <a:t>Although there are many cryptographic methods but this domain still requires serious attention of research community for the improvement of data security. In future our aim is to provide validation of proposed approach by performing security and performance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04800"/>
            <a:ext cx="7696200" cy="430887"/>
          </a:xfrm>
          <a:prstGeom prst="rect">
            <a:avLst/>
          </a:prstGeom>
          <a:noFill/>
        </p:spPr>
        <p:txBody>
          <a:bodyPr wrap="square" rtlCol="0">
            <a:spAutoFit/>
          </a:bodyPr>
          <a:lstStyle/>
          <a:p>
            <a:pPr algn="ctr"/>
            <a:r>
              <a:rPr lang="en-US" sz="2200" b="1" dirty="0">
                <a:latin typeface="Times New Roman" pitchFamily="18" charset="0"/>
                <a:cs typeface="Times New Roman" pitchFamily="18" charset="0"/>
              </a:rPr>
              <a:t>Contents at a Glance</a:t>
            </a:r>
          </a:p>
        </p:txBody>
      </p:sp>
      <p:sp>
        <p:nvSpPr>
          <p:cNvPr id="6" name="TextBox 5"/>
          <p:cNvSpPr txBox="1"/>
          <p:nvPr/>
        </p:nvSpPr>
        <p:spPr>
          <a:xfrm>
            <a:off x="762000" y="1447800"/>
            <a:ext cx="8001000" cy="3785652"/>
          </a:xfrm>
          <a:prstGeom prst="rect">
            <a:avLst/>
          </a:prstGeom>
          <a:noFill/>
        </p:spPr>
        <p:txBody>
          <a:bodyPr wrap="square" rtlCol="0">
            <a:spAutoFit/>
          </a:bodyPr>
          <a:lstStyle/>
          <a:p>
            <a:pPr marL="342900" indent="-342900">
              <a:buAutoNum type="arabicPeriod"/>
            </a:pPr>
            <a:r>
              <a:rPr lang="en-US" sz="2000" b="1" dirty="0">
                <a:latin typeface="Times New Roman" pitchFamily="18" charset="0"/>
                <a:cs typeface="Times New Roman" pitchFamily="18" charset="0"/>
              </a:rPr>
              <a:t>Abstract</a:t>
            </a:r>
          </a:p>
          <a:p>
            <a:pPr marL="342900" indent="-342900">
              <a:buAutoNum type="arabicPeriod"/>
            </a:pPr>
            <a:r>
              <a:rPr lang="en-US" sz="2000" b="1" dirty="0">
                <a:latin typeface="Times New Roman" pitchFamily="18" charset="0"/>
                <a:cs typeface="Times New Roman" pitchFamily="18" charset="0"/>
              </a:rPr>
              <a:t>Cryptography Definition</a:t>
            </a:r>
          </a:p>
          <a:p>
            <a:pPr marL="342900" indent="-342900">
              <a:buAutoNum type="arabicPeriod"/>
            </a:pPr>
            <a:r>
              <a:rPr lang="en-US" sz="2000" b="1" dirty="0">
                <a:latin typeface="Times New Roman" pitchFamily="18" charset="0"/>
                <a:cs typeface="Times New Roman" pitchFamily="18" charset="0"/>
              </a:rPr>
              <a:t>Merits and Demerits</a:t>
            </a:r>
          </a:p>
          <a:p>
            <a:pPr marL="342900" indent="-342900">
              <a:buAutoNum type="arabicPeriod"/>
            </a:pPr>
            <a:r>
              <a:rPr lang="en-US" sz="2000" b="1" dirty="0">
                <a:latin typeface="Times New Roman" pitchFamily="18" charset="0"/>
                <a:cs typeface="Times New Roman" pitchFamily="18" charset="0"/>
              </a:rPr>
              <a:t>Issues and Challenges in Communication System</a:t>
            </a:r>
          </a:p>
          <a:p>
            <a:pPr marL="342900" indent="-342900">
              <a:buAutoNum type="arabicPeriod"/>
            </a:pPr>
            <a:r>
              <a:rPr lang="en-US" sz="2000" b="1" dirty="0">
                <a:latin typeface="Times New Roman" pitchFamily="18" charset="0"/>
                <a:cs typeface="Times New Roman" pitchFamily="18" charset="0"/>
              </a:rPr>
              <a:t>Literature Survey</a:t>
            </a:r>
          </a:p>
          <a:p>
            <a:pPr marL="342900" indent="-342900">
              <a:buAutoNum type="arabicPeriod"/>
            </a:pPr>
            <a:r>
              <a:rPr lang="en-US" sz="2000" b="1" dirty="0">
                <a:latin typeface="Times New Roman" pitchFamily="18" charset="0"/>
                <a:cs typeface="Times New Roman" pitchFamily="18" charset="0"/>
              </a:rPr>
              <a:t>Diffie Hellman exchange Algorithm</a:t>
            </a:r>
          </a:p>
          <a:p>
            <a:pPr marL="342900" indent="-342900">
              <a:buAutoNum type="arabicPeriod"/>
            </a:pPr>
            <a:r>
              <a:rPr lang="en-US" sz="2000" b="1" dirty="0" err="1">
                <a:latin typeface="Times New Roman" pitchFamily="18" charset="0"/>
                <a:cs typeface="Times New Roman" pitchFamily="18" charset="0"/>
              </a:rPr>
              <a:t>Vigenere</a:t>
            </a:r>
            <a:r>
              <a:rPr lang="en-US" sz="2000" b="1" dirty="0">
                <a:latin typeface="Times New Roman" pitchFamily="18" charset="0"/>
                <a:cs typeface="Times New Roman" pitchFamily="18" charset="0"/>
              </a:rPr>
              <a:t> Cipher</a:t>
            </a:r>
          </a:p>
          <a:p>
            <a:pPr marL="342900" indent="-342900">
              <a:buAutoNum type="arabicPeriod"/>
            </a:pPr>
            <a:r>
              <a:rPr lang="en-US" sz="2000" b="1" dirty="0">
                <a:latin typeface="Times New Roman" pitchFamily="18" charset="0"/>
                <a:cs typeface="Times New Roman" pitchFamily="18" charset="0"/>
              </a:rPr>
              <a:t>Polybius Cipher</a:t>
            </a:r>
          </a:p>
          <a:p>
            <a:pPr marL="342900" indent="-342900">
              <a:buAutoNum type="arabicPeriod"/>
            </a:pPr>
            <a:r>
              <a:rPr lang="en-US" sz="2000" b="1" dirty="0">
                <a:latin typeface="Times New Roman" pitchFamily="18" charset="0"/>
                <a:cs typeface="Times New Roman" pitchFamily="18" charset="0"/>
              </a:rPr>
              <a:t>Hybrid Cipher </a:t>
            </a:r>
          </a:p>
          <a:p>
            <a:pPr marL="342900" indent="-342900">
              <a:buAutoNum type="arabicPeriod"/>
            </a:pPr>
            <a:r>
              <a:rPr lang="en-US" sz="2000" b="1" dirty="0">
                <a:latin typeface="Times New Roman" pitchFamily="18" charset="0"/>
                <a:cs typeface="Times New Roman" pitchFamily="18" charset="0"/>
              </a:rPr>
              <a:t>Proposed Work</a:t>
            </a:r>
          </a:p>
          <a:p>
            <a:pPr marL="342900" indent="-342900">
              <a:buAutoNum type="arabicPeriod"/>
            </a:pPr>
            <a:r>
              <a:rPr lang="en-US" sz="2000" b="1" dirty="0">
                <a:latin typeface="Times New Roman" pitchFamily="18" charset="0"/>
                <a:cs typeface="Times New Roman" pitchFamily="18" charset="0"/>
              </a:rPr>
              <a:t>Conclusion</a:t>
            </a:r>
          </a:p>
          <a:p>
            <a:pPr marL="342900" indent="-342900">
              <a:buAutoNum type="arabicPeriod"/>
            </a:pPr>
            <a:r>
              <a:rPr lang="en-US" sz="2000" b="1" dirty="0">
                <a:latin typeface="Times New Roman" pitchFamily="18" charset="0"/>
                <a:cs typeface="Times New Roman" pitchFamily="18" charset="0"/>
              </a:rPr>
              <a:t>References  </a:t>
            </a:r>
          </a:p>
        </p:txBody>
      </p:sp>
    </p:spTree>
    <p:extLst>
      <p:ext uri="{BB962C8B-B14F-4D97-AF65-F5344CB8AC3E}">
        <p14:creationId xmlns:p14="http://schemas.microsoft.com/office/powerpoint/2010/main" val="203609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371600"/>
            <a:ext cx="8229600" cy="4525963"/>
          </a:xfrm>
        </p:spPr>
        <p:txBody>
          <a:bodyPr>
            <a:normAutofit lnSpcReduction="10000"/>
          </a:bodyPr>
          <a:lstStyle/>
          <a:p>
            <a:pPr marL="457200" indent="-457200">
              <a:buFont typeface="+mj-lt"/>
              <a:buAutoNum type="arabicPeriod"/>
            </a:pPr>
            <a:r>
              <a:rPr lang="en-US" sz="2000" dirty="0" err="1">
                <a:latin typeface="Times New Roman" pitchFamily="18" charset="0"/>
                <a:cs typeface="Times New Roman" pitchFamily="18" charset="0"/>
              </a:rPr>
              <a:t>Chaudhari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Swapnil</a:t>
            </a:r>
            <a:r>
              <a:rPr lang="en-US" sz="2000" dirty="0">
                <a:latin typeface="Times New Roman" pitchFamily="18" charset="0"/>
                <a:cs typeface="Times New Roman" pitchFamily="18" charset="0"/>
              </a:rPr>
              <a:t>. (2018). A Research Paper on New Hybrid Cryptography Algorithm.</a:t>
            </a:r>
          </a:p>
          <a:p>
            <a:pPr marL="457200" indent="-457200">
              <a:buFont typeface="+mj-lt"/>
              <a:buAutoNum type="arabicPeriod"/>
            </a:pPr>
            <a:r>
              <a:rPr lang="en-US" sz="2000" b="1" dirty="0">
                <a:latin typeface="Times New Roman" pitchFamily="18" charset="0"/>
                <a:cs typeface="Times New Roman" pitchFamily="18" charset="0"/>
              </a:rPr>
              <a:t> </a:t>
            </a:r>
            <a:r>
              <a:rPr lang="en-US" sz="2000" dirty="0" err="1">
                <a:latin typeface="Times New Roman" pitchFamily="18" charset="0"/>
                <a:cs typeface="Times New Roman" pitchFamily="18" charset="0"/>
              </a:rPr>
              <a:t>Jakimoski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Kire</a:t>
            </a:r>
            <a:r>
              <a:rPr lang="en-US" sz="2000" dirty="0">
                <a:latin typeface="Times New Roman" pitchFamily="18" charset="0"/>
                <a:cs typeface="Times New Roman" pitchFamily="18" charset="0"/>
              </a:rPr>
              <a:t>, "Security Techniques for Data Protection in Cloud Computing." International Journal of Grid and Distributed Computing 9.1 (2016): 49-56.</a:t>
            </a:r>
          </a:p>
          <a:p>
            <a:pPr marL="457200" indent="-457200">
              <a:buFont typeface="+mj-lt"/>
              <a:buAutoNum type="arabicPeriod"/>
            </a:pPr>
            <a:r>
              <a:rPr lang="en-US" sz="2000" dirty="0">
                <a:latin typeface="Times New Roman" pitchFamily="18" charset="0"/>
                <a:cs typeface="Times New Roman" pitchFamily="18" charset="0"/>
              </a:rPr>
              <a:t>https://en.wikipedia.org/wiki/Vigen%C3%A8re_cipher</a:t>
            </a:r>
          </a:p>
          <a:p>
            <a:pPr marL="457200" indent="-457200">
              <a:buFont typeface="+mj-lt"/>
              <a:buAutoNum type="arabicPeriod"/>
            </a:pPr>
            <a:r>
              <a:rPr lang="en-US" sz="2000" dirty="0">
                <a:latin typeface="Times New Roman" pitchFamily="18" charset="0"/>
                <a:cs typeface="Times New Roman" pitchFamily="18" charset="0"/>
              </a:rPr>
              <a:t>https://en.wikipedia.org/wiki/Polybius_square</a:t>
            </a:r>
          </a:p>
          <a:p>
            <a:pPr marL="457200" indent="-457200">
              <a:buFont typeface="+mj-lt"/>
              <a:buAutoNum type="arabicPeriod"/>
            </a:pPr>
            <a:r>
              <a:rPr lang="en-US" sz="2000" dirty="0" err="1">
                <a:latin typeface="Times New Roman" pitchFamily="18" charset="0"/>
                <a:cs typeface="Times New Roman" pitchFamily="18" charset="0"/>
              </a:rPr>
              <a:t>Puneet</a:t>
            </a:r>
            <a:r>
              <a:rPr lang="en-US" sz="2000" dirty="0">
                <a:latin typeface="Times New Roman" pitchFamily="18" charset="0"/>
                <a:cs typeface="Times New Roman" pitchFamily="18" charset="0"/>
              </a:rPr>
              <a:t> Kumar, </a:t>
            </a:r>
            <a:r>
              <a:rPr lang="en-US" sz="2000" dirty="0" err="1">
                <a:latin typeface="Times New Roman" pitchFamily="18" charset="0"/>
                <a:cs typeface="Times New Roman" pitchFamily="18" charset="0"/>
              </a:rPr>
              <a:t>Shashi</a:t>
            </a:r>
            <a:r>
              <a:rPr lang="en-US" sz="2000" dirty="0">
                <a:latin typeface="Times New Roman" pitchFamily="18" charset="0"/>
                <a:cs typeface="Times New Roman" pitchFamily="18" charset="0"/>
              </a:rPr>
              <a:t> B. </a:t>
            </a:r>
            <a:r>
              <a:rPr lang="en-US" sz="2000" dirty="0" err="1">
                <a:latin typeface="Times New Roman" pitchFamily="18" charset="0"/>
                <a:cs typeface="Times New Roman" pitchFamily="18" charset="0"/>
              </a:rPr>
              <a:t>Rana</a:t>
            </a:r>
            <a:r>
              <a:rPr lang="en-US" sz="2000" dirty="0">
                <a:latin typeface="Times New Roman" pitchFamily="18" charset="0"/>
                <a:cs typeface="Times New Roman" pitchFamily="18" charset="0"/>
              </a:rPr>
              <a:t>, Development of modified AES algorithm for data security, </a:t>
            </a:r>
            <a:r>
              <a:rPr lang="en-US" sz="2000" dirty="0" err="1">
                <a:latin typeface="Times New Roman" pitchFamily="18" charset="0"/>
                <a:cs typeface="Times New Roman" pitchFamily="18" charset="0"/>
              </a:rPr>
              <a:t>Optik</a:t>
            </a:r>
            <a:r>
              <a:rPr lang="en-US" sz="2000" dirty="0">
                <a:latin typeface="Times New Roman" pitchFamily="18" charset="0"/>
                <a:cs typeface="Times New Roman" pitchFamily="18" charset="0"/>
              </a:rPr>
              <a:t> - International Journal for Light and Electron Optics, Volume 127, Issue 4, 2016, Pages 2341-2345, ISSN 0030-4026, http://dx.doi.org/10.1016/j.ijleo.2015.11.188. (http://www.sciencedirect.com/science/article/pii/S0030402615018215)</a:t>
            </a:r>
          </a:p>
          <a:p>
            <a:pPr marL="457200" indent="-457200">
              <a:buFont typeface="+mj-lt"/>
              <a:buAutoNum type="arabicPeriod"/>
            </a:pPr>
            <a:r>
              <a:rPr lang="en-US" sz="2000" dirty="0">
                <a:latin typeface="Times New Roman" pitchFamily="18" charset="0"/>
                <a:cs typeface="Times New Roman" pitchFamily="18" charset="0"/>
              </a:rPr>
              <a:t>Encryption. Wellesley college Computer Science Department lecture note retrieved from : http://cs110.wellesley.edu/lectures/L18-encryption/.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Reference Cont.</a:t>
            </a:r>
          </a:p>
        </p:txBody>
      </p:sp>
      <p:sp>
        <p:nvSpPr>
          <p:cNvPr id="3" name="Content Placeholder 2"/>
          <p:cNvSpPr>
            <a:spLocks noGrp="1"/>
          </p:cNvSpPr>
          <p:nvPr>
            <p:ph idx="1"/>
          </p:nvPr>
        </p:nvSpPr>
        <p:spPr/>
        <p:txBody>
          <a:bodyPr>
            <a:normAutofit fontScale="62500" lnSpcReduction="20000"/>
          </a:bodyPr>
          <a:lstStyle/>
          <a:p>
            <a:pPr marL="514350" indent="-514350">
              <a:buNone/>
            </a:pPr>
            <a:r>
              <a:rPr lang="en-US" dirty="0"/>
              <a:t> 7.     Classical cipher, Transposition ciphers, Retrieved from http://en.wikipedia.org/wiki/Classical_cipher</a:t>
            </a:r>
          </a:p>
          <a:p>
            <a:pPr marL="514350" indent="-514350">
              <a:buAutoNum type="arabicPeriod" startAt="8"/>
            </a:pPr>
            <a:r>
              <a:rPr lang="en-US" dirty="0"/>
              <a:t>Transposition ciphers, columnar transposition Retrieved from http://en.wikipedia.org/wiki/Transposition_cipher</a:t>
            </a:r>
          </a:p>
          <a:p>
            <a:pPr marL="514350" indent="-514350">
              <a:buAutoNum type="arabicPeriod" startAt="8"/>
            </a:pPr>
            <a:r>
              <a:rPr lang="en-US" dirty="0"/>
              <a:t>C. Sanchez-Avila and R. Sanchez-</a:t>
            </a:r>
            <a:r>
              <a:rPr lang="en-US" dirty="0" err="1"/>
              <a:t>Reillo</a:t>
            </a:r>
            <a:r>
              <a:rPr lang="en-US" dirty="0"/>
              <a:t>, "The </a:t>
            </a:r>
            <a:r>
              <a:rPr lang="en-US" dirty="0" err="1"/>
              <a:t>Rijndael</a:t>
            </a:r>
            <a:r>
              <a:rPr lang="en-US" dirty="0"/>
              <a:t> block cipher (AES proposal): a comparison with DES," in Security Technology, 2001 IEEE 35th International Carnahan Conference on, 2001, pp. 229-234.</a:t>
            </a:r>
          </a:p>
          <a:p>
            <a:pPr marL="514350" indent="-514350">
              <a:buAutoNum type="arabicPeriod" startAt="8"/>
            </a:pPr>
            <a:r>
              <a:rPr lang="en-US" dirty="0"/>
              <a:t> Q.-A. </a:t>
            </a:r>
            <a:r>
              <a:rPr lang="en-US" dirty="0" err="1"/>
              <a:t>Kester</a:t>
            </a:r>
            <a:r>
              <a:rPr lang="en-US" dirty="0"/>
              <a:t>, "A cryptosystem based on </a:t>
            </a:r>
            <a:r>
              <a:rPr lang="en-US" dirty="0" err="1"/>
              <a:t>Vigenère</a:t>
            </a:r>
            <a:r>
              <a:rPr lang="en-US" dirty="0"/>
              <a:t> cipher with varying key," International Journal of Advanced Research in Computer Engineering &amp; Technology (IJARCET), vol. 1, pp. pp: 108-113, 2012. </a:t>
            </a:r>
          </a:p>
          <a:p>
            <a:pPr marL="514350" indent="-514350">
              <a:buAutoNum type="arabicPeriod" startAt="8"/>
            </a:pPr>
            <a:r>
              <a:rPr lang="en-US" dirty="0"/>
              <a:t> C. </a:t>
            </a:r>
            <a:r>
              <a:rPr lang="en-US" dirty="0" err="1"/>
              <a:t>Bhardwaj</a:t>
            </a:r>
            <a:r>
              <a:rPr lang="en-US" dirty="0"/>
              <a:t>, "Modification of </a:t>
            </a:r>
            <a:r>
              <a:rPr lang="en-US" dirty="0" err="1"/>
              <a:t>Vigenère</a:t>
            </a:r>
            <a:r>
              <a:rPr lang="en-US" dirty="0"/>
              <a:t> Cipher by Random Numbers, Punctuations &amp; Mathematical Symbols," Journal of Computer Engineering (IOSRJCE) ISSN, pp. 2278-0661, 201</a:t>
            </a:r>
          </a:p>
          <a:p>
            <a:pPr marL="514350" indent="-514350">
              <a:buAutoNum type="arabicPeriod" startAt="8"/>
            </a:pPr>
            <a:r>
              <a:rPr lang="en-US" dirty="0"/>
              <a:t> F. H. S. </a:t>
            </a:r>
            <a:r>
              <a:rPr lang="en-US" dirty="0" err="1"/>
              <a:t>Fairouz</a:t>
            </a:r>
            <a:r>
              <a:rPr lang="en-US" dirty="0"/>
              <a:t> </a:t>
            </a:r>
            <a:r>
              <a:rPr lang="en-US" dirty="0" err="1"/>
              <a:t>Mushtaq</a:t>
            </a:r>
            <a:r>
              <a:rPr lang="en-US" dirty="0"/>
              <a:t> </a:t>
            </a:r>
            <a:r>
              <a:rPr lang="en-US" dirty="0" err="1"/>
              <a:t>Sher</a:t>
            </a:r>
            <a:r>
              <a:rPr lang="en-US" dirty="0"/>
              <a:t> Ali, "Enhancing Security of </a:t>
            </a:r>
            <a:r>
              <a:rPr lang="en-US" dirty="0" err="1"/>
              <a:t>Vigenere</a:t>
            </a:r>
            <a:r>
              <a:rPr lang="en-US" dirty="0"/>
              <a:t> Cipher by Stream Cipher," International Journal of Computer Applications, vol. 100, pp. 1-4, 2014</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Reference Conti.</a:t>
            </a:r>
          </a:p>
        </p:txBody>
      </p:sp>
      <p:sp>
        <p:nvSpPr>
          <p:cNvPr id="3" name="Content Placeholder 2"/>
          <p:cNvSpPr>
            <a:spLocks noGrp="1"/>
          </p:cNvSpPr>
          <p:nvPr>
            <p:ph idx="1"/>
          </p:nvPr>
        </p:nvSpPr>
        <p:spPr/>
        <p:txBody>
          <a:bodyPr>
            <a:normAutofit/>
          </a:bodyPr>
          <a:lstStyle/>
          <a:p>
            <a:pPr>
              <a:buNone/>
            </a:pPr>
            <a:r>
              <a:rPr lang="en-US" sz="2000" dirty="0">
                <a:latin typeface="Times New Roman" pitchFamily="18" charset="0"/>
                <a:cs typeface="Times New Roman" pitchFamily="18" charset="0"/>
              </a:rPr>
              <a:t>13 P. </a:t>
            </a:r>
            <a:r>
              <a:rPr lang="en-US" sz="2000" dirty="0" err="1">
                <a:latin typeface="Times New Roman" pitchFamily="18" charset="0"/>
                <a:cs typeface="Times New Roman" pitchFamily="18" charset="0"/>
              </a:rPr>
              <a:t>Gutmann</a:t>
            </a:r>
            <a:r>
              <a:rPr lang="en-US" sz="2000" dirty="0">
                <a:latin typeface="Times New Roman" pitchFamily="18" charset="0"/>
                <a:cs typeface="Times New Roman" pitchFamily="18" charset="0"/>
              </a:rPr>
              <a:t>, ―Cryptographic Security Architecture: Design and Verification‖. Springer-Verlag,2004. </a:t>
            </a:r>
          </a:p>
          <a:p>
            <a:pPr>
              <a:buNone/>
            </a:pPr>
            <a:r>
              <a:rPr lang="en-US" sz="2000" dirty="0">
                <a:latin typeface="Times New Roman" pitchFamily="18" charset="0"/>
                <a:cs typeface="Times New Roman" pitchFamily="18" charset="0"/>
              </a:rPr>
              <a:t>14 </a:t>
            </a:r>
            <a:r>
              <a:rPr lang="en-US" sz="2000" dirty="0" err="1">
                <a:latin typeface="Times New Roman" pitchFamily="18" charset="0"/>
                <a:cs typeface="Times New Roman" pitchFamily="18" charset="0"/>
              </a:rPr>
              <a:t>Jakimoski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Kire</a:t>
            </a:r>
            <a:r>
              <a:rPr lang="en-US" sz="2000" dirty="0">
                <a:latin typeface="Times New Roman" pitchFamily="18" charset="0"/>
                <a:cs typeface="Times New Roman" pitchFamily="18" charset="0"/>
              </a:rPr>
              <a:t>, "Security Techniques for Data Protection in Cloud Computing." International Journal of Grid and Distributed Computing 9.1 (2016): 49-56.</a:t>
            </a:r>
          </a:p>
          <a:p>
            <a:pPr>
              <a:buNone/>
            </a:pPr>
            <a:r>
              <a:rPr lang="en-US" sz="2000" dirty="0">
                <a:latin typeface="Times New Roman" pitchFamily="18" charset="0"/>
                <a:cs typeface="Times New Roman" pitchFamily="18" charset="0"/>
              </a:rPr>
              <a:t>15 M. </a:t>
            </a:r>
            <a:r>
              <a:rPr lang="en-US" sz="2000" dirty="0" err="1">
                <a:latin typeface="Times New Roman" pitchFamily="18" charset="0"/>
                <a:cs typeface="Times New Roman" pitchFamily="18" charset="0"/>
              </a:rPr>
              <a:t>Abror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Pengertian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Aspek-Aspek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Keamanan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Komputer</a:t>
            </a:r>
            <a:r>
              <a:rPr lang="en-US" sz="2000" dirty="0">
                <a:latin typeface="Times New Roman" pitchFamily="18" charset="0"/>
                <a:cs typeface="Times New Roman" pitchFamily="18" charset="0"/>
              </a:rPr>
              <a:t>,” 2018. [Daring]. </a:t>
            </a:r>
            <a:r>
              <a:rPr lang="en-US" sz="2000" dirty="0" err="1">
                <a:latin typeface="Times New Roman" pitchFamily="18" charset="0"/>
                <a:cs typeface="Times New Roman" pitchFamily="18" charset="0"/>
              </a:rPr>
              <a:t>Tersedia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pada:https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www.ayoksinau.com</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pengertian-dan-aspek-aspek-keamanan-komputer-lengkap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Diakses</a:t>
            </a:r>
            <a:r>
              <a:rPr lang="en-US" sz="2000" dirty="0">
                <a:latin typeface="Times New Roman" pitchFamily="18" charset="0"/>
                <a:cs typeface="Times New Roman" pitchFamily="18" charset="0"/>
              </a:rPr>
              <a:t>: 01-Okt-2018].</a:t>
            </a:r>
          </a:p>
          <a:p>
            <a:pPr>
              <a:buNone/>
            </a:pPr>
            <a:r>
              <a:rPr lang="en-US" sz="2000" dirty="0">
                <a:latin typeface="Times New Roman" pitchFamily="18" charset="0"/>
                <a:cs typeface="Times New Roman" pitchFamily="18" charset="0"/>
              </a:rPr>
              <a:t>16 V. Beal. (2009, Encryption. Available: http://www.webopedia.com/TERM/E/encryption.ht ml</a:t>
            </a:r>
          </a:p>
          <a:p>
            <a:pPr>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D624-7290-4320-A685-C98902C42131}"/>
              </a:ext>
            </a:extLst>
          </p:cNvPr>
          <p:cNvSpPr>
            <a:spLocks noGrp="1"/>
          </p:cNvSpPr>
          <p:nvPr>
            <p:ph type="title"/>
          </p:nvPr>
        </p:nvSpPr>
        <p:spPr/>
        <p:txBody>
          <a:bodyPr/>
          <a:lstStyle/>
          <a:p>
            <a:r>
              <a:rPr lang="en-US" dirty="0"/>
              <a:t>Hi there</a:t>
            </a:r>
          </a:p>
        </p:txBody>
      </p:sp>
      <p:sp>
        <p:nvSpPr>
          <p:cNvPr id="3" name="Content Placeholder 2">
            <a:extLst>
              <a:ext uri="{FF2B5EF4-FFF2-40B4-BE49-F238E27FC236}">
                <a16:creationId xmlns:a16="http://schemas.microsoft.com/office/drawing/2014/main" id="{55092C1C-C2A8-462E-9388-53F8D6763231}"/>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IEEE Research Paper based Project</a:t>
            </a:r>
          </a:p>
          <a:p>
            <a:r>
              <a:rPr lang="en-US" sz="2800" dirty="0">
                <a:latin typeface="Times New Roman" panose="02020603050405020304" pitchFamily="18" charset="0"/>
                <a:cs typeface="Times New Roman" panose="02020603050405020304" pitchFamily="18" charset="0"/>
              </a:rPr>
              <a:t>Project is Implemented on Python Programming</a:t>
            </a:r>
          </a:p>
          <a:p>
            <a:r>
              <a:rPr lang="en-US" sz="2800" dirty="0">
                <a:latin typeface="Times New Roman" panose="02020603050405020304" pitchFamily="18" charset="0"/>
                <a:cs typeface="Times New Roman" panose="02020603050405020304" pitchFamily="18" charset="0"/>
              </a:rPr>
              <a:t>Mail me at </a:t>
            </a:r>
            <a:r>
              <a:rPr lang="en-US" dirty="0">
                <a:latin typeface="Times New Roman" panose="02020603050405020304" pitchFamily="18" charset="0"/>
                <a:cs typeface="Times New Roman" panose="02020603050405020304" pitchFamily="18" charset="0"/>
                <a:hlinkClick r:id="rId2"/>
              </a:rPr>
              <a:t>vatshayan007@gmail.com</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for Project Code, Project Report, project PPT and Research Paper of this Project </a:t>
            </a:r>
          </a:p>
          <a:p>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-Shivam Vatshayan</a:t>
            </a:r>
          </a:p>
          <a:p>
            <a:pPr marL="0" indent="0" algn="ctr">
              <a:buNone/>
            </a:pPr>
            <a:r>
              <a:rPr lang="en-US" sz="2800" dirty="0">
                <a:latin typeface="Times New Roman" panose="02020603050405020304" pitchFamily="18" charset="0"/>
                <a:cs typeface="Times New Roman" panose="02020603050405020304" pitchFamily="18" charset="0"/>
              </a:rPr>
              <a:t> (Software Engineer)</a:t>
            </a:r>
          </a:p>
        </p:txBody>
      </p:sp>
      <p:sp>
        <p:nvSpPr>
          <p:cNvPr id="4" name="Smiley Face 3">
            <a:extLst>
              <a:ext uri="{FF2B5EF4-FFF2-40B4-BE49-F238E27FC236}">
                <a16:creationId xmlns:a16="http://schemas.microsoft.com/office/drawing/2014/main" id="{F728C286-1337-46CB-94B5-C1129326F0B2}"/>
              </a:ext>
            </a:extLst>
          </p:cNvPr>
          <p:cNvSpPr/>
          <p:nvPr/>
        </p:nvSpPr>
        <p:spPr>
          <a:xfrm>
            <a:off x="5562600" y="337201"/>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00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sz="2800" b="1" dirty="0">
                <a:latin typeface="Times New Roman" pitchFamily="18" charset="0"/>
                <a:cs typeface="Times New Roman" pitchFamily="18" charset="0"/>
              </a:rPr>
              <a:t>Abstract </a:t>
            </a:r>
          </a:p>
        </p:txBody>
      </p:sp>
      <p:sp>
        <p:nvSpPr>
          <p:cNvPr id="2" name="Content Placeholder 1"/>
          <p:cNvSpPr>
            <a:spLocks noGrp="1"/>
          </p:cNvSpPr>
          <p:nvPr>
            <p:ph idx="1"/>
          </p:nvPr>
        </p:nvSpPr>
        <p:spPr>
          <a:xfrm>
            <a:off x="457200" y="990600"/>
            <a:ext cx="8229600" cy="4495800"/>
          </a:xfrm>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Secure Communication of message from sender to receiver is one of the main security concern of Internet users across world.</a:t>
            </a:r>
          </a:p>
          <a:p>
            <a:pPr algn="just">
              <a:buFont typeface="Wingdings" pitchFamily="2" charset="2"/>
              <a:buChar char="q"/>
            </a:pPr>
            <a:r>
              <a:rPr lang="en-US" sz="2000" dirty="0">
                <a:latin typeface="Times New Roman" pitchFamily="18" charset="0"/>
                <a:cs typeface="Times New Roman" pitchFamily="18" charset="0"/>
              </a:rPr>
              <a:t>It is because of the regular attacks and threats and most Important  Data Privacy. In order to sort out these issues, we use cryptographic algorithm which encrypts data in some cipher and transfers it over the internet and again decrypted to original data. </a:t>
            </a:r>
          </a:p>
          <a:p>
            <a:pPr algn="just">
              <a:buFont typeface="Wingdings" pitchFamily="2" charset="2"/>
              <a:buChar char="q"/>
            </a:pPr>
            <a:r>
              <a:rPr lang="en-US" sz="2000" dirty="0">
                <a:latin typeface="Times New Roman" pitchFamily="18" charset="0"/>
                <a:cs typeface="Times New Roman" pitchFamily="18" charset="0"/>
              </a:rPr>
              <a:t>Thus, lightweight cryptography methods are proposed to overcome many of the problems of conventional cryptography</a:t>
            </a:r>
          </a:p>
          <a:p>
            <a:pPr algn="just">
              <a:buFont typeface="Wingdings" pitchFamily="2" charset="2"/>
              <a:buChar char="q"/>
            </a:pPr>
            <a:r>
              <a:rPr lang="en-US" sz="2000" dirty="0">
                <a:latin typeface="Times New Roman" pitchFamily="18" charset="0"/>
                <a:cs typeface="Times New Roman" pitchFamily="18" charset="0"/>
              </a:rPr>
              <a:t> Ciphers act as encapsulating system for message. Hybrid Algorithm will be formed from use of different types of ciphers. </a:t>
            </a:r>
          </a:p>
          <a:p>
            <a:pPr algn="just">
              <a:buFont typeface="Wingdings" pitchFamily="2" charset="2"/>
              <a:buChar char="q"/>
            </a:pPr>
            <a:r>
              <a:rPr lang="en-US" sz="2000" dirty="0">
                <a:latin typeface="Times New Roman" pitchFamily="18" charset="0"/>
                <a:cs typeface="Times New Roman" pitchFamily="18" charset="0"/>
              </a:rPr>
              <a:t>The cryptosystem performs its encryption by encrypting the plaintext using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and further again processing though Polybius Cipher.</a:t>
            </a:r>
          </a:p>
          <a:p>
            <a:pPr algn="just">
              <a:buFont typeface="Wingdings" pitchFamily="2" charset="2"/>
              <a:buChar char="q"/>
            </a:pPr>
            <a:endParaRPr lang="en-US" sz="2000" dirty="0">
              <a:latin typeface="Times New Roman" pitchFamily="18" charset="0"/>
              <a:cs typeface="Times New Roman" pitchFamily="18" charset="0"/>
            </a:endParaRPr>
          </a:p>
          <a:p>
            <a:pPr algn="just">
              <a:buFont typeface="Wingdings" pitchFamily="2" charset="2"/>
              <a:buChar char="q"/>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200" b="1" dirty="0">
                <a:latin typeface="Times New Roman" pitchFamily="18" charset="0"/>
                <a:cs typeface="Times New Roman" pitchFamily="18" charset="0"/>
              </a:rPr>
              <a:t>Cryptography</a:t>
            </a:r>
            <a:r>
              <a:rPr lang="en-US" sz="2800" b="1" dirty="0">
                <a:latin typeface="Times New Roman" pitchFamily="18" charset="0"/>
                <a:cs typeface="Times New Roman" pitchFamily="18" charset="0"/>
              </a:rPr>
              <a:t> </a:t>
            </a:r>
            <a:r>
              <a:rPr lang="en-US" sz="2200" b="1" dirty="0">
                <a:latin typeface="Times New Roman" pitchFamily="18" charset="0"/>
                <a:cs typeface="Times New Roman" pitchFamily="18" charset="0"/>
              </a:rPr>
              <a:t>Definition</a:t>
            </a:r>
          </a:p>
        </p:txBody>
      </p:sp>
      <p:sp>
        <p:nvSpPr>
          <p:cNvPr id="3" name="Content Placeholder 2"/>
          <p:cNvSpPr>
            <a:spLocks noGrp="1"/>
          </p:cNvSpPr>
          <p:nvPr>
            <p:ph idx="1"/>
          </p:nvPr>
        </p:nvSpPr>
        <p:spPr>
          <a:xfrm>
            <a:off x="457200" y="1143001"/>
            <a:ext cx="8229600" cy="3733800"/>
          </a:xfrm>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Cryptography is the science of protecting information by transforming it into a secure format. This process, called encryption, has been used for centuries to prevent handwritten messages from being read by unintended recipients.</a:t>
            </a:r>
          </a:p>
          <a:p>
            <a:pPr algn="just">
              <a:buFont typeface="Wingdings" pitchFamily="2" charset="2"/>
              <a:buChar char="q"/>
            </a:pPr>
            <a:r>
              <a:rPr lang="en-US" sz="2000" dirty="0">
                <a:latin typeface="Times New Roman" pitchFamily="18" charset="0"/>
                <a:cs typeface="Times New Roman" pitchFamily="18" charset="0"/>
              </a:rPr>
              <a:t>Today, cryptography is used to protect digital data. It is a division of computer science that focuses on transforming data into formats that cannot be recognized by unauthorized users.</a:t>
            </a:r>
          </a:p>
          <a:p>
            <a:pPr algn="just">
              <a:buFont typeface="Wingdings" pitchFamily="2" charset="2"/>
              <a:buChar char="q"/>
            </a:pPr>
            <a:r>
              <a:rPr lang="en-US" sz="2000" dirty="0">
                <a:latin typeface="Times New Roman" pitchFamily="18" charset="0"/>
                <a:cs typeface="Times New Roman" pitchFamily="18" charset="0"/>
              </a:rPr>
              <a:t>Two Types of Cryptography:</a:t>
            </a:r>
          </a:p>
          <a:p>
            <a:pPr marL="715963" indent="-450850" algn="just">
              <a:buFont typeface="Wingdings" pitchFamily="2" charset="2"/>
              <a:buChar char="Ø"/>
            </a:pPr>
            <a:r>
              <a:rPr lang="en-US" sz="2000" dirty="0">
                <a:latin typeface="Times New Roman" pitchFamily="18" charset="0"/>
                <a:cs typeface="Times New Roman" pitchFamily="18" charset="0"/>
              </a:rPr>
              <a:t>Symmetric Cryptography</a:t>
            </a:r>
          </a:p>
          <a:p>
            <a:pPr marL="715963" indent="-450850" algn="just">
              <a:buFont typeface="Wingdings" pitchFamily="2" charset="2"/>
              <a:buChar char="Ø"/>
            </a:pPr>
            <a:r>
              <a:rPr lang="en-US" sz="2000" dirty="0">
                <a:latin typeface="Times New Roman" pitchFamily="18" charset="0"/>
                <a:cs typeface="Times New Roman" pitchFamily="18" charset="0"/>
              </a:rPr>
              <a:t>Asymmetric Cryptography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200" b="1" dirty="0">
                <a:latin typeface="Times New Roman" pitchFamily="18" charset="0"/>
                <a:cs typeface="Times New Roman" pitchFamily="18" charset="0"/>
              </a:rPr>
              <a:t> Pictorial View of Cryptography</a:t>
            </a:r>
          </a:p>
        </p:txBody>
      </p:sp>
      <p:sp>
        <p:nvSpPr>
          <p:cNvPr id="3" name="Content Placeholder 2"/>
          <p:cNvSpPr>
            <a:spLocks noGrp="1"/>
          </p:cNvSpPr>
          <p:nvPr>
            <p:ph idx="1"/>
          </p:nvPr>
        </p:nvSpPr>
        <p:spPr/>
        <p:txBody>
          <a:bodyPr/>
          <a:lstStyle/>
          <a:p>
            <a:endParaRPr lang="en-US"/>
          </a:p>
        </p:txBody>
      </p:sp>
      <p:pic>
        <p:nvPicPr>
          <p:cNvPr id="1026" name="Picture 2" descr="C:\Users\ad\Videos\8sem research papper\security_cissp_cryptography.jpg"/>
          <p:cNvPicPr>
            <a:picLocks noChangeAspect="1" noChangeArrowheads="1"/>
          </p:cNvPicPr>
          <p:nvPr/>
        </p:nvPicPr>
        <p:blipFill>
          <a:blip r:embed="rId2"/>
          <a:srcRect/>
          <a:stretch>
            <a:fillRect/>
          </a:stretch>
        </p:blipFill>
        <p:spPr bwMode="auto">
          <a:xfrm>
            <a:off x="270841" y="1143000"/>
            <a:ext cx="8572500" cy="4191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Times New Roman" pitchFamily="18" charset="0"/>
                <a:cs typeface="Times New Roman" pitchFamily="18" charset="0"/>
              </a:rPr>
              <a:t>Merits </a:t>
            </a: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dirty="0">
                <a:latin typeface="Times New Roman" pitchFamily="18" charset="0"/>
                <a:cs typeface="Times New Roman" pitchFamily="18" charset="0"/>
              </a:rPr>
              <a:t>Highly Secure </a:t>
            </a:r>
          </a:p>
          <a:p>
            <a:pPr>
              <a:buFont typeface="Wingdings" pitchFamily="2" charset="2"/>
              <a:buChar char="q"/>
            </a:pPr>
            <a:r>
              <a:rPr lang="en-US" sz="2000" dirty="0">
                <a:latin typeface="Times New Roman" pitchFamily="18" charset="0"/>
                <a:cs typeface="Times New Roman" pitchFamily="18" charset="0"/>
              </a:rPr>
              <a:t>Confidentiality</a:t>
            </a:r>
          </a:p>
          <a:p>
            <a:pPr>
              <a:buFont typeface="Wingdings" pitchFamily="2" charset="2"/>
              <a:buChar char="q"/>
            </a:pPr>
            <a:r>
              <a:rPr lang="en-US" sz="2000" dirty="0">
                <a:latin typeface="Times New Roman" pitchFamily="18" charset="0"/>
                <a:cs typeface="Times New Roman" pitchFamily="18" charset="0"/>
              </a:rPr>
              <a:t>Authentication</a:t>
            </a:r>
          </a:p>
          <a:p>
            <a:pPr>
              <a:buFont typeface="Wingdings" pitchFamily="2" charset="2"/>
              <a:buChar char="q"/>
            </a:pPr>
            <a:r>
              <a:rPr lang="en-US" sz="2000" dirty="0">
                <a:latin typeface="Times New Roman" pitchFamily="18" charset="0"/>
                <a:cs typeface="Times New Roman" pitchFamily="18" charset="0"/>
              </a:rPr>
              <a:t>Data Integrity </a:t>
            </a:r>
          </a:p>
          <a:p>
            <a:pPr>
              <a:buFont typeface="Wingdings" pitchFamily="2" charset="2"/>
              <a:buChar char="q"/>
            </a:pPr>
            <a:r>
              <a:rPr lang="en-US" sz="2000" dirty="0">
                <a:latin typeface="Times New Roman" pitchFamily="18" charset="0"/>
                <a:cs typeface="Times New Roman" pitchFamily="18" charset="0"/>
              </a:rPr>
              <a:t>Non-repudiation</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a:latin typeface="Times New Roman" pitchFamily="18" charset="0"/>
                <a:cs typeface="Times New Roman" pitchFamily="18" charset="0"/>
              </a:rPr>
              <a:t>Demerits</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000" dirty="0">
                <a:latin typeface="Times New Roman" pitchFamily="18" charset="0"/>
                <a:cs typeface="Times New Roman" pitchFamily="18" charset="0"/>
              </a:rPr>
              <a:t>Less use of hybrid algorithms </a:t>
            </a:r>
          </a:p>
          <a:p>
            <a:pPr algn="just">
              <a:buFont typeface="Wingdings" pitchFamily="2" charset="2"/>
              <a:buChar char="q"/>
            </a:pPr>
            <a:r>
              <a:rPr lang="en-US" sz="2000" dirty="0">
                <a:latin typeface="Times New Roman" pitchFamily="18" charset="0"/>
                <a:cs typeface="Times New Roman" pitchFamily="18" charset="0"/>
              </a:rPr>
              <a:t>Selective access control also cannot be realized through the use of cryptography. Administrative controls and procedures are required to be exercised for the same.</a:t>
            </a:r>
          </a:p>
          <a:p>
            <a:pPr algn="just">
              <a:buFont typeface="Wingdings" pitchFamily="2" charset="2"/>
              <a:buChar char="q"/>
            </a:pPr>
            <a:r>
              <a:rPr lang="en-US" sz="2000" dirty="0">
                <a:latin typeface="Times New Roman" pitchFamily="18" charset="0"/>
                <a:cs typeface="Times New Roman" pitchFamily="18" charset="0"/>
              </a:rPr>
              <a:t>Cryptography comes at cost and time</a:t>
            </a:r>
          </a:p>
          <a:p>
            <a:pPr algn="just">
              <a:buFont typeface="Wingdings" pitchFamily="2" charset="2"/>
              <a:buChar char="q"/>
            </a:pPr>
            <a:r>
              <a:rPr lang="en-US" sz="2000" dirty="0">
                <a:latin typeface="Times New Roman" pitchFamily="18" charset="0"/>
                <a:cs typeface="Times New Roman" pitchFamily="18" charset="0"/>
              </a:rPr>
              <a:t>Less deployment of system through Deep Learning (Neural Networks)</a:t>
            </a:r>
          </a:p>
          <a:p>
            <a:pPr algn="just">
              <a:buFont typeface="Wingdings" pitchFamily="2" charset="2"/>
              <a:buChar char="q"/>
            </a:pPr>
            <a:r>
              <a:rPr lang="en-US" sz="2000" dirty="0">
                <a:latin typeface="Times New Roman" pitchFamily="18" charset="0"/>
                <a:cs typeface="Times New Roman" pitchFamily="18" charset="0"/>
              </a:rPr>
              <a:t>Difficult to access even for a legitimate user at a crucial time of decision-making. </a:t>
            </a:r>
          </a:p>
          <a:p>
            <a:pPr algn="just">
              <a:buFont typeface="Wingdings" pitchFamily="2" charset="2"/>
              <a:buChar char="q"/>
            </a:pPr>
            <a:r>
              <a:rPr lang="en-US" sz="2000" dirty="0">
                <a:latin typeface="Times New Roman" pitchFamily="18" charset="0"/>
                <a:cs typeface="Times New Roman" pitchFamily="18" charset="0"/>
              </a:rPr>
              <a:t>Threats that emerge from the poor design of systems.</a:t>
            </a:r>
          </a:p>
          <a:p>
            <a:pPr algn="just"/>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200" b="1" dirty="0">
                <a:latin typeface="Times New Roman" pitchFamily="18" charset="0"/>
                <a:cs typeface="Times New Roman" pitchFamily="18" charset="0"/>
              </a:rPr>
              <a:t>Issue and Challenges in Communication System</a:t>
            </a:r>
          </a:p>
        </p:txBody>
      </p:sp>
      <p:sp>
        <p:nvSpPr>
          <p:cNvPr id="3" name="Content Placeholder 2"/>
          <p:cNvSpPr>
            <a:spLocks noGrp="1"/>
          </p:cNvSpPr>
          <p:nvPr>
            <p:ph idx="1"/>
          </p:nvPr>
        </p:nvSpPr>
        <p:spPr>
          <a:xfrm>
            <a:off x="457200" y="1219201"/>
            <a:ext cx="8229600" cy="4267200"/>
          </a:xfrm>
        </p:spPr>
        <p:txBody>
          <a:bodyPr>
            <a:normAutofit/>
          </a:bodyPr>
          <a:lstStyle/>
          <a:p>
            <a:pPr algn="just">
              <a:buFont typeface="Wingdings" pitchFamily="2" charset="2"/>
              <a:buChar char="q"/>
            </a:pPr>
            <a:r>
              <a:rPr lang="en-US" sz="2000" b="1" dirty="0">
                <a:latin typeface="Times New Roman" pitchFamily="18" charset="0"/>
                <a:cs typeface="Times New Roman" pitchFamily="18" charset="0"/>
              </a:rPr>
              <a:t>State of Insecurity</a:t>
            </a:r>
            <a:r>
              <a:rPr lang="en-US" sz="2000" dirty="0">
                <a:latin typeface="Times New Roman" pitchFamily="18" charset="0"/>
                <a:cs typeface="Times New Roman" pitchFamily="18" charset="0"/>
              </a:rPr>
              <a:t> – Increase  in Adaption and Development of fragmented attached attack on daily basis on communication system.</a:t>
            </a:r>
          </a:p>
          <a:p>
            <a:pPr algn="just">
              <a:buFont typeface="Wingdings" pitchFamily="2" charset="2"/>
              <a:buChar char="q"/>
            </a:pPr>
            <a:r>
              <a:rPr lang="en-US" sz="2000" b="1" dirty="0">
                <a:latin typeface="Times New Roman" pitchFamily="18" charset="0"/>
                <a:cs typeface="Times New Roman" pitchFamily="18" charset="0"/>
              </a:rPr>
              <a:t>Data Replication </a:t>
            </a:r>
            <a:r>
              <a:rPr lang="en-US" sz="2000" dirty="0">
                <a:latin typeface="Times New Roman" pitchFamily="18" charset="0"/>
                <a:cs typeface="Times New Roman" pitchFamily="18" charset="0"/>
              </a:rPr>
              <a:t>– Re-writing and Copying of data from Back End server even It is protected by Data saving applications.</a:t>
            </a:r>
          </a:p>
          <a:p>
            <a:pPr algn="just">
              <a:buFont typeface="Wingdings" pitchFamily="2" charset="2"/>
              <a:buChar char="q"/>
            </a:pPr>
            <a:r>
              <a:rPr lang="en-US" sz="2000" b="1" dirty="0">
                <a:latin typeface="Times New Roman" pitchFamily="18" charset="0"/>
                <a:cs typeface="Times New Roman" pitchFamily="18" charset="0"/>
              </a:rPr>
              <a:t>Sense of Message Stealing</a:t>
            </a:r>
            <a:r>
              <a:rPr lang="en-US" sz="2000" dirty="0">
                <a:latin typeface="Times New Roman" pitchFamily="18" charset="0"/>
                <a:cs typeface="Times New Roman" pitchFamily="18" charset="0"/>
              </a:rPr>
              <a:t>- Important Message of huge Key length stealing or blocking &amp; Jamming of server. </a:t>
            </a:r>
          </a:p>
          <a:p>
            <a:pPr algn="just">
              <a:buFont typeface="Wingdings" pitchFamily="2" charset="2"/>
              <a:buChar char="q"/>
            </a:pPr>
            <a:r>
              <a:rPr lang="en-US" sz="2000" dirty="0">
                <a:latin typeface="Times New Roman" pitchFamily="18" charset="0"/>
                <a:cs typeface="Times New Roman" pitchFamily="18" charset="0"/>
              </a:rPr>
              <a:t>New threats and Attacks such as </a:t>
            </a:r>
            <a:r>
              <a:rPr lang="en-US" sz="2000" dirty="0" err="1">
                <a:latin typeface="Times New Roman" pitchFamily="18" charset="0"/>
                <a:cs typeface="Times New Roman" pitchFamily="18" charset="0"/>
              </a:rPr>
              <a:t>Eavesdroping</a:t>
            </a:r>
            <a:r>
              <a:rPr lang="en-US" sz="2000" dirty="0">
                <a:latin typeface="Times New Roman" pitchFamily="18" charset="0"/>
                <a:cs typeface="Times New Roman" pitchFamily="18" charset="0"/>
              </a:rPr>
              <a:t>, DOS attack and </a:t>
            </a:r>
            <a:r>
              <a:rPr lang="en-US" sz="2000" dirty="0" err="1">
                <a:latin typeface="Times New Roman" pitchFamily="18" charset="0"/>
                <a:cs typeface="Times New Roman" pitchFamily="18" charset="0"/>
              </a:rPr>
              <a:t>kasiski</a:t>
            </a:r>
            <a:r>
              <a:rPr lang="en-US" sz="2000" dirty="0">
                <a:latin typeface="Times New Roman" pitchFamily="18" charset="0"/>
                <a:cs typeface="Times New Roman" pitchFamily="18" charset="0"/>
              </a:rPr>
              <a:t> attacks</a:t>
            </a:r>
          </a:p>
          <a:p>
            <a:pPr algn="just">
              <a:buFont typeface="Wingdings" pitchFamily="2" charset="2"/>
              <a:buChar char="q"/>
            </a:pPr>
            <a:r>
              <a:rPr lang="en-US" sz="2000" b="1" dirty="0">
                <a:latin typeface="Times New Roman" pitchFamily="18" charset="0"/>
                <a:cs typeface="Times New Roman" pitchFamily="18" charset="0"/>
              </a:rPr>
              <a:t>Congestion</a:t>
            </a:r>
            <a:r>
              <a:rPr lang="en-US" sz="2000" dirty="0">
                <a:latin typeface="Times New Roman" pitchFamily="18" charset="0"/>
                <a:cs typeface="Times New Roman" pitchFamily="18" charset="0"/>
              </a:rPr>
              <a:t> – Message overlapping and re accessing receiver channel without their knowledge.</a:t>
            </a:r>
          </a:p>
          <a:p>
            <a:pPr algn="just">
              <a:buFont typeface="Wingdings" pitchFamily="2" charset="2"/>
              <a:buChar char="q"/>
            </a:pPr>
            <a:r>
              <a:rPr lang="en-US" sz="2000" b="1" dirty="0">
                <a:latin typeface="Times New Roman" pitchFamily="18" charset="0"/>
                <a:cs typeface="Times New Roman" pitchFamily="18" charset="0"/>
              </a:rPr>
              <a:t>Wireless Spoofing attacks</a:t>
            </a:r>
            <a:r>
              <a:rPr lang="en-US" sz="2000" dirty="0">
                <a:latin typeface="Times New Roman" pitchFamily="18" charset="0"/>
                <a:cs typeface="Times New Roman" pitchFamily="18" charset="0"/>
              </a:rPr>
              <a:t>- attacker uses information obtained by a wireless sniffer to impersonate another machine on the network.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2200" b="1" dirty="0">
                <a:latin typeface="Times New Roman" pitchFamily="18" charset="0"/>
                <a:cs typeface="Times New Roman" pitchFamily="18" charset="0"/>
              </a:rPr>
              <a:t>Literature and Survey</a:t>
            </a:r>
          </a:p>
        </p:txBody>
      </p:sp>
      <p:sp>
        <p:nvSpPr>
          <p:cNvPr id="3" name="Content Placeholder 2"/>
          <p:cNvSpPr>
            <a:spLocks noGrp="1"/>
          </p:cNvSpPr>
          <p:nvPr>
            <p:ph idx="1"/>
          </p:nvPr>
        </p:nvSpPr>
        <p:spPr>
          <a:xfrm>
            <a:off x="457200" y="762000"/>
            <a:ext cx="8229600" cy="6019800"/>
          </a:xfrm>
        </p:spPr>
        <p:txBody>
          <a:bodyPr>
            <a:noAutofit/>
          </a:bodyPr>
          <a:lstStyle/>
          <a:p>
            <a:pPr algn="just">
              <a:buFont typeface="Wingdings" pitchFamily="2" charset="2"/>
              <a:buChar char="q"/>
            </a:pPr>
            <a:r>
              <a:rPr lang="en-US" sz="2000" dirty="0">
                <a:latin typeface="Times New Roman" pitchFamily="18" charset="0"/>
                <a:cs typeface="Times New Roman" pitchFamily="18" charset="0"/>
              </a:rPr>
              <a:t>In [1], modified version of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algorithm was proposed in which diffusion is provided by adding a random bit to each byte before the message is encrypted using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This technique fails </a:t>
            </a:r>
            <a:r>
              <a:rPr lang="en-US" sz="2000" dirty="0" err="1">
                <a:latin typeface="Times New Roman" pitchFamily="18" charset="0"/>
                <a:cs typeface="Times New Roman" pitchFamily="18" charset="0"/>
              </a:rPr>
              <a:t>kasiski</a:t>
            </a:r>
            <a:r>
              <a:rPr lang="en-US" sz="2000" dirty="0">
                <a:latin typeface="Times New Roman" pitchFamily="18" charset="0"/>
                <a:cs typeface="Times New Roman" pitchFamily="18" charset="0"/>
              </a:rPr>
              <a:t> attack to find the length of key because the padding of message with random bits. The main drawback of this technique is that the size of the encrypted message will be increased by around 56%.</a:t>
            </a:r>
          </a:p>
          <a:p>
            <a:pPr algn="just">
              <a:buFont typeface="Wingdings" pitchFamily="2" charset="2"/>
              <a:buChar char="q"/>
            </a:pPr>
            <a:r>
              <a:rPr lang="en-US" sz="2000" dirty="0">
                <a:latin typeface="Times New Roman" pitchFamily="18" charset="0"/>
                <a:cs typeface="Times New Roman" pitchFamily="18" charset="0"/>
              </a:rPr>
              <a:t>In [2], the Caesar Cipher and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have been modified and expanded by including alphabets, numbers and symbols and at the same time introduced a complete confusion and diffusion into the modified cipher developed. It was concluded that cipher text generated by proposed hybrid technique is very difficult to break using a frequency method, brute force attack etc.</a:t>
            </a:r>
          </a:p>
          <a:p>
            <a:pPr algn="just">
              <a:buFont typeface="Wingdings" pitchFamily="2" charset="2"/>
              <a:buChar char="q"/>
            </a:pP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is one of the most popular ciphers in the past because of its simplicity and resistance to the frequency analysis test of letters that can crack simple ciphers like Caesar cipher. But with the increase in the cryptanalytic skills,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is no longer taken as secure cipher and is not popularly used. The most weak point of </a:t>
            </a:r>
            <a:r>
              <a:rPr lang="en-US" sz="2000" dirty="0" err="1">
                <a:latin typeface="Times New Roman" pitchFamily="18" charset="0"/>
                <a:cs typeface="Times New Roman" pitchFamily="18" charset="0"/>
              </a:rPr>
              <a:t>Vigenere</a:t>
            </a:r>
            <a:r>
              <a:rPr lang="en-US" sz="2000" dirty="0">
                <a:latin typeface="Times New Roman" pitchFamily="18" charset="0"/>
                <a:cs typeface="Times New Roman" pitchFamily="18" charset="0"/>
              </a:rPr>
              <a:t> cipher is the use of repeated words as key-streams that causes repetition of certain patterns in cipher texts at intervals equal to the length of the keyword used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1703</TotalTime>
  <Words>1814</Words>
  <Application>Microsoft Office PowerPoint</Application>
  <PresentationFormat>On-screen Show (4:3)</PresentationFormat>
  <Paragraphs>115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Abstract </vt:lpstr>
      <vt:lpstr>Cryptography Definition</vt:lpstr>
      <vt:lpstr> Pictorial View of Cryptography</vt:lpstr>
      <vt:lpstr>Merits </vt:lpstr>
      <vt:lpstr>Demerits</vt:lpstr>
      <vt:lpstr>Issue and Challenges in Communication System</vt:lpstr>
      <vt:lpstr>Literature and Survey</vt:lpstr>
      <vt:lpstr>DIFFIE HELLMAN KEY EXCHANGE ALGORITHM </vt:lpstr>
      <vt:lpstr>Vigenere Cipher</vt:lpstr>
      <vt:lpstr>Vigenere Table</vt:lpstr>
      <vt:lpstr>Polybius Cipher</vt:lpstr>
      <vt:lpstr>Proposed Work</vt:lpstr>
      <vt:lpstr>Pictorial  View</vt:lpstr>
      <vt:lpstr>Vegenere Cipher Output</vt:lpstr>
      <vt:lpstr>Polybius Cryptography Output</vt:lpstr>
      <vt:lpstr>Hybrid Cipher</vt:lpstr>
      <vt:lpstr>Conclusion</vt:lpstr>
      <vt:lpstr>References</vt:lpstr>
      <vt:lpstr>Reference Cont.</vt:lpstr>
      <vt:lpstr>Reference Conti.</vt:lpstr>
      <vt:lpstr>Hi there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technique for Communication System</dc:title>
  <dc:creator>ad</dc:creator>
  <cp:lastModifiedBy>Shivam</cp:lastModifiedBy>
  <cp:revision>155</cp:revision>
  <dcterms:created xsi:type="dcterms:W3CDTF">2006-08-16T00:00:00Z</dcterms:created>
  <dcterms:modified xsi:type="dcterms:W3CDTF">2021-03-14T10:23:16Z</dcterms:modified>
</cp:coreProperties>
</file>